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21" r:id="rId5"/>
    <p:sldId id="319" r:id="rId6"/>
    <p:sldId id="320" r:id="rId7"/>
    <p:sldId id="325" r:id="rId8"/>
    <p:sldId id="336" r:id="rId9"/>
    <p:sldId id="347" r:id="rId10"/>
    <p:sldId id="348" r:id="rId11"/>
    <p:sldId id="349" r:id="rId12"/>
    <p:sldId id="350" r:id="rId13"/>
    <p:sldId id="351" r:id="rId14"/>
    <p:sldId id="352" r:id="rId15"/>
    <p:sldId id="346" r:id="rId16"/>
    <p:sldId id="337" r:id="rId17"/>
    <p:sldId id="338" r:id="rId18"/>
    <p:sldId id="339" r:id="rId19"/>
    <p:sldId id="340" r:id="rId20"/>
    <p:sldId id="341" r:id="rId21"/>
    <p:sldId id="342" r:id="rId22"/>
    <p:sldId id="343" r:id="rId23"/>
    <p:sldId id="344" r:id="rId24"/>
    <p:sldId id="345" r:id="rId25"/>
    <p:sldId id="354" r:id="rId26"/>
    <p:sldId id="355" r:id="rId27"/>
    <p:sldId id="356" r:id="rId28"/>
    <p:sldId id="357" r:id="rId29"/>
    <p:sldId id="358" r:id="rId30"/>
    <p:sldId id="359" r:id="rId31"/>
    <p:sldId id="360" r:id="rId32"/>
    <p:sldId id="361" r:id="rId33"/>
    <p:sldId id="362" r:id="rId34"/>
    <p:sldId id="260" r:id="rId35"/>
    <p:sldId id="258" r:id="rId36"/>
    <p:sldId id="309" r:id="rId37"/>
    <p:sldId id="310" r:id="rId38"/>
    <p:sldId id="311" r:id="rId39"/>
    <p:sldId id="312" r:id="rId40"/>
    <p:sldId id="313" r:id="rId41"/>
    <p:sldId id="314" r:id="rId42"/>
    <p:sldId id="315" r:id="rId43"/>
    <p:sldId id="26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13F"/>
    <a:srgbClr val="F1F3F5"/>
    <a:srgbClr val="2631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p:cViewPr varScale="1">
        <p:scale>
          <a:sx n="110" d="100"/>
          <a:sy n="110" d="100"/>
        </p:scale>
        <p:origin x="8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2C7-C4EA-4B9E-8142-8A8B1C7089D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B7DC1-08AC-428B-9BEA-6C79C2A408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1" indent="-457200" fontAlgn="auto">
              <a:spcAft>
                <a:spcPts val="1200"/>
              </a:spcAft>
              <a:buFont typeface="Arial" panose="020B0604020202090204" pitchFamily="34" charset="0"/>
              <a:buChar char="•"/>
            </a:pPr>
            <a:r>
              <a:rPr lang="zh-CN" altLang="en-US" b="1" dirty="0">
                <a:solidFill>
                  <a:srgbClr val="26313E"/>
                </a:solidFill>
                <a:latin typeface="微软雅黑" pitchFamily="34" charset="-122"/>
                <a:ea typeface="微软雅黑" pitchFamily="34" charset="-122"/>
                <a:sym typeface="+mn-ea"/>
              </a:rPr>
              <a:t>对深度异常检测（DAD）的研究方法进行了结构化的、全面的回顾</a:t>
            </a:r>
            <a:endParaRPr lang="zh-CN" altLang="en-US" b="1" dirty="0">
              <a:solidFill>
                <a:srgbClr val="26313E"/>
              </a:solidFill>
              <a:latin typeface="微软雅黑" pitchFamily="34" charset="-122"/>
              <a:ea typeface="微软雅黑" pitchFamily="34" charset="-122"/>
            </a:endParaRPr>
          </a:p>
          <a:p>
            <a:pPr marL="914400" lvl="1" indent="-457200" fontAlgn="auto">
              <a:spcAft>
                <a:spcPts val="1200"/>
              </a:spcAft>
              <a:buFont typeface="Arial" panose="020B0604020202090204" pitchFamily="34" charset="0"/>
              <a:buChar char="•"/>
            </a:pPr>
            <a:r>
              <a:rPr lang="zh-CN" altLang="en-US" b="1" dirty="0">
                <a:solidFill>
                  <a:srgbClr val="26313E"/>
                </a:solidFill>
                <a:latin typeface="微软雅黑" pitchFamily="34" charset="-122"/>
                <a:ea typeface="微软雅黑" pitchFamily="34" charset="-122"/>
                <a:sym typeface="+mn-ea"/>
              </a:rPr>
              <a:t>讨论了DAD在不同领域中的应用并评估其有效性。</a:t>
            </a:r>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这些异常可能来源于恶意操作、系统故障或者故意欺诈，异常值揭示了数据中隐含的宝贵信息。因此，异常检测被认为是各种决策系统中必不可少的一部分。</a:t>
            </a:r>
            <a:endParaRPr lang="zh-CN" altLang="en-US"/>
          </a:p>
          <a:p>
            <a:endParaRPr lang="zh-CN" altLang="en-US"/>
          </a:p>
          <a:p>
            <a:endParaRPr lang="zh-CN" altLang="en-US"/>
          </a:p>
          <a:p>
            <a:r>
              <a:rPr lang="zh-CN" altLang="en-US">
                <a:sym typeface="+mn-ea"/>
              </a:rPr>
              <a:t>普通老虎（白虎）的图像可能被视为新奇，而（马、黑豹、狮子和猎豹）的图像则被视为异常。</a:t>
            </a:r>
            <a:r>
              <a:rPr lang="zh-CN" altLang="en-US"/>
              <a:t>可以使用决策阈值分数，为这些以前看不见的数据点分配新奇分数。明显偏离此决策阈值的点可视为异常值。</a:t>
            </a:r>
            <a:r>
              <a:rPr lang="zh-CN" altLang="en-US">
                <a:sym typeface="+mn-ea"/>
              </a:rPr>
              <a:t>检测到的新奇之处不被视为异常数据点;相反，它们被应用于常规数据模型。</a:t>
            </a:r>
            <a:r>
              <a:rPr lang="zh-CN" altLang="en-US"/>
              <a:t>用于异常检测的技术通常用于新奇检测，反之亦然。</a:t>
            </a:r>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DB7DC1-08AC-428B-9BEA-6C79C2A408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0" y="0"/>
            <a:ext cx="12192000" cy="3183467"/>
          </a:xfrm>
          <a:solidFill>
            <a:schemeClr val="bg1">
              <a:lumMod val="50000"/>
            </a:schemeClr>
          </a:solidFill>
        </p:spPr>
        <p:txBody>
          <a:bodyPr/>
          <a:lstStyle>
            <a:lvl1pPr marL="0" indent="0" algn="ctr">
              <a:buNone/>
              <a:defRPr>
                <a:solidFill>
                  <a:schemeClr val="bg1">
                    <a:lumMod val="75000"/>
                  </a:schemeClr>
                </a:solidFill>
                <a:latin typeface="+mj-lt"/>
              </a:defRPr>
            </a:lvl1pPr>
          </a:lstStyle>
          <a:p>
            <a:endParaRPr lang="en-US"/>
          </a:p>
        </p:txBody>
      </p:sp>
      <p:sp>
        <p:nvSpPr>
          <p:cNvPr id="4" name="Slide Number Placeholder 3"/>
          <p:cNvSpPr>
            <a:spLocks noGrp="1"/>
          </p:cNvSpPr>
          <p:nvPr>
            <p:ph type="sldNum" sz="quarter" idx="12"/>
          </p:nvPr>
        </p:nvSpPr>
        <p:spPr>
          <a:xfrm>
            <a:off x="11586116" y="6499910"/>
            <a:ext cx="605883" cy="345805"/>
          </a:xfrm>
        </p:spPr>
        <p:txBody>
          <a:bodyPr/>
          <a:lstStyle>
            <a:lvl1pPr>
              <a:defRPr sz="1000">
                <a:solidFill>
                  <a:schemeClr val="bg1">
                    <a:lumMod val="85000"/>
                  </a:schemeClr>
                </a:solidFill>
              </a:defRPr>
            </a:lvl1pPr>
          </a:lstStyle>
          <a:p>
            <a:fld id="{52E43EAC-4EE4-493E-B844-9691317359C0}"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86116" y="6499910"/>
            <a:ext cx="605883" cy="345805"/>
          </a:xfrm>
        </p:spPr>
        <p:txBody>
          <a:bodyPr/>
          <a:lstStyle>
            <a:lvl1pPr>
              <a:defRPr sz="1000">
                <a:solidFill>
                  <a:schemeClr val="bg1">
                    <a:lumMod val="85000"/>
                  </a:schemeClr>
                </a:solidFill>
              </a:defRPr>
            </a:lvl1pPr>
          </a:lstStyle>
          <a:p>
            <a:fld id="{52E43EAC-4EE4-493E-B844-9691317359C0}" type="slidenum">
              <a:rPr lang="en-US" smtClean="0"/>
            </a:fld>
            <a:endParaRPr lang="en-US" dirty="0"/>
          </a:p>
        </p:txBody>
      </p:sp>
      <p:sp>
        <p:nvSpPr>
          <p:cNvPr id="18" name="Picture Placeholder 17"/>
          <p:cNvSpPr>
            <a:spLocks noGrp="1"/>
          </p:cNvSpPr>
          <p:nvPr>
            <p:ph type="pic" sz="quarter" idx="13"/>
          </p:nvPr>
        </p:nvSpPr>
        <p:spPr>
          <a:xfrm>
            <a:off x="3899185" y="1650085"/>
            <a:ext cx="4368230" cy="3316110"/>
          </a:xfrm>
          <a:solidFill>
            <a:schemeClr val="bg1">
              <a:lumMod val="50000"/>
            </a:schemeClr>
          </a:solidFill>
        </p:spPr>
        <p:txBody>
          <a:bodyPr/>
          <a:lstStyle>
            <a:lvl1pPr marL="0" indent="0" algn="ctr">
              <a:buNone/>
              <a:defRPr>
                <a:solidFill>
                  <a:schemeClr val="bg1">
                    <a:lumMod val="75000"/>
                  </a:schemeClr>
                </a:solidFill>
                <a:latin typeface="+mj-lt"/>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7" name="Picture Placeholder 17"/>
          <p:cNvSpPr>
            <a:spLocks noGrp="1"/>
          </p:cNvSpPr>
          <p:nvPr>
            <p:ph type="pic" sz="quarter" idx="14"/>
          </p:nvPr>
        </p:nvSpPr>
        <p:spPr>
          <a:xfrm>
            <a:off x="5947721" y="1768803"/>
            <a:ext cx="1703673" cy="2828837"/>
          </a:xfrm>
          <a:solidFill>
            <a:schemeClr val="bg1">
              <a:lumMod val="50000"/>
            </a:schemeClr>
          </a:solidFill>
        </p:spPr>
        <p:txBody>
          <a:bodyPr>
            <a:normAutofit/>
          </a:bodyPr>
          <a:lstStyle>
            <a:lvl1pPr marL="0" indent="0" algn="ctr">
              <a:buNone/>
              <a:defRPr sz="1800">
                <a:solidFill>
                  <a:schemeClr val="bg1">
                    <a:lumMod val="75000"/>
                  </a:schemeClr>
                </a:solidFill>
                <a:latin typeface="+mj-lt"/>
              </a:defRPr>
            </a:lvl1pPr>
          </a:lstStyle>
          <a:p>
            <a:endParaRPr lang="en-US"/>
          </a:p>
        </p:txBody>
      </p:sp>
      <p:sp>
        <p:nvSpPr>
          <p:cNvPr id="18" name="Picture Placeholder 17"/>
          <p:cNvSpPr>
            <a:spLocks noGrp="1"/>
          </p:cNvSpPr>
          <p:nvPr>
            <p:ph type="pic" sz="quarter" idx="13"/>
          </p:nvPr>
        </p:nvSpPr>
        <p:spPr>
          <a:xfrm>
            <a:off x="4566593" y="1996798"/>
            <a:ext cx="1323622" cy="2197790"/>
          </a:xfrm>
          <a:solidFill>
            <a:schemeClr val="bg1">
              <a:lumMod val="50000"/>
            </a:schemeClr>
          </a:solidFill>
        </p:spPr>
        <p:txBody>
          <a:bodyPr>
            <a:normAutofit/>
          </a:bodyPr>
          <a:lstStyle>
            <a:lvl1pPr marL="0" indent="0" algn="ctr">
              <a:buNone/>
              <a:defRPr sz="1800">
                <a:solidFill>
                  <a:schemeClr val="bg1">
                    <a:lumMod val="75000"/>
                  </a:schemeClr>
                </a:solidFill>
                <a:latin typeface="+mj-lt"/>
              </a:defRPr>
            </a:lvl1pPr>
          </a:lstStyle>
          <a:p>
            <a:endParaRPr lang="en-US" dirty="0"/>
          </a:p>
        </p:txBody>
      </p:sp>
      <p:sp>
        <p:nvSpPr>
          <p:cNvPr id="4" name="Slide Number Placeholder 3"/>
          <p:cNvSpPr>
            <a:spLocks noGrp="1"/>
          </p:cNvSpPr>
          <p:nvPr>
            <p:ph type="sldNum" sz="quarter" idx="12"/>
          </p:nvPr>
        </p:nvSpPr>
        <p:spPr>
          <a:xfrm>
            <a:off x="11586116" y="6499910"/>
            <a:ext cx="605883" cy="345805"/>
          </a:xfrm>
        </p:spPr>
        <p:txBody>
          <a:bodyPr/>
          <a:lstStyle>
            <a:lvl1pPr>
              <a:defRPr sz="1000">
                <a:solidFill>
                  <a:schemeClr val="bg1">
                    <a:lumMod val="85000"/>
                  </a:schemeClr>
                </a:solidFill>
              </a:defRPr>
            </a:lvl1pPr>
          </a:lstStyle>
          <a:p>
            <a:fld id="{52E43EAC-4EE4-493E-B844-9691317359C0}"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BBBC89C-E8F6-4ECC-B87A-915E7F4A89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0F7BAB-C787-414A-8258-DAA2F08F6C0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BC89C-E8F6-4ECC-B87A-915E7F4A896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F7BAB-C787-414A-8258-DAA2F08F6C0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2390" y="1983740"/>
            <a:ext cx="9509125" cy="2122805"/>
          </a:xfrm>
          <a:prstGeom prst="rect">
            <a:avLst/>
          </a:prstGeom>
          <a:noFill/>
        </p:spPr>
        <p:txBody>
          <a:bodyPr wrap="square" rtlCol="0">
            <a:spAutoFit/>
          </a:bodyPr>
          <a:lstStyle/>
          <a:p>
            <a:pPr algn="ctr"/>
            <a:r>
              <a:rPr lang="zh-CN" sz="6600" b="1" dirty="0">
                <a:latin typeface="+mj-ea"/>
                <a:ea typeface="+mj-ea"/>
              </a:rPr>
              <a:t>基于深度学习的</a:t>
            </a:r>
            <a:endParaRPr lang="zh-CN" sz="6600" b="1" dirty="0">
              <a:latin typeface="+mj-ea"/>
              <a:ea typeface="+mj-ea"/>
            </a:endParaRPr>
          </a:p>
          <a:p>
            <a:pPr algn="ctr"/>
            <a:r>
              <a:rPr lang="zh-CN" sz="6600" b="1" dirty="0">
                <a:latin typeface="+mj-ea"/>
                <a:ea typeface="+mj-ea"/>
              </a:rPr>
              <a:t>异常值检测</a:t>
            </a:r>
            <a:endParaRPr lang="zh-CN" sz="6600" b="1" dirty="0">
              <a:latin typeface="+mj-ea"/>
              <a:ea typeface="+mj-ea"/>
            </a:endParaRPr>
          </a:p>
        </p:txBody>
      </p:sp>
      <p:sp>
        <p:nvSpPr>
          <p:cNvPr id="3" name="文本框 2"/>
          <p:cNvSpPr txBox="1"/>
          <p:nvPr/>
        </p:nvSpPr>
        <p:spPr>
          <a:xfrm>
            <a:off x="2770029" y="4335105"/>
            <a:ext cx="6653212" cy="521970"/>
          </a:xfrm>
          <a:prstGeom prst="rect">
            <a:avLst/>
          </a:prstGeom>
          <a:noFill/>
        </p:spPr>
        <p:txBody>
          <a:bodyPr wrap="square" rtlCol="0">
            <a:spAutoFit/>
          </a:bodyPr>
          <a:lstStyle/>
          <a:p>
            <a:pPr algn="ctr"/>
            <a:r>
              <a:rPr lang="en-US" altLang="zh-CN" sz="2800" b="1" dirty="0">
                <a:latin typeface="+mj-ea"/>
                <a:ea typeface="+mj-ea"/>
              </a:rPr>
              <a:t>10.12  |  </a:t>
            </a:r>
            <a:r>
              <a:rPr lang="zh-CN" altLang="en-US" sz="2800" b="1" dirty="0">
                <a:latin typeface="+mj-ea"/>
                <a:ea typeface="+mj-ea"/>
              </a:rPr>
              <a:t>工作汇报</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4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基于训练目标划分的两种新技术</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training objective</a:t>
            </a:r>
            <a:endParaRPr lang="en-US" altLang="zh-CN" sz="1400" b="1" dirty="0">
              <a:solidFill>
                <a:srgbClr val="26313E"/>
              </a:solidFill>
              <a:latin typeface="微软雅黑" pitchFamily="34" charset="-122"/>
              <a:ea typeface="微软雅黑" pitchFamily="34" charset="-122"/>
            </a:endParaRPr>
          </a:p>
        </p:txBody>
      </p:sp>
      <p:grpSp>
        <p:nvGrpSpPr>
          <p:cNvPr id="26" name="组合 25"/>
          <p:cNvGrpSpPr/>
          <p:nvPr/>
        </p:nvGrpSpPr>
        <p:grpSpPr>
          <a:xfrm>
            <a:off x="982345" y="1250034"/>
            <a:ext cx="676275" cy="485775"/>
            <a:chOff x="5753100" y="633577"/>
            <a:chExt cx="676275" cy="485775"/>
          </a:xfrm>
        </p:grpSpPr>
        <p:sp>
          <p:nvSpPr>
            <p:cNvPr id="27" name="矩形 26"/>
            <p:cNvSpPr/>
            <p:nvPr/>
          </p:nvSpPr>
          <p:spPr>
            <a:xfrm>
              <a:off x="5848350" y="633577"/>
              <a:ext cx="485775" cy="485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5753100" y="645632"/>
              <a:ext cx="676275" cy="461665"/>
            </a:xfrm>
            <a:prstGeom prst="rect">
              <a:avLst/>
            </a:prstGeom>
            <a:noFill/>
          </p:spPr>
          <p:txBody>
            <a:bodyPr wrap="square" rtlCol="0">
              <a:spAutoFit/>
            </a:bodyPr>
            <a:p>
              <a:pPr algn="ctr"/>
              <a:r>
                <a:rPr lang="en-US" altLang="zh-CN" sz="2400" b="1" dirty="0">
                  <a:latin typeface="+mj-ea"/>
                  <a:ea typeface="+mj-ea"/>
                </a:rPr>
                <a:t>01</a:t>
              </a:r>
              <a:endParaRPr lang="zh-CN" altLang="en-US" sz="2400" b="1" dirty="0">
                <a:latin typeface="+mj-ea"/>
                <a:ea typeface="+mj-ea"/>
              </a:endParaRPr>
            </a:p>
          </p:txBody>
        </p:sp>
      </p:grpSp>
      <p:sp>
        <p:nvSpPr>
          <p:cNvPr id="31" name="文本框 30"/>
          <p:cNvSpPr txBox="1"/>
          <p:nvPr/>
        </p:nvSpPr>
        <p:spPr>
          <a:xfrm>
            <a:off x="1658620" y="1200785"/>
            <a:ext cx="3771265" cy="583565"/>
          </a:xfrm>
          <a:prstGeom prst="rect">
            <a:avLst/>
          </a:prstGeom>
          <a:noFill/>
        </p:spPr>
        <p:txBody>
          <a:bodyPr wrap="square" rtlCol="0">
            <a:spAutoFit/>
          </a:bodyPr>
          <a:p>
            <a:r>
              <a:rPr lang="zh-CN" altLang="en-US" sz="3200" b="1" dirty="0"/>
              <a:t>深度混合模型</a:t>
            </a:r>
            <a:r>
              <a:rPr lang="en-US" altLang="zh-CN" sz="3200" b="1" dirty="0"/>
              <a:t>(DHM)</a:t>
            </a:r>
            <a:endParaRPr lang="en-US" altLang="zh-CN" sz="3200" b="1" dirty="0"/>
          </a:p>
        </p:txBody>
      </p:sp>
      <p:grpSp>
        <p:nvGrpSpPr>
          <p:cNvPr id="32" name="组合 31"/>
          <p:cNvGrpSpPr/>
          <p:nvPr/>
        </p:nvGrpSpPr>
        <p:grpSpPr>
          <a:xfrm>
            <a:off x="982345" y="3317594"/>
            <a:ext cx="676275" cy="485775"/>
            <a:chOff x="5753100" y="633577"/>
            <a:chExt cx="676275" cy="485775"/>
          </a:xfrm>
        </p:grpSpPr>
        <p:sp>
          <p:nvSpPr>
            <p:cNvPr id="33" name="矩形 32"/>
            <p:cNvSpPr/>
            <p:nvPr/>
          </p:nvSpPr>
          <p:spPr>
            <a:xfrm>
              <a:off x="5848350" y="633577"/>
              <a:ext cx="485775" cy="485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5753100" y="645632"/>
              <a:ext cx="676275" cy="460375"/>
            </a:xfrm>
            <a:prstGeom prst="rect">
              <a:avLst/>
            </a:prstGeom>
            <a:noFill/>
          </p:spPr>
          <p:txBody>
            <a:bodyPr wrap="square" rtlCol="0">
              <a:spAutoFit/>
            </a:bodyPr>
            <a:p>
              <a:pPr algn="ctr"/>
              <a:r>
                <a:rPr lang="en-US" altLang="zh-CN" sz="2400" b="1" dirty="0">
                  <a:latin typeface="+mj-ea"/>
                  <a:ea typeface="+mj-ea"/>
                </a:rPr>
                <a:t>02</a:t>
              </a:r>
              <a:endParaRPr lang="zh-CN" altLang="en-US" sz="2400" b="1" dirty="0">
                <a:latin typeface="+mj-ea"/>
                <a:ea typeface="+mj-ea"/>
              </a:endParaRPr>
            </a:p>
          </p:txBody>
        </p:sp>
      </p:grpSp>
      <p:sp>
        <p:nvSpPr>
          <p:cNvPr id="35" name="文本框 34"/>
          <p:cNvSpPr txBox="1"/>
          <p:nvPr/>
        </p:nvSpPr>
        <p:spPr>
          <a:xfrm>
            <a:off x="1658620" y="3268345"/>
            <a:ext cx="4535170" cy="583565"/>
          </a:xfrm>
          <a:prstGeom prst="rect">
            <a:avLst/>
          </a:prstGeom>
          <a:noFill/>
        </p:spPr>
        <p:txBody>
          <a:bodyPr wrap="square" rtlCol="0">
            <a:spAutoFit/>
          </a:bodyPr>
          <a:p>
            <a:r>
              <a:rPr lang="zh-CN" altLang="en-US" sz="3200" b="1" dirty="0"/>
              <a:t>单分类神经网络</a:t>
            </a:r>
            <a:r>
              <a:rPr lang="en-US" altLang="zh-CN" sz="3200" b="1" dirty="0"/>
              <a:t>(OC-NN)</a:t>
            </a:r>
            <a:endParaRPr lang="en-US" altLang="zh-CN" sz="3200" b="1" dirty="0"/>
          </a:p>
        </p:txBody>
      </p:sp>
      <p:sp>
        <p:nvSpPr>
          <p:cNvPr id="36" name="Rectangle 41"/>
          <p:cNvSpPr>
            <a:spLocks noChangeArrowheads="1"/>
          </p:cNvSpPr>
          <p:nvPr/>
        </p:nvSpPr>
        <p:spPr bwMode="auto">
          <a:xfrm>
            <a:off x="1077595" y="1953260"/>
            <a:ext cx="558673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a:r>
              <a:rPr lang="zh-CN" altLang="en-US" dirty="0">
                <a:solidFill>
                  <a:srgbClr val="26313E"/>
                </a:solidFill>
              </a:rPr>
              <a:t>架构：特征提取器</a:t>
            </a:r>
            <a:r>
              <a:rPr lang="en-US" altLang="zh-CN" dirty="0">
                <a:solidFill>
                  <a:srgbClr val="26313E"/>
                </a:solidFill>
              </a:rPr>
              <a:t>(</a:t>
            </a:r>
            <a:r>
              <a:rPr lang="zh-CN" altLang="en-US" dirty="0">
                <a:solidFill>
                  <a:srgbClr val="26313E"/>
                </a:solidFill>
              </a:rPr>
              <a:t>自动编码器等</a:t>
            </a:r>
            <a:r>
              <a:rPr lang="en-US" altLang="zh-CN" dirty="0">
                <a:solidFill>
                  <a:srgbClr val="26313E"/>
                </a:solidFill>
              </a:rPr>
              <a:t>)+</a:t>
            </a:r>
            <a:r>
              <a:rPr lang="zh-CN" altLang="en-US" dirty="0">
                <a:solidFill>
                  <a:srgbClr val="26313E"/>
                </a:solidFill>
              </a:rPr>
              <a:t>传统机器学习算法</a:t>
            </a:r>
            <a:endParaRPr lang="zh-CN" altLang="en-US" dirty="0">
              <a:solidFill>
                <a:srgbClr val="26313E"/>
              </a:solidFill>
            </a:endParaRPr>
          </a:p>
          <a:p>
            <a:pPr algn="l"/>
            <a:r>
              <a:rPr lang="zh-CN" altLang="en-US" dirty="0">
                <a:solidFill>
                  <a:srgbClr val="26313E"/>
                </a:solidFill>
              </a:rPr>
              <a:t>缺陷：无法为异常检测提供定制的训练目标，因此模型无法提取丰富的差分特征来检测异常值</a:t>
            </a:r>
            <a:endParaRPr lang="zh-CN" altLang="en-US" dirty="0">
              <a:solidFill>
                <a:srgbClr val="26313E"/>
              </a:solidFill>
            </a:endParaRPr>
          </a:p>
        </p:txBody>
      </p:sp>
      <p:pic>
        <p:nvPicPr>
          <p:cNvPr id="37" name="图片 36" descr="屏幕截图 2020-10-11 185856"/>
          <p:cNvPicPr>
            <a:picLocks noChangeAspect="1"/>
          </p:cNvPicPr>
          <p:nvPr/>
        </p:nvPicPr>
        <p:blipFill>
          <a:blip r:embed="rId1"/>
          <a:stretch>
            <a:fillRect/>
          </a:stretch>
        </p:blipFill>
        <p:spPr>
          <a:xfrm>
            <a:off x="6736715" y="1200785"/>
            <a:ext cx="4345305" cy="1859915"/>
          </a:xfrm>
          <a:prstGeom prst="rect">
            <a:avLst/>
          </a:prstGeom>
        </p:spPr>
      </p:pic>
      <p:pic>
        <p:nvPicPr>
          <p:cNvPr id="38" name="图片 37" descr="屏幕截图 2020-10-11 190902"/>
          <p:cNvPicPr>
            <a:picLocks noChangeAspect="1"/>
          </p:cNvPicPr>
          <p:nvPr/>
        </p:nvPicPr>
        <p:blipFill>
          <a:blip r:embed="rId2"/>
          <a:stretch>
            <a:fillRect/>
          </a:stretch>
        </p:blipFill>
        <p:spPr>
          <a:xfrm>
            <a:off x="6736715" y="3721100"/>
            <a:ext cx="4345940" cy="2336800"/>
          </a:xfrm>
          <a:prstGeom prst="rect">
            <a:avLst/>
          </a:prstGeom>
        </p:spPr>
      </p:pic>
      <p:sp>
        <p:nvSpPr>
          <p:cNvPr id="39" name="Rectangle 41"/>
          <p:cNvSpPr>
            <a:spLocks noChangeArrowheads="1"/>
          </p:cNvSpPr>
          <p:nvPr/>
        </p:nvSpPr>
        <p:spPr bwMode="auto">
          <a:xfrm>
            <a:off x="7097395" y="3114675"/>
            <a:ext cx="362331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zh-CN" altLang="en-US" sz="1400" dirty="0">
                <a:solidFill>
                  <a:srgbClr val="26313E"/>
                </a:solidFill>
              </a:rPr>
              <a:t>深度混合模型架构</a:t>
            </a:r>
            <a:endParaRPr lang="zh-CN" altLang="en-US" sz="1400" dirty="0">
              <a:solidFill>
                <a:srgbClr val="26313E"/>
              </a:solidFill>
            </a:endParaRPr>
          </a:p>
        </p:txBody>
      </p:sp>
      <p:sp>
        <p:nvSpPr>
          <p:cNvPr id="40" name="Rectangle 41"/>
          <p:cNvSpPr>
            <a:spLocks noChangeArrowheads="1"/>
          </p:cNvSpPr>
          <p:nvPr/>
        </p:nvSpPr>
        <p:spPr bwMode="auto">
          <a:xfrm>
            <a:off x="7098030" y="6155690"/>
            <a:ext cx="362331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zh-CN" altLang="en-US" sz="1400" dirty="0">
                <a:solidFill>
                  <a:srgbClr val="26313E"/>
                </a:solidFill>
              </a:rPr>
              <a:t>单分类神经网络架构</a:t>
            </a:r>
            <a:endParaRPr lang="zh-CN" altLang="en-US" sz="1400" dirty="0">
              <a:solidFill>
                <a:srgbClr val="26313E"/>
              </a:solidFill>
            </a:endParaRPr>
          </a:p>
        </p:txBody>
      </p:sp>
      <p:sp>
        <p:nvSpPr>
          <p:cNvPr id="41" name="Rectangle 41"/>
          <p:cNvSpPr>
            <a:spLocks noChangeArrowheads="1"/>
          </p:cNvSpPr>
          <p:nvPr/>
        </p:nvSpPr>
        <p:spPr bwMode="auto">
          <a:xfrm>
            <a:off x="1077595" y="4065270"/>
            <a:ext cx="558673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a:r>
              <a:rPr lang="zh-CN" altLang="en-US" dirty="0">
                <a:solidFill>
                  <a:srgbClr val="26313E"/>
                </a:solidFill>
              </a:rPr>
              <a:t>特点：单分类的目标是在正常数据周围创建一层密闭的包层用以区分正常数据和异常数据，隐藏层中的数据表示由OC-NN目标驱动，因此可以针对异常检测进行定制</a:t>
            </a:r>
            <a:endParaRPr lang="zh-CN" altLang="en-US" dirty="0">
              <a:solidFill>
                <a:srgbClr val="26313E"/>
              </a:solidFill>
            </a:endParaRPr>
          </a:p>
        </p:txBody>
      </p:sp>
    </p:spTree>
  </p:cSld>
  <p:clrMapOvr>
    <a:masterClrMapping/>
  </p:clrMapOvr>
  <p:transition spd="slow"/>
  <p:timing>
    <p:tnLst>
      <p:par>
        <p:cTn id="1" dur="indefinite" restart="never" nodeType="tmRoot"/>
      </p:par>
    </p:tnLst>
    <p:bldLst>
      <p:bldP spid="29" grpId="0" animBg="1"/>
      <p:bldP spid="30" grpId="0"/>
      <p:bldP spid="31"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2"/>
          <p:cNvSpPr/>
          <p:nvPr/>
        </p:nvSpPr>
        <p:spPr>
          <a:xfrm>
            <a:off x="889000" y="2136775"/>
            <a:ext cx="2726055" cy="645160"/>
          </a:xfrm>
          <a:prstGeom prst="rect">
            <a:avLst/>
          </a:prstGeom>
        </p:spPr>
        <p:txBody>
          <a:bodyPr wrap="square">
            <a:spAutoFit/>
          </a:bodyPr>
          <a:lstStyle/>
          <a:p>
            <a:pPr algn="l">
              <a:buClr>
                <a:srgbClr val="E24848"/>
              </a:buClr>
              <a:defRPr/>
            </a:pPr>
            <a:r>
              <a:rPr lang="zh-CN" altLang="en-US" dirty="0">
                <a:solidFill>
                  <a:srgbClr val="26313E"/>
                </a:solidFill>
              </a:rPr>
              <a:t>点异常通常表示随机产生的一个不规则值或偏离值。</a:t>
            </a:r>
            <a:endParaRPr lang="zh-CN" altLang="en-US" dirty="0">
              <a:solidFill>
                <a:srgbClr val="26313E"/>
              </a:solidFill>
            </a:endParaRPr>
          </a:p>
        </p:txBody>
      </p:sp>
      <p:sp>
        <p:nvSpPr>
          <p:cNvPr id="14" name="矩形 13"/>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异常类型</a:t>
            </a:r>
            <a:endParaRPr lang="zh-CN" altLang="en-US"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type of anomaly</a:t>
            </a:r>
            <a:endParaRPr lang="en-US" altLang="zh-CN" sz="1400" b="1" dirty="0">
              <a:solidFill>
                <a:srgbClr val="26313E"/>
              </a:solidFill>
              <a:latin typeface="微软雅黑" pitchFamily="34" charset="-122"/>
              <a:ea typeface="微软雅黑" pitchFamily="34" charset="-122"/>
            </a:endParaRPr>
          </a:p>
        </p:txBody>
      </p:sp>
      <p:sp>
        <p:nvSpPr>
          <p:cNvPr id="2" name="MH_Other_1"/>
          <p:cNvSpPr/>
          <p:nvPr>
            <p:custDataLst>
              <p:tags r:id="rId1"/>
            </p:custDataLst>
          </p:nvPr>
        </p:nvSpPr>
        <p:spPr>
          <a:xfrm>
            <a:off x="1500505" y="1165225"/>
            <a:ext cx="1503045" cy="644525"/>
          </a:xfrm>
          <a:prstGeom prst="rect">
            <a:avLst/>
          </a:prstGeom>
          <a:solidFill>
            <a:srgbClr val="26313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solidFill>
                <a:schemeClr val="bg1">
                  <a:lumMod val="65000"/>
                </a:schemeClr>
              </a:solidFill>
            </a:endParaRPr>
          </a:p>
        </p:txBody>
      </p:sp>
      <p:sp>
        <p:nvSpPr>
          <p:cNvPr id="3" name="Rectangle 18"/>
          <p:cNvSpPr/>
          <p:nvPr/>
        </p:nvSpPr>
        <p:spPr>
          <a:xfrm>
            <a:off x="1500505" y="1165225"/>
            <a:ext cx="1502410" cy="644525"/>
          </a:xfrm>
          <a:prstGeom prst="rect">
            <a:avLst/>
          </a:prstGeom>
          <a:noFill/>
        </p:spPr>
        <p:txBody>
          <a:bodyPr wrap="square" anchor="ctr">
            <a:noAutofit/>
          </a:bodyPr>
          <a:p>
            <a:pPr algn="ctr"/>
            <a:r>
              <a:rPr lang="zh-CN" altLang="en-US" sz="2400" b="1" noProof="1">
                <a:solidFill>
                  <a:schemeClr val="bg1"/>
                </a:solidFill>
                <a:latin typeface="+mn-ea"/>
                <a:cs typeface="Arial" panose="020B0604020202090204" pitchFamily="34" charset="0"/>
              </a:rPr>
              <a:t>点异常</a:t>
            </a:r>
            <a:endParaRPr lang="zh-CN" altLang="en-US" sz="2400" b="1" noProof="1">
              <a:solidFill>
                <a:schemeClr val="bg1"/>
              </a:solidFill>
              <a:latin typeface="+mn-ea"/>
              <a:cs typeface="Arial" panose="020B0604020202090204" pitchFamily="34" charset="0"/>
            </a:endParaRPr>
          </a:p>
        </p:txBody>
      </p:sp>
      <p:sp>
        <p:nvSpPr>
          <p:cNvPr id="4" name="MH_Other_1"/>
          <p:cNvSpPr/>
          <p:nvPr>
            <p:custDataLst>
              <p:tags r:id="rId2"/>
            </p:custDataLst>
          </p:nvPr>
        </p:nvSpPr>
        <p:spPr>
          <a:xfrm>
            <a:off x="4306570" y="1165225"/>
            <a:ext cx="2444750" cy="644525"/>
          </a:xfrm>
          <a:prstGeom prst="rect">
            <a:avLst/>
          </a:prstGeom>
          <a:solidFill>
            <a:srgbClr val="26313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solidFill>
                <a:schemeClr val="bg1">
                  <a:lumMod val="65000"/>
                </a:schemeClr>
              </a:solidFill>
            </a:endParaRPr>
          </a:p>
        </p:txBody>
      </p:sp>
      <p:sp>
        <p:nvSpPr>
          <p:cNvPr id="5" name="Rectangle 18"/>
          <p:cNvSpPr/>
          <p:nvPr/>
        </p:nvSpPr>
        <p:spPr>
          <a:xfrm>
            <a:off x="4306570" y="1165225"/>
            <a:ext cx="2444750" cy="644525"/>
          </a:xfrm>
          <a:prstGeom prst="rect">
            <a:avLst/>
          </a:prstGeom>
          <a:noFill/>
        </p:spPr>
        <p:txBody>
          <a:bodyPr wrap="square" anchor="ctr">
            <a:noAutofit/>
          </a:bodyPr>
          <a:p>
            <a:pPr algn="ctr"/>
            <a:r>
              <a:rPr lang="zh-CN" altLang="en-US" sz="2400" b="1" noProof="1">
                <a:solidFill>
                  <a:schemeClr val="bg1"/>
                </a:solidFill>
                <a:latin typeface="+mn-ea"/>
                <a:cs typeface="Arial" panose="020B0604020202090204" pitchFamily="34" charset="0"/>
              </a:rPr>
              <a:t>集体或群体异常</a:t>
            </a:r>
            <a:endParaRPr lang="zh-CN" altLang="en-US" sz="2400" b="1" noProof="1">
              <a:solidFill>
                <a:schemeClr val="bg1"/>
              </a:solidFill>
              <a:latin typeface="+mn-ea"/>
              <a:cs typeface="Arial" panose="020B0604020202090204" pitchFamily="34" charset="0"/>
            </a:endParaRPr>
          </a:p>
        </p:txBody>
      </p:sp>
      <p:sp>
        <p:nvSpPr>
          <p:cNvPr id="6" name="Rectangle 12"/>
          <p:cNvSpPr/>
          <p:nvPr/>
        </p:nvSpPr>
        <p:spPr>
          <a:xfrm>
            <a:off x="4176395" y="2136775"/>
            <a:ext cx="2705100" cy="1476375"/>
          </a:xfrm>
          <a:prstGeom prst="rect">
            <a:avLst/>
          </a:prstGeom>
        </p:spPr>
        <p:txBody>
          <a:bodyPr wrap="square">
            <a:spAutoFit/>
          </a:bodyPr>
          <a:p>
            <a:pPr algn="l">
              <a:buClr>
                <a:srgbClr val="E24848"/>
              </a:buClr>
              <a:defRPr/>
            </a:pPr>
            <a:r>
              <a:rPr lang="zh-CN" altLang="en-US" dirty="0">
                <a:solidFill>
                  <a:srgbClr val="26313E"/>
                </a:solidFill>
              </a:rPr>
              <a:t>异常集合是单个数据点的集合，其中的每个数据点单独出现时并无异常，但当在集合中观测时会显示出不寻常的特征。</a:t>
            </a:r>
            <a:endParaRPr lang="zh-CN" altLang="en-US" dirty="0">
              <a:solidFill>
                <a:srgbClr val="26313E"/>
              </a:solidFill>
            </a:endParaRPr>
          </a:p>
        </p:txBody>
      </p:sp>
      <p:sp>
        <p:nvSpPr>
          <p:cNvPr id="7" name="MH_Other_1"/>
          <p:cNvSpPr/>
          <p:nvPr>
            <p:custDataLst>
              <p:tags r:id="rId3"/>
            </p:custDataLst>
          </p:nvPr>
        </p:nvSpPr>
        <p:spPr>
          <a:xfrm>
            <a:off x="8291195" y="1165225"/>
            <a:ext cx="1716405" cy="644525"/>
          </a:xfrm>
          <a:prstGeom prst="rect">
            <a:avLst/>
          </a:prstGeom>
          <a:solidFill>
            <a:srgbClr val="26313E"/>
          </a:solidFill>
          <a:ln w="9525">
            <a:solidFill>
              <a:srgbClr val="E0E0E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2400">
              <a:solidFill>
                <a:schemeClr val="bg1">
                  <a:lumMod val="65000"/>
                </a:schemeClr>
              </a:solidFill>
            </a:endParaRPr>
          </a:p>
        </p:txBody>
      </p:sp>
      <p:sp>
        <p:nvSpPr>
          <p:cNvPr id="8" name="Rectangle 18"/>
          <p:cNvSpPr/>
          <p:nvPr/>
        </p:nvSpPr>
        <p:spPr>
          <a:xfrm>
            <a:off x="8291195" y="1165225"/>
            <a:ext cx="1717040" cy="644525"/>
          </a:xfrm>
          <a:prstGeom prst="rect">
            <a:avLst/>
          </a:prstGeom>
          <a:noFill/>
        </p:spPr>
        <p:txBody>
          <a:bodyPr wrap="square" anchor="ctr">
            <a:noAutofit/>
          </a:bodyPr>
          <a:p>
            <a:pPr algn="ctr"/>
            <a:r>
              <a:rPr lang="zh-CN" altLang="en-US" sz="2400" b="1" noProof="1">
                <a:solidFill>
                  <a:schemeClr val="bg1"/>
                </a:solidFill>
                <a:latin typeface="+mn-ea"/>
                <a:cs typeface="Arial" panose="020B0604020202090204" pitchFamily="34" charset="0"/>
              </a:rPr>
              <a:t>上下文异常</a:t>
            </a:r>
            <a:endParaRPr lang="zh-CN" altLang="en-US" sz="2400" b="1" noProof="1">
              <a:solidFill>
                <a:schemeClr val="bg1"/>
              </a:solidFill>
              <a:latin typeface="+mn-ea"/>
              <a:cs typeface="Arial" panose="020B0604020202090204" pitchFamily="34" charset="0"/>
            </a:endParaRPr>
          </a:p>
        </p:txBody>
      </p:sp>
      <p:sp>
        <p:nvSpPr>
          <p:cNvPr id="9" name="Rectangle 12"/>
          <p:cNvSpPr/>
          <p:nvPr/>
        </p:nvSpPr>
        <p:spPr>
          <a:xfrm>
            <a:off x="7787005" y="2136775"/>
            <a:ext cx="2725420" cy="2584450"/>
          </a:xfrm>
          <a:prstGeom prst="rect">
            <a:avLst/>
          </a:prstGeom>
        </p:spPr>
        <p:txBody>
          <a:bodyPr wrap="square">
            <a:spAutoFit/>
          </a:bodyPr>
          <a:p>
            <a:pPr algn="l">
              <a:buClr>
                <a:srgbClr val="E24848"/>
              </a:buClr>
              <a:defRPr/>
            </a:pPr>
            <a:r>
              <a:rPr lang="zh-CN" altLang="en-US" dirty="0">
                <a:solidFill>
                  <a:srgbClr val="26313E"/>
                </a:solidFill>
              </a:rPr>
              <a:t>上下文异常是指某一数据实例在一些特定的上下文环境中会被当作异常值。</a:t>
            </a:r>
            <a:endParaRPr lang="zh-CN" altLang="en-US" dirty="0">
              <a:solidFill>
                <a:srgbClr val="26313E"/>
              </a:solidFill>
            </a:endParaRPr>
          </a:p>
          <a:p>
            <a:pPr algn="l">
              <a:buClr>
                <a:srgbClr val="E24848"/>
              </a:buClr>
              <a:defRPr/>
            </a:pPr>
            <a:r>
              <a:rPr lang="zh-CN" altLang="en-US" dirty="0">
                <a:solidFill>
                  <a:srgbClr val="26313E"/>
                </a:solidFill>
              </a:rPr>
              <a:t>上下文异常的检测既要考虑上下文特征又要考虑数据特征。</a:t>
            </a:r>
            <a:endParaRPr lang="zh-CN" altLang="en-US" dirty="0">
              <a:solidFill>
                <a:srgbClr val="26313E"/>
              </a:solidFill>
            </a:endParaRPr>
          </a:p>
          <a:p>
            <a:pPr algn="l">
              <a:buClr>
                <a:srgbClr val="E24848"/>
              </a:buClr>
              <a:defRPr/>
            </a:pPr>
            <a:r>
              <a:rPr lang="zh-CN" altLang="en-US" dirty="0">
                <a:solidFill>
                  <a:srgbClr val="26313E"/>
                </a:solidFill>
              </a:rPr>
              <a:t>上下文特征通常是时间和空间。</a:t>
            </a:r>
            <a:endParaRPr lang="zh-CN" altLang="en-US" dirty="0">
              <a:solidFill>
                <a:srgbClr val="26313E"/>
              </a:solidFill>
            </a:endParaRPr>
          </a:p>
          <a:p>
            <a:pPr algn="l">
              <a:buClr>
                <a:srgbClr val="E24848"/>
              </a:buClr>
              <a:defRPr/>
            </a:pPr>
            <a:endParaRPr lang="zh-CN" altLang="en-US" dirty="0">
              <a:solidFill>
                <a:srgbClr val="26313E"/>
              </a:solidFill>
            </a:endParaRPr>
          </a:p>
        </p:txBody>
      </p:sp>
      <p:pic>
        <p:nvPicPr>
          <p:cNvPr id="10" name="图片 9" descr="屏幕截图 2020-10-11 194742"/>
          <p:cNvPicPr>
            <a:picLocks noChangeAspect="1"/>
          </p:cNvPicPr>
          <p:nvPr/>
        </p:nvPicPr>
        <p:blipFill>
          <a:blip r:embed="rId4"/>
          <a:stretch>
            <a:fillRect/>
          </a:stretch>
        </p:blipFill>
        <p:spPr>
          <a:xfrm>
            <a:off x="982345" y="3897630"/>
            <a:ext cx="5200015" cy="2237105"/>
          </a:xfrm>
          <a:prstGeom prst="rect">
            <a:avLst/>
          </a:prstGeom>
        </p:spPr>
      </p:pic>
      <p:pic>
        <p:nvPicPr>
          <p:cNvPr id="11" name="图片 10" descr="屏幕截图 2020-10-11 195910"/>
          <p:cNvPicPr>
            <a:picLocks noChangeAspect="1"/>
          </p:cNvPicPr>
          <p:nvPr/>
        </p:nvPicPr>
        <p:blipFill>
          <a:blip r:embed="rId5"/>
          <a:stretch>
            <a:fillRect/>
          </a:stretch>
        </p:blipFill>
        <p:spPr>
          <a:xfrm>
            <a:off x="7366000" y="4519295"/>
            <a:ext cx="3566160" cy="1615440"/>
          </a:xfrm>
          <a:prstGeom prst="rect">
            <a:avLst/>
          </a:prstGeom>
        </p:spPr>
      </p:pic>
      <p:sp>
        <p:nvSpPr>
          <p:cNvPr id="39" name="Rectangle 41"/>
          <p:cNvSpPr>
            <a:spLocks noChangeArrowheads="1"/>
          </p:cNvSpPr>
          <p:nvPr/>
        </p:nvSpPr>
        <p:spPr bwMode="auto">
          <a:xfrm>
            <a:off x="1770380" y="6195695"/>
            <a:ext cx="362331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zh-CN" altLang="en-US" sz="1400" dirty="0">
                <a:solidFill>
                  <a:srgbClr val="26313E"/>
                </a:solidFill>
              </a:rPr>
              <a:t>点异常和集体异常示例：信用卡消费流水</a:t>
            </a:r>
            <a:endParaRPr lang="zh-CN" altLang="en-US" sz="1400" dirty="0">
              <a:solidFill>
                <a:srgbClr val="26313E"/>
              </a:solidFill>
            </a:endParaRPr>
          </a:p>
        </p:txBody>
      </p:sp>
      <p:sp>
        <p:nvSpPr>
          <p:cNvPr id="12" name="Rectangle 41"/>
          <p:cNvSpPr>
            <a:spLocks noChangeArrowheads="1"/>
          </p:cNvSpPr>
          <p:nvPr/>
        </p:nvSpPr>
        <p:spPr bwMode="auto">
          <a:xfrm>
            <a:off x="7338060" y="6195695"/>
            <a:ext cx="362331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zh-CN" altLang="en-US" sz="1400" dirty="0">
                <a:solidFill>
                  <a:srgbClr val="26313E"/>
                </a:solidFill>
              </a:rPr>
              <a:t>上下文异常示例：某地一年气温</a:t>
            </a:r>
            <a:endParaRPr lang="zh-CN" altLang="en-US" sz="1400" dirty="0">
              <a:solidFill>
                <a:srgbClr val="26313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32" grpId="0"/>
      <p:bldP spid="14" grpId="0" animBg="1"/>
      <p:bldP spid="15" grpId="0"/>
      <p:bldP spid="3" grpId="0"/>
      <p:bldP spid="5" grpId="0"/>
      <p:bldP spid="6"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837690" y="1620520"/>
            <a:ext cx="1561465" cy="138303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a:spLocks noChangeAspect="1"/>
          </p:cNvSpPr>
          <p:nvPr/>
        </p:nvSpPr>
        <p:spPr>
          <a:xfrm>
            <a:off x="2242185" y="1983740"/>
            <a:ext cx="753110" cy="65595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399155" y="2080895"/>
            <a:ext cx="8143240" cy="922020"/>
          </a:xfrm>
          <a:prstGeom prst="rect">
            <a:avLst/>
          </a:prstGeom>
          <a:noFill/>
        </p:spPr>
        <p:txBody>
          <a:bodyPr wrap="square" rtlCol="0">
            <a:spAutoFit/>
          </a:bodyPr>
          <a:lstStyle/>
          <a:p>
            <a:r>
              <a:rPr lang="zh-CN" altLang="en-US" dirty="0">
                <a:latin typeface="微软雅黑" pitchFamily="34" charset="-122"/>
                <a:ea typeface="微软雅黑" pitchFamily="34" charset="-122"/>
              </a:rPr>
              <a:t>异常分值描述了一个数据实例的异常程度。相关领域的专家可选择一个决定分数作为门槛来判断一个数据实例是否为异常。通常输出的异常分值比标签揭示了更多信息。</a:t>
            </a:r>
            <a:endParaRPr lang="zh-CN" altLang="en-US" dirty="0">
              <a:latin typeface="微软雅黑" pitchFamily="34" charset="-122"/>
              <a:ea typeface="微软雅黑" pitchFamily="34" charset="-122"/>
            </a:endParaRPr>
          </a:p>
        </p:txBody>
      </p:sp>
      <p:sp>
        <p:nvSpPr>
          <p:cNvPr id="21" name="矩形 20"/>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输出</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output</a:t>
            </a:r>
            <a:endParaRPr lang="en-US" altLang="zh-CN" sz="1400" b="1" dirty="0">
              <a:solidFill>
                <a:srgbClr val="26313E"/>
              </a:solidFill>
              <a:latin typeface="微软雅黑" pitchFamily="34" charset="-122"/>
              <a:ea typeface="微软雅黑" pitchFamily="34" charset="-122"/>
            </a:endParaRPr>
          </a:p>
        </p:txBody>
      </p:sp>
      <p:sp>
        <p:nvSpPr>
          <p:cNvPr id="9" name="Rectangle 40"/>
          <p:cNvSpPr>
            <a:spLocks noChangeArrowheads="1"/>
          </p:cNvSpPr>
          <p:nvPr/>
        </p:nvSpPr>
        <p:spPr bwMode="auto">
          <a:xfrm>
            <a:off x="3399155" y="1620520"/>
            <a:ext cx="4686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zh-CN" altLang="en-US" sz="2400" b="1" dirty="0">
                <a:solidFill>
                  <a:srgbClr val="26313E"/>
                </a:solidFill>
                <a:latin typeface="微软雅黑" pitchFamily="34" charset="-122"/>
                <a:ea typeface="微软雅黑" pitchFamily="34" charset="-122"/>
              </a:rPr>
              <a:t>异常分值</a:t>
            </a:r>
            <a:r>
              <a:rPr lang="en-US" altLang="zh-CN" sz="1200" b="1" dirty="0">
                <a:solidFill>
                  <a:srgbClr val="26313E"/>
                </a:solidFill>
                <a:latin typeface="微软雅黑" pitchFamily="34" charset="-122"/>
                <a:ea typeface="微软雅黑" pitchFamily="34" charset="-122"/>
              </a:rPr>
              <a:t>(anomaly score)</a:t>
            </a:r>
            <a:endParaRPr lang="en-US" altLang="zh-CN" sz="1200" b="1" dirty="0">
              <a:solidFill>
                <a:srgbClr val="26313E"/>
              </a:solidFill>
              <a:latin typeface="微软雅黑" pitchFamily="34" charset="-122"/>
              <a:ea typeface="微软雅黑" pitchFamily="34" charset="-122"/>
            </a:endParaRPr>
          </a:p>
        </p:txBody>
      </p:sp>
      <p:sp>
        <p:nvSpPr>
          <p:cNvPr id="4" name="矩形 3"/>
          <p:cNvSpPr/>
          <p:nvPr/>
        </p:nvSpPr>
        <p:spPr>
          <a:xfrm>
            <a:off x="1837690" y="3705225"/>
            <a:ext cx="1561465" cy="138303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a:spLocks noChangeAspect="1"/>
          </p:cNvSpPr>
          <p:nvPr/>
        </p:nvSpPr>
        <p:spPr>
          <a:xfrm>
            <a:off x="2242185" y="4068445"/>
            <a:ext cx="753110" cy="65595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399155" y="4165600"/>
            <a:ext cx="8143240" cy="368300"/>
          </a:xfrm>
          <a:prstGeom prst="rect">
            <a:avLst/>
          </a:prstGeom>
          <a:noFill/>
        </p:spPr>
        <p:txBody>
          <a:bodyPr wrap="square" rtlCol="0">
            <a:spAutoFit/>
          </a:bodyPr>
          <a:p>
            <a:r>
              <a:rPr lang="zh-CN" altLang="en-US" dirty="0">
                <a:latin typeface="微软雅黑" pitchFamily="34" charset="-122"/>
                <a:ea typeface="微软雅黑" pitchFamily="34" charset="-122"/>
              </a:rPr>
              <a:t>有些技术直接为数据实例分配一个正常或异常的二元标签。</a:t>
            </a:r>
            <a:endParaRPr lang="zh-CN" altLang="en-US" dirty="0">
              <a:latin typeface="微软雅黑" pitchFamily="34" charset="-122"/>
              <a:ea typeface="微软雅黑" pitchFamily="34" charset="-122"/>
            </a:endParaRPr>
          </a:p>
        </p:txBody>
      </p:sp>
      <p:sp>
        <p:nvSpPr>
          <p:cNvPr id="7" name="Rectangle 40"/>
          <p:cNvSpPr>
            <a:spLocks noChangeArrowheads="1"/>
          </p:cNvSpPr>
          <p:nvPr/>
        </p:nvSpPr>
        <p:spPr bwMode="auto">
          <a:xfrm>
            <a:off x="3399155" y="3705225"/>
            <a:ext cx="4686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lang="zh-CN" altLang="en-US" sz="2400" b="1" dirty="0">
                <a:solidFill>
                  <a:srgbClr val="26313E"/>
                </a:solidFill>
                <a:latin typeface="微软雅黑" pitchFamily="34" charset="-122"/>
                <a:ea typeface="微软雅黑" pitchFamily="34" charset="-122"/>
              </a:rPr>
              <a:t>标签</a:t>
            </a:r>
            <a:r>
              <a:rPr lang="en-US" altLang="zh-CN" sz="1200" b="1" dirty="0">
                <a:solidFill>
                  <a:srgbClr val="26313E"/>
                </a:solidFill>
                <a:latin typeface="微软雅黑" pitchFamily="34" charset="-122"/>
                <a:ea typeface="微软雅黑" pitchFamily="34" charset="-122"/>
              </a:rPr>
              <a:t>(label)</a:t>
            </a:r>
            <a:endParaRPr lang="en-US" altLang="zh-CN" sz="12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bldLst>
      <p:bldP spid="17" grpId="0" bldLvl="0" animBg="1"/>
      <p:bldP spid="24" grpId="0"/>
      <p:bldP spid="21" grpId="0" animBg="1"/>
      <p:bldP spid="22" grpId="0"/>
      <p:bldP spid="4" grpId="0" bldLvl="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5838" r="78197" b="16675"/>
          <a:stretch>
            <a:fillRect/>
          </a:stretch>
        </p:blipFill>
        <p:spPr>
          <a:xfrm flipH="1">
            <a:off x="0" y="-12700"/>
            <a:ext cx="4189442" cy="6858000"/>
          </a:xfrm>
          <a:prstGeom prst="rect">
            <a:avLst/>
          </a:prstGeom>
        </p:spPr>
      </p:pic>
      <p:pic>
        <p:nvPicPr>
          <p:cNvPr id="5" name="图片 4"/>
          <p:cNvPicPr>
            <a:picLocks noChangeAspect="1"/>
          </p:cNvPicPr>
          <p:nvPr/>
        </p:nvPicPr>
        <p:blipFill rotWithShape="1">
          <a:blip r:embed="rId1"/>
          <a:srcRect t="15838" r="78197" b="16675"/>
          <a:stretch>
            <a:fillRect/>
          </a:stretch>
        </p:blipFill>
        <p:spPr>
          <a:xfrm>
            <a:off x="8002558" y="0"/>
            <a:ext cx="4189442" cy="6858000"/>
          </a:xfrm>
          <a:prstGeom prst="rect">
            <a:avLst/>
          </a:prstGeom>
        </p:spPr>
      </p:pic>
      <p:sp>
        <p:nvSpPr>
          <p:cNvPr id="6" name="文本框 5"/>
          <p:cNvSpPr txBox="1"/>
          <p:nvPr/>
        </p:nvSpPr>
        <p:spPr>
          <a:xfrm>
            <a:off x="4066396" y="2224048"/>
            <a:ext cx="4059208" cy="1106805"/>
          </a:xfrm>
          <a:prstGeom prst="rect">
            <a:avLst/>
          </a:prstGeom>
          <a:noFill/>
        </p:spPr>
        <p:txBody>
          <a:bodyPr wrap="square" rtlCol="0">
            <a:spAutoFit/>
          </a:bodyPr>
          <a:lstStyle/>
          <a:p>
            <a:pPr algn="ctr"/>
            <a:r>
              <a:rPr lang="en-US" altLang="zh-CN" sz="6600" b="1" dirty="0">
                <a:latin typeface="+mn-ea"/>
              </a:rPr>
              <a:t>PART 09</a:t>
            </a:r>
            <a:endParaRPr lang="zh-CN" altLang="en-US" sz="6600" b="1" dirty="0">
              <a:latin typeface="+mn-ea"/>
            </a:endParaRPr>
          </a:p>
        </p:txBody>
      </p:sp>
      <p:sp>
        <p:nvSpPr>
          <p:cNvPr id="7" name="文本框 6"/>
          <p:cNvSpPr txBox="1"/>
          <p:nvPr/>
        </p:nvSpPr>
        <p:spPr>
          <a:xfrm>
            <a:off x="3181350" y="3258771"/>
            <a:ext cx="5829300" cy="707886"/>
          </a:xfrm>
          <a:prstGeom prst="rect">
            <a:avLst/>
          </a:prstGeom>
          <a:noFill/>
        </p:spPr>
        <p:txBody>
          <a:bodyPr wrap="square" rtlCol="0">
            <a:spAutoFit/>
          </a:bodyPr>
          <a:lstStyle/>
          <a:p>
            <a:pPr algn="ctr"/>
            <a:r>
              <a:rPr lang="zh-CN" altLang="en-US" sz="4000" b="1" dirty="0"/>
              <a:t>深度异常检测的应用</a:t>
            </a:r>
            <a:endParaRPr lang="zh-CN" altLang="en-US" sz="4000" b="1" dirty="0"/>
          </a:p>
        </p:txBody>
      </p:sp>
      <p:sp>
        <p:nvSpPr>
          <p:cNvPr id="8" name="文本框 7"/>
          <p:cNvSpPr txBox="1"/>
          <p:nvPr/>
        </p:nvSpPr>
        <p:spPr>
          <a:xfrm>
            <a:off x="2785115" y="3966657"/>
            <a:ext cx="6621770" cy="461665"/>
          </a:xfrm>
          <a:prstGeom prst="rect">
            <a:avLst/>
          </a:prstGeom>
          <a:noFill/>
        </p:spPr>
        <p:txBody>
          <a:bodyPr wrap="square" rtlCol="0">
            <a:spAutoFit/>
          </a:bodyPr>
          <a:lstStyle/>
          <a:p>
            <a:pPr algn="ctr"/>
            <a:r>
              <a:rPr lang="en-US" altLang="zh-CN" sz="2400" b="1" dirty="0">
                <a:latin typeface="+mj-ea"/>
                <a:ea typeface="+mj-ea"/>
              </a:rPr>
              <a:t>Applications of Deep Anomaly Detection</a:t>
            </a:r>
            <a:endParaRPr lang="zh-CN" altLang="en-US" sz="2400" b="1" dirty="0">
              <a:latin typeface="+mj-ea"/>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p:nvPr/>
        </p:nvGrpSpPr>
        <p:grpSpPr>
          <a:xfrm>
            <a:off x="3870484" y="5379488"/>
            <a:ext cx="2756416" cy="1106425"/>
            <a:chOff x="1979461" y="5237441"/>
            <a:chExt cx="2756416" cy="1106425"/>
          </a:xfrm>
        </p:grpSpPr>
        <p:sp>
          <p:nvSpPr>
            <p:cNvPr id="3" name="Freeform 9"/>
            <p:cNvSpPr/>
            <p:nvPr/>
          </p:nvSpPr>
          <p:spPr>
            <a:xfrm flipH="1">
              <a:off x="1979461" y="5237441"/>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5" name="TextBox 49"/>
            <p:cNvSpPr txBox="1"/>
            <p:nvPr/>
          </p:nvSpPr>
          <p:spPr>
            <a:xfrm>
              <a:off x="2864465" y="5605987"/>
              <a:ext cx="184730" cy="369332"/>
            </a:xfrm>
            <a:prstGeom prst="rect">
              <a:avLst/>
            </a:prstGeom>
            <a:noFill/>
          </p:spPr>
          <p:txBody>
            <a:bodyPr wrap="none" rtlCol="0">
              <a:spAutoFit/>
            </a:bodyPr>
            <a:lstStyle/>
            <a:p>
              <a:pPr algn="ctr"/>
              <a:endParaRPr lang="en-GB" b="1" dirty="0">
                <a:solidFill>
                  <a:schemeClr val="bg2"/>
                </a:solidFill>
                <a:latin typeface="Arial" panose="020B0604020202090204" pitchFamily="34" charset="0"/>
                <a:cs typeface="Arial" panose="020B0604020202090204" pitchFamily="34" charset="0"/>
              </a:endParaRPr>
            </a:p>
          </p:txBody>
        </p:sp>
      </p:grpSp>
      <p:sp>
        <p:nvSpPr>
          <p:cNvPr id="7" name="Freeform 14"/>
          <p:cNvSpPr/>
          <p:nvPr/>
        </p:nvSpPr>
        <p:spPr>
          <a:xfrm>
            <a:off x="5565100" y="4145143"/>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90204" pitchFamily="34" charset="0"/>
              <a:cs typeface="Arial" panose="020B0604020202090204" pitchFamily="34" charset="0"/>
            </a:endParaRPr>
          </a:p>
        </p:txBody>
      </p:sp>
      <p:sp>
        <p:nvSpPr>
          <p:cNvPr id="24" name="TextBox 58"/>
          <p:cNvSpPr txBox="1"/>
          <p:nvPr/>
        </p:nvSpPr>
        <p:spPr>
          <a:xfrm>
            <a:off x="6772755" y="3010335"/>
            <a:ext cx="2236510"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数据本质</a:t>
            </a:r>
            <a:endParaRPr lang="en-GB" altLang="zh-CN" sz="4000" b="1" dirty="0">
              <a:latin typeface="Arial" panose="020B0604020202090204" pitchFamily="34" charset="0"/>
              <a:cs typeface="Arial" panose="020B0604020202090204" pitchFamily="34" charset="0"/>
            </a:endParaRPr>
          </a:p>
        </p:txBody>
      </p:sp>
      <p:sp>
        <p:nvSpPr>
          <p:cNvPr id="25" name="TextBox 59"/>
          <p:cNvSpPr txBox="1"/>
          <p:nvPr/>
        </p:nvSpPr>
        <p:spPr>
          <a:xfrm>
            <a:off x="6754538" y="5607484"/>
            <a:ext cx="3860351"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已有的</a:t>
            </a:r>
            <a:r>
              <a:rPr lang="en-US" altLang="zh-CN" sz="4000" b="1" dirty="0">
                <a:latin typeface="Arial" panose="020B0604020202090204" pitchFamily="34" charset="0"/>
                <a:cs typeface="Arial" panose="020B0604020202090204" pitchFamily="34" charset="0"/>
              </a:rPr>
              <a:t>DAD</a:t>
            </a:r>
            <a:r>
              <a:rPr lang="zh-CN" altLang="en-US" sz="4000" b="1" dirty="0">
                <a:latin typeface="Arial" panose="020B0604020202090204" pitchFamily="34" charset="0"/>
                <a:cs typeface="Arial" panose="020B0604020202090204" pitchFamily="34" charset="0"/>
              </a:rPr>
              <a:t>技术</a:t>
            </a:r>
            <a:endParaRPr lang="en-GB" altLang="zh-CN" sz="4000" b="1" dirty="0">
              <a:latin typeface="Arial" panose="020B0604020202090204" pitchFamily="34" charset="0"/>
              <a:cs typeface="Arial" panose="020B0604020202090204" pitchFamily="34" charset="0"/>
            </a:endParaRPr>
          </a:p>
        </p:txBody>
      </p:sp>
      <p:sp>
        <p:nvSpPr>
          <p:cNvPr id="26" name="TextBox 60"/>
          <p:cNvSpPr txBox="1"/>
          <p:nvPr/>
        </p:nvSpPr>
        <p:spPr>
          <a:xfrm>
            <a:off x="2586026" y="4314134"/>
            <a:ext cx="2749471"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遭遇的挑战</a:t>
            </a:r>
            <a:endParaRPr lang="en-GB" altLang="zh-CN" sz="4000" b="1" dirty="0">
              <a:latin typeface="Arial" panose="020B0604020202090204" pitchFamily="34" charset="0"/>
              <a:cs typeface="Arial" panose="020B0604020202090204" pitchFamily="34" charset="0"/>
            </a:endParaRPr>
          </a:p>
        </p:txBody>
      </p:sp>
      <p:sp>
        <p:nvSpPr>
          <p:cNvPr id="27" name="TextBox 61"/>
          <p:cNvSpPr txBox="1"/>
          <p:nvPr/>
        </p:nvSpPr>
        <p:spPr>
          <a:xfrm>
            <a:off x="2586026" y="1758124"/>
            <a:ext cx="2749471"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异常的概念</a:t>
            </a:r>
            <a:endParaRPr lang="en-GB" sz="4000" b="1" dirty="0">
              <a:latin typeface="Arial" panose="020B0604020202090204" pitchFamily="34" charset="0"/>
              <a:cs typeface="Arial" panose="020B0604020202090204" pitchFamily="34" charset="0"/>
            </a:endParaRPr>
          </a:p>
        </p:txBody>
      </p:sp>
      <p:sp>
        <p:nvSpPr>
          <p:cNvPr id="35" name="矩形 3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深度异常检测的应用</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Applications of Deep Anomaly Detection</a:t>
            </a:r>
            <a:endParaRPr lang="zh-CN" altLang="en-US" sz="1400" b="1" dirty="0">
              <a:solidFill>
                <a:srgbClr val="26313E"/>
              </a:solidFill>
              <a:latin typeface="微软雅黑" pitchFamily="34" charset="-122"/>
              <a:ea typeface="微软雅黑" pitchFamily="34" charset="-122"/>
            </a:endParaRPr>
          </a:p>
        </p:txBody>
      </p:sp>
      <p:sp>
        <p:nvSpPr>
          <p:cNvPr id="37" name="TextBox 61"/>
          <p:cNvSpPr txBox="1"/>
          <p:nvPr/>
        </p:nvSpPr>
        <p:spPr>
          <a:xfrm>
            <a:off x="8321516" y="1856349"/>
            <a:ext cx="3821880" cy="461665"/>
          </a:xfrm>
          <a:prstGeom prst="rect">
            <a:avLst/>
          </a:prstGeom>
          <a:noFill/>
        </p:spPr>
        <p:txBody>
          <a:bodyPr wrap="none" rtlCol="0">
            <a:spAutoFit/>
          </a:bodyPr>
          <a:lstStyle/>
          <a:p>
            <a:pPr algn="r"/>
            <a:r>
              <a:rPr lang="en-US" altLang="zh-CN" sz="2400" b="1" dirty="0">
                <a:latin typeface="Arial" panose="020B0604020202090204" pitchFamily="34" charset="0"/>
                <a:cs typeface="Arial" panose="020B0604020202090204" pitchFamily="34" charset="0"/>
              </a:rPr>
              <a:t>the notion of an anomaly</a:t>
            </a:r>
            <a:endParaRPr lang="en-GB" sz="2400" b="1" dirty="0">
              <a:latin typeface="Arial" panose="020B0604020202090204" pitchFamily="34" charset="0"/>
              <a:cs typeface="Arial" panose="020B0604020202090204" pitchFamily="34" charset="0"/>
            </a:endParaRPr>
          </a:p>
        </p:txBody>
      </p:sp>
      <p:sp>
        <p:nvSpPr>
          <p:cNvPr id="38" name="TextBox 61"/>
          <p:cNvSpPr txBox="1"/>
          <p:nvPr/>
        </p:nvSpPr>
        <p:spPr>
          <a:xfrm>
            <a:off x="1104983" y="3133632"/>
            <a:ext cx="2765501" cy="461665"/>
          </a:xfrm>
          <a:prstGeom prst="rect">
            <a:avLst/>
          </a:prstGeom>
          <a:noFill/>
        </p:spPr>
        <p:txBody>
          <a:bodyPr wrap="none" rtlCol="0">
            <a:spAutoFit/>
          </a:bodyPr>
          <a:lstStyle/>
          <a:p>
            <a:pPr algn="r"/>
            <a:r>
              <a:rPr lang="en-US" altLang="zh-CN" sz="2400" b="1" dirty="0">
                <a:latin typeface="Arial" panose="020B0604020202090204" pitchFamily="34" charset="0"/>
                <a:cs typeface="Arial" panose="020B0604020202090204" pitchFamily="34" charset="0"/>
              </a:rPr>
              <a:t>nature of the data</a:t>
            </a:r>
            <a:endParaRPr lang="en-GB" sz="2400" b="1" dirty="0">
              <a:latin typeface="Arial" panose="020B0604020202090204" pitchFamily="34" charset="0"/>
              <a:cs typeface="Arial" panose="020B0604020202090204" pitchFamily="34" charset="0"/>
            </a:endParaRPr>
          </a:p>
        </p:txBody>
      </p:sp>
      <p:sp>
        <p:nvSpPr>
          <p:cNvPr id="39" name="TextBox 61"/>
          <p:cNvSpPr txBox="1"/>
          <p:nvPr/>
        </p:nvSpPr>
        <p:spPr>
          <a:xfrm>
            <a:off x="8041183" y="4349565"/>
            <a:ext cx="3841116" cy="830997"/>
          </a:xfrm>
          <a:prstGeom prst="rect">
            <a:avLst/>
          </a:prstGeom>
          <a:noFill/>
        </p:spPr>
        <p:txBody>
          <a:bodyPr wrap="none" rtlCol="0">
            <a:spAutoFit/>
          </a:bodyPr>
          <a:lstStyle/>
          <a:p>
            <a:pPr algn="r"/>
            <a:r>
              <a:rPr lang="en-US" altLang="zh-CN" sz="2400" b="1" dirty="0">
                <a:latin typeface="Arial" panose="020B0604020202090204" pitchFamily="34" charset="0"/>
                <a:cs typeface="Arial" panose="020B0604020202090204" pitchFamily="34" charset="0"/>
              </a:rPr>
              <a:t>challenges associated</a:t>
            </a:r>
            <a:endParaRPr lang="en-US" altLang="zh-CN" sz="2400" b="1" dirty="0">
              <a:latin typeface="Arial" panose="020B0604020202090204" pitchFamily="34" charset="0"/>
              <a:cs typeface="Arial" panose="020B0604020202090204" pitchFamily="34" charset="0"/>
            </a:endParaRPr>
          </a:p>
          <a:p>
            <a:pPr algn="r"/>
            <a:r>
              <a:rPr lang="en-US" altLang="zh-CN" sz="2400" b="1" dirty="0">
                <a:latin typeface="Arial" panose="020B0604020202090204" pitchFamily="34" charset="0"/>
                <a:cs typeface="Arial" panose="020B0604020202090204" pitchFamily="34" charset="0"/>
              </a:rPr>
              <a:t>with detecting anomalies</a:t>
            </a:r>
            <a:endParaRPr lang="en-GB" sz="2400" b="1" dirty="0">
              <a:latin typeface="Arial" panose="020B0604020202090204" pitchFamily="34" charset="0"/>
              <a:cs typeface="Arial" panose="020B0604020202090204" pitchFamily="34" charset="0"/>
            </a:endParaRPr>
          </a:p>
        </p:txBody>
      </p:sp>
      <p:sp>
        <p:nvSpPr>
          <p:cNvPr id="40" name="TextBox 61"/>
          <p:cNvSpPr txBox="1"/>
          <p:nvPr/>
        </p:nvSpPr>
        <p:spPr>
          <a:xfrm>
            <a:off x="286276" y="5545928"/>
            <a:ext cx="3568605" cy="830997"/>
          </a:xfrm>
          <a:prstGeom prst="rect">
            <a:avLst/>
          </a:prstGeom>
          <a:noFill/>
        </p:spPr>
        <p:txBody>
          <a:bodyPr wrap="none" rtlCol="0">
            <a:spAutoFit/>
          </a:bodyPr>
          <a:lstStyle/>
          <a:p>
            <a:pPr algn="r"/>
            <a:r>
              <a:rPr lang="en-US" altLang="zh-CN" sz="2400" b="1" dirty="0">
                <a:latin typeface="Arial" panose="020B0604020202090204" pitchFamily="34" charset="0"/>
                <a:cs typeface="Arial" panose="020B0604020202090204" pitchFamily="34" charset="0"/>
              </a:rPr>
              <a:t>existing deep anomaly</a:t>
            </a:r>
            <a:endParaRPr lang="en-US" altLang="zh-CN" sz="2400" b="1" dirty="0">
              <a:latin typeface="Arial" panose="020B0604020202090204" pitchFamily="34" charset="0"/>
              <a:cs typeface="Arial" panose="020B0604020202090204" pitchFamily="34" charset="0"/>
            </a:endParaRPr>
          </a:p>
          <a:p>
            <a:pPr algn="r"/>
            <a:r>
              <a:rPr lang="en-US" altLang="zh-CN" sz="2400" b="1" dirty="0">
                <a:latin typeface="Arial" panose="020B0604020202090204" pitchFamily="34" charset="0"/>
                <a:cs typeface="Arial" panose="020B0604020202090204" pitchFamily="34" charset="0"/>
              </a:rPr>
              <a:t>detection techniques</a:t>
            </a:r>
            <a:endParaRPr lang="en-GB" sz="2400" b="1" dirty="0">
              <a:latin typeface="Arial" panose="020B0604020202090204" pitchFamily="34" charset="0"/>
              <a:cs typeface="Arial" panose="020B0604020202090204" pitchFamily="34" charset="0"/>
            </a:endParaRPr>
          </a:p>
        </p:txBody>
      </p:sp>
      <p:sp>
        <p:nvSpPr>
          <p:cNvPr id="32" name="Freeform 14"/>
          <p:cNvSpPr/>
          <p:nvPr/>
        </p:nvSpPr>
        <p:spPr>
          <a:xfrm>
            <a:off x="5565100" y="1533968"/>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90204" pitchFamily="34" charset="0"/>
              <a:cs typeface="Arial" panose="020B0604020202090204" pitchFamily="34" charset="0"/>
            </a:endParaRPr>
          </a:p>
        </p:txBody>
      </p:sp>
      <p:grpSp>
        <p:nvGrpSpPr>
          <p:cNvPr id="42" name="Group 53"/>
          <p:cNvGrpSpPr/>
          <p:nvPr/>
        </p:nvGrpSpPr>
        <p:grpSpPr>
          <a:xfrm>
            <a:off x="3870484" y="2812739"/>
            <a:ext cx="2756416" cy="1106425"/>
            <a:chOff x="1979461" y="5237441"/>
            <a:chExt cx="2756416" cy="1106425"/>
          </a:xfrm>
        </p:grpSpPr>
        <p:sp>
          <p:nvSpPr>
            <p:cNvPr id="43" name="Freeform 9"/>
            <p:cNvSpPr/>
            <p:nvPr/>
          </p:nvSpPr>
          <p:spPr>
            <a:xfrm flipH="1">
              <a:off x="1979461" y="5237441"/>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44" name="TextBox 49"/>
            <p:cNvSpPr txBox="1"/>
            <p:nvPr/>
          </p:nvSpPr>
          <p:spPr>
            <a:xfrm>
              <a:off x="2864465" y="5605987"/>
              <a:ext cx="184730" cy="369332"/>
            </a:xfrm>
            <a:prstGeom prst="rect">
              <a:avLst/>
            </a:prstGeom>
            <a:noFill/>
          </p:spPr>
          <p:txBody>
            <a:bodyPr wrap="none" rtlCol="0">
              <a:spAutoFit/>
            </a:bodyPr>
            <a:lstStyle/>
            <a:p>
              <a:pPr algn="ctr"/>
              <a:endParaRPr lang="en-GB" b="1" dirty="0">
                <a:solidFill>
                  <a:schemeClr val="bg2"/>
                </a:solidFill>
                <a:latin typeface="Arial" panose="020B0604020202090204" pitchFamily="34" charset="0"/>
                <a:cs typeface="Arial" panose="020B0604020202090204" pitchFamily="34" charset="0"/>
              </a:endParaRPr>
            </a:p>
          </p:txBody>
        </p:sp>
      </p:grpSp>
      <p:sp>
        <p:nvSpPr>
          <p:cNvPr id="33" name="Freeform 8"/>
          <p:cNvSpPr>
            <a:spLocks noEditPoints="1"/>
          </p:cNvSpPr>
          <p:nvPr/>
        </p:nvSpPr>
        <p:spPr bwMode="auto">
          <a:xfrm>
            <a:off x="5902041" y="1867820"/>
            <a:ext cx="387918" cy="43871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90204" pitchFamily="34" charset="0"/>
              <a:cs typeface="Arial" panose="020B0604020202090204" pitchFamily="34" charset="0"/>
            </a:endParaRPr>
          </a:p>
        </p:txBody>
      </p:sp>
      <p:sp>
        <p:nvSpPr>
          <p:cNvPr id="47" name="Freeform 8"/>
          <p:cNvSpPr>
            <a:spLocks noEditPoints="1"/>
          </p:cNvSpPr>
          <p:nvPr/>
        </p:nvSpPr>
        <p:spPr bwMode="auto">
          <a:xfrm>
            <a:off x="5902041" y="3144918"/>
            <a:ext cx="387918" cy="43871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prstClr val="black"/>
              </a:solidFill>
              <a:latin typeface="Arial" panose="020B0604020202090204" pitchFamily="34" charset="0"/>
              <a:cs typeface="Arial" panose="020B0604020202090204" pitchFamily="34" charset="0"/>
            </a:endParaRPr>
          </a:p>
        </p:txBody>
      </p:sp>
      <p:sp>
        <p:nvSpPr>
          <p:cNvPr id="49" name="Freeform 8"/>
          <p:cNvSpPr>
            <a:spLocks noEditPoints="1"/>
          </p:cNvSpPr>
          <p:nvPr/>
        </p:nvSpPr>
        <p:spPr bwMode="auto">
          <a:xfrm>
            <a:off x="5902041" y="4478995"/>
            <a:ext cx="387918" cy="43871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90204" pitchFamily="34" charset="0"/>
              <a:cs typeface="Arial" panose="020B0604020202090204" pitchFamily="34" charset="0"/>
            </a:endParaRPr>
          </a:p>
        </p:txBody>
      </p:sp>
      <p:sp>
        <p:nvSpPr>
          <p:cNvPr id="51" name="Freeform 8"/>
          <p:cNvSpPr>
            <a:spLocks noEditPoints="1"/>
          </p:cNvSpPr>
          <p:nvPr/>
        </p:nvSpPr>
        <p:spPr bwMode="auto">
          <a:xfrm>
            <a:off x="5902041" y="5713340"/>
            <a:ext cx="387918" cy="438719"/>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90204" pitchFamily="34" charset="0"/>
              <a:cs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par>
                          <p:cTn id="63" fill="hold">
                            <p:stCondLst>
                              <p:cond delay="6000"/>
                            </p:stCondLst>
                            <p:childTnLst>
                              <p:par>
                                <p:cTn id="64" presetID="10" presetClass="entr" presetSubtype="0" fill="hold" nodeType="after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4" grpId="0"/>
      <p:bldP spid="25" grpId="0"/>
      <p:bldP spid="26" grpId="0"/>
      <p:bldP spid="27" grpId="0"/>
      <p:bldP spid="35" grpId="0" bldLvl="0" animBg="1"/>
      <p:bldP spid="36" grpId="0"/>
      <p:bldP spid="37" grpId="0"/>
      <p:bldP spid="38" grpId="0"/>
      <p:bldP spid="39" grpId="0"/>
      <p:bldP spid="40" grpId="0"/>
      <p:bldP spid="32" grpId="0" bldLvl="0" animBg="1"/>
      <p:bldP spid="33" grpId="0" bldLvl="0" animBg="1"/>
      <p:bldP spid="47" grpId="0" bldLvl="0" animBg="1"/>
      <p:bldP spid="49" grpId="0" bldLvl="0" animBg="1"/>
      <p:bldP spid="5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6728" y="1565034"/>
            <a:ext cx="10402580" cy="4942563"/>
          </a:xfrm>
          <a:prstGeom prst="rect">
            <a:avLst/>
          </a:prstGeom>
        </p:spPr>
      </p:pic>
      <p:sp>
        <p:nvSpPr>
          <p:cNvPr id="20" name="任意多边形 19"/>
          <p:cNvSpPr>
            <a:spLocks noChangeAspect="1"/>
          </p:cNvSpPr>
          <p:nvPr/>
        </p:nvSpPr>
        <p:spPr>
          <a:xfrm>
            <a:off x="669455" y="1998943"/>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982636" y="1072847"/>
            <a:ext cx="4279900" cy="369332"/>
          </a:xfrm>
          <a:prstGeom prst="rect">
            <a:avLst/>
          </a:prstGeom>
          <a:noFill/>
        </p:spPr>
        <p:txBody>
          <a:bodyPr wrap="square" rtlCol="0">
            <a:spAutoFit/>
          </a:bodyPr>
          <a:lstStyle/>
          <a:p>
            <a:r>
              <a:rPr lang="zh-CN" altLang="en-US" dirty="0">
                <a:solidFill>
                  <a:srgbClr val="FF0000"/>
                </a:solidFill>
                <a:latin typeface="微软雅黑" pitchFamily="34" charset="-122"/>
                <a:ea typeface="微软雅黑" pitchFamily="34" charset="-122"/>
              </a:rPr>
              <a:t>检测计算机相关系统中的恶意行为</a:t>
            </a:r>
            <a:endParaRPr lang="zh-CN" altLang="en-US" dirty="0">
              <a:solidFill>
                <a:srgbClr val="FF0000"/>
              </a:solidFill>
              <a:latin typeface="微软雅黑" pitchFamily="34" charset="-122"/>
              <a:ea typeface="微软雅黑" pitchFamily="34" charset="-122"/>
            </a:endParaRPr>
          </a:p>
        </p:txBody>
      </p:sp>
      <p:sp>
        <p:nvSpPr>
          <p:cNvPr id="30" name="任意多边形 29"/>
          <p:cNvSpPr>
            <a:spLocks noChangeAspect="1"/>
          </p:cNvSpPr>
          <p:nvPr/>
        </p:nvSpPr>
        <p:spPr>
          <a:xfrm>
            <a:off x="713099" y="2955454"/>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47675" y="2660844"/>
            <a:ext cx="3139001"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监听主机内的系统调用或事件</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连续的、可变长度的数据</a:t>
            </a:r>
            <a:endParaRPr lang="zh-CN" altLang="en-US" sz="1600" dirty="0">
              <a:latin typeface="微软雅黑" pitchFamily="34" charset="-122"/>
              <a:ea typeface="微软雅黑" pitchFamily="34" charset="-122"/>
            </a:endParaRPr>
          </a:p>
        </p:txBody>
      </p:sp>
      <p:sp>
        <p:nvSpPr>
          <p:cNvPr id="34" name="任意多边形 33"/>
          <p:cNvSpPr>
            <a:spLocks noChangeAspect="1"/>
          </p:cNvSpPr>
          <p:nvPr/>
        </p:nvSpPr>
        <p:spPr>
          <a:xfrm>
            <a:off x="713099" y="4079404"/>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a:spLocks noChangeAspect="1"/>
          </p:cNvSpPr>
          <p:nvPr/>
        </p:nvSpPr>
        <p:spPr>
          <a:xfrm>
            <a:off x="713099" y="5203354"/>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入侵检测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INTRUSION DETECTION</a:t>
            </a:r>
            <a:endParaRPr lang="zh-CN" altLang="en-US" sz="1400" b="1" dirty="0">
              <a:solidFill>
                <a:srgbClr val="26313E"/>
              </a:solidFill>
              <a:latin typeface="微软雅黑" pitchFamily="34" charset="-122"/>
              <a:ea typeface="微软雅黑" pitchFamily="34" charset="-122"/>
            </a:endParaRPr>
          </a:p>
        </p:txBody>
      </p:sp>
      <p:sp>
        <p:nvSpPr>
          <p:cNvPr id="25" name="文本框 24"/>
          <p:cNvSpPr txBox="1"/>
          <p:nvPr/>
        </p:nvSpPr>
        <p:spPr>
          <a:xfrm>
            <a:off x="5465069" y="336076"/>
            <a:ext cx="4279900" cy="1015663"/>
          </a:xfrm>
          <a:prstGeom prst="rect">
            <a:avLst/>
          </a:prstGeom>
          <a:noFill/>
        </p:spPr>
        <p:txBody>
          <a:bodyPr wrap="square" rtlCol="0">
            <a:spAutoFit/>
          </a:bodyPr>
          <a:lstStyle/>
          <a:p>
            <a:r>
              <a:rPr lang="zh-CN" altLang="en-US" sz="2000" strike="sngStrike" dirty="0">
                <a:latin typeface="微软雅黑" pitchFamily="34" charset="-122"/>
                <a:ea typeface="微软雅黑" pitchFamily="34" charset="-122"/>
              </a:rPr>
              <a:t>基于特征检测</a:t>
            </a:r>
            <a:endParaRPr lang="en-US" altLang="zh-CN" sz="2000" strike="sngStrike"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基于异常检测</a:t>
            </a:r>
            <a:endParaRPr lang="zh-CN" altLang="en-US" sz="2000" dirty="0">
              <a:latin typeface="微软雅黑" pitchFamily="34" charset="-122"/>
              <a:ea typeface="微软雅黑" pitchFamily="34" charset="-122"/>
            </a:endParaRPr>
          </a:p>
        </p:txBody>
      </p:sp>
      <p:sp>
        <p:nvSpPr>
          <p:cNvPr id="26" name="文本框 25"/>
          <p:cNvSpPr txBox="1"/>
          <p:nvPr/>
        </p:nvSpPr>
        <p:spPr>
          <a:xfrm>
            <a:off x="447675" y="1571944"/>
            <a:ext cx="4012442" cy="707886"/>
          </a:xfrm>
          <a:prstGeom prst="rect">
            <a:avLst/>
          </a:prstGeom>
          <a:noFill/>
        </p:spPr>
        <p:txBody>
          <a:bodyPr wrap="square" rtlCol="0">
            <a:spAutoFit/>
          </a:bodyPr>
          <a:lstStyle/>
          <a:p>
            <a:r>
              <a:rPr lang="en-US" altLang="zh-CN" sz="2000" b="1" dirty="0">
                <a:solidFill>
                  <a:srgbClr val="26313E"/>
                </a:solidFill>
                <a:latin typeface="微软雅黑" pitchFamily="34" charset="-122"/>
                <a:ea typeface="微软雅黑" pitchFamily="34" charset="-122"/>
              </a:rPr>
              <a:t>HIDS</a:t>
            </a:r>
            <a:endParaRPr lang="en-US" altLang="zh-CN" sz="2000" b="1" dirty="0">
              <a:solidFill>
                <a:srgbClr val="26313E"/>
              </a:solidFill>
              <a:latin typeface="微软雅黑" pitchFamily="34" charset="-122"/>
              <a:ea typeface="微软雅黑" pitchFamily="34" charset="-122"/>
            </a:endParaRPr>
          </a:p>
          <a:p>
            <a:r>
              <a:rPr lang="zh-CN" altLang="en-US" sz="2000" b="1" dirty="0">
                <a:solidFill>
                  <a:srgbClr val="26313E"/>
                </a:solidFill>
                <a:latin typeface="微软雅黑" pitchFamily="34" charset="-122"/>
                <a:ea typeface="微软雅黑" pitchFamily="34" charset="-122"/>
              </a:rPr>
              <a:t>基于主机的入侵检测系统</a:t>
            </a:r>
            <a:endParaRPr lang="zh-CN" altLang="en-US" sz="1400" b="1" dirty="0">
              <a:solidFill>
                <a:srgbClr val="26313E"/>
              </a:solidFill>
              <a:latin typeface="微软雅黑" pitchFamily="34" charset="-122"/>
              <a:ea typeface="微软雅黑" pitchFamily="34" charset="-122"/>
            </a:endParaRPr>
          </a:p>
        </p:txBody>
      </p:sp>
      <p:sp>
        <p:nvSpPr>
          <p:cNvPr id="27" name="文本框 26"/>
          <p:cNvSpPr txBox="1"/>
          <p:nvPr/>
        </p:nvSpPr>
        <p:spPr>
          <a:xfrm>
            <a:off x="7731883" y="1516042"/>
            <a:ext cx="4012442" cy="707886"/>
          </a:xfrm>
          <a:prstGeom prst="rect">
            <a:avLst/>
          </a:prstGeom>
          <a:noFill/>
        </p:spPr>
        <p:txBody>
          <a:bodyPr wrap="square" rtlCol="0">
            <a:spAutoFit/>
          </a:bodyPr>
          <a:lstStyle/>
          <a:p>
            <a:r>
              <a:rPr lang="en-US" altLang="zh-CN" sz="2000" b="1" dirty="0">
                <a:solidFill>
                  <a:srgbClr val="26313E"/>
                </a:solidFill>
                <a:latin typeface="微软雅黑" pitchFamily="34" charset="-122"/>
                <a:ea typeface="微软雅黑" pitchFamily="34" charset="-122"/>
              </a:rPr>
              <a:t>NIDS</a:t>
            </a:r>
            <a:endParaRPr lang="en-US" altLang="zh-CN" sz="2000" b="1" dirty="0">
              <a:solidFill>
                <a:srgbClr val="26313E"/>
              </a:solidFill>
              <a:latin typeface="微软雅黑" pitchFamily="34" charset="-122"/>
              <a:ea typeface="微软雅黑" pitchFamily="34" charset="-122"/>
            </a:endParaRPr>
          </a:p>
          <a:p>
            <a:r>
              <a:rPr lang="zh-CN" altLang="en-US" sz="2000" b="1" dirty="0">
                <a:solidFill>
                  <a:srgbClr val="26313E"/>
                </a:solidFill>
                <a:latin typeface="微软雅黑" pitchFamily="34" charset="-122"/>
                <a:ea typeface="微软雅黑" pitchFamily="34" charset="-122"/>
              </a:rPr>
              <a:t>网络入侵检测系统</a:t>
            </a:r>
            <a:endParaRPr lang="zh-CN" altLang="en-US" sz="1400" b="1" dirty="0">
              <a:solidFill>
                <a:srgbClr val="26313E"/>
              </a:solidFill>
              <a:latin typeface="微软雅黑" pitchFamily="34" charset="-122"/>
              <a:ea typeface="微软雅黑" pitchFamily="34" charset="-122"/>
            </a:endParaRPr>
          </a:p>
        </p:txBody>
      </p:sp>
      <p:sp>
        <p:nvSpPr>
          <p:cNvPr id="4" name="Text Box 7"/>
          <p:cNvSpPr txBox="1">
            <a:spLocks noChangeArrowheads="1"/>
          </p:cNvSpPr>
          <p:nvPr/>
        </p:nvSpPr>
        <p:spPr bwMode="gray">
          <a:xfrm>
            <a:off x="4325029" y="2660844"/>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Nature of the data</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36" name="文本框 35"/>
          <p:cNvSpPr txBox="1"/>
          <p:nvPr/>
        </p:nvSpPr>
        <p:spPr>
          <a:xfrm>
            <a:off x="482482" y="4009569"/>
            <a:ext cx="3139001" cy="338554"/>
          </a:xfrm>
          <a:prstGeom prst="rect">
            <a:avLst/>
          </a:prstGeom>
          <a:noFill/>
        </p:spPr>
        <p:txBody>
          <a:bodyPr wrap="square" rtlCol="0">
            <a:spAutoFit/>
          </a:bodyPr>
          <a:lstStyle/>
          <a:p>
            <a:r>
              <a:rPr lang="en-US" altLang="zh-CN" sz="1600" dirty="0">
                <a:latin typeface="微软雅黑" pitchFamily="34" charset="-122"/>
                <a:ea typeface="微软雅黑" pitchFamily="34" charset="-122"/>
              </a:rPr>
              <a:t>Not mentioned</a:t>
            </a:r>
            <a:endParaRPr lang="zh-CN" altLang="en-US" sz="1600" dirty="0">
              <a:latin typeface="微软雅黑" pitchFamily="34" charset="-122"/>
              <a:ea typeface="微软雅黑" pitchFamily="34" charset="-122"/>
            </a:endParaRPr>
          </a:p>
        </p:txBody>
      </p:sp>
      <p:sp>
        <p:nvSpPr>
          <p:cNvPr id="41" name="文本框 40"/>
          <p:cNvSpPr txBox="1"/>
          <p:nvPr/>
        </p:nvSpPr>
        <p:spPr>
          <a:xfrm>
            <a:off x="7731884" y="2616900"/>
            <a:ext cx="3888986"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实时流媒体，实时检测每个网络包</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大数据，具有高容量、高速度、多种类</a:t>
            </a:r>
            <a:endParaRPr lang="zh-CN" altLang="en-US" sz="1600" dirty="0">
              <a:latin typeface="微软雅黑" pitchFamily="34" charset="-122"/>
              <a:ea typeface="微软雅黑" pitchFamily="34" charset="-122"/>
            </a:endParaRPr>
          </a:p>
        </p:txBody>
      </p:sp>
      <p:sp>
        <p:nvSpPr>
          <p:cNvPr id="6" name="Text Box 7"/>
          <p:cNvSpPr txBox="1">
            <a:spLocks noChangeArrowheads="1"/>
          </p:cNvSpPr>
          <p:nvPr/>
        </p:nvSpPr>
        <p:spPr bwMode="gray">
          <a:xfrm>
            <a:off x="4325029" y="4036316"/>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7" name="Text Box 7"/>
          <p:cNvSpPr txBox="1">
            <a:spLocks noChangeArrowheads="1"/>
          </p:cNvSpPr>
          <p:nvPr/>
        </p:nvSpPr>
        <p:spPr bwMode="gray">
          <a:xfrm>
            <a:off x="4325029" y="5414813"/>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44" name="文本框 43"/>
          <p:cNvSpPr txBox="1"/>
          <p:nvPr/>
        </p:nvSpPr>
        <p:spPr>
          <a:xfrm>
            <a:off x="7731883" y="3944317"/>
            <a:ext cx="3888986" cy="830997"/>
          </a:xfrm>
          <a:prstGeom prst="rect">
            <a:avLst/>
          </a:prstGeom>
          <a:noFill/>
        </p:spPr>
        <p:txBody>
          <a:bodyPr wrap="square" rtlCol="0">
            <a:spAutoFit/>
          </a:bodyPr>
          <a:lstStyle/>
          <a:p>
            <a:r>
              <a:rPr lang="zh-CN" altLang="en-US" sz="1600" dirty="0">
                <a:latin typeface="微软雅黑" pitchFamily="34" charset="-122"/>
                <a:ea typeface="微软雅黑" pitchFamily="34" charset="-122"/>
              </a:rPr>
              <a:t>网络中的异常性质（</a:t>
            </a:r>
            <a:r>
              <a:rPr lang="en-US" altLang="zh-CN" sz="1600" dirty="0">
                <a:latin typeface="微软雅黑" pitchFamily="34" charset="-122"/>
                <a:ea typeface="微软雅黑" pitchFamily="34" charset="-122"/>
              </a:rPr>
              <a:t>nature of anomalies</a:t>
            </a:r>
            <a:r>
              <a:rPr lang="zh-CN" altLang="en-US" sz="1600" dirty="0">
                <a:latin typeface="微软雅黑" pitchFamily="34" charset="-122"/>
                <a:ea typeface="微软雅黑" pitchFamily="34" charset="-122"/>
              </a:rPr>
              <a:t>）不断变化，入侵者容易规避现有的入侵检测系统</a:t>
            </a:r>
            <a:endParaRPr lang="zh-CN" altLang="en-US" sz="1600" dirty="0">
              <a:latin typeface="微软雅黑" pitchFamily="34" charset="-122"/>
              <a:ea typeface="微软雅黑" pitchFamily="34" charset="-122"/>
            </a:endParaRPr>
          </a:p>
        </p:txBody>
      </p:sp>
      <p:sp>
        <p:nvSpPr>
          <p:cNvPr id="45" name="文本框 44"/>
          <p:cNvSpPr txBox="1"/>
          <p:nvPr/>
        </p:nvSpPr>
        <p:spPr>
          <a:xfrm>
            <a:off x="505552" y="5414813"/>
            <a:ext cx="3139001" cy="830997"/>
          </a:xfrm>
          <a:prstGeom prst="rect">
            <a:avLst/>
          </a:prstGeom>
          <a:noFill/>
        </p:spPr>
        <p:txBody>
          <a:bodyPr wrap="square" rtlCol="0">
            <a:spAutoFit/>
          </a:bodyPr>
          <a:lstStyle/>
          <a:p>
            <a:r>
              <a:rPr lang="en-US" altLang="zh-CN" sz="1600" dirty="0">
                <a:latin typeface="微软雅黑" pitchFamily="34" charset="-122"/>
                <a:ea typeface="微软雅黑" pitchFamily="34" charset="-122"/>
              </a:rPr>
              <a:t>LSTM</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CNN-LSTM-GRU</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GAN</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SPN</a:t>
            </a:r>
            <a:endParaRPr lang="zh-CN" altLang="en-US" sz="1600" dirty="0">
              <a:latin typeface="微软雅黑" pitchFamily="34" charset="-122"/>
              <a:ea typeface="微软雅黑" pitchFamily="34" charset="-122"/>
            </a:endParaRPr>
          </a:p>
        </p:txBody>
      </p:sp>
      <p:sp>
        <p:nvSpPr>
          <p:cNvPr id="46" name="文本框 45"/>
          <p:cNvSpPr txBox="1"/>
          <p:nvPr/>
        </p:nvSpPr>
        <p:spPr>
          <a:xfrm>
            <a:off x="7782231" y="5415236"/>
            <a:ext cx="3412511" cy="830997"/>
          </a:xfrm>
          <a:prstGeom prst="rect">
            <a:avLst/>
          </a:prstGeom>
          <a:noFill/>
        </p:spPr>
        <p:txBody>
          <a:bodyPr wrap="square" rtlCol="0">
            <a:spAutoFit/>
          </a:bodyPr>
          <a:lstStyle/>
          <a:p>
            <a:r>
              <a:rPr lang="en-US" altLang="zh-CN" sz="1600" dirty="0">
                <a:latin typeface="微软雅黑" pitchFamily="34" charset="-122"/>
                <a:ea typeface="微软雅黑" pitchFamily="34" charset="-122"/>
              </a:rPr>
              <a:t>DCA</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SAE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RBM</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DBN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CVAE</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GAN</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RNN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LSTM</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par>
                          <p:cTn id="39" fill="hold">
                            <p:stCondLst>
                              <p:cond delay="1000"/>
                            </p:stCondLst>
                            <p:childTnLst>
                              <p:par>
                                <p:cTn id="40" presetID="16" presetClass="entr" presetSubtype="21"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arn(inVertical)">
                                      <p:cBhvr>
                                        <p:cTn id="42" dur="500"/>
                                        <p:tgtEl>
                                          <p:spTgt spid="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arn(inVertical)">
                                      <p:cBhvr>
                                        <p:cTn id="45" dur="500"/>
                                        <p:tgtEl>
                                          <p:spTgt spid="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left)">
                                      <p:cBhvr>
                                        <p:cTn id="65" dur="500"/>
                                        <p:tgtEl>
                                          <p:spTgt spid="44"/>
                                        </p:tgtEl>
                                      </p:cBhvr>
                                    </p:animEffect>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ipe(left)">
                                      <p:cBhvr>
                                        <p:cTn id="69" dur="500"/>
                                        <p:tgtEl>
                                          <p:spTgt spid="45"/>
                                        </p:tgtEl>
                                      </p:cBhvr>
                                    </p:animEffect>
                                  </p:childTnLst>
                                </p:cTn>
                              </p:par>
                            </p:childTnLst>
                          </p:cTn>
                        </p:par>
                        <p:par>
                          <p:cTn id="70" fill="hold">
                            <p:stCondLst>
                              <p:cond delay="2500"/>
                            </p:stCondLst>
                            <p:childTnLst>
                              <p:par>
                                <p:cTn id="71" presetID="22" presetClass="entr" presetSubtype="8"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21" grpId="0" bldLvl="0" animBg="1"/>
      <p:bldP spid="22" grpId="0"/>
      <p:bldP spid="25" grpId="0"/>
      <p:bldP spid="26" grpId="0"/>
      <p:bldP spid="27" grpId="0"/>
      <p:bldP spid="4" grpId="0" bldLvl="0" animBg="1"/>
      <p:bldP spid="36" grpId="0"/>
      <p:bldP spid="41" grpId="0"/>
      <p:bldP spid="6" grpId="0" bldLvl="0" animBg="1"/>
      <p:bldP spid="7" grpId="0" bldLvl="0" animBg="1"/>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0"/>
          <p:cNvSpPr>
            <a:spLocks noChangeArrowheads="1"/>
          </p:cNvSpPr>
          <p:nvPr/>
        </p:nvSpPr>
        <p:spPr bwMode="auto">
          <a:xfrm>
            <a:off x="253269" y="951627"/>
            <a:ext cx="40124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26313E"/>
                </a:solidFill>
                <a:latin typeface="微软雅黑" pitchFamily="34" charset="-122"/>
                <a:ea typeface="微软雅黑" pitchFamily="34" charset="-122"/>
              </a:rPr>
              <a:t>银行诈骗</a:t>
            </a:r>
            <a:endParaRPr lang="en-US" altLang="zh-CN" sz="2400" b="1" dirty="0">
              <a:solidFill>
                <a:srgbClr val="26313E"/>
              </a:solidFill>
              <a:latin typeface="微软雅黑" pitchFamily="34" charset="-122"/>
              <a:ea typeface="微软雅黑" pitchFamily="34" charset="-122"/>
            </a:endParaRPr>
          </a:p>
          <a:p>
            <a:pPr algn="ctr"/>
            <a:r>
              <a:rPr lang="en-US" altLang="zh-CN" sz="2400" b="1" dirty="0">
                <a:solidFill>
                  <a:srgbClr val="26313E"/>
                </a:solidFill>
                <a:latin typeface="微软雅黑" pitchFamily="34" charset="-122"/>
                <a:ea typeface="微软雅黑" pitchFamily="34" charset="-122"/>
              </a:rPr>
              <a:t>Banking Fraud</a:t>
            </a:r>
            <a:endParaRPr lang="en-US" altLang="zh-CN" sz="2400" b="1" dirty="0">
              <a:solidFill>
                <a:srgbClr val="26313E"/>
              </a:solidFill>
              <a:latin typeface="微软雅黑" pitchFamily="34" charset="-122"/>
              <a:ea typeface="微软雅黑" pitchFamily="34" charset="-122"/>
            </a:endParaRPr>
          </a:p>
        </p:txBody>
      </p:sp>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欺诈检测</a:t>
            </a:r>
            <a:endParaRPr lang="zh-CN" altLang="en-US"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Fraud Detection</a:t>
            </a:r>
            <a:endParaRPr lang="en-US" altLang="zh-CN" sz="1400" b="1" dirty="0">
              <a:solidFill>
                <a:srgbClr val="26313E"/>
              </a:solidFill>
              <a:latin typeface="微软雅黑" pitchFamily="34" charset="-122"/>
              <a:ea typeface="微软雅黑" pitchFamily="34" charset="-122"/>
            </a:endParaRPr>
          </a:p>
        </p:txBody>
      </p:sp>
      <p:sp>
        <p:nvSpPr>
          <p:cNvPr id="16" name="TextBox 61"/>
          <p:cNvSpPr txBox="1"/>
          <p:nvPr/>
        </p:nvSpPr>
        <p:spPr>
          <a:xfrm>
            <a:off x="3211090" y="213152"/>
            <a:ext cx="5235805" cy="830997"/>
          </a:xfrm>
          <a:prstGeom prst="rect">
            <a:avLst/>
          </a:prstGeom>
          <a:noFill/>
        </p:spPr>
        <p:txBody>
          <a:bodyPr wrap="square" rtlCol="0">
            <a:spAutoFit/>
          </a:bodyPr>
          <a:lstStyle/>
          <a:p>
            <a:r>
              <a:rPr lang="zh-CN" altLang="en-US" sz="2400" dirty="0">
                <a:solidFill>
                  <a:srgbClr val="FF0000"/>
                </a:solidFill>
              </a:rPr>
              <a:t>对各行业的活动中非法行为的检测，需要实时检测并预防</a:t>
            </a:r>
            <a:endParaRPr lang="zh-CN" altLang="en-US" sz="2400" dirty="0">
              <a:solidFill>
                <a:srgbClr val="FF0000"/>
              </a:solidFill>
            </a:endParaRPr>
          </a:p>
        </p:txBody>
      </p:sp>
      <p:sp>
        <p:nvSpPr>
          <p:cNvPr id="18" name="Text Box 7"/>
          <p:cNvSpPr txBox="1">
            <a:spLocks noChangeArrowheads="1"/>
          </p:cNvSpPr>
          <p:nvPr/>
        </p:nvSpPr>
        <p:spPr bwMode="gray">
          <a:xfrm>
            <a:off x="4582482" y="3244334"/>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Nature of the data</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0" name="Text Box 7"/>
          <p:cNvSpPr txBox="1">
            <a:spLocks noChangeArrowheads="1"/>
          </p:cNvSpPr>
          <p:nvPr/>
        </p:nvSpPr>
        <p:spPr bwMode="gray">
          <a:xfrm>
            <a:off x="4582482" y="4619806"/>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4582482" y="5995278"/>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4582482" y="1874843"/>
            <a:ext cx="249302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3" name="Rectangle 40"/>
          <p:cNvSpPr>
            <a:spLocks noChangeArrowheads="1"/>
          </p:cNvSpPr>
          <p:nvPr/>
        </p:nvSpPr>
        <p:spPr bwMode="auto">
          <a:xfrm>
            <a:off x="7347888" y="951627"/>
            <a:ext cx="4844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26313E"/>
                </a:solidFill>
                <a:latin typeface="微软雅黑" pitchFamily="34" charset="-122"/>
                <a:ea typeface="微软雅黑" pitchFamily="34" charset="-122"/>
              </a:rPr>
              <a:t>网络诈骗</a:t>
            </a:r>
            <a:endParaRPr lang="en-US" altLang="zh-CN" sz="2400" b="1" dirty="0">
              <a:solidFill>
                <a:srgbClr val="26313E"/>
              </a:solidFill>
              <a:latin typeface="微软雅黑" pitchFamily="34" charset="-122"/>
              <a:ea typeface="微软雅黑" pitchFamily="34" charset="-122"/>
            </a:endParaRPr>
          </a:p>
          <a:p>
            <a:pPr algn="ctr"/>
            <a:r>
              <a:rPr lang="en-US" altLang="zh-CN" sz="2400" b="1" i="0" u="none" strike="noStrike" baseline="0" dirty="0">
                <a:latin typeface="+mn-ea"/>
              </a:rPr>
              <a:t>Mobile cellular network fraud</a:t>
            </a:r>
            <a:endParaRPr lang="en-US" altLang="zh-CN" sz="2400" b="1" dirty="0">
              <a:solidFill>
                <a:srgbClr val="26313E"/>
              </a:solidFill>
              <a:latin typeface="+mn-ea"/>
            </a:endParaRPr>
          </a:p>
        </p:txBody>
      </p:sp>
      <p:sp>
        <p:nvSpPr>
          <p:cNvPr id="24" name="文本框 23"/>
          <p:cNvSpPr txBox="1"/>
          <p:nvPr/>
        </p:nvSpPr>
        <p:spPr>
          <a:xfrm>
            <a:off x="449968" y="1844066"/>
            <a:ext cx="3619042"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盗取信用卡的详细信息，并在交易中利用它作为欺诈资金来源</a:t>
            </a:r>
            <a:endParaRPr lang="zh-CN" altLang="en-US" sz="1600" dirty="0">
              <a:latin typeface="微软雅黑" pitchFamily="34" charset="-122"/>
              <a:ea typeface="微软雅黑" pitchFamily="34" charset="-122"/>
            </a:endParaRPr>
          </a:p>
        </p:txBody>
      </p:sp>
      <p:sp>
        <p:nvSpPr>
          <p:cNvPr id="25" name="文本框 24"/>
          <p:cNvSpPr txBox="1"/>
          <p:nvPr/>
        </p:nvSpPr>
        <p:spPr>
          <a:xfrm>
            <a:off x="449968" y="3244334"/>
            <a:ext cx="3619042" cy="830997"/>
          </a:xfrm>
          <a:prstGeom prst="rect">
            <a:avLst/>
          </a:prstGeom>
          <a:noFill/>
        </p:spPr>
        <p:txBody>
          <a:bodyPr wrap="square" rtlCol="0">
            <a:spAutoFit/>
          </a:bodyPr>
          <a:lstStyle/>
          <a:p>
            <a:r>
              <a:rPr lang="zh-CN" altLang="en-US" sz="1600" dirty="0">
                <a:latin typeface="微软雅黑" pitchFamily="34" charset="-122"/>
                <a:ea typeface="微软雅黑" pitchFamily="34" charset="-122"/>
              </a:rPr>
              <a:t>一般检测方法是为每个用户提供一个使用配置文件，并监视用户配置文件以检测任何偏差</a:t>
            </a:r>
            <a:endParaRPr lang="zh-CN" altLang="en-US" sz="1600" dirty="0">
              <a:latin typeface="微软雅黑" pitchFamily="34" charset="-122"/>
              <a:ea typeface="微软雅黑" pitchFamily="34" charset="-122"/>
            </a:endParaRPr>
          </a:p>
        </p:txBody>
      </p:sp>
      <p:sp>
        <p:nvSpPr>
          <p:cNvPr id="28" name="文本框 27"/>
          <p:cNvSpPr txBox="1"/>
          <p:nvPr/>
        </p:nvSpPr>
        <p:spPr>
          <a:xfrm>
            <a:off x="449967" y="4619806"/>
            <a:ext cx="3935601" cy="830997"/>
          </a:xfrm>
          <a:prstGeom prst="rect">
            <a:avLst/>
          </a:prstGeom>
          <a:noFill/>
        </p:spPr>
        <p:txBody>
          <a:bodyPr wrap="square" rtlCol="0">
            <a:spAutoFit/>
          </a:bodyPr>
          <a:lstStyle/>
          <a:p>
            <a:r>
              <a:rPr lang="en-US" altLang="zh-CN"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欺诈的模式方法不一致</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用户数量极多 </a:t>
            </a:r>
            <a:r>
              <a:rPr lang="en-US" altLang="zh-CN" sz="1600" dirty="0">
                <a:latin typeface="微软雅黑" pitchFamily="34" charset="-122"/>
                <a:ea typeface="微软雅黑" pitchFamily="34" charset="-122"/>
              </a:rPr>
              <a:t>—&gt; </a:t>
            </a:r>
            <a:r>
              <a:rPr lang="zh-CN" altLang="en-US" sz="1600" dirty="0">
                <a:latin typeface="微软雅黑" pitchFamily="34" charset="-122"/>
                <a:ea typeface="微软雅黑" pitchFamily="34" charset="-122"/>
              </a:rPr>
              <a:t>使用伸缩性强的</a:t>
            </a:r>
            <a:r>
              <a:rPr lang="en-US" altLang="zh-CN" sz="1600" dirty="0">
                <a:latin typeface="微软雅黑" pitchFamily="34" charset="-122"/>
                <a:ea typeface="微软雅黑" pitchFamily="34" charset="-122"/>
              </a:rPr>
              <a:t>DAD</a:t>
            </a:r>
            <a:endParaRPr lang="zh-CN" altLang="en-US" sz="1600" dirty="0">
              <a:latin typeface="微软雅黑" pitchFamily="34" charset="-122"/>
              <a:ea typeface="微软雅黑" pitchFamily="34" charset="-122"/>
            </a:endParaRPr>
          </a:p>
        </p:txBody>
      </p:sp>
      <p:sp>
        <p:nvSpPr>
          <p:cNvPr id="29" name="文本框 28"/>
          <p:cNvSpPr txBox="1"/>
          <p:nvPr/>
        </p:nvSpPr>
        <p:spPr>
          <a:xfrm>
            <a:off x="7588976" y="1844066"/>
            <a:ext cx="4153056"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以窃取客户私人信息为目标的语音诈骗</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以敲诈客户钱财为目的的消息传递诈骗</a:t>
            </a:r>
            <a:endParaRPr lang="zh-CN" altLang="en-US" sz="1600" dirty="0">
              <a:latin typeface="微软雅黑" pitchFamily="34" charset="-122"/>
              <a:ea typeface="微软雅黑" pitchFamily="34" charset="-122"/>
            </a:endParaRPr>
          </a:p>
        </p:txBody>
      </p:sp>
      <p:sp>
        <p:nvSpPr>
          <p:cNvPr id="30" name="文本框 29"/>
          <p:cNvSpPr txBox="1"/>
          <p:nvPr/>
        </p:nvSpPr>
        <p:spPr>
          <a:xfrm>
            <a:off x="7588976" y="4619806"/>
            <a:ext cx="4153056" cy="830997"/>
          </a:xfrm>
          <a:prstGeom prst="rect">
            <a:avLst/>
          </a:prstGeom>
          <a:noFill/>
        </p:spPr>
        <p:txBody>
          <a:bodyPr wrap="square" rtlCol="0">
            <a:spAutoFit/>
          </a:bodyPr>
          <a:lstStyle/>
          <a:p>
            <a:r>
              <a:rPr lang="en-US" altLang="zh-CN"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移动蜂窝网络的容量很大、速度极快</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采用静态特征工程技术的传统机器学习方法无法适应不断演变的欺诈行为的本质</a:t>
            </a:r>
            <a:endParaRPr lang="zh-CN" altLang="en-US" sz="1600" dirty="0">
              <a:latin typeface="微软雅黑" pitchFamily="34" charset="-122"/>
              <a:ea typeface="微软雅黑" pitchFamily="34" charset="-122"/>
            </a:endParaRPr>
          </a:p>
        </p:txBody>
      </p:sp>
      <p:sp>
        <p:nvSpPr>
          <p:cNvPr id="31" name="文本框 30"/>
          <p:cNvSpPr txBox="1"/>
          <p:nvPr/>
        </p:nvSpPr>
        <p:spPr>
          <a:xfrm>
            <a:off x="449966" y="6004498"/>
            <a:ext cx="3935601" cy="338554"/>
          </a:xfrm>
          <a:prstGeom prst="rect">
            <a:avLst/>
          </a:prstGeom>
          <a:noFill/>
        </p:spPr>
        <p:txBody>
          <a:bodyPr wrap="square" rtlCol="0">
            <a:spAutoFit/>
          </a:bodyPr>
          <a:lstStyle/>
          <a:p>
            <a:r>
              <a:rPr lang="en-US" altLang="zh-CN" sz="1600" dirty="0">
                <a:latin typeface="微软雅黑" pitchFamily="34" charset="-122"/>
                <a:ea typeface="微软雅黑" pitchFamily="34" charset="-122"/>
              </a:rPr>
              <a:t>AE,RBM,DBN,VAE,GAN,CNN</a:t>
            </a:r>
            <a:r>
              <a:rPr lang="zh-CN" altLang="en-US" sz="1600" dirty="0">
                <a:latin typeface="微软雅黑" pitchFamily="34" charset="-122"/>
                <a:ea typeface="微软雅黑" pitchFamily="34" charset="-122"/>
              </a:rPr>
              <a:t>等</a:t>
            </a:r>
            <a:endParaRPr lang="zh-CN" altLang="en-US" sz="1600" dirty="0">
              <a:latin typeface="微软雅黑" pitchFamily="34" charset="-122"/>
              <a:ea typeface="微软雅黑" pitchFamily="34" charset="-122"/>
            </a:endParaRPr>
          </a:p>
        </p:txBody>
      </p:sp>
      <p:sp>
        <p:nvSpPr>
          <p:cNvPr id="32" name="文本框 31"/>
          <p:cNvSpPr txBox="1"/>
          <p:nvPr/>
        </p:nvSpPr>
        <p:spPr>
          <a:xfrm>
            <a:off x="7588976" y="6017043"/>
            <a:ext cx="3935601" cy="338554"/>
          </a:xfrm>
          <a:prstGeom prst="rect">
            <a:avLst/>
          </a:prstGeom>
          <a:noFill/>
        </p:spPr>
        <p:txBody>
          <a:bodyPr wrap="square" rtlCol="0">
            <a:spAutoFit/>
          </a:bodyPr>
          <a:lstStyle/>
          <a:p>
            <a:r>
              <a:rPr lang="en-US" altLang="zh-CN" sz="1600" dirty="0">
                <a:latin typeface="微软雅黑" pitchFamily="34" charset="-122"/>
                <a:ea typeface="微软雅黑" pitchFamily="34" charset="-122"/>
              </a:rPr>
              <a:t>CNN,SAE,DBN,DNN,GAN</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1000"/>
                            </p:stCondLst>
                            <p:childTnLst>
                              <p:par>
                                <p:cTn id="28" presetID="16" presetClass="entr" presetSubtype="2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childTnLst>
                          </p:cTn>
                        </p:par>
                        <p:par>
                          <p:cTn id="31" fill="hold">
                            <p:stCondLst>
                              <p:cond delay="15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5" grpId="0" bldLvl="0" animBg="1"/>
      <p:bldP spid="19" grpId="0"/>
      <p:bldP spid="16" grpId="0"/>
      <p:bldP spid="18" grpId="0" bldLvl="0" animBg="1"/>
      <p:bldP spid="20" grpId="0" bldLvl="0" animBg="1"/>
      <p:bldP spid="21" grpId="0" bldLvl="0" animBg="1"/>
      <p:bldP spid="22" grpId="0" bldLvl="0" animBg="1"/>
      <p:bldP spid="3" grpId="0" bldLvl="0" animBg="1"/>
      <p:bldP spid="24" grpId="0"/>
      <p:bldP spid="25" grpId="0"/>
      <p:bldP spid="28" grpId="0"/>
      <p:bldP spid="29" grpId="0"/>
      <p:bldP spid="30"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恶意软件检测</a:t>
            </a:r>
            <a:endParaRPr lang="zh-CN" altLang="en-US"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Malware Detection</a:t>
            </a:r>
            <a:endParaRPr lang="en-US" altLang="zh-CN" sz="1400" b="1" dirty="0">
              <a:solidFill>
                <a:srgbClr val="26313E"/>
              </a:solidFill>
              <a:latin typeface="微软雅黑" pitchFamily="34" charset="-122"/>
              <a:ea typeface="微软雅黑" pitchFamily="34" charset="-122"/>
            </a:endParaRPr>
          </a:p>
        </p:txBody>
      </p:sp>
      <p:sp>
        <p:nvSpPr>
          <p:cNvPr id="18" name="Text Box 7"/>
          <p:cNvSpPr txBox="1">
            <a:spLocks noChangeArrowheads="1"/>
          </p:cNvSpPr>
          <p:nvPr/>
        </p:nvSpPr>
        <p:spPr bwMode="gray">
          <a:xfrm>
            <a:off x="368290" y="2961087"/>
            <a:ext cx="2782413"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Traditional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0" name="Text Box 7"/>
          <p:cNvSpPr txBox="1">
            <a:spLocks noChangeArrowheads="1"/>
          </p:cNvSpPr>
          <p:nvPr/>
        </p:nvSpPr>
        <p:spPr bwMode="gray">
          <a:xfrm>
            <a:off x="368291" y="4361356"/>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368290" y="5761624"/>
            <a:ext cx="2782411"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368291" y="161639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4" name="文本框 23"/>
          <p:cNvSpPr txBox="1"/>
          <p:nvPr/>
        </p:nvSpPr>
        <p:spPr>
          <a:xfrm>
            <a:off x="3650368" y="1585615"/>
            <a:ext cx="3619042"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恶意软件对合法用户进行攻击</a:t>
            </a:r>
            <a:endParaRPr lang="zh-CN" altLang="en-US" sz="1600" dirty="0">
              <a:latin typeface="微软雅黑" pitchFamily="34" charset="-122"/>
              <a:ea typeface="微软雅黑" pitchFamily="34" charset="-122"/>
            </a:endParaRPr>
          </a:p>
        </p:txBody>
      </p:sp>
      <p:sp>
        <p:nvSpPr>
          <p:cNvPr id="25" name="文本框 24"/>
          <p:cNvSpPr txBox="1"/>
          <p:nvPr/>
        </p:nvSpPr>
        <p:spPr>
          <a:xfrm>
            <a:off x="3650368" y="2961087"/>
            <a:ext cx="7729936"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在经典的机器学习方法中，恶意软件检测的过程通常分为特征提取和分类两个阶段。性能在很大程度上取决于提取的特征和分类</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聚类方法。</a:t>
            </a:r>
            <a:endParaRPr lang="zh-CN" altLang="en-US" sz="1600" dirty="0">
              <a:latin typeface="微软雅黑" pitchFamily="34" charset="-122"/>
              <a:ea typeface="微软雅黑" pitchFamily="34" charset="-122"/>
            </a:endParaRPr>
          </a:p>
        </p:txBody>
      </p:sp>
      <p:sp>
        <p:nvSpPr>
          <p:cNvPr id="28" name="文本框 27"/>
          <p:cNvSpPr txBox="1"/>
          <p:nvPr/>
        </p:nvSpPr>
        <p:spPr>
          <a:xfrm>
            <a:off x="3650368" y="4361356"/>
            <a:ext cx="7531154" cy="830997"/>
          </a:xfrm>
          <a:prstGeom prst="rect">
            <a:avLst/>
          </a:prstGeom>
          <a:noFill/>
        </p:spPr>
        <p:txBody>
          <a:bodyPr wrap="square" rtlCol="0">
            <a:spAutoFit/>
          </a:bodyPr>
          <a:lstStyle/>
          <a:p>
            <a:r>
              <a:rPr lang="en-US" altLang="zh-CN"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数据的绝对规模，对于规模较大的数据，一个特定的序列分类可能就要花费几百万个时间步</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恶意软件适应性强，攻击者会使用先进的技术来隐藏恶意行为</a:t>
            </a:r>
            <a:endParaRPr lang="zh-CN" altLang="en-US" sz="1600" dirty="0">
              <a:latin typeface="微软雅黑" pitchFamily="34" charset="-122"/>
              <a:ea typeface="微软雅黑" pitchFamily="34" charset="-122"/>
            </a:endParaRPr>
          </a:p>
        </p:txBody>
      </p:sp>
      <p:sp>
        <p:nvSpPr>
          <p:cNvPr id="31" name="文本框 30"/>
          <p:cNvSpPr txBox="1"/>
          <p:nvPr/>
        </p:nvSpPr>
        <p:spPr>
          <a:xfrm>
            <a:off x="3650368" y="5761624"/>
            <a:ext cx="7362189"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现有的</a:t>
            </a:r>
            <a:r>
              <a:rPr lang="en-US" altLang="zh-CN" sz="1600" dirty="0">
                <a:latin typeface="微软雅黑" pitchFamily="34" charset="-122"/>
                <a:ea typeface="微软雅黑" pitchFamily="34" charset="-122"/>
              </a:rPr>
              <a:t>DAD</a:t>
            </a:r>
            <a:r>
              <a:rPr lang="zh-CN" altLang="en-US" sz="1600" dirty="0">
                <a:latin typeface="微软雅黑" pitchFamily="34" charset="-122"/>
                <a:ea typeface="微软雅黑" pitchFamily="34" charset="-122"/>
              </a:rPr>
              <a:t>技术可以有效解决上述挑战，如</a:t>
            </a:r>
            <a:r>
              <a:rPr lang="en-US" altLang="zh-CN" sz="1600" dirty="0">
                <a:latin typeface="微软雅黑" pitchFamily="34" charset="-122"/>
                <a:ea typeface="微软雅黑" pitchFamily="34" charset="-122"/>
              </a:rPr>
              <a:t>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DNN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DBN</a:t>
            </a:r>
            <a:r>
              <a:rPr lang="zh-CN" altLang="en-US" sz="1600" dirty="0">
                <a:latin typeface="微软雅黑" pitchFamily="34" charset="-122"/>
                <a:ea typeface="微软雅黑" pitchFamily="34" charset="-122"/>
              </a:rPr>
              <a:t>等</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p:bldP spid="18" grpId="0" bldLvl="0" animBg="1"/>
      <p:bldP spid="20" grpId="0" bldLvl="0" animBg="1"/>
      <p:bldP spid="21" grpId="0" bldLvl="0" animBg="1"/>
      <p:bldP spid="22" grpId="0" bldLvl="0" animBg="1"/>
      <p:bldP spid="24" grpId="0"/>
      <p:bldP spid="25" grpId="0"/>
      <p:bldP spid="28"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医疗异常检测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Medical Anomaly Detection</a:t>
            </a:r>
            <a:endParaRPr lang="en-US" altLang="zh-CN" sz="1400" b="1" dirty="0">
              <a:solidFill>
                <a:srgbClr val="26313E"/>
              </a:solidFill>
              <a:latin typeface="微软雅黑" pitchFamily="34" charset="-122"/>
              <a:ea typeface="微软雅黑" pitchFamily="34" charset="-122"/>
            </a:endParaRPr>
          </a:p>
        </p:txBody>
      </p:sp>
      <p:sp>
        <p:nvSpPr>
          <p:cNvPr id="20" name="Text Box 7"/>
          <p:cNvSpPr txBox="1">
            <a:spLocks noChangeArrowheads="1"/>
          </p:cNvSpPr>
          <p:nvPr/>
        </p:nvSpPr>
        <p:spPr bwMode="gray">
          <a:xfrm>
            <a:off x="368291" y="2918011"/>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368290" y="4318279"/>
            <a:ext cx="2782411"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368291" y="161639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4" name="文本框 23"/>
          <p:cNvSpPr txBox="1"/>
          <p:nvPr/>
        </p:nvSpPr>
        <p:spPr>
          <a:xfrm>
            <a:off x="3650367" y="1585615"/>
            <a:ext cx="7362189"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在医学图像分析、临床脑电图</a:t>
            </a:r>
            <a:r>
              <a:rPr lang="en-US" altLang="zh-CN" sz="1600" dirty="0">
                <a:latin typeface="微软雅黑" pitchFamily="34" charset="-122"/>
                <a:ea typeface="微软雅黑" pitchFamily="34" charset="-122"/>
              </a:rPr>
              <a:t>(EEG)</a:t>
            </a:r>
            <a:r>
              <a:rPr lang="zh-CN" altLang="en-US" sz="1600" dirty="0">
                <a:latin typeface="微软雅黑" pitchFamily="34" charset="-122"/>
                <a:ea typeface="微软雅黑" pitchFamily="34" charset="-122"/>
              </a:rPr>
              <a:t>记录等领域发现罕见事件</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异常</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，能够对各种医疗状况进行诊断和提供预防治疗。</a:t>
            </a:r>
            <a:endParaRPr lang="zh-CN" altLang="en-US" sz="1600" dirty="0">
              <a:latin typeface="微软雅黑" pitchFamily="34" charset="-122"/>
              <a:ea typeface="微软雅黑" pitchFamily="34" charset="-122"/>
            </a:endParaRPr>
          </a:p>
        </p:txBody>
      </p:sp>
      <p:sp>
        <p:nvSpPr>
          <p:cNvPr id="28" name="文本框 27"/>
          <p:cNvSpPr txBox="1"/>
          <p:nvPr/>
        </p:nvSpPr>
        <p:spPr>
          <a:xfrm>
            <a:off x="3650368" y="2918011"/>
            <a:ext cx="7531154" cy="584775"/>
          </a:xfrm>
          <a:prstGeom prst="rect">
            <a:avLst/>
          </a:prstGeom>
          <a:noFill/>
        </p:spPr>
        <p:txBody>
          <a:bodyPr wrap="square" rtlCol="0">
            <a:spAutoFit/>
          </a:bodyPr>
          <a:lstStyle/>
          <a:p>
            <a:r>
              <a:rPr lang="en-US" altLang="zh-CN"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医学领域中存在大量的不平衡数据</a:t>
            </a:r>
            <a:endParaRPr lang="en-US" altLang="zh-CN" sz="1600" dirty="0">
              <a:latin typeface="微软雅黑" pitchFamily="34" charset="-122"/>
              <a:ea typeface="微软雅黑" pitchFamily="34" charset="-122"/>
            </a:endParaRPr>
          </a:p>
          <a:p>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尽管深度学习模型能产生出色的性能，但这些模型大部分缺乏可解释性</a:t>
            </a:r>
            <a:endParaRPr lang="zh-CN" altLang="en-US" sz="1600" dirty="0">
              <a:latin typeface="微软雅黑" pitchFamily="34" charset="-122"/>
              <a:ea typeface="微软雅黑" pitchFamily="34" charset="-122"/>
            </a:endParaRPr>
          </a:p>
        </p:txBody>
      </p:sp>
      <p:sp>
        <p:nvSpPr>
          <p:cNvPr id="31" name="文本框 30"/>
          <p:cNvSpPr txBox="1"/>
          <p:nvPr/>
        </p:nvSpPr>
        <p:spPr>
          <a:xfrm>
            <a:off x="3650368" y="4318279"/>
            <a:ext cx="7362189"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近年来，具有良好解释性的模型被提出并证明可以产生最先进的性能，但在论文中并没有提到具体是哪个模型，需要进一步查找。</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p:bldP spid="20" grpId="0" bldLvl="0" animBg="1"/>
      <p:bldP spid="21" grpId="0" bldLvl="0" animBg="1"/>
      <p:bldP spid="22" grpId="0" bldLvl="0" animBg="1"/>
      <p:bldP spid="24" grpId="0"/>
      <p:bldP spid="28"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5527494"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社交网络中的异常检测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Deep learning for Anomaly detection in Social Networks</a:t>
            </a:r>
            <a:endParaRPr lang="en-US" altLang="zh-CN" sz="1400" b="1" dirty="0">
              <a:solidFill>
                <a:srgbClr val="26313E"/>
              </a:solidFill>
              <a:latin typeface="微软雅黑" pitchFamily="34" charset="-122"/>
              <a:ea typeface="微软雅黑" pitchFamily="34" charset="-122"/>
            </a:endParaRPr>
          </a:p>
        </p:txBody>
      </p:sp>
      <p:sp>
        <p:nvSpPr>
          <p:cNvPr id="20" name="Text Box 7"/>
          <p:cNvSpPr txBox="1">
            <a:spLocks noChangeArrowheads="1"/>
          </p:cNvSpPr>
          <p:nvPr/>
        </p:nvSpPr>
        <p:spPr bwMode="gray">
          <a:xfrm>
            <a:off x="368290" y="311503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368290" y="4613673"/>
            <a:ext cx="2782411"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368291" y="161639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4" name="文本框 23"/>
          <p:cNvSpPr txBox="1"/>
          <p:nvPr/>
        </p:nvSpPr>
        <p:spPr>
          <a:xfrm>
            <a:off x="3650367" y="1585615"/>
            <a:ext cx="7729935" cy="830997"/>
          </a:xfrm>
          <a:prstGeom prst="rect">
            <a:avLst/>
          </a:prstGeom>
          <a:noFill/>
        </p:spPr>
        <p:txBody>
          <a:bodyPr wrap="square" rtlCol="0">
            <a:spAutoFit/>
          </a:bodyPr>
          <a:lstStyle/>
          <a:p>
            <a:r>
              <a:rPr lang="zh-CN" altLang="en-US" sz="1600" dirty="0">
                <a:latin typeface="微软雅黑" pitchFamily="34" charset="-122"/>
                <a:ea typeface="微软雅黑" pitchFamily="34" charset="-122"/>
              </a:rPr>
              <a:t>社会网络中个体的非法行为模式，如垃圾邮件发送者、性侵犯者、网络骗子、虚假用户、谣言传播者等；这一类的异常检测是极其重要的，因为这些行为可能会产生严重的社会影响</a:t>
            </a:r>
            <a:endParaRPr lang="zh-CN" altLang="en-US" sz="1600" dirty="0">
              <a:latin typeface="微软雅黑" pitchFamily="34" charset="-122"/>
              <a:ea typeface="微软雅黑" pitchFamily="34" charset="-122"/>
            </a:endParaRPr>
          </a:p>
        </p:txBody>
      </p:sp>
      <p:sp>
        <p:nvSpPr>
          <p:cNvPr id="28" name="文本框 27"/>
          <p:cNvSpPr txBox="1"/>
          <p:nvPr/>
        </p:nvSpPr>
        <p:spPr>
          <a:xfrm>
            <a:off x="3650367" y="3115033"/>
            <a:ext cx="7531154" cy="338554"/>
          </a:xfrm>
          <a:prstGeom prst="rect">
            <a:avLst/>
          </a:prstGeom>
          <a:noFill/>
        </p:spPr>
        <p:txBody>
          <a:bodyPr wrap="square" rtlCol="0">
            <a:spAutoFit/>
          </a:bodyPr>
          <a:lstStyle/>
          <a:p>
            <a:r>
              <a:rPr lang="en-US" altLang="zh-CN" sz="1600" dirty="0">
                <a:latin typeface="微软雅黑" pitchFamily="34" charset="-122"/>
                <a:ea typeface="微软雅黑" pitchFamily="34" charset="-122"/>
              </a:rPr>
              <a:t>1. </a:t>
            </a:r>
            <a:r>
              <a:rPr lang="zh-CN" altLang="en-US" sz="1600" dirty="0">
                <a:latin typeface="微软雅黑" pitchFamily="34" charset="-122"/>
                <a:ea typeface="微软雅黑" pitchFamily="34" charset="-122"/>
              </a:rPr>
              <a:t>社交网络中数据的异构性和动态性</a:t>
            </a:r>
            <a:endParaRPr lang="zh-CN" altLang="en-US" sz="1600" dirty="0">
              <a:latin typeface="微软雅黑" pitchFamily="34" charset="-122"/>
              <a:ea typeface="微软雅黑" pitchFamily="34" charset="-122"/>
            </a:endParaRPr>
          </a:p>
        </p:txBody>
      </p:sp>
      <p:sp>
        <p:nvSpPr>
          <p:cNvPr id="31" name="文本框 30"/>
          <p:cNvSpPr txBox="1"/>
          <p:nvPr/>
        </p:nvSpPr>
        <p:spPr>
          <a:xfrm>
            <a:off x="3650368" y="4613673"/>
            <a:ext cx="7362189" cy="338554"/>
          </a:xfrm>
          <a:prstGeom prst="rect">
            <a:avLst/>
          </a:prstGeom>
          <a:noFill/>
        </p:spPr>
        <p:txBody>
          <a:bodyPr wrap="square" rtlCol="0">
            <a:spAutoFit/>
          </a:bodyPr>
          <a:lstStyle/>
          <a:p>
            <a:r>
              <a:rPr lang="en-US" altLang="zh-CN" sz="1600" dirty="0">
                <a:latin typeface="微软雅黑" pitchFamily="34" charset="-122"/>
                <a:ea typeface="微软雅黑" pitchFamily="34" charset="-122"/>
              </a:rPr>
              <a:t>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CNN-LSTM</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DNN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CNN-LSTM-SVM</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p:bldP spid="20" grpId="0" bldLvl="0" animBg="1"/>
      <p:bldP spid="21" grpId="0" bldLvl="0" animBg="1"/>
      <p:bldP spid="22" grpId="0" bldLvl="0" animBg="1"/>
      <p:bldP spid="24" grpId="0"/>
      <p:bldP spid="28"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5838" r="78197" b="16675"/>
          <a:stretch>
            <a:fillRect/>
          </a:stretch>
        </p:blipFill>
        <p:spPr>
          <a:xfrm flipH="1">
            <a:off x="0" y="-12700"/>
            <a:ext cx="4189442" cy="6858000"/>
          </a:xfrm>
          <a:prstGeom prst="rect">
            <a:avLst/>
          </a:prstGeom>
        </p:spPr>
      </p:pic>
      <p:pic>
        <p:nvPicPr>
          <p:cNvPr id="5" name="图片 4"/>
          <p:cNvPicPr>
            <a:picLocks noChangeAspect="1"/>
          </p:cNvPicPr>
          <p:nvPr/>
        </p:nvPicPr>
        <p:blipFill rotWithShape="1">
          <a:blip r:embed="rId1"/>
          <a:srcRect t="15838" r="78197" b="16675"/>
          <a:stretch>
            <a:fillRect/>
          </a:stretch>
        </p:blipFill>
        <p:spPr>
          <a:xfrm>
            <a:off x="8002558" y="0"/>
            <a:ext cx="4189442" cy="6858000"/>
          </a:xfrm>
          <a:prstGeom prst="rect">
            <a:avLst/>
          </a:prstGeom>
        </p:spPr>
      </p:pic>
      <p:sp>
        <p:nvSpPr>
          <p:cNvPr id="6" name="文本框 5"/>
          <p:cNvSpPr txBox="1"/>
          <p:nvPr/>
        </p:nvSpPr>
        <p:spPr>
          <a:xfrm>
            <a:off x="3781425" y="2236470"/>
            <a:ext cx="4629785" cy="1106805"/>
          </a:xfrm>
          <a:prstGeom prst="rect">
            <a:avLst/>
          </a:prstGeom>
          <a:noFill/>
        </p:spPr>
        <p:txBody>
          <a:bodyPr wrap="square" rtlCol="0">
            <a:spAutoFit/>
          </a:bodyPr>
          <a:lstStyle/>
          <a:p>
            <a:pPr algn="ctr"/>
            <a:r>
              <a:rPr lang="en-US" altLang="zh-CN" sz="6600" b="1" dirty="0">
                <a:latin typeface="+mn-ea"/>
              </a:rPr>
              <a:t>PART 1</a:t>
            </a:r>
            <a:r>
              <a:rPr lang="zh-CN" altLang="en-US" sz="6600" b="1" dirty="0">
                <a:latin typeface="+mn-ea"/>
              </a:rPr>
              <a:t>～</a:t>
            </a:r>
            <a:r>
              <a:rPr lang="en-US" altLang="zh-CN" sz="6600" b="1" dirty="0">
                <a:latin typeface="+mn-ea"/>
              </a:rPr>
              <a:t>7</a:t>
            </a:r>
            <a:endParaRPr lang="en-US" altLang="zh-CN" sz="6600" b="1" dirty="0">
              <a:latin typeface="+mn-ea"/>
            </a:endParaRPr>
          </a:p>
        </p:txBody>
      </p:sp>
      <p:sp>
        <p:nvSpPr>
          <p:cNvPr id="7" name="文本框 6"/>
          <p:cNvSpPr txBox="1"/>
          <p:nvPr/>
        </p:nvSpPr>
        <p:spPr>
          <a:xfrm>
            <a:off x="3181350" y="3258771"/>
            <a:ext cx="5829300" cy="706755"/>
          </a:xfrm>
          <a:prstGeom prst="rect">
            <a:avLst/>
          </a:prstGeom>
          <a:noFill/>
        </p:spPr>
        <p:txBody>
          <a:bodyPr wrap="square" rtlCol="0">
            <a:spAutoFit/>
          </a:bodyPr>
          <a:lstStyle/>
          <a:p>
            <a:pPr algn="ctr"/>
            <a:r>
              <a:rPr lang="zh-CN" altLang="en-US" sz="4000" b="1" dirty="0"/>
              <a:t>引言及相关概念</a:t>
            </a:r>
            <a:endParaRPr lang="zh-CN" altLang="en-US" sz="4000" b="1" dirty="0"/>
          </a:p>
        </p:txBody>
      </p:sp>
    </p:spTree>
  </p:cSld>
  <p:clrMapOvr>
    <a:masterClrMapping/>
  </p:clrMapOvr>
  <mc:AlternateContent xmlns:mc="http://schemas.openxmlformats.org/markup-compatibility/2006">
    <mc:Choice xmlns:p14="http://schemas.microsoft.com/office/powerpoint/2010/main" Requires="p14">
      <p:transition spd="slow" p14:dur="14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日志异常检测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Log Anomaly Detection</a:t>
            </a:r>
            <a:endParaRPr lang="en-US" altLang="zh-CN" sz="1400" b="1" dirty="0">
              <a:solidFill>
                <a:srgbClr val="26313E"/>
              </a:solidFill>
              <a:latin typeface="微软雅黑" pitchFamily="34" charset="-122"/>
              <a:ea typeface="微软雅黑" pitchFamily="34" charset="-122"/>
            </a:endParaRPr>
          </a:p>
        </p:txBody>
      </p:sp>
      <p:sp>
        <p:nvSpPr>
          <p:cNvPr id="18" name="Text Box 7"/>
          <p:cNvSpPr txBox="1">
            <a:spLocks noChangeArrowheads="1"/>
          </p:cNvSpPr>
          <p:nvPr/>
        </p:nvSpPr>
        <p:spPr bwMode="gray">
          <a:xfrm>
            <a:off x="368290" y="2961087"/>
            <a:ext cx="2782413"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Traditional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0" name="Text Box 7"/>
          <p:cNvSpPr txBox="1">
            <a:spLocks noChangeArrowheads="1"/>
          </p:cNvSpPr>
          <p:nvPr/>
        </p:nvSpPr>
        <p:spPr bwMode="gray">
          <a:xfrm>
            <a:off x="368291" y="4361356"/>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368290" y="5761624"/>
            <a:ext cx="2782411"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368291" y="161639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4" name="文本框 23"/>
          <p:cNvSpPr txBox="1"/>
          <p:nvPr/>
        </p:nvSpPr>
        <p:spPr>
          <a:xfrm>
            <a:off x="3650368" y="1585615"/>
            <a:ext cx="7362188"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日志文件中的异常检测的目的是查找文本，从而指出系统故障的原因和性质。</a:t>
            </a:r>
            <a:endParaRPr lang="zh-CN" altLang="en-US" sz="1600" dirty="0">
              <a:latin typeface="微软雅黑" pitchFamily="34" charset="-122"/>
              <a:ea typeface="微软雅黑" pitchFamily="34" charset="-122"/>
            </a:endParaRPr>
          </a:p>
        </p:txBody>
      </p:sp>
      <p:sp>
        <p:nvSpPr>
          <p:cNvPr id="25" name="文本框 24"/>
          <p:cNvSpPr txBox="1"/>
          <p:nvPr/>
        </p:nvSpPr>
        <p:spPr>
          <a:xfrm>
            <a:off x="3650368" y="2961087"/>
            <a:ext cx="7729936"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根据过去的经验构造特定于领域的正则表达式，通过模式匹配发现新的错误，局限性在于，较新的失败消息很容易检测不到</a:t>
            </a:r>
            <a:endParaRPr lang="zh-CN" altLang="en-US" sz="1600" dirty="0">
              <a:latin typeface="微软雅黑" pitchFamily="34" charset="-122"/>
              <a:ea typeface="微软雅黑" pitchFamily="34" charset="-122"/>
            </a:endParaRPr>
          </a:p>
        </p:txBody>
      </p:sp>
      <p:sp>
        <p:nvSpPr>
          <p:cNvPr id="28" name="文本框 27"/>
          <p:cNvSpPr txBox="1"/>
          <p:nvPr/>
        </p:nvSpPr>
        <p:spPr>
          <a:xfrm>
            <a:off x="3650368" y="4361356"/>
            <a:ext cx="7531154" cy="584775"/>
          </a:xfrm>
          <a:prstGeom prst="rect">
            <a:avLst/>
          </a:prstGeom>
          <a:noFill/>
        </p:spPr>
        <p:txBody>
          <a:bodyPr wrap="square" rtlCol="0">
            <a:spAutoFit/>
          </a:bodyPr>
          <a:lstStyle/>
          <a:p>
            <a:pPr marL="342900" indent="-342900">
              <a:buAutoNum type="arabicPeriod"/>
            </a:pPr>
            <a:r>
              <a:rPr lang="zh-CN" altLang="en-US" sz="1600" dirty="0">
                <a:latin typeface="微软雅黑" pitchFamily="34" charset="-122"/>
                <a:ea typeface="微软雅黑" pitchFamily="34" charset="-122"/>
              </a:rPr>
              <a:t>日志数据在格式和语义上的非结构化和多样性</a:t>
            </a:r>
            <a:endParaRPr lang="en-US" altLang="zh-CN" sz="1600" dirty="0">
              <a:latin typeface="微软雅黑" pitchFamily="34" charset="-122"/>
              <a:ea typeface="微软雅黑" pitchFamily="34" charset="-122"/>
            </a:endParaRPr>
          </a:p>
          <a:p>
            <a:pPr marL="342900" indent="-342900">
              <a:buAutoNum type="arabicPeriod"/>
            </a:pPr>
            <a:r>
              <a:rPr lang="zh-CN" altLang="en-US" sz="1600" dirty="0">
                <a:latin typeface="微软雅黑" pitchFamily="34" charset="-122"/>
                <a:ea typeface="微软雅黑" pitchFamily="34" charset="-122"/>
              </a:rPr>
              <a:t>需要适应生成的日志数据并发集，实时检测异常值</a:t>
            </a:r>
            <a:endParaRPr lang="zh-CN" altLang="en-US" sz="1600" dirty="0">
              <a:latin typeface="微软雅黑" pitchFamily="34" charset="-122"/>
              <a:ea typeface="微软雅黑" pitchFamily="34" charset="-122"/>
            </a:endParaRPr>
          </a:p>
        </p:txBody>
      </p:sp>
      <p:sp>
        <p:nvSpPr>
          <p:cNvPr id="31" name="文本框 30"/>
          <p:cNvSpPr txBox="1"/>
          <p:nvPr/>
        </p:nvSpPr>
        <p:spPr>
          <a:xfrm>
            <a:off x="3650368" y="5761624"/>
            <a:ext cx="7362189"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现有的</a:t>
            </a:r>
            <a:r>
              <a:rPr lang="en-US" altLang="zh-CN" sz="1600" dirty="0">
                <a:latin typeface="微软雅黑" pitchFamily="34" charset="-122"/>
                <a:ea typeface="微软雅黑" pitchFamily="34" charset="-122"/>
              </a:rPr>
              <a:t>DAD</a:t>
            </a:r>
            <a:r>
              <a:rPr lang="zh-CN" altLang="en-US" sz="1600" dirty="0">
                <a:latin typeface="微软雅黑" pitchFamily="34" charset="-122"/>
                <a:ea typeface="微软雅黑" pitchFamily="34" charset="-122"/>
              </a:rPr>
              <a:t>技术将日志数据建模为自然语言序列，在检测异常值方面非常有效，</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如</a:t>
            </a:r>
            <a:r>
              <a:rPr lang="en-US" altLang="zh-CN" sz="1600" dirty="0">
                <a:latin typeface="微软雅黑" pitchFamily="34" charset="-122"/>
                <a:ea typeface="微软雅黑" pitchFamily="34" charset="-122"/>
              </a:rPr>
              <a:t>LSTM</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a:t>
            </a:r>
            <a:r>
              <a:rPr lang="zh-CN" altLang="en-US" sz="1600" dirty="0">
                <a:latin typeface="微软雅黑" pitchFamily="34" charset="-122"/>
                <a:ea typeface="微软雅黑" pitchFamily="34" charset="-122"/>
              </a:rPr>
              <a:t>等。</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p:bldP spid="18" grpId="0" bldLvl="0" animBg="1"/>
      <p:bldP spid="20" grpId="0" bldLvl="0" animBg="1"/>
      <p:bldP spid="21" grpId="0" bldLvl="0" animBg="1"/>
      <p:bldP spid="22" grpId="0" bldLvl="0" animBg="1"/>
      <p:bldP spid="24" grpId="0"/>
      <p:bldP spid="25" grpId="0"/>
      <p:bldP spid="28"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5113364"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物联网大数据异常检测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Internet of things (IoT) Big Data Anomaly Detection</a:t>
            </a:r>
            <a:endParaRPr lang="en-US" altLang="zh-CN" sz="1400" b="1" dirty="0">
              <a:solidFill>
                <a:srgbClr val="26313E"/>
              </a:solidFill>
              <a:latin typeface="微软雅黑" pitchFamily="34" charset="-122"/>
              <a:ea typeface="微软雅黑" pitchFamily="34" charset="-122"/>
            </a:endParaRPr>
          </a:p>
        </p:txBody>
      </p:sp>
      <p:sp>
        <p:nvSpPr>
          <p:cNvPr id="18" name="Text Box 7"/>
          <p:cNvSpPr txBox="1">
            <a:spLocks noChangeArrowheads="1"/>
          </p:cNvSpPr>
          <p:nvPr/>
        </p:nvSpPr>
        <p:spPr bwMode="gray">
          <a:xfrm>
            <a:off x="368290" y="2961087"/>
            <a:ext cx="2782413"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Nature of the data</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0" name="Text Box 7"/>
          <p:cNvSpPr txBox="1">
            <a:spLocks noChangeArrowheads="1"/>
          </p:cNvSpPr>
          <p:nvPr/>
        </p:nvSpPr>
        <p:spPr bwMode="gray">
          <a:xfrm>
            <a:off x="368291" y="4361356"/>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368290" y="5761624"/>
            <a:ext cx="2782411"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368291" y="161639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4" name="文本框 23"/>
          <p:cNvSpPr txBox="1"/>
          <p:nvPr/>
        </p:nvSpPr>
        <p:spPr>
          <a:xfrm>
            <a:off x="3650368" y="1585615"/>
            <a:ext cx="7362188"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识别大规模互联设备的欺诈、错误行为</a:t>
            </a:r>
            <a:endParaRPr lang="zh-CN" altLang="en-US" sz="1600" dirty="0">
              <a:latin typeface="微软雅黑" pitchFamily="34" charset="-122"/>
              <a:ea typeface="微软雅黑" pitchFamily="34" charset="-122"/>
            </a:endParaRPr>
          </a:p>
        </p:txBody>
      </p:sp>
      <p:sp>
        <p:nvSpPr>
          <p:cNvPr id="25" name="文本框 24"/>
          <p:cNvSpPr txBox="1"/>
          <p:nvPr/>
        </p:nvSpPr>
        <p:spPr>
          <a:xfrm>
            <a:off x="3650368" y="2961087"/>
            <a:ext cx="7729936" cy="338554"/>
          </a:xfrm>
          <a:prstGeom prst="rect">
            <a:avLst/>
          </a:prstGeom>
          <a:noFill/>
        </p:spPr>
        <p:txBody>
          <a:bodyPr wrap="square" rtlCol="0">
            <a:spAutoFit/>
          </a:bodyPr>
          <a:lstStyle/>
          <a:p>
            <a:r>
              <a:rPr lang="zh-CN" altLang="en-US" sz="1600" dirty="0">
                <a:latin typeface="微软雅黑" pitchFamily="34" charset="-122"/>
                <a:ea typeface="微软雅黑" pitchFamily="34" charset="-122"/>
              </a:rPr>
              <a:t>气象站、</a:t>
            </a:r>
            <a:r>
              <a:rPr lang="en-US" altLang="zh-CN" sz="1600" dirty="0">
                <a:latin typeface="微软雅黑" pitchFamily="34" charset="-122"/>
                <a:ea typeface="微软雅黑" pitchFamily="34" charset="-122"/>
              </a:rPr>
              <a:t>IT</a:t>
            </a:r>
            <a:r>
              <a:rPr lang="zh-CN" altLang="en-US" sz="1600" dirty="0">
                <a:latin typeface="微软雅黑" pitchFamily="34" charset="-122"/>
                <a:ea typeface="微软雅黑" pitchFamily="34" charset="-122"/>
              </a:rPr>
              <a:t>基础设施组件等传感器产生的数据多为</a:t>
            </a:r>
            <a:r>
              <a:rPr lang="zh-CN" altLang="en-US" sz="1600" b="1" dirty="0">
                <a:latin typeface="微软雅黑" pitchFamily="34" charset="-122"/>
                <a:ea typeface="微软雅黑" pitchFamily="34" charset="-122"/>
              </a:rPr>
              <a:t>时间序列时序数据</a:t>
            </a:r>
            <a:endParaRPr lang="zh-CN" altLang="en-US" sz="1600" b="1" dirty="0">
              <a:latin typeface="微软雅黑" pitchFamily="34" charset="-122"/>
              <a:ea typeface="微软雅黑" pitchFamily="34" charset="-122"/>
            </a:endParaRPr>
          </a:p>
        </p:txBody>
      </p:sp>
      <p:sp>
        <p:nvSpPr>
          <p:cNvPr id="28" name="文本框 27"/>
          <p:cNvSpPr txBox="1"/>
          <p:nvPr/>
        </p:nvSpPr>
        <p:spPr>
          <a:xfrm>
            <a:off x="3650368" y="4361356"/>
            <a:ext cx="7531154" cy="338554"/>
          </a:xfrm>
          <a:prstGeom prst="rect">
            <a:avLst/>
          </a:prstGeom>
          <a:noFill/>
        </p:spPr>
        <p:txBody>
          <a:bodyPr wrap="square" rtlCol="0">
            <a:spAutoFit/>
          </a:bodyPr>
          <a:lstStyle/>
          <a:p>
            <a:pPr marL="342900" indent="-342900">
              <a:buAutoNum type="arabicPeriod"/>
            </a:pPr>
            <a:r>
              <a:rPr lang="zh-CN" altLang="en-US" sz="1600" dirty="0">
                <a:latin typeface="微软雅黑" pitchFamily="34" charset="-122"/>
                <a:ea typeface="微软雅黑" pitchFamily="34" charset="-122"/>
              </a:rPr>
              <a:t>异构设备互连使系统更加复杂</a:t>
            </a:r>
            <a:endParaRPr lang="zh-CN" altLang="en-US" sz="1600" dirty="0">
              <a:latin typeface="微软雅黑" pitchFamily="34" charset="-122"/>
              <a:ea typeface="微软雅黑" pitchFamily="34" charset="-122"/>
            </a:endParaRPr>
          </a:p>
        </p:txBody>
      </p:sp>
      <p:sp>
        <p:nvSpPr>
          <p:cNvPr id="31" name="文本框 30"/>
          <p:cNvSpPr txBox="1"/>
          <p:nvPr/>
        </p:nvSpPr>
        <p:spPr>
          <a:xfrm>
            <a:off x="3650368" y="5761624"/>
            <a:ext cx="7362189" cy="338554"/>
          </a:xfrm>
          <a:prstGeom prst="rect">
            <a:avLst/>
          </a:prstGeom>
          <a:noFill/>
        </p:spPr>
        <p:txBody>
          <a:bodyPr wrap="square" rtlCol="0">
            <a:spAutoFit/>
          </a:bodyPr>
          <a:lstStyle/>
          <a:p>
            <a:r>
              <a:rPr lang="en-US" altLang="zh-CN" sz="1600" dirty="0">
                <a:latin typeface="微软雅黑" pitchFamily="34" charset="-122"/>
                <a:ea typeface="微软雅黑" pitchFamily="34" charset="-122"/>
              </a:rPr>
              <a:t>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DBN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LSTM</a:t>
            </a:r>
            <a:endParaRPr lang="zh-CN" altLang="en-US"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p:bldP spid="18" grpId="0" bldLvl="0" animBg="1"/>
      <p:bldP spid="20" grpId="0" bldLvl="0" animBg="1"/>
      <p:bldP spid="21" grpId="0" bldLvl="0" animBg="1"/>
      <p:bldP spid="22" grpId="0" bldLvl="0" animBg="1"/>
      <p:bldP spid="24" grpId="0"/>
      <p:bldP spid="25" grpId="0"/>
      <p:bldP spid="28"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5113364"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时间序列异常检测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Anomaly Detection in Time Series</a:t>
            </a:r>
            <a:endParaRPr lang="en-US" altLang="zh-CN" sz="1400" b="1" dirty="0">
              <a:solidFill>
                <a:srgbClr val="26313E"/>
              </a:solidFill>
              <a:latin typeface="微软雅黑" pitchFamily="34" charset="-122"/>
              <a:ea typeface="微软雅黑" pitchFamily="34" charset="-122"/>
            </a:endParaRPr>
          </a:p>
        </p:txBody>
      </p:sp>
      <p:sp>
        <p:nvSpPr>
          <p:cNvPr id="18" name="Text Box 7"/>
          <p:cNvSpPr txBox="1">
            <a:spLocks noChangeArrowheads="1"/>
          </p:cNvSpPr>
          <p:nvPr/>
        </p:nvSpPr>
        <p:spPr bwMode="gray">
          <a:xfrm>
            <a:off x="368289" y="2580075"/>
            <a:ext cx="2782413"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Nature of the data</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0" name="Text Box 7"/>
          <p:cNvSpPr txBox="1">
            <a:spLocks noChangeArrowheads="1"/>
          </p:cNvSpPr>
          <p:nvPr/>
        </p:nvSpPr>
        <p:spPr bwMode="gray">
          <a:xfrm>
            <a:off x="368290" y="3574535"/>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Challenges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1" name="Text Box 7"/>
          <p:cNvSpPr txBox="1">
            <a:spLocks noChangeArrowheads="1"/>
          </p:cNvSpPr>
          <p:nvPr/>
        </p:nvSpPr>
        <p:spPr bwMode="gray">
          <a:xfrm>
            <a:off x="368289" y="5161176"/>
            <a:ext cx="2782411"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Existing Techniques</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2" name="Text Box 7"/>
          <p:cNvSpPr txBox="1">
            <a:spLocks noChangeArrowheads="1"/>
          </p:cNvSpPr>
          <p:nvPr/>
        </p:nvSpPr>
        <p:spPr bwMode="gray">
          <a:xfrm>
            <a:off x="368291" y="1616393"/>
            <a:ext cx="2782412" cy="369332"/>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lvl="0" algn="ctr" eaLnBrk="1" hangingPunct="1">
              <a:spcBef>
                <a:spcPct val="50000"/>
              </a:spcBef>
            </a:pPr>
            <a:r>
              <a:rPr lang="en-US" altLang="zh-CN" b="1" dirty="0">
                <a:solidFill>
                  <a:prstClr val="white"/>
                </a:solidFill>
                <a:latin typeface="微软雅黑" pitchFamily="34" charset="-122"/>
                <a:ea typeface="微软雅黑" pitchFamily="34" charset="-122"/>
                <a:cs typeface="Arial" panose="020B0604020202090204" pitchFamily="34" charset="0"/>
              </a:rPr>
              <a:t>Notion of Anomaly</a:t>
            </a:r>
            <a:endParaRPr lang="en-US" altLang="zh-CN" b="1" dirty="0">
              <a:solidFill>
                <a:prstClr val="white"/>
              </a:solidFill>
              <a:latin typeface="微软雅黑" pitchFamily="34" charset="-122"/>
              <a:ea typeface="微软雅黑" pitchFamily="34" charset="-122"/>
              <a:cs typeface="Arial" panose="020B0604020202090204" pitchFamily="34" charset="0"/>
            </a:endParaRPr>
          </a:p>
        </p:txBody>
      </p:sp>
      <p:sp>
        <p:nvSpPr>
          <p:cNvPr id="24" name="文本框 23"/>
          <p:cNvSpPr txBox="1"/>
          <p:nvPr/>
        </p:nvSpPr>
        <p:spPr>
          <a:xfrm>
            <a:off x="3650367" y="1585615"/>
            <a:ext cx="8316345" cy="584775"/>
          </a:xfrm>
          <a:prstGeom prst="rect">
            <a:avLst/>
          </a:prstGeom>
          <a:noFill/>
        </p:spPr>
        <p:txBody>
          <a:bodyPr wrap="square" rtlCol="0">
            <a:spAutoFit/>
          </a:bodyPr>
          <a:lstStyle/>
          <a:p>
            <a:r>
              <a:rPr lang="zh-CN" altLang="en-US" sz="1600" dirty="0">
                <a:latin typeface="微软雅黑" pitchFamily="34" charset="-122"/>
                <a:ea typeface="微软雅黑" pitchFamily="34" charset="-122"/>
              </a:rPr>
              <a:t>持续时间内连续记录的数据称为时间序列，时间序列中的异常类型被分为：</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点异常</a:t>
            </a:r>
            <a:r>
              <a:rPr lang="en-US" altLang="zh-CN" sz="1600" dirty="0">
                <a:latin typeface="微软雅黑" pitchFamily="34" charset="-122"/>
                <a:ea typeface="微软雅黑" pitchFamily="34" charset="-122"/>
              </a:rPr>
              <a:t>Point Anomalies</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背景异常</a:t>
            </a:r>
            <a:r>
              <a:rPr lang="en-US" altLang="zh-CN" sz="1600" dirty="0">
                <a:latin typeface="微软雅黑" pitchFamily="34" charset="-122"/>
                <a:ea typeface="微软雅黑" pitchFamily="34" charset="-122"/>
              </a:rPr>
              <a:t>Contextual Anomalies</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集体异常</a:t>
            </a:r>
            <a:r>
              <a:rPr lang="en-US" altLang="zh-CN" sz="1600" dirty="0">
                <a:latin typeface="微软雅黑" pitchFamily="34" charset="-122"/>
                <a:ea typeface="微软雅黑" pitchFamily="34" charset="-122"/>
              </a:rPr>
              <a:t>Collective Anomalies</a:t>
            </a:r>
            <a:endParaRPr lang="zh-CN" altLang="en-US" sz="1600" dirty="0">
              <a:latin typeface="+mn-ea"/>
            </a:endParaRPr>
          </a:p>
        </p:txBody>
      </p:sp>
      <p:sp>
        <p:nvSpPr>
          <p:cNvPr id="25" name="文本框 24"/>
          <p:cNvSpPr txBox="1"/>
          <p:nvPr/>
        </p:nvSpPr>
        <p:spPr>
          <a:xfrm>
            <a:off x="3650367" y="2580075"/>
            <a:ext cx="7729936" cy="584775"/>
          </a:xfrm>
          <a:prstGeom prst="rect">
            <a:avLst/>
          </a:prstGeom>
          <a:noFill/>
        </p:spPr>
        <p:txBody>
          <a:bodyPr wrap="square" rtlCol="0">
            <a:spAutoFit/>
          </a:bodyPr>
          <a:lstStyle/>
          <a:p>
            <a:pPr marL="342900" indent="-342900">
              <a:buAutoNum type="arabicPeriod"/>
            </a:pPr>
            <a:r>
              <a:rPr lang="zh-CN" altLang="en-US" sz="1600" dirty="0">
                <a:latin typeface="微软雅黑" pitchFamily="34" charset="-122"/>
                <a:ea typeface="微软雅黑" pitchFamily="34" charset="-122"/>
              </a:rPr>
              <a:t>单变量数据：只有单一变量随时间变化</a:t>
            </a:r>
            <a:endParaRPr lang="en-US" altLang="zh-CN" sz="1600" dirty="0">
              <a:latin typeface="微软雅黑" pitchFamily="34" charset="-122"/>
              <a:ea typeface="微软雅黑" pitchFamily="34" charset="-122"/>
            </a:endParaRPr>
          </a:p>
          <a:p>
            <a:pPr marL="342900" indent="-342900">
              <a:buAutoNum type="arabicPeriod"/>
            </a:pPr>
            <a:r>
              <a:rPr lang="zh-CN" altLang="en-US" sz="1600" dirty="0">
                <a:latin typeface="微软雅黑" pitchFamily="34" charset="-122"/>
                <a:ea typeface="微软雅黑" pitchFamily="34" charset="-122"/>
              </a:rPr>
              <a:t>多变量数据：多个变量随时间变化</a:t>
            </a:r>
            <a:endParaRPr lang="en-US" altLang="zh-CN" sz="1600" dirty="0">
              <a:latin typeface="微软雅黑" pitchFamily="34" charset="-122"/>
              <a:ea typeface="微软雅黑" pitchFamily="34" charset="-122"/>
            </a:endParaRPr>
          </a:p>
        </p:txBody>
      </p:sp>
      <p:sp>
        <p:nvSpPr>
          <p:cNvPr id="28" name="文本框 27"/>
          <p:cNvSpPr txBox="1"/>
          <p:nvPr/>
        </p:nvSpPr>
        <p:spPr>
          <a:xfrm>
            <a:off x="3650367" y="3574535"/>
            <a:ext cx="7531154" cy="1077218"/>
          </a:xfrm>
          <a:prstGeom prst="rect">
            <a:avLst/>
          </a:prstGeom>
          <a:noFill/>
        </p:spPr>
        <p:txBody>
          <a:bodyPr wrap="square" rtlCol="0">
            <a:spAutoFit/>
          </a:bodyPr>
          <a:lstStyle/>
          <a:p>
            <a:pPr marL="342900" indent="-342900">
              <a:buAutoNum type="arabicPeriod"/>
            </a:pPr>
            <a:r>
              <a:rPr lang="zh-CN" altLang="en-US" sz="1600" dirty="0">
                <a:latin typeface="微软雅黑" pitchFamily="34" charset="-122"/>
                <a:ea typeface="微软雅黑" pitchFamily="34" charset="-122"/>
              </a:rPr>
              <a:t>缺乏异常发生的具体定义，即什么时候发生异常</a:t>
            </a:r>
            <a:endParaRPr lang="en-US" altLang="zh-CN" sz="1600" dirty="0">
              <a:latin typeface="微软雅黑" pitchFamily="34" charset="-122"/>
              <a:ea typeface="微软雅黑" pitchFamily="34" charset="-122"/>
            </a:endParaRPr>
          </a:p>
          <a:p>
            <a:pPr marL="342900" indent="-342900">
              <a:buAutoNum type="arabicPeriod"/>
            </a:pPr>
            <a:r>
              <a:rPr lang="zh-CN" altLang="en-US" sz="1600" dirty="0">
                <a:latin typeface="微软雅黑" pitchFamily="34" charset="-122"/>
                <a:ea typeface="微软雅黑" pitchFamily="34" charset="-122"/>
              </a:rPr>
              <a:t>输入数据中的噪声会严重影响算法的性能</a:t>
            </a:r>
            <a:endParaRPr lang="en-US" altLang="zh-CN" sz="1600" dirty="0">
              <a:latin typeface="微软雅黑" pitchFamily="34" charset="-122"/>
              <a:ea typeface="微软雅黑" pitchFamily="34" charset="-122"/>
            </a:endParaRPr>
          </a:p>
          <a:p>
            <a:pPr marL="342900" indent="-342900">
              <a:buAutoNum type="arabicPeriod"/>
            </a:pPr>
            <a:r>
              <a:rPr lang="zh-CN" altLang="en-US" sz="1600" dirty="0">
                <a:latin typeface="微软雅黑" pitchFamily="34" charset="-122"/>
                <a:ea typeface="微软雅黑" pitchFamily="34" charset="-122"/>
              </a:rPr>
              <a:t>随着时间序列数据长度的增加，计算复杂度也随之增加</a:t>
            </a:r>
            <a:endParaRPr lang="en-US" altLang="zh-CN" sz="1600" dirty="0">
              <a:latin typeface="微软雅黑" pitchFamily="34" charset="-122"/>
              <a:ea typeface="微软雅黑" pitchFamily="34" charset="-122"/>
            </a:endParaRPr>
          </a:p>
          <a:p>
            <a:pPr marL="342900" indent="-342900">
              <a:buAutoNum type="arabicPeriod"/>
            </a:pPr>
            <a:r>
              <a:rPr lang="zh-CN" altLang="en-US" sz="1600" dirty="0">
                <a:latin typeface="微软雅黑" pitchFamily="34" charset="-122"/>
                <a:ea typeface="微软雅黑" pitchFamily="34" charset="-122"/>
              </a:rPr>
              <a:t>时间序列数据通常是非平稳、非线性和动态演化的，因此需要实时检测</a:t>
            </a:r>
            <a:endParaRPr lang="en-US" altLang="zh-CN" sz="1600" dirty="0">
              <a:latin typeface="微软雅黑" pitchFamily="34" charset="-122"/>
              <a:ea typeface="微软雅黑" pitchFamily="34" charset="-122"/>
            </a:endParaRPr>
          </a:p>
        </p:txBody>
      </p:sp>
      <p:sp>
        <p:nvSpPr>
          <p:cNvPr id="31" name="文本框 30"/>
          <p:cNvSpPr txBox="1"/>
          <p:nvPr/>
        </p:nvSpPr>
        <p:spPr>
          <a:xfrm>
            <a:off x="3650367" y="5161176"/>
            <a:ext cx="7362189" cy="1569660"/>
          </a:xfrm>
          <a:prstGeom prst="rect">
            <a:avLst/>
          </a:prstGeom>
          <a:noFill/>
        </p:spPr>
        <p:txBody>
          <a:bodyPr wrap="square" rtlCol="0">
            <a:spAutoFit/>
          </a:bodyPr>
          <a:lstStyle/>
          <a:p>
            <a:r>
              <a:rPr lang="zh-CN" altLang="en-US" sz="1600" dirty="0">
                <a:latin typeface="微软雅黑" pitchFamily="34" charset="-122"/>
                <a:ea typeface="微软雅黑" pitchFamily="34" charset="-122"/>
              </a:rPr>
              <a:t>对于单变量数据，深度学习的发展能极大提高数据的离散点检测，多种技术都能提供较好的效果，如</a:t>
            </a:r>
            <a:r>
              <a:rPr lang="en-US" altLang="zh-CN" sz="1600" dirty="0">
                <a:latin typeface="微软雅黑" pitchFamily="34" charset="-122"/>
                <a:ea typeface="微软雅黑" pitchFamily="34" charset="-122"/>
              </a:rPr>
              <a:t>LSTM</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CNN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RNN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DNN</a:t>
            </a:r>
            <a:r>
              <a:rPr lang="zh-CN" altLang="en-US" sz="1600" dirty="0">
                <a:latin typeface="微软雅黑" pitchFamily="34" charset="-122"/>
                <a:ea typeface="微软雅黑" pitchFamily="34" charset="-122"/>
              </a:rPr>
              <a:t>等；</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对于多变量数据，有效的多变量异常检测应该支持故障隔离诊断，基于</a:t>
            </a:r>
            <a:r>
              <a:rPr lang="en-US" altLang="zh-CN" sz="1600" dirty="0">
                <a:latin typeface="微软雅黑" pitchFamily="34" charset="-122"/>
                <a:ea typeface="微软雅黑" pitchFamily="34" charset="-122"/>
              </a:rPr>
              <a:t>RNN</a:t>
            </a:r>
            <a:r>
              <a:rPr lang="zh-CN" altLang="en-US" sz="1600" dirty="0">
                <a:latin typeface="微软雅黑" pitchFamily="34" charset="-122"/>
                <a:ea typeface="微软雅黑" pitchFamily="34" charset="-122"/>
              </a:rPr>
              <a:t>和</a:t>
            </a:r>
            <a:r>
              <a:rPr lang="en-US" altLang="zh-CN" sz="1600" dirty="0">
                <a:latin typeface="微软雅黑" pitchFamily="34" charset="-122"/>
                <a:ea typeface="微软雅黑" pitchFamily="34" charset="-122"/>
              </a:rPr>
              <a:t>LSTM</a:t>
            </a:r>
            <a:r>
              <a:rPr lang="zh-CN" altLang="en-US" sz="1600" dirty="0">
                <a:latin typeface="微软雅黑" pitchFamily="34" charset="-122"/>
                <a:ea typeface="微软雅黑" pitchFamily="34" charset="-122"/>
              </a:rPr>
              <a:t>的方法对多变量时间序列数据集中的可解释异常检测效果较好，</a:t>
            </a:r>
            <a:r>
              <a:rPr lang="en-US" altLang="zh-CN" sz="1600" dirty="0">
                <a:latin typeface="微软雅黑" pitchFamily="34" charset="-122"/>
                <a:ea typeface="微软雅黑" pitchFamily="34" charset="-122"/>
              </a:rPr>
              <a:t>Buda</a:t>
            </a:r>
            <a:r>
              <a:rPr lang="zh-CN" altLang="en-US" sz="1600" dirty="0">
                <a:latin typeface="微软雅黑" pitchFamily="34" charset="-122"/>
                <a:ea typeface="微软雅黑" pitchFamily="34" charset="-122"/>
              </a:rPr>
              <a:t>等人也提出了通用框架</a:t>
            </a:r>
            <a:r>
              <a:rPr lang="en-US" altLang="zh-CN" sz="1600" dirty="0" err="1">
                <a:latin typeface="微软雅黑" pitchFamily="34" charset="-122"/>
                <a:ea typeface="微软雅黑" pitchFamily="34" charset="-122"/>
              </a:rPr>
              <a:t>DeepAD</a:t>
            </a:r>
            <a:endParaRPr lang="en-US" altLang="zh-CN" sz="1600"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p:bldP spid="18" grpId="0" bldLvl="0" animBg="1"/>
      <p:bldP spid="20" grpId="0" bldLvl="0" animBg="1"/>
      <p:bldP spid="21" grpId="0" bldLvl="0" animBg="1"/>
      <p:bldP spid="22" grpId="0" bldLvl="0" animBg="1"/>
      <p:bldP spid="24" grpId="0"/>
      <p:bldP spid="25" grpId="0"/>
      <p:bldP spid="28"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5838" r="78197" b="16675"/>
          <a:stretch>
            <a:fillRect/>
          </a:stretch>
        </p:blipFill>
        <p:spPr>
          <a:xfrm flipH="1">
            <a:off x="0" y="-12700"/>
            <a:ext cx="4189442" cy="6858000"/>
          </a:xfrm>
          <a:prstGeom prst="rect">
            <a:avLst/>
          </a:prstGeom>
        </p:spPr>
      </p:pic>
      <p:pic>
        <p:nvPicPr>
          <p:cNvPr id="5" name="图片 4"/>
          <p:cNvPicPr>
            <a:picLocks noChangeAspect="1"/>
          </p:cNvPicPr>
          <p:nvPr/>
        </p:nvPicPr>
        <p:blipFill rotWithShape="1">
          <a:blip r:embed="rId1"/>
          <a:srcRect t="15838" r="78197" b="16675"/>
          <a:stretch>
            <a:fillRect/>
          </a:stretch>
        </p:blipFill>
        <p:spPr>
          <a:xfrm>
            <a:off x="8002558" y="0"/>
            <a:ext cx="4189442" cy="6858000"/>
          </a:xfrm>
          <a:prstGeom prst="rect">
            <a:avLst/>
          </a:prstGeom>
        </p:spPr>
      </p:pic>
      <p:sp>
        <p:nvSpPr>
          <p:cNvPr id="6" name="文本框 5"/>
          <p:cNvSpPr txBox="1"/>
          <p:nvPr/>
        </p:nvSpPr>
        <p:spPr>
          <a:xfrm>
            <a:off x="4066396" y="2224048"/>
            <a:ext cx="4059208" cy="1107996"/>
          </a:xfrm>
          <a:prstGeom prst="rect">
            <a:avLst/>
          </a:prstGeom>
          <a:noFill/>
        </p:spPr>
        <p:txBody>
          <a:bodyPr wrap="square" rtlCol="0">
            <a:spAutoFit/>
          </a:bodyPr>
          <a:lstStyle/>
          <a:p>
            <a:pPr algn="ctr"/>
            <a:r>
              <a:rPr lang="en-US" altLang="zh-CN" sz="6600" b="1" dirty="0">
                <a:latin typeface="+mn-ea"/>
              </a:rPr>
              <a:t>PART 10</a:t>
            </a:r>
            <a:endParaRPr lang="zh-CN" altLang="en-US" sz="6600" b="1" dirty="0">
              <a:latin typeface="+mn-ea"/>
            </a:endParaRPr>
          </a:p>
        </p:txBody>
      </p:sp>
      <p:sp>
        <p:nvSpPr>
          <p:cNvPr id="7" name="文本框 6"/>
          <p:cNvSpPr txBox="1"/>
          <p:nvPr/>
        </p:nvSpPr>
        <p:spPr>
          <a:xfrm>
            <a:off x="3181350" y="3258771"/>
            <a:ext cx="5829300" cy="707886"/>
          </a:xfrm>
          <a:prstGeom prst="rect">
            <a:avLst/>
          </a:prstGeom>
          <a:noFill/>
        </p:spPr>
        <p:txBody>
          <a:bodyPr wrap="square" rtlCol="0">
            <a:spAutoFit/>
          </a:bodyPr>
          <a:lstStyle/>
          <a:p>
            <a:pPr algn="ctr"/>
            <a:r>
              <a:rPr lang="zh-CN" altLang="en-US" sz="4000" b="1" dirty="0"/>
              <a:t>深度异常检测模型</a:t>
            </a:r>
            <a:endParaRPr lang="zh-CN" altLang="en-US" sz="4000" b="1" dirty="0"/>
          </a:p>
        </p:txBody>
      </p:sp>
      <p:sp>
        <p:nvSpPr>
          <p:cNvPr id="8" name="文本框 7"/>
          <p:cNvSpPr txBox="1"/>
          <p:nvPr/>
        </p:nvSpPr>
        <p:spPr>
          <a:xfrm>
            <a:off x="3214688" y="4032836"/>
            <a:ext cx="5762625" cy="461665"/>
          </a:xfrm>
          <a:prstGeom prst="rect">
            <a:avLst/>
          </a:prstGeom>
          <a:noFill/>
        </p:spPr>
        <p:txBody>
          <a:bodyPr wrap="square" rtlCol="0">
            <a:spAutoFit/>
          </a:bodyPr>
          <a:lstStyle/>
          <a:p>
            <a:pPr algn="ctr"/>
            <a:r>
              <a:rPr lang="en-US" altLang="zh-CN" sz="2400" b="1" dirty="0">
                <a:latin typeface="+mj-ea"/>
                <a:ea typeface="+mj-ea"/>
              </a:rPr>
              <a:t>Deep Anomaly Detection Models</a:t>
            </a:r>
            <a:endParaRPr lang="en-US" altLang="zh-CN" sz="24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4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p:nvPr/>
        </p:nvGrpSpPr>
        <p:grpSpPr>
          <a:xfrm>
            <a:off x="3870484" y="5379488"/>
            <a:ext cx="2756416" cy="1106425"/>
            <a:chOff x="1979461" y="5237441"/>
            <a:chExt cx="2756416" cy="1106425"/>
          </a:xfrm>
        </p:grpSpPr>
        <p:sp>
          <p:nvSpPr>
            <p:cNvPr id="3" name="Freeform 9"/>
            <p:cNvSpPr/>
            <p:nvPr/>
          </p:nvSpPr>
          <p:spPr>
            <a:xfrm flipH="1">
              <a:off x="1979461" y="5237441"/>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4" name="Freeform 94"/>
            <p:cNvSpPr/>
            <p:nvPr/>
          </p:nvSpPr>
          <p:spPr bwMode="auto">
            <a:xfrm>
              <a:off x="3934197" y="5564286"/>
              <a:ext cx="557245" cy="452735"/>
            </a:xfrm>
            <a:custGeom>
              <a:avLst/>
              <a:gdLst>
                <a:gd name="T0" fmla="*/ 506 w 564"/>
                <a:gd name="T1" fmla="*/ 115 h 458"/>
                <a:gd name="T2" fmla="*/ 507 w 564"/>
                <a:gd name="T3" fmla="*/ 129 h 458"/>
                <a:gd name="T4" fmla="*/ 178 w 564"/>
                <a:gd name="T5" fmla="*/ 458 h 458"/>
                <a:gd name="T6" fmla="*/ 0 w 564"/>
                <a:gd name="T7" fmla="*/ 406 h 458"/>
                <a:gd name="T8" fmla="*/ 28 w 564"/>
                <a:gd name="T9" fmla="*/ 408 h 458"/>
                <a:gd name="T10" fmla="*/ 172 w 564"/>
                <a:gd name="T11" fmla="*/ 359 h 458"/>
                <a:gd name="T12" fmla="*/ 64 w 564"/>
                <a:gd name="T13" fmla="*/ 278 h 458"/>
                <a:gd name="T14" fmla="*/ 85 w 564"/>
                <a:gd name="T15" fmla="*/ 280 h 458"/>
                <a:gd name="T16" fmla="*/ 116 w 564"/>
                <a:gd name="T17" fmla="*/ 276 h 458"/>
                <a:gd name="T18" fmla="*/ 23 w 564"/>
                <a:gd name="T19" fmla="*/ 163 h 458"/>
                <a:gd name="T20" fmla="*/ 23 w 564"/>
                <a:gd name="T21" fmla="*/ 162 h 458"/>
                <a:gd name="T22" fmla="*/ 76 w 564"/>
                <a:gd name="T23" fmla="*/ 176 h 458"/>
                <a:gd name="T24" fmla="*/ 24 w 564"/>
                <a:gd name="T25" fmla="*/ 80 h 458"/>
                <a:gd name="T26" fmla="*/ 40 w 564"/>
                <a:gd name="T27" fmla="*/ 22 h 458"/>
                <a:gd name="T28" fmla="*/ 278 w 564"/>
                <a:gd name="T29" fmla="*/ 142 h 458"/>
                <a:gd name="T30" fmla="*/ 275 w 564"/>
                <a:gd name="T31" fmla="*/ 116 h 458"/>
                <a:gd name="T32" fmla="*/ 391 w 564"/>
                <a:gd name="T33" fmla="*/ 0 h 458"/>
                <a:gd name="T34" fmla="*/ 475 w 564"/>
                <a:gd name="T35" fmla="*/ 37 h 458"/>
                <a:gd name="T36" fmla="*/ 548 w 564"/>
                <a:gd name="T37" fmla="*/ 9 h 458"/>
                <a:gd name="T38" fmla="*/ 498 w 564"/>
                <a:gd name="T39" fmla="*/ 73 h 458"/>
                <a:gd name="T40" fmla="*/ 564 w 564"/>
                <a:gd name="T41" fmla="*/ 55 h 458"/>
                <a:gd name="T42" fmla="*/ 506 w 564"/>
                <a:gd name="T43" fmla="*/ 115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4" h="458">
                  <a:moveTo>
                    <a:pt x="506" y="115"/>
                  </a:moveTo>
                  <a:cubicBezTo>
                    <a:pt x="506" y="120"/>
                    <a:pt x="507" y="124"/>
                    <a:pt x="507" y="129"/>
                  </a:cubicBezTo>
                  <a:cubicBezTo>
                    <a:pt x="507" y="282"/>
                    <a:pt x="390" y="458"/>
                    <a:pt x="178" y="458"/>
                  </a:cubicBezTo>
                  <a:cubicBezTo>
                    <a:pt x="112" y="458"/>
                    <a:pt x="52" y="439"/>
                    <a:pt x="0" y="406"/>
                  </a:cubicBezTo>
                  <a:cubicBezTo>
                    <a:pt x="10" y="408"/>
                    <a:pt x="19" y="408"/>
                    <a:pt x="28" y="408"/>
                  </a:cubicBezTo>
                  <a:cubicBezTo>
                    <a:pt x="82" y="408"/>
                    <a:pt x="132" y="390"/>
                    <a:pt x="172" y="359"/>
                  </a:cubicBezTo>
                  <a:cubicBezTo>
                    <a:pt x="121" y="358"/>
                    <a:pt x="78" y="324"/>
                    <a:pt x="64" y="278"/>
                  </a:cubicBezTo>
                  <a:cubicBezTo>
                    <a:pt x="71" y="280"/>
                    <a:pt x="78" y="280"/>
                    <a:pt x="85" y="280"/>
                  </a:cubicBezTo>
                  <a:cubicBezTo>
                    <a:pt x="96" y="280"/>
                    <a:pt x="106" y="279"/>
                    <a:pt x="116" y="276"/>
                  </a:cubicBezTo>
                  <a:cubicBezTo>
                    <a:pt x="63" y="266"/>
                    <a:pt x="23" y="219"/>
                    <a:pt x="23" y="163"/>
                  </a:cubicBezTo>
                  <a:cubicBezTo>
                    <a:pt x="23" y="162"/>
                    <a:pt x="23" y="162"/>
                    <a:pt x="23" y="162"/>
                  </a:cubicBezTo>
                  <a:cubicBezTo>
                    <a:pt x="39" y="170"/>
                    <a:pt x="57" y="175"/>
                    <a:pt x="76" y="176"/>
                  </a:cubicBezTo>
                  <a:cubicBezTo>
                    <a:pt x="44" y="155"/>
                    <a:pt x="24" y="120"/>
                    <a:pt x="24" y="80"/>
                  </a:cubicBezTo>
                  <a:cubicBezTo>
                    <a:pt x="24" y="59"/>
                    <a:pt x="30" y="39"/>
                    <a:pt x="40" y="22"/>
                  </a:cubicBezTo>
                  <a:cubicBezTo>
                    <a:pt x="97" y="92"/>
                    <a:pt x="182" y="138"/>
                    <a:pt x="278" y="142"/>
                  </a:cubicBezTo>
                  <a:cubicBezTo>
                    <a:pt x="276" y="134"/>
                    <a:pt x="275" y="125"/>
                    <a:pt x="275" y="116"/>
                  </a:cubicBezTo>
                  <a:cubicBezTo>
                    <a:pt x="275" y="52"/>
                    <a:pt x="327" y="0"/>
                    <a:pt x="391" y="0"/>
                  </a:cubicBezTo>
                  <a:cubicBezTo>
                    <a:pt x="424" y="0"/>
                    <a:pt x="454" y="15"/>
                    <a:pt x="475" y="37"/>
                  </a:cubicBezTo>
                  <a:cubicBezTo>
                    <a:pt x="501" y="32"/>
                    <a:pt x="526" y="22"/>
                    <a:pt x="548" y="9"/>
                  </a:cubicBezTo>
                  <a:cubicBezTo>
                    <a:pt x="540" y="36"/>
                    <a:pt x="521" y="59"/>
                    <a:pt x="498" y="73"/>
                  </a:cubicBezTo>
                  <a:cubicBezTo>
                    <a:pt x="521" y="70"/>
                    <a:pt x="543" y="64"/>
                    <a:pt x="564" y="55"/>
                  </a:cubicBezTo>
                  <a:cubicBezTo>
                    <a:pt x="548" y="78"/>
                    <a:pt x="529" y="98"/>
                    <a:pt x="506" y="115"/>
                  </a:cubicBezTo>
                  <a:close/>
                </a:path>
              </a:pathLst>
            </a:custGeom>
            <a:solidFill>
              <a:schemeClr val="bg2"/>
            </a:solidFill>
            <a:ln>
              <a:noFill/>
            </a:ln>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5" name="TextBox 49"/>
            <p:cNvSpPr txBox="1"/>
            <p:nvPr/>
          </p:nvSpPr>
          <p:spPr>
            <a:xfrm>
              <a:off x="2864465" y="5605987"/>
              <a:ext cx="184730" cy="369332"/>
            </a:xfrm>
            <a:prstGeom prst="rect">
              <a:avLst/>
            </a:prstGeom>
            <a:noFill/>
          </p:spPr>
          <p:txBody>
            <a:bodyPr wrap="none" rtlCol="0">
              <a:spAutoFit/>
            </a:bodyPr>
            <a:lstStyle/>
            <a:p>
              <a:pPr algn="ctr"/>
              <a:endParaRPr lang="en-GB" b="1" dirty="0">
                <a:solidFill>
                  <a:schemeClr val="bg2"/>
                </a:solidFill>
                <a:latin typeface="Arial" panose="020B0604020202090204" pitchFamily="34" charset="0"/>
                <a:cs typeface="Arial" panose="020B0604020202090204" pitchFamily="34" charset="0"/>
              </a:endParaRPr>
            </a:p>
          </p:txBody>
        </p:sp>
      </p:grpSp>
      <p:grpSp>
        <p:nvGrpSpPr>
          <p:cNvPr id="6" name="Group 54"/>
          <p:cNvGrpSpPr/>
          <p:nvPr/>
        </p:nvGrpSpPr>
        <p:grpSpPr>
          <a:xfrm>
            <a:off x="5565100" y="4109640"/>
            <a:ext cx="2756416" cy="1106425"/>
            <a:chOff x="4461401" y="4131016"/>
            <a:chExt cx="2756416" cy="1106425"/>
          </a:xfrm>
        </p:grpSpPr>
        <p:sp>
          <p:nvSpPr>
            <p:cNvPr id="7" name="Freeform 14"/>
            <p:cNvSpPr/>
            <p:nvPr/>
          </p:nvSpPr>
          <p:spPr>
            <a:xfrm>
              <a:off x="4461401" y="4131016"/>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grpSp>
          <p:nvGrpSpPr>
            <p:cNvPr id="8" name="Group 41"/>
            <p:cNvGrpSpPr/>
            <p:nvPr/>
          </p:nvGrpSpPr>
          <p:grpSpPr>
            <a:xfrm>
              <a:off x="4598469" y="4522646"/>
              <a:ext cx="782812" cy="323163"/>
              <a:chOff x="1187275" y="2452546"/>
              <a:chExt cx="861093" cy="355479"/>
            </a:xfrm>
            <a:solidFill>
              <a:schemeClr val="bg2"/>
            </a:solidFill>
          </p:grpSpPr>
          <p:sp>
            <p:nvSpPr>
              <p:cNvPr id="10" name="Freeform 102"/>
              <p:cNvSpPr/>
              <p:nvPr/>
            </p:nvSpPr>
            <p:spPr bwMode="auto">
              <a:xfrm>
                <a:off x="1838312" y="2595950"/>
                <a:ext cx="30296" cy="119166"/>
              </a:xfrm>
              <a:custGeom>
                <a:avLst/>
                <a:gdLst>
                  <a:gd name="T0" fmla="*/ 10 w 19"/>
                  <a:gd name="T1" fmla="*/ 0 h 75"/>
                  <a:gd name="T2" fmla="*/ 0 w 19"/>
                  <a:gd name="T3" fmla="*/ 5 h 75"/>
                  <a:gd name="T4" fmla="*/ 0 w 19"/>
                  <a:gd name="T5" fmla="*/ 70 h 75"/>
                  <a:gd name="T6" fmla="*/ 10 w 19"/>
                  <a:gd name="T7" fmla="*/ 75 h 75"/>
                  <a:gd name="T8" fmla="*/ 19 w 19"/>
                  <a:gd name="T9" fmla="*/ 60 h 75"/>
                  <a:gd name="T10" fmla="*/ 19 w 19"/>
                  <a:gd name="T11" fmla="*/ 15 h 75"/>
                  <a:gd name="T12" fmla="*/ 10 w 1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9" h="75">
                    <a:moveTo>
                      <a:pt x="10" y="0"/>
                    </a:moveTo>
                    <a:cubicBezTo>
                      <a:pt x="7" y="0"/>
                      <a:pt x="6" y="2"/>
                      <a:pt x="0" y="5"/>
                    </a:cubicBezTo>
                    <a:cubicBezTo>
                      <a:pt x="0" y="70"/>
                      <a:pt x="0" y="70"/>
                      <a:pt x="0" y="70"/>
                    </a:cubicBezTo>
                    <a:cubicBezTo>
                      <a:pt x="6" y="73"/>
                      <a:pt x="7" y="75"/>
                      <a:pt x="10" y="75"/>
                    </a:cubicBezTo>
                    <a:cubicBezTo>
                      <a:pt x="15" y="75"/>
                      <a:pt x="19" y="70"/>
                      <a:pt x="19" y="60"/>
                    </a:cubicBezTo>
                    <a:cubicBezTo>
                      <a:pt x="19" y="15"/>
                      <a:pt x="19" y="15"/>
                      <a:pt x="19" y="15"/>
                    </a:cubicBezTo>
                    <a:cubicBezTo>
                      <a:pt x="19" y="5"/>
                      <a:pt x="15"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11" name="Freeform 103"/>
              <p:cNvSpPr/>
              <p:nvPr/>
            </p:nvSpPr>
            <p:spPr bwMode="auto">
              <a:xfrm>
                <a:off x="1426280" y="2569019"/>
                <a:ext cx="92236" cy="175046"/>
              </a:xfrm>
              <a:custGeom>
                <a:avLst/>
                <a:gdLst>
                  <a:gd name="T0" fmla="*/ 39 w 58"/>
                  <a:gd name="T1" fmla="*/ 82 h 110"/>
                  <a:gd name="T2" fmla="*/ 24 w 58"/>
                  <a:gd name="T3" fmla="*/ 91 h 110"/>
                  <a:gd name="T4" fmla="*/ 20 w 58"/>
                  <a:gd name="T5" fmla="*/ 87 h 110"/>
                  <a:gd name="T6" fmla="*/ 19 w 58"/>
                  <a:gd name="T7" fmla="*/ 79 h 110"/>
                  <a:gd name="T8" fmla="*/ 19 w 58"/>
                  <a:gd name="T9" fmla="*/ 0 h 110"/>
                  <a:gd name="T10" fmla="*/ 0 w 58"/>
                  <a:gd name="T11" fmla="*/ 0 h 110"/>
                  <a:gd name="T12" fmla="*/ 0 w 58"/>
                  <a:gd name="T13" fmla="*/ 85 h 110"/>
                  <a:gd name="T14" fmla="*/ 1 w 58"/>
                  <a:gd name="T15" fmla="*/ 101 h 110"/>
                  <a:gd name="T16" fmla="*/ 15 w 58"/>
                  <a:gd name="T17" fmla="*/ 109 h 110"/>
                  <a:gd name="T18" fmla="*/ 39 w 58"/>
                  <a:gd name="T19" fmla="*/ 96 h 110"/>
                  <a:gd name="T20" fmla="*/ 39 w 58"/>
                  <a:gd name="T21" fmla="*/ 110 h 110"/>
                  <a:gd name="T22" fmla="*/ 58 w 58"/>
                  <a:gd name="T23" fmla="*/ 110 h 110"/>
                  <a:gd name="T24" fmla="*/ 58 w 58"/>
                  <a:gd name="T25" fmla="*/ 0 h 110"/>
                  <a:gd name="T26" fmla="*/ 39 w 58"/>
                  <a:gd name="T27" fmla="*/ 0 h 110"/>
                  <a:gd name="T28" fmla="*/ 39 w 58"/>
                  <a:gd name="T29" fmla="*/ 8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10">
                    <a:moveTo>
                      <a:pt x="39" y="82"/>
                    </a:moveTo>
                    <a:cubicBezTo>
                      <a:pt x="32" y="88"/>
                      <a:pt x="28" y="91"/>
                      <a:pt x="24" y="91"/>
                    </a:cubicBezTo>
                    <a:cubicBezTo>
                      <a:pt x="22" y="91"/>
                      <a:pt x="20" y="90"/>
                      <a:pt x="20" y="87"/>
                    </a:cubicBezTo>
                    <a:cubicBezTo>
                      <a:pt x="19" y="86"/>
                      <a:pt x="19" y="84"/>
                      <a:pt x="19" y="79"/>
                    </a:cubicBezTo>
                    <a:cubicBezTo>
                      <a:pt x="19" y="0"/>
                      <a:pt x="19" y="0"/>
                      <a:pt x="19" y="0"/>
                    </a:cubicBezTo>
                    <a:cubicBezTo>
                      <a:pt x="0" y="0"/>
                      <a:pt x="0" y="0"/>
                      <a:pt x="0" y="0"/>
                    </a:cubicBezTo>
                    <a:cubicBezTo>
                      <a:pt x="0" y="85"/>
                      <a:pt x="0" y="85"/>
                      <a:pt x="0" y="85"/>
                    </a:cubicBezTo>
                    <a:cubicBezTo>
                      <a:pt x="0" y="93"/>
                      <a:pt x="0" y="98"/>
                      <a:pt x="1" y="101"/>
                    </a:cubicBezTo>
                    <a:cubicBezTo>
                      <a:pt x="3" y="107"/>
                      <a:pt x="9" y="109"/>
                      <a:pt x="15" y="109"/>
                    </a:cubicBezTo>
                    <a:cubicBezTo>
                      <a:pt x="22" y="109"/>
                      <a:pt x="32" y="105"/>
                      <a:pt x="39" y="96"/>
                    </a:cubicBezTo>
                    <a:cubicBezTo>
                      <a:pt x="39" y="110"/>
                      <a:pt x="39" y="110"/>
                      <a:pt x="39" y="110"/>
                    </a:cubicBezTo>
                    <a:cubicBezTo>
                      <a:pt x="58" y="110"/>
                      <a:pt x="58" y="110"/>
                      <a:pt x="58" y="110"/>
                    </a:cubicBezTo>
                    <a:cubicBezTo>
                      <a:pt x="58" y="0"/>
                      <a:pt x="58" y="0"/>
                      <a:pt x="58" y="0"/>
                    </a:cubicBezTo>
                    <a:cubicBezTo>
                      <a:pt x="39" y="0"/>
                      <a:pt x="39" y="0"/>
                      <a:pt x="39" y="0"/>
                    </a:cubicBezTo>
                    <a:lnTo>
                      <a:pt x="39"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12" name="Freeform 104"/>
              <p:cNvSpPr>
                <a:spLocks noEditPoints="1"/>
              </p:cNvSpPr>
              <p:nvPr/>
            </p:nvSpPr>
            <p:spPr bwMode="auto">
              <a:xfrm>
                <a:off x="1313173" y="2567673"/>
                <a:ext cx="92236" cy="175046"/>
              </a:xfrm>
              <a:custGeom>
                <a:avLst/>
                <a:gdLst>
                  <a:gd name="T0" fmla="*/ 24 w 58"/>
                  <a:gd name="T1" fmla="*/ 0 h 110"/>
                  <a:gd name="T2" fmla="*/ 4 w 58"/>
                  <a:gd name="T3" fmla="*/ 11 h 110"/>
                  <a:gd name="T4" fmla="*/ 0 w 58"/>
                  <a:gd name="T5" fmla="*/ 36 h 110"/>
                  <a:gd name="T6" fmla="*/ 0 w 58"/>
                  <a:gd name="T7" fmla="*/ 74 h 110"/>
                  <a:gd name="T8" fmla="*/ 4 w 58"/>
                  <a:gd name="T9" fmla="*/ 99 h 110"/>
                  <a:gd name="T10" fmla="*/ 25 w 58"/>
                  <a:gd name="T11" fmla="*/ 110 h 110"/>
                  <a:gd name="T12" fmla="*/ 50 w 58"/>
                  <a:gd name="T13" fmla="*/ 99 h 110"/>
                  <a:gd name="T14" fmla="*/ 58 w 58"/>
                  <a:gd name="T15" fmla="*/ 74 h 110"/>
                  <a:gd name="T16" fmla="*/ 58 w 58"/>
                  <a:gd name="T17" fmla="*/ 36 h 110"/>
                  <a:gd name="T18" fmla="*/ 49 w 58"/>
                  <a:gd name="T19" fmla="*/ 11 h 110"/>
                  <a:gd name="T20" fmla="*/ 24 w 58"/>
                  <a:gd name="T21" fmla="*/ 0 h 110"/>
                  <a:gd name="T22" fmla="*/ 38 w 58"/>
                  <a:gd name="T23" fmla="*/ 77 h 110"/>
                  <a:gd name="T24" fmla="*/ 29 w 58"/>
                  <a:gd name="T25" fmla="*/ 92 h 110"/>
                  <a:gd name="T26" fmla="*/ 19 w 58"/>
                  <a:gd name="T27" fmla="*/ 77 h 110"/>
                  <a:gd name="T28" fmla="*/ 19 w 58"/>
                  <a:gd name="T29" fmla="*/ 32 h 110"/>
                  <a:gd name="T30" fmla="*/ 29 w 58"/>
                  <a:gd name="T31" fmla="*/ 17 h 110"/>
                  <a:gd name="T32" fmla="*/ 38 w 58"/>
                  <a:gd name="T33" fmla="*/ 32 h 110"/>
                  <a:gd name="T34" fmla="*/ 38 w 58"/>
                  <a:gd name="T35" fmla="*/ 7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10">
                    <a:moveTo>
                      <a:pt x="24" y="0"/>
                    </a:moveTo>
                    <a:cubicBezTo>
                      <a:pt x="15" y="0"/>
                      <a:pt x="9" y="3"/>
                      <a:pt x="4" y="11"/>
                    </a:cubicBezTo>
                    <a:cubicBezTo>
                      <a:pt x="0" y="16"/>
                      <a:pt x="0" y="25"/>
                      <a:pt x="0" y="36"/>
                    </a:cubicBezTo>
                    <a:cubicBezTo>
                      <a:pt x="0" y="74"/>
                      <a:pt x="0" y="74"/>
                      <a:pt x="0" y="74"/>
                    </a:cubicBezTo>
                    <a:cubicBezTo>
                      <a:pt x="0" y="85"/>
                      <a:pt x="0" y="94"/>
                      <a:pt x="4" y="99"/>
                    </a:cubicBezTo>
                    <a:cubicBezTo>
                      <a:pt x="9" y="106"/>
                      <a:pt x="16" y="110"/>
                      <a:pt x="25" y="110"/>
                    </a:cubicBezTo>
                    <a:cubicBezTo>
                      <a:pt x="35" y="110"/>
                      <a:pt x="45" y="106"/>
                      <a:pt x="50" y="99"/>
                    </a:cubicBezTo>
                    <a:cubicBezTo>
                      <a:pt x="54" y="94"/>
                      <a:pt x="58" y="85"/>
                      <a:pt x="58" y="74"/>
                    </a:cubicBezTo>
                    <a:cubicBezTo>
                      <a:pt x="58" y="36"/>
                      <a:pt x="58" y="36"/>
                      <a:pt x="58" y="36"/>
                    </a:cubicBezTo>
                    <a:cubicBezTo>
                      <a:pt x="58" y="25"/>
                      <a:pt x="54" y="16"/>
                      <a:pt x="49" y="11"/>
                    </a:cubicBezTo>
                    <a:cubicBezTo>
                      <a:pt x="44" y="3"/>
                      <a:pt x="34" y="0"/>
                      <a:pt x="24" y="0"/>
                    </a:cubicBezTo>
                    <a:close/>
                    <a:moveTo>
                      <a:pt x="38" y="77"/>
                    </a:moveTo>
                    <a:cubicBezTo>
                      <a:pt x="38" y="87"/>
                      <a:pt x="35" y="92"/>
                      <a:pt x="29" y="92"/>
                    </a:cubicBezTo>
                    <a:cubicBezTo>
                      <a:pt x="22" y="92"/>
                      <a:pt x="19" y="87"/>
                      <a:pt x="19" y="77"/>
                    </a:cubicBezTo>
                    <a:cubicBezTo>
                      <a:pt x="19" y="32"/>
                      <a:pt x="19" y="32"/>
                      <a:pt x="19" y="32"/>
                    </a:cubicBezTo>
                    <a:cubicBezTo>
                      <a:pt x="19" y="22"/>
                      <a:pt x="22" y="17"/>
                      <a:pt x="29" y="17"/>
                    </a:cubicBezTo>
                    <a:cubicBezTo>
                      <a:pt x="35" y="17"/>
                      <a:pt x="38" y="22"/>
                      <a:pt x="38" y="32"/>
                    </a:cubicBezTo>
                    <a:lnTo>
                      <a:pt x="38"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13" name="Freeform 105"/>
              <p:cNvSpPr/>
              <p:nvPr/>
            </p:nvSpPr>
            <p:spPr bwMode="auto">
              <a:xfrm>
                <a:off x="1951419" y="2595950"/>
                <a:ext cx="30296" cy="44435"/>
              </a:xfrm>
              <a:custGeom>
                <a:avLst/>
                <a:gdLst>
                  <a:gd name="T0" fmla="*/ 9 w 19"/>
                  <a:gd name="T1" fmla="*/ 0 h 28"/>
                  <a:gd name="T2" fmla="*/ 0 w 19"/>
                  <a:gd name="T3" fmla="*/ 15 h 28"/>
                  <a:gd name="T4" fmla="*/ 0 w 19"/>
                  <a:gd name="T5" fmla="*/ 28 h 28"/>
                  <a:gd name="T6" fmla="*/ 19 w 19"/>
                  <a:gd name="T7" fmla="*/ 28 h 28"/>
                  <a:gd name="T8" fmla="*/ 19 w 19"/>
                  <a:gd name="T9" fmla="*/ 15 h 28"/>
                  <a:gd name="T10" fmla="*/ 9 w 19"/>
                  <a:gd name="T11" fmla="*/ 0 h 28"/>
                </a:gdLst>
                <a:ahLst/>
                <a:cxnLst>
                  <a:cxn ang="0">
                    <a:pos x="T0" y="T1"/>
                  </a:cxn>
                  <a:cxn ang="0">
                    <a:pos x="T2" y="T3"/>
                  </a:cxn>
                  <a:cxn ang="0">
                    <a:pos x="T4" y="T5"/>
                  </a:cxn>
                  <a:cxn ang="0">
                    <a:pos x="T6" y="T7"/>
                  </a:cxn>
                  <a:cxn ang="0">
                    <a:pos x="T8" y="T9"/>
                  </a:cxn>
                  <a:cxn ang="0">
                    <a:pos x="T10" y="T11"/>
                  </a:cxn>
                </a:cxnLst>
                <a:rect l="0" t="0" r="r" b="b"/>
                <a:pathLst>
                  <a:path w="19" h="28">
                    <a:moveTo>
                      <a:pt x="9" y="0"/>
                    </a:moveTo>
                    <a:cubicBezTo>
                      <a:pt x="3" y="0"/>
                      <a:pt x="0" y="5"/>
                      <a:pt x="0" y="15"/>
                    </a:cubicBezTo>
                    <a:cubicBezTo>
                      <a:pt x="0" y="28"/>
                      <a:pt x="0" y="28"/>
                      <a:pt x="0" y="28"/>
                    </a:cubicBezTo>
                    <a:cubicBezTo>
                      <a:pt x="19" y="28"/>
                      <a:pt x="19" y="28"/>
                      <a:pt x="19" y="28"/>
                    </a:cubicBezTo>
                    <a:cubicBezTo>
                      <a:pt x="19" y="15"/>
                      <a:pt x="19" y="15"/>
                      <a:pt x="19" y="15"/>
                    </a:cubicBezTo>
                    <a:cubicBezTo>
                      <a:pt x="19" y="5"/>
                      <a:pt x="16"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14" name="Freeform 106"/>
              <p:cNvSpPr>
                <a:spLocks noEditPoints="1"/>
              </p:cNvSpPr>
              <p:nvPr/>
            </p:nvSpPr>
            <p:spPr bwMode="auto">
              <a:xfrm>
                <a:off x="1539387" y="2452546"/>
                <a:ext cx="508981" cy="355479"/>
              </a:xfrm>
              <a:custGeom>
                <a:avLst/>
                <a:gdLst>
                  <a:gd name="T0" fmla="*/ 160 w 320"/>
                  <a:gd name="T1" fmla="*/ 0 h 223"/>
                  <a:gd name="T2" fmla="*/ 6 w 320"/>
                  <a:gd name="T3" fmla="*/ 36 h 223"/>
                  <a:gd name="T4" fmla="*/ 6 w 320"/>
                  <a:gd name="T5" fmla="*/ 187 h 223"/>
                  <a:gd name="T6" fmla="*/ 160 w 320"/>
                  <a:gd name="T7" fmla="*/ 223 h 223"/>
                  <a:gd name="T8" fmla="*/ 314 w 320"/>
                  <a:gd name="T9" fmla="*/ 187 h 223"/>
                  <a:gd name="T10" fmla="*/ 314 w 320"/>
                  <a:gd name="T11" fmla="*/ 36 h 223"/>
                  <a:gd name="T12" fmla="*/ 97 w 320"/>
                  <a:gd name="T13" fmla="*/ 60 h 223"/>
                  <a:gd name="T14" fmla="*/ 71 w 320"/>
                  <a:gd name="T15" fmla="*/ 183 h 223"/>
                  <a:gd name="T16" fmla="*/ 52 w 320"/>
                  <a:gd name="T17" fmla="*/ 60 h 223"/>
                  <a:gd name="T18" fmla="*/ 26 w 320"/>
                  <a:gd name="T19" fmla="*/ 40 h 223"/>
                  <a:gd name="T20" fmla="*/ 97 w 320"/>
                  <a:gd name="T21" fmla="*/ 60 h 223"/>
                  <a:gd name="T22" fmla="*/ 136 w 320"/>
                  <a:gd name="T23" fmla="*/ 183 h 223"/>
                  <a:gd name="T24" fmla="*/ 111 w 320"/>
                  <a:gd name="T25" fmla="*/ 182 h 223"/>
                  <a:gd name="T26" fmla="*/ 97 w 320"/>
                  <a:gd name="T27" fmla="*/ 158 h 223"/>
                  <a:gd name="T28" fmla="*/ 116 w 320"/>
                  <a:gd name="T29" fmla="*/ 73 h 223"/>
                  <a:gd name="T30" fmla="*/ 115 w 320"/>
                  <a:gd name="T31" fmla="*/ 160 h 223"/>
                  <a:gd name="T32" fmla="*/ 136 w 320"/>
                  <a:gd name="T33" fmla="*/ 156 h 223"/>
                  <a:gd name="T34" fmla="*/ 155 w 320"/>
                  <a:gd name="T35" fmla="*/ 73 h 223"/>
                  <a:gd name="T36" fmla="*/ 226 w 320"/>
                  <a:gd name="T37" fmla="*/ 149 h 223"/>
                  <a:gd name="T38" fmla="*/ 207 w 320"/>
                  <a:gd name="T39" fmla="*/ 182 h 223"/>
                  <a:gd name="T40" fmla="*/ 188 w 320"/>
                  <a:gd name="T41" fmla="*/ 183 h 223"/>
                  <a:gd name="T42" fmla="*/ 168 w 320"/>
                  <a:gd name="T43" fmla="*/ 40 h 223"/>
                  <a:gd name="T44" fmla="*/ 188 w 320"/>
                  <a:gd name="T45" fmla="*/ 84 h 223"/>
                  <a:gd name="T46" fmla="*/ 223 w 320"/>
                  <a:gd name="T47" fmla="*/ 85 h 223"/>
                  <a:gd name="T48" fmla="*/ 226 w 320"/>
                  <a:gd name="T49" fmla="*/ 149 h 223"/>
                  <a:gd name="T50" fmla="*/ 259 w 320"/>
                  <a:gd name="T51" fmla="*/ 131 h 223"/>
                  <a:gd name="T52" fmla="*/ 268 w 320"/>
                  <a:gd name="T53" fmla="*/ 165 h 223"/>
                  <a:gd name="T54" fmla="*/ 276 w 320"/>
                  <a:gd name="T55" fmla="*/ 144 h 223"/>
                  <a:gd name="T56" fmla="*/ 298 w 320"/>
                  <a:gd name="T57" fmla="*/ 147 h 223"/>
                  <a:gd name="T58" fmla="*/ 291 w 320"/>
                  <a:gd name="T59" fmla="*/ 171 h 223"/>
                  <a:gd name="T60" fmla="*/ 245 w 320"/>
                  <a:gd name="T61" fmla="*/ 171 h 223"/>
                  <a:gd name="T62" fmla="*/ 239 w 320"/>
                  <a:gd name="T63" fmla="*/ 109 h 223"/>
                  <a:gd name="T64" fmla="*/ 267 w 320"/>
                  <a:gd name="T65" fmla="*/ 73 h 223"/>
                  <a:gd name="T66" fmla="*/ 298 w 320"/>
                  <a:gd name="T67" fmla="*/ 1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0" h="223">
                    <a:moveTo>
                      <a:pt x="280" y="5"/>
                    </a:moveTo>
                    <a:cubicBezTo>
                      <a:pt x="240" y="0"/>
                      <a:pt x="200" y="0"/>
                      <a:pt x="160" y="0"/>
                    </a:cubicBezTo>
                    <a:cubicBezTo>
                      <a:pt x="120" y="0"/>
                      <a:pt x="80" y="0"/>
                      <a:pt x="41" y="5"/>
                    </a:cubicBezTo>
                    <a:cubicBezTo>
                      <a:pt x="24" y="7"/>
                      <a:pt x="10" y="19"/>
                      <a:pt x="6" y="36"/>
                    </a:cubicBezTo>
                    <a:cubicBezTo>
                      <a:pt x="1" y="60"/>
                      <a:pt x="0" y="87"/>
                      <a:pt x="0" y="112"/>
                    </a:cubicBezTo>
                    <a:cubicBezTo>
                      <a:pt x="0" y="136"/>
                      <a:pt x="0" y="163"/>
                      <a:pt x="6" y="187"/>
                    </a:cubicBezTo>
                    <a:cubicBezTo>
                      <a:pt x="10" y="204"/>
                      <a:pt x="24" y="217"/>
                      <a:pt x="41" y="218"/>
                    </a:cubicBezTo>
                    <a:cubicBezTo>
                      <a:pt x="80" y="223"/>
                      <a:pt x="120" y="223"/>
                      <a:pt x="160" y="223"/>
                    </a:cubicBezTo>
                    <a:cubicBezTo>
                      <a:pt x="200" y="223"/>
                      <a:pt x="240" y="223"/>
                      <a:pt x="280" y="218"/>
                    </a:cubicBezTo>
                    <a:cubicBezTo>
                      <a:pt x="296" y="217"/>
                      <a:pt x="310" y="204"/>
                      <a:pt x="314" y="187"/>
                    </a:cubicBezTo>
                    <a:cubicBezTo>
                      <a:pt x="320" y="163"/>
                      <a:pt x="320" y="136"/>
                      <a:pt x="320" y="112"/>
                    </a:cubicBezTo>
                    <a:cubicBezTo>
                      <a:pt x="320" y="87"/>
                      <a:pt x="320" y="60"/>
                      <a:pt x="314" y="36"/>
                    </a:cubicBezTo>
                    <a:cubicBezTo>
                      <a:pt x="310" y="19"/>
                      <a:pt x="296" y="7"/>
                      <a:pt x="280" y="5"/>
                    </a:cubicBezTo>
                    <a:close/>
                    <a:moveTo>
                      <a:pt x="97" y="60"/>
                    </a:moveTo>
                    <a:cubicBezTo>
                      <a:pt x="71" y="60"/>
                      <a:pt x="71" y="60"/>
                      <a:pt x="71" y="60"/>
                    </a:cubicBezTo>
                    <a:cubicBezTo>
                      <a:pt x="71" y="183"/>
                      <a:pt x="71" y="183"/>
                      <a:pt x="71" y="183"/>
                    </a:cubicBezTo>
                    <a:cubicBezTo>
                      <a:pt x="52" y="183"/>
                      <a:pt x="52" y="183"/>
                      <a:pt x="52" y="183"/>
                    </a:cubicBezTo>
                    <a:cubicBezTo>
                      <a:pt x="52" y="60"/>
                      <a:pt x="52" y="60"/>
                      <a:pt x="52" y="60"/>
                    </a:cubicBezTo>
                    <a:cubicBezTo>
                      <a:pt x="26" y="60"/>
                      <a:pt x="26" y="60"/>
                      <a:pt x="26" y="60"/>
                    </a:cubicBezTo>
                    <a:cubicBezTo>
                      <a:pt x="26" y="40"/>
                      <a:pt x="26" y="40"/>
                      <a:pt x="26" y="40"/>
                    </a:cubicBezTo>
                    <a:cubicBezTo>
                      <a:pt x="97" y="40"/>
                      <a:pt x="97" y="40"/>
                      <a:pt x="97" y="40"/>
                    </a:cubicBezTo>
                    <a:lnTo>
                      <a:pt x="97" y="60"/>
                    </a:lnTo>
                    <a:close/>
                    <a:moveTo>
                      <a:pt x="155" y="183"/>
                    </a:moveTo>
                    <a:cubicBezTo>
                      <a:pt x="136" y="183"/>
                      <a:pt x="136" y="183"/>
                      <a:pt x="136" y="183"/>
                    </a:cubicBezTo>
                    <a:cubicBezTo>
                      <a:pt x="136" y="169"/>
                      <a:pt x="136" y="169"/>
                      <a:pt x="136" y="169"/>
                    </a:cubicBezTo>
                    <a:cubicBezTo>
                      <a:pt x="123" y="178"/>
                      <a:pt x="118" y="182"/>
                      <a:pt x="111" y="182"/>
                    </a:cubicBezTo>
                    <a:cubicBezTo>
                      <a:pt x="105" y="182"/>
                      <a:pt x="101" y="180"/>
                      <a:pt x="99" y="174"/>
                    </a:cubicBezTo>
                    <a:cubicBezTo>
                      <a:pt x="98" y="171"/>
                      <a:pt x="97" y="166"/>
                      <a:pt x="97" y="158"/>
                    </a:cubicBezTo>
                    <a:cubicBezTo>
                      <a:pt x="97" y="73"/>
                      <a:pt x="97" y="73"/>
                      <a:pt x="97" y="73"/>
                    </a:cubicBezTo>
                    <a:cubicBezTo>
                      <a:pt x="116" y="73"/>
                      <a:pt x="116" y="73"/>
                      <a:pt x="116" y="73"/>
                    </a:cubicBezTo>
                    <a:cubicBezTo>
                      <a:pt x="116" y="153"/>
                      <a:pt x="116" y="153"/>
                      <a:pt x="116" y="153"/>
                    </a:cubicBezTo>
                    <a:cubicBezTo>
                      <a:pt x="116" y="157"/>
                      <a:pt x="115" y="159"/>
                      <a:pt x="115" y="160"/>
                    </a:cubicBezTo>
                    <a:cubicBezTo>
                      <a:pt x="116" y="163"/>
                      <a:pt x="119" y="165"/>
                      <a:pt x="122" y="165"/>
                    </a:cubicBezTo>
                    <a:cubicBezTo>
                      <a:pt x="126" y="165"/>
                      <a:pt x="129" y="162"/>
                      <a:pt x="136" y="156"/>
                    </a:cubicBezTo>
                    <a:cubicBezTo>
                      <a:pt x="136" y="73"/>
                      <a:pt x="136" y="73"/>
                      <a:pt x="136" y="73"/>
                    </a:cubicBezTo>
                    <a:cubicBezTo>
                      <a:pt x="155" y="73"/>
                      <a:pt x="155" y="73"/>
                      <a:pt x="155" y="73"/>
                    </a:cubicBezTo>
                    <a:lnTo>
                      <a:pt x="155" y="183"/>
                    </a:lnTo>
                    <a:close/>
                    <a:moveTo>
                      <a:pt x="226" y="149"/>
                    </a:moveTo>
                    <a:cubicBezTo>
                      <a:pt x="226" y="159"/>
                      <a:pt x="224" y="166"/>
                      <a:pt x="223" y="170"/>
                    </a:cubicBezTo>
                    <a:cubicBezTo>
                      <a:pt x="220" y="178"/>
                      <a:pt x="215" y="182"/>
                      <a:pt x="207" y="182"/>
                    </a:cubicBezTo>
                    <a:cubicBezTo>
                      <a:pt x="201" y="182"/>
                      <a:pt x="194" y="178"/>
                      <a:pt x="188" y="170"/>
                    </a:cubicBezTo>
                    <a:cubicBezTo>
                      <a:pt x="188" y="183"/>
                      <a:pt x="188" y="183"/>
                      <a:pt x="188" y="183"/>
                    </a:cubicBezTo>
                    <a:cubicBezTo>
                      <a:pt x="168" y="183"/>
                      <a:pt x="168" y="183"/>
                      <a:pt x="168" y="183"/>
                    </a:cubicBezTo>
                    <a:cubicBezTo>
                      <a:pt x="168" y="40"/>
                      <a:pt x="168" y="40"/>
                      <a:pt x="168" y="40"/>
                    </a:cubicBezTo>
                    <a:cubicBezTo>
                      <a:pt x="188" y="40"/>
                      <a:pt x="188" y="40"/>
                      <a:pt x="188" y="40"/>
                    </a:cubicBezTo>
                    <a:cubicBezTo>
                      <a:pt x="188" y="84"/>
                      <a:pt x="188" y="84"/>
                      <a:pt x="188" y="84"/>
                    </a:cubicBezTo>
                    <a:cubicBezTo>
                      <a:pt x="194" y="77"/>
                      <a:pt x="200" y="73"/>
                      <a:pt x="207" y="73"/>
                    </a:cubicBezTo>
                    <a:cubicBezTo>
                      <a:pt x="214" y="73"/>
                      <a:pt x="221" y="77"/>
                      <a:pt x="223" y="85"/>
                    </a:cubicBezTo>
                    <a:cubicBezTo>
                      <a:pt x="225" y="89"/>
                      <a:pt x="226" y="96"/>
                      <a:pt x="226" y="106"/>
                    </a:cubicBezTo>
                    <a:lnTo>
                      <a:pt x="226" y="149"/>
                    </a:lnTo>
                    <a:close/>
                    <a:moveTo>
                      <a:pt x="298" y="131"/>
                    </a:moveTo>
                    <a:cubicBezTo>
                      <a:pt x="259" y="131"/>
                      <a:pt x="259" y="131"/>
                      <a:pt x="259" y="131"/>
                    </a:cubicBezTo>
                    <a:cubicBezTo>
                      <a:pt x="259" y="150"/>
                      <a:pt x="259" y="150"/>
                      <a:pt x="259" y="150"/>
                    </a:cubicBezTo>
                    <a:cubicBezTo>
                      <a:pt x="259" y="160"/>
                      <a:pt x="261" y="165"/>
                      <a:pt x="268" y="165"/>
                    </a:cubicBezTo>
                    <a:cubicBezTo>
                      <a:pt x="273" y="165"/>
                      <a:pt x="275" y="162"/>
                      <a:pt x="276" y="157"/>
                    </a:cubicBezTo>
                    <a:cubicBezTo>
                      <a:pt x="276" y="156"/>
                      <a:pt x="276" y="150"/>
                      <a:pt x="276" y="144"/>
                    </a:cubicBezTo>
                    <a:cubicBezTo>
                      <a:pt x="298" y="144"/>
                      <a:pt x="298" y="144"/>
                      <a:pt x="298" y="144"/>
                    </a:cubicBezTo>
                    <a:cubicBezTo>
                      <a:pt x="298" y="147"/>
                      <a:pt x="298" y="147"/>
                      <a:pt x="298" y="147"/>
                    </a:cubicBezTo>
                    <a:cubicBezTo>
                      <a:pt x="298" y="153"/>
                      <a:pt x="296" y="157"/>
                      <a:pt x="296" y="159"/>
                    </a:cubicBezTo>
                    <a:cubicBezTo>
                      <a:pt x="296" y="163"/>
                      <a:pt x="294" y="167"/>
                      <a:pt x="291" y="171"/>
                    </a:cubicBezTo>
                    <a:cubicBezTo>
                      <a:pt x="286" y="178"/>
                      <a:pt x="278" y="182"/>
                      <a:pt x="268" y="182"/>
                    </a:cubicBezTo>
                    <a:cubicBezTo>
                      <a:pt x="258" y="182"/>
                      <a:pt x="251" y="178"/>
                      <a:pt x="245" y="171"/>
                    </a:cubicBezTo>
                    <a:cubicBezTo>
                      <a:pt x="241" y="166"/>
                      <a:pt x="239" y="157"/>
                      <a:pt x="239" y="146"/>
                    </a:cubicBezTo>
                    <a:cubicBezTo>
                      <a:pt x="239" y="109"/>
                      <a:pt x="239" y="109"/>
                      <a:pt x="239" y="109"/>
                    </a:cubicBezTo>
                    <a:cubicBezTo>
                      <a:pt x="239" y="98"/>
                      <a:pt x="241" y="89"/>
                      <a:pt x="245" y="84"/>
                    </a:cubicBezTo>
                    <a:cubicBezTo>
                      <a:pt x="250" y="77"/>
                      <a:pt x="258" y="73"/>
                      <a:pt x="267" y="73"/>
                    </a:cubicBezTo>
                    <a:cubicBezTo>
                      <a:pt x="277" y="73"/>
                      <a:pt x="285" y="77"/>
                      <a:pt x="291" y="84"/>
                    </a:cubicBezTo>
                    <a:cubicBezTo>
                      <a:pt x="295" y="89"/>
                      <a:pt x="298" y="98"/>
                      <a:pt x="298" y="109"/>
                    </a:cubicBezTo>
                    <a:lnTo>
                      <a:pt x="298"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15" name="Freeform 107"/>
              <p:cNvSpPr/>
              <p:nvPr/>
            </p:nvSpPr>
            <p:spPr bwMode="auto">
              <a:xfrm>
                <a:off x="1187275" y="2507080"/>
                <a:ext cx="119839" cy="236986"/>
              </a:xfrm>
              <a:custGeom>
                <a:avLst/>
                <a:gdLst>
                  <a:gd name="T0" fmla="*/ 38 w 75"/>
                  <a:gd name="T1" fmla="*/ 57 h 149"/>
                  <a:gd name="T2" fmla="*/ 23 w 75"/>
                  <a:gd name="T3" fmla="*/ 0 h 149"/>
                  <a:gd name="T4" fmla="*/ 0 w 75"/>
                  <a:gd name="T5" fmla="*/ 0 h 149"/>
                  <a:gd name="T6" fmla="*/ 14 w 75"/>
                  <a:gd name="T7" fmla="*/ 41 h 149"/>
                  <a:gd name="T8" fmla="*/ 27 w 75"/>
                  <a:gd name="T9" fmla="*/ 88 h 149"/>
                  <a:gd name="T10" fmla="*/ 27 w 75"/>
                  <a:gd name="T11" fmla="*/ 149 h 149"/>
                  <a:gd name="T12" fmla="*/ 53 w 75"/>
                  <a:gd name="T13" fmla="*/ 149 h 149"/>
                  <a:gd name="T14" fmla="*/ 53 w 75"/>
                  <a:gd name="T15" fmla="*/ 88 h 149"/>
                  <a:gd name="T16" fmla="*/ 75 w 75"/>
                  <a:gd name="T17" fmla="*/ 0 h 149"/>
                  <a:gd name="T18" fmla="*/ 53 w 75"/>
                  <a:gd name="T19" fmla="*/ 0 h 149"/>
                  <a:gd name="T20" fmla="*/ 38 w 75"/>
                  <a:gd name="T21"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49">
                    <a:moveTo>
                      <a:pt x="38" y="57"/>
                    </a:moveTo>
                    <a:cubicBezTo>
                      <a:pt x="23" y="0"/>
                      <a:pt x="23" y="0"/>
                      <a:pt x="23" y="0"/>
                    </a:cubicBezTo>
                    <a:cubicBezTo>
                      <a:pt x="0" y="0"/>
                      <a:pt x="0" y="0"/>
                      <a:pt x="0" y="0"/>
                    </a:cubicBezTo>
                    <a:cubicBezTo>
                      <a:pt x="4" y="13"/>
                      <a:pt x="9" y="28"/>
                      <a:pt x="14" y="41"/>
                    </a:cubicBezTo>
                    <a:cubicBezTo>
                      <a:pt x="21" y="61"/>
                      <a:pt x="27" y="78"/>
                      <a:pt x="27" y="88"/>
                    </a:cubicBezTo>
                    <a:cubicBezTo>
                      <a:pt x="27" y="149"/>
                      <a:pt x="27" y="149"/>
                      <a:pt x="27" y="149"/>
                    </a:cubicBezTo>
                    <a:cubicBezTo>
                      <a:pt x="53" y="149"/>
                      <a:pt x="53" y="149"/>
                      <a:pt x="53" y="149"/>
                    </a:cubicBezTo>
                    <a:cubicBezTo>
                      <a:pt x="53" y="88"/>
                      <a:pt x="53" y="88"/>
                      <a:pt x="53" y="88"/>
                    </a:cubicBezTo>
                    <a:cubicBezTo>
                      <a:pt x="75" y="0"/>
                      <a:pt x="75" y="0"/>
                      <a:pt x="75" y="0"/>
                    </a:cubicBezTo>
                    <a:cubicBezTo>
                      <a:pt x="53" y="0"/>
                      <a:pt x="53" y="0"/>
                      <a:pt x="53" y="0"/>
                    </a:cubicBezTo>
                    <a:lnTo>
                      <a:pt x="38"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grpSp>
        <p:sp>
          <p:nvSpPr>
            <p:cNvPr id="9" name="TextBox 50"/>
            <p:cNvSpPr txBox="1"/>
            <p:nvPr/>
          </p:nvSpPr>
          <p:spPr>
            <a:xfrm>
              <a:off x="6067017" y="4488544"/>
              <a:ext cx="184731" cy="369332"/>
            </a:xfrm>
            <a:prstGeom prst="rect">
              <a:avLst/>
            </a:prstGeom>
            <a:noFill/>
          </p:spPr>
          <p:txBody>
            <a:bodyPr wrap="none" rtlCol="0">
              <a:spAutoFit/>
            </a:bodyPr>
            <a:lstStyle/>
            <a:p>
              <a:pPr algn="ctr"/>
              <a:endParaRPr lang="en-GB" b="1" dirty="0">
                <a:solidFill>
                  <a:schemeClr val="bg2"/>
                </a:solidFill>
                <a:latin typeface="Arial" panose="020B0604020202090204" pitchFamily="34" charset="0"/>
                <a:cs typeface="Arial" panose="020B0604020202090204" pitchFamily="34" charset="0"/>
              </a:endParaRPr>
            </a:p>
          </p:txBody>
        </p:sp>
      </p:grpSp>
      <p:grpSp>
        <p:nvGrpSpPr>
          <p:cNvPr id="16" name="Group 55"/>
          <p:cNvGrpSpPr/>
          <p:nvPr/>
        </p:nvGrpSpPr>
        <p:grpSpPr>
          <a:xfrm>
            <a:off x="5565100" y="1564406"/>
            <a:ext cx="2756416" cy="1106425"/>
            <a:chOff x="6556634" y="3024592"/>
            <a:chExt cx="2756416" cy="1106425"/>
          </a:xfrm>
        </p:grpSpPr>
        <p:sp>
          <p:nvSpPr>
            <p:cNvPr id="17" name="Freeform 15"/>
            <p:cNvSpPr/>
            <p:nvPr/>
          </p:nvSpPr>
          <p:spPr>
            <a:xfrm>
              <a:off x="6556634" y="3024592"/>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18" name="Freeform 109"/>
            <p:cNvSpPr>
              <a:spLocks noEditPoints="1"/>
            </p:cNvSpPr>
            <p:nvPr/>
          </p:nvSpPr>
          <p:spPr bwMode="auto">
            <a:xfrm>
              <a:off x="6836922" y="3316535"/>
              <a:ext cx="534565" cy="542644"/>
            </a:xfrm>
            <a:custGeom>
              <a:avLst/>
              <a:gdLst>
                <a:gd name="T0" fmla="*/ 326 w 336"/>
                <a:gd name="T1" fmla="*/ 207 h 341"/>
                <a:gd name="T2" fmla="*/ 330 w 336"/>
                <a:gd name="T3" fmla="*/ 173 h 341"/>
                <a:gd name="T4" fmla="*/ 170 w 336"/>
                <a:gd name="T5" fmla="*/ 12 h 341"/>
                <a:gd name="T6" fmla="*/ 142 w 336"/>
                <a:gd name="T7" fmla="*/ 15 h 341"/>
                <a:gd name="T8" fmla="*/ 93 w 336"/>
                <a:gd name="T9" fmla="*/ 0 h 341"/>
                <a:gd name="T10" fmla="*/ 0 w 336"/>
                <a:gd name="T11" fmla="*/ 93 h 341"/>
                <a:gd name="T12" fmla="*/ 13 w 336"/>
                <a:gd name="T13" fmla="*/ 140 h 341"/>
                <a:gd name="T14" fmla="*/ 10 w 336"/>
                <a:gd name="T15" fmla="*/ 173 h 341"/>
                <a:gd name="T16" fmla="*/ 170 w 336"/>
                <a:gd name="T17" fmla="*/ 333 h 341"/>
                <a:gd name="T18" fmla="*/ 199 w 336"/>
                <a:gd name="T19" fmla="*/ 330 h 341"/>
                <a:gd name="T20" fmla="*/ 243 w 336"/>
                <a:gd name="T21" fmla="*/ 341 h 341"/>
                <a:gd name="T22" fmla="*/ 336 w 336"/>
                <a:gd name="T23" fmla="*/ 248 h 341"/>
                <a:gd name="T24" fmla="*/ 326 w 336"/>
                <a:gd name="T25" fmla="*/ 207 h 341"/>
                <a:gd name="T26" fmla="*/ 252 w 336"/>
                <a:gd name="T27" fmla="*/ 249 h 341"/>
                <a:gd name="T28" fmla="*/ 220 w 336"/>
                <a:gd name="T29" fmla="*/ 274 h 341"/>
                <a:gd name="T30" fmla="*/ 169 w 336"/>
                <a:gd name="T31" fmla="*/ 283 h 341"/>
                <a:gd name="T32" fmla="*/ 112 w 336"/>
                <a:gd name="T33" fmla="*/ 271 h 341"/>
                <a:gd name="T34" fmla="*/ 86 w 336"/>
                <a:gd name="T35" fmla="*/ 247 h 341"/>
                <a:gd name="T36" fmla="*/ 75 w 336"/>
                <a:gd name="T37" fmla="*/ 218 h 341"/>
                <a:gd name="T38" fmla="*/ 82 w 336"/>
                <a:gd name="T39" fmla="*/ 203 h 341"/>
                <a:gd name="T40" fmla="*/ 99 w 336"/>
                <a:gd name="T41" fmla="*/ 197 h 341"/>
                <a:gd name="T42" fmla="*/ 113 w 336"/>
                <a:gd name="T43" fmla="*/ 202 h 341"/>
                <a:gd name="T44" fmla="*/ 122 w 336"/>
                <a:gd name="T45" fmla="*/ 215 h 341"/>
                <a:gd name="T46" fmla="*/ 131 w 336"/>
                <a:gd name="T47" fmla="*/ 232 h 341"/>
                <a:gd name="T48" fmla="*/ 145 w 336"/>
                <a:gd name="T49" fmla="*/ 242 h 341"/>
                <a:gd name="T50" fmla="*/ 168 w 336"/>
                <a:gd name="T51" fmla="*/ 246 h 341"/>
                <a:gd name="T52" fmla="*/ 201 w 336"/>
                <a:gd name="T53" fmla="*/ 238 h 341"/>
                <a:gd name="T54" fmla="*/ 212 w 336"/>
                <a:gd name="T55" fmla="*/ 218 h 341"/>
                <a:gd name="T56" fmla="*/ 206 w 336"/>
                <a:gd name="T57" fmla="*/ 203 h 341"/>
                <a:gd name="T58" fmla="*/ 189 w 336"/>
                <a:gd name="T59" fmla="*/ 193 h 341"/>
                <a:gd name="T60" fmla="*/ 160 w 336"/>
                <a:gd name="T61" fmla="*/ 186 h 341"/>
                <a:gd name="T62" fmla="*/ 118 w 336"/>
                <a:gd name="T63" fmla="*/ 173 h 341"/>
                <a:gd name="T64" fmla="*/ 90 w 336"/>
                <a:gd name="T65" fmla="*/ 153 h 341"/>
                <a:gd name="T66" fmla="*/ 80 w 336"/>
                <a:gd name="T67" fmla="*/ 121 h 341"/>
                <a:gd name="T68" fmla="*/ 91 w 336"/>
                <a:gd name="T69" fmla="*/ 89 h 341"/>
                <a:gd name="T70" fmla="*/ 122 w 336"/>
                <a:gd name="T71" fmla="*/ 67 h 341"/>
                <a:gd name="T72" fmla="*/ 169 w 336"/>
                <a:gd name="T73" fmla="*/ 60 h 341"/>
                <a:gd name="T74" fmla="*/ 206 w 336"/>
                <a:gd name="T75" fmla="*/ 65 h 341"/>
                <a:gd name="T76" fmla="*/ 233 w 336"/>
                <a:gd name="T77" fmla="*/ 78 h 341"/>
                <a:gd name="T78" fmla="*/ 248 w 336"/>
                <a:gd name="T79" fmla="*/ 95 h 341"/>
                <a:gd name="T80" fmla="*/ 253 w 336"/>
                <a:gd name="T81" fmla="*/ 114 h 341"/>
                <a:gd name="T82" fmla="*/ 247 w 336"/>
                <a:gd name="T83" fmla="*/ 129 h 341"/>
                <a:gd name="T84" fmla="*/ 230 w 336"/>
                <a:gd name="T85" fmla="*/ 136 h 341"/>
                <a:gd name="T86" fmla="*/ 216 w 336"/>
                <a:gd name="T87" fmla="*/ 132 h 341"/>
                <a:gd name="T88" fmla="*/ 207 w 336"/>
                <a:gd name="T89" fmla="*/ 119 h 341"/>
                <a:gd name="T90" fmla="*/ 192 w 336"/>
                <a:gd name="T91" fmla="*/ 101 h 341"/>
                <a:gd name="T92" fmla="*/ 166 w 336"/>
                <a:gd name="T93" fmla="*/ 95 h 341"/>
                <a:gd name="T94" fmla="*/ 138 w 336"/>
                <a:gd name="T95" fmla="*/ 102 h 341"/>
                <a:gd name="T96" fmla="*/ 128 w 336"/>
                <a:gd name="T97" fmla="*/ 117 h 341"/>
                <a:gd name="T98" fmla="*/ 131 w 336"/>
                <a:gd name="T99" fmla="*/ 127 h 341"/>
                <a:gd name="T100" fmla="*/ 141 w 336"/>
                <a:gd name="T101" fmla="*/ 134 h 341"/>
                <a:gd name="T102" fmla="*/ 154 w 336"/>
                <a:gd name="T103" fmla="*/ 139 h 341"/>
                <a:gd name="T104" fmla="*/ 176 w 336"/>
                <a:gd name="T105" fmla="*/ 144 h 341"/>
                <a:gd name="T106" fmla="*/ 211 w 336"/>
                <a:gd name="T107" fmla="*/ 154 h 341"/>
                <a:gd name="T108" fmla="*/ 239 w 336"/>
                <a:gd name="T109" fmla="*/ 166 h 341"/>
                <a:gd name="T110" fmla="*/ 257 w 336"/>
                <a:gd name="T111" fmla="*/ 185 h 341"/>
                <a:gd name="T112" fmla="*/ 263 w 336"/>
                <a:gd name="T113" fmla="*/ 213 h 341"/>
                <a:gd name="T114" fmla="*/ 252 w 336"/>
                <a:gd name="T115" fmla="*/ 24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6" h="341">
                  <a:moveTo>
                    <a:pt x="326" y="207"/>
                  </a:moveTo>
                  <a:cubicBezTo>
                    <a:pt x="329" y="196"/>
                    <a:pt x="330" y="184"/>
                    <a:pt x="330" y="173"/>
                  </a:cubicBezTo>
                  <a:cubicBezTo>
                    <a:pt x="330" y="84"/>
                    <a:pt x="258" y="12"/>
                    <a:pt x="170" y="12"/>
                  </a:cubicBezTo>
                  <a:cubicBezTo>
                    <a:pt x="161" y="12"/>
                    <a:pt x="151" y="13"/>
                    <a:pt x="142" y="15"/>
                  </a:cubicBezTo>
                  <a:cubicBezTo>
                    <a:pt x="128" y="6"/>
                    <a:pt x="111" y="0"/>
                    <a:pt x="93" y="0"/>
                  </a:cubicBezTo>
                  <a:cubicBezTo>
                    <a:pt x="42" y="0"/>
                    <a:pt x="0" y="42"/>
                    <a:pt x="0" y="93"/>
                  </a:cubicBezTo>
                  <a:cubicBezTo>
                    <a:pt x="0" y="110"/>
                    <a:pt x="5" y="126"/>
                    <a:pt x="13" y="140"/>
                  </a:cubicBezTo>
                  <a:cubicBezTo>
                    <a:pt x="11" y="151"/>
                    <a:pt x="10" y="161"/>
                    <a:pt x="10" y="173"/>
                  </a:cubicBezTo>
                  <a:cubicBezTo>
                    <a:pt x="10" y="261"/>
                    <a:pt x="81" y="333"/>
                    <a:pt x="170" y="333"/>
                  </a:cubicBezTo>
                  <a:cubicBezTo>
                    <a:pt x="180" y="333"/>
                    <a:pt x="190" y="332"/>
                    <a:pt x="199" y="330"/>
                  </a:cubicBezTo>
                  <a:cubicBezTo>
                    <a:pt x="212" y="337"/>
                    <a:pt x="227" y="341"/>
                    <a:pt x="243" y="341"/>
                  </a:cubicBezTo>
                  <a:cubicBezTo>
                    <a:pt x="295" y="341"/>
                    <a:pt x="336" y="300"/>
                    <a:pt x="336" y="248"/>
                  </a:cubicBezTo>
                  <a:cubicBezTo>
                    <a:pt x="336" y="233"/>
                    <a:pt x="333" y="219"/>
                    <a:pt x="326" y="207"/>
                  </a:cubicBezTo>
                  <a:close/>
                  <a:moveTo>
                    <a:pt x="252" y="249"/>
                  </a:moveTo>
                  <a:cubicBezTo>
                    <a:pt x="245" y="260"/>
                    <a:pt x="234" y="268"/>
                    <a:pt x="220" y="274"/>
                  </a:cubicBezTo>
                  <a:cubicBezTo>
                    <a:pt x="205" y="280"/>
                    <a:pt x="189" y="283"/>
                    <a:pt x="169" y="283"/>
                  </a:cubicBezTo>
                  <a:cubicBezTo>
                    <a:pt x="146" y="283"/>
                    <a:pt x="127" y="279"/>
                    <a:pt x="112" y="271"/>
                  </a:cubicBezTo>
                  <a:cubicBezTo>
                    <a:pt x="101" y="265"/>
                    <a:pt x="92" y="257"/>
                    <a:pt x="86" y="247"/>
                  </a:cubicBezTo>
                  <a:cubicBezTo>
                    <a:pt x="79" y="237"/>
                    <a:pt x="75" y="228"/>
                    <a:pt x="75" y="218"/>
                  </a:cubicBezTo>
                  <a:cubicBezTo>
                    <a:pt x="75" y="212"/>
                    <a:pt x="78" y="207"/>
                    <a:pt x="82" y="203"/>
                  </a:cubicBezTo>
                  <a:cubicBezTo>
                    <a:pt x="86" y="199"/>
                    <a:pt x="92" y="197"/>
                    <a:pt x="99" y="197"/>
                  </a:cubicBezTo>
                  <a:cubicBezTo>
                    <a:pt x="104" y="197"/>
                    <a:pt x="109" y="198"/>
                    <a:pt x="113" y="202"/>
                  </a:cubicBezTo>
                  <a:cubicBezTo>
                    <a:pt x="117" y="205"/>
                    <a:pt x="120" y="210"/>
                    <a:pt x="122" y="215"/>
                  </a:cubicBezTo>
                  <a:cubicBezTo>
                    <a:pt x="125" y="222"/>
                    <a:pt x="128" y="227"/>
                    <a:pt x="131" y="232"/>
                  </a:cubicBezTo>
                  <a:cubicBezTo>
                    <a:pt x="135" y="236"/>
                    <a:pt x="139" y="239"/>
                    <a:pt x="145" y="242"/>
                  </a:cubicBezTo>
                  <a:cubicBezTo>
                    <a:pt x="151" y="245"/>
                    <a:pt x="159" y="246"/>
                    <a:pt x="168" y="246"/>
                  </a:cubicBezTo>
                  <a:cubicBezTo>
                    <a:pt x="181" y="246"/>
                    <a:pt x="192" y="244"/>
                    <a:pt x="201" y="238"/>
                  </a:cubicBezTo>
                  <a:cubicBezTo>
                    <a:pt x="209" y="232"/>
                    <a:pt x="212" y="226"/>
                    <a:pt x="212" y="218"/>
                  </a:cubicBezTo>
                  <a:cubicBezTo>
                    <a:pt x="212" y="212"/>
                    <a:pt x="210" y="207"/>
                    <a:pt x="206" y="203"/>
                  </a:cubicBezTo>
                  <a:cubicBezTo>
                    <a:pt x="202" y="199"/>
                    <a:pt x="196" y="196"/>
                    <a:pt x="189" y="193"/>
                  </a:cubicBezTo>
                  <a:cubicBezTo>
                    <a:pt x="182" y="191"/>
                    <a:pt x="172" y="189"/>
                    <a:pt x="160" y="186"/>
                  </a:cubicBezTo>
                  <a:cubicBezTo>
                    <a:pt x="143" y="182"/>
                    <a:pt x="129" y="178"/>
                    <a:pt x="118" y="173"/>
                  </a:cubicBezTo>
                  <a:cubicBezTo>
                    <a:pt x="106" y="169"/>
                    <a:pt x="97" y="162"/>
                    <a:pt x="90" y="153"/>
                  </a:cubicBezTo>
                  <a:cubicBezTo>
                    <a:pt x="83" y="145"/>
                    <a:pt x="80" y="134"/>
                    <a:pt x="80" y="121"/>
                  </a:cubicBezTo>
                  <a:cubicBezTo>
                    <a:pt x="80" y="109"/>
                    <a:pt x="83" y="98"/>
                    <a:pt x="91" y="89"/>
                  </a:cubicBezTo>
                  <a:cubicBezTo>
                    <a:pt x="98" y="79"/>
                    <a:pt x="108" y="72"/>
                    <a:pt x="122" y="67"/>
                  </a:cubicBezTo>
                  <a:cubicBezTo>
                    <a:pt x="135" y="62"/>
                    <a:pt x="151" y="60"/>
                    <a:pt x="169" y="60"/>
                  </a:cubicBezTo>
                  <a:cubicBezTo>
                    <a:pt x="183" y="60"/>
                    <a:pt x="196" y="61"/>
                    <a:pt x="206" y="65"/>
                  </a:cubicBezTo>
                  <a:cubicBezTo>
                    <a:pt x="217" y="68"/>
                    <a:pt x="226" y="72"/>
                    <a:pt x="233" y="78"/>
                  </a:cubicBezTo>
                  <a:cubicBezTo>
                    <a:pt x="240" y="83"/>
                    <a:pt x="245" y="89"/>
                    <a:pt x="248" y="95"/>
                  </a:cubicBezTo>
                  <a:cubicBezTo>
                    <a:pt x="252" y="102"/>
                    <a:pt x="253" y="108"/>
                    <a:pt x="253" y="114"/>
                  </a:cubicBezTo>
                  <a:cubicBezTo>
                    <a:pt x="253" y="119"/>
                    <a:pt x="251" y="125"/>
                    <a:pt x="247" y="129"/>
                  </a:cubicBezTo>
                  <a:cubicBezTo>
                    <a:pt x="242" y="134"/>
                    <a:pt x="237" y="136"/>
                    <a:pt x="230" y="136"/>
                  </a:cubicBezTo>
                  <a:cubicBezTo>
                    <a:pt x="224" y="136"/>
                    <a:pt x="220" y="135"/>
                    <a:pt x="216" y="132"/>
                  </a:cubicBezTo>
                  <a:cubicBezTo>
                    <a:pt x="213" y="129"/>
                    <a:pt x="210" y="125"/>
                    <a:pt x="207" y="119"/>
                  </a:cubicBezTo>
                  <a:cubicBezTo>
                    <a:pt x="203" y="111"/>
                    <a:pt x="198" y="105"/>
                    <a:pt x="192" y="101"/>
                  </a:cubicBezTo>
                  <a:cubicBezTo>
                    <a:pt x="187" y="97"/>
                    <a:pt x="178" y="95"/>
                    <a:pt x="166" y="95"/>
                  </a:cubicBezTo>
                  <a:cubicBezTo>
                    <a:pt x="154" y="95"/>
                    <a:pt x="145" y="97"/>
                    <a:pt x="138" y="102"/>
                  </a:cubicBezTo>
                  <a:cubicBezTo>
                    <a:pt x="131" y="106"/>
                    <a:pt x="128" y="111"/>
                    <a:pt x="128" y="117"/>
                  </a:cubicBezTo>
                  <a:cubicBezTo>
                    <a:pt x="128" y="121"/>
                    <a:pt x="129" y="124"/>
                    <a:pt x="131" y="127"/>
                  </a:cubicBezTo>
                  <a:cubicBezTo>
                    <a:pt x="133" y="129"/>
                    <a:pt x="137" y="132"/>
                    <a:pt x="141" y="134"/>
                  </a:cubicBezTo>
                  <a:cubicBezTo>
                    <a:pt x="145" y="136"/>
                    <a:pt x="149" y="138"/>
                    <a:pt x="154" y="139"/>
                  </a:cubicBezTo>
                  <a:cubicBezTo>
                    <a:pt x="158" y="140"/>
                    <a:pt x="166" y="142"/>
                    <a:pt x="176" y="144"/>
                  </a:cubicBezTo>
                  <a:cubicBezTo>
                    <a:pt x="189" y="147"/>
                    <a:pt x="201" y="150"/>
                    <a:pt x="211" y="154"/>
                  </a:cubicBezTo>
                  <a:cubicBezTo>
                    <a:pt x="222" y="157"/>
                    <a:pt x="231" y="161"/>
                    <a:pt x="239" y="166"/>
                  </a:cubicBezTo>
                  <a:cubicBezTo>
                    <a:pt x="246" y="171"/>
                    <a:pt x="252" y="177"/>
                    <a:pt x="257" y="185"/>
                  </a:cubicBezTo>
                  <a:cubicBezTo>
                    <a:pt x="261" y="193"/>
                    <a:pt x="263" y="202"/>
                    <a:pt x="263" y="213"/>
                  </a:cubicBezTo>
                  <a:cubicBezTo>
                    <a:pt x="263" y="227"/>
                    <a:pt x="260" y="239"/>
                    <a:pt x="252" y="249"/>
                  </a:cubicBezTo>
                  <a:close/>
                </a:path>
              </a:pathLst>
            </a:custGeom>
            <a:solidFill>
              <a:schemeClr val="bg2"/>
            </a:solidFill>
            <a:ln>
              <a:noFill/>
            </a:ln>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19" name="TextBox 51"/>
            <p:cNvSpPr txBox="1"/>
            <p:nvPr/>
          </p:nvSpPr>
          <p:spPr>
            <a:xfrm>
              <a:off x="8171681" y="3387587"/>
              <a:ext cx="184731" cy="369332"/>
            </a:xfrm>
            <a:prstGeom prst="rect">
              <a:avLst/>
            </a:prstGeom>
            <a:noFill/>
          </p:spPr>
          <p:txBody>
            <a:bodyPr wrap="none" rtlCol="0">
              <a:spAutoFit/>
            </a:bodyPr>
            <a:lstStyle/>
            <a:p>
              <a:pPr algn="ctr"/>
              <a:endParaRPr lang="en-GB" b="1" dirty="0">
                <a:solidFill>
                  <a:schemeClr val="bg2"/>
                </a:solidFill>
                <a:latin typeface="Arial" panose="020B0604020202090204" pitchFamily="34" charset="0"/>
                <a:cs typeface="Arial" panose="020B0604020202090204" pitchFamily="34" charset="0"/>
              </a:endParaRPr>
            </a:p>
          </p:txBody>
        </p:sp>
      </p:grpSp>
      <p:grpSp>
        <p:nvGrpSpPr>
          <p:cNvPr id="20" name="Group 56"/>
          <p:cNvGrpSpPr/>
          <p:nvPr/>
        </p:nvGrpSpPr>
        <p:grpSpPr>
          <a:xfrm>
            <a:off x="3874446" y="2837228"/>
            <a:ext cx="2756416" cy="1106425"/>
            <a:chOff x="8794640" y="1918167"/>
            <a:chExt cx="2756416" cy="1106425"/>
          </a:xfrm>
        </p:grpSpPr>
        <p:sp>
          <p:nvSpPr>
            <p:cNvPr id="21" name="Freeform 13"/>
            <p:cNvSpPr/>
            <p:nvPr/>
          </p:nvSpPr>
          <p:spPr>
            <a:xfrm flipH="1">
              <a:off x="8794640" y="1918167"/>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22" name="Freeform 95"/>
            <p:cNvSpPr/>
            <p:nvPr/>
          </p:nvSpPr>
          <p:spPr bwMode="auto">
            <a:xfrm>
              <a:off x="10892501" y="2234309"/>
              <a:ext cx="221562" cy="478011"/>
            </a:xfrm>
            <a:custGeom>
              <a:avLst/>
              <a:gdLst>
                <a:gd name="T0" fmla="*/ 147 w 153"/>
                <a:gd name="T1" fmla="*/ 165 h 330"/>
                <a:gd name="T2" fmla="*/ 102 w 153"/>
                <a:gd name="T3" fmla="*/ 165 h 330"/>
                <a:gd name="T4" fmla="*/ 102 w 153"/>
                <a:gd name="T5" fmla="*/ 330 h 330"/>
                <a:gd name="T6" fmla="*/ 34 w 153"/>
                <a:gd name="T7" fmla="*/ 330 h 330"/>
                <a:gd name="T8" fmla="*/ 34 w 153"/>
                <a:gd name="T9" fmla="*/ 165 h 330"/>
                <a:gd name="T10" fmla="*/ 0 w 153"/>
                <a:gd name="T11" fmla="*/ 165 h 330"/>
                <a:gd name="T12" fmla="*/ 0 w 153"/>
                <a:gd name="T13" fmla="*/ 108 h 330"/>
                <a:gd name="T14" fmla="*/ 34 w 153"/>
                <a:gd name="T15" fmla="*/ 108 h 330"/>
                <a:gd name="T16" fmla="*/ 34 w 153"/>
                <a:gd name="T17" fmla="*/ 74 h 330"/>
                <a:gd name="T18" fmla="*/ 107 w 153"/>
                <a:gd name="T19" fmla="*/ 0 h 330"/>
                <a:gd name="T20" fmla="*/ 153 w 153"/>
                <a:gd name="T21" fmla="*/ 0 h 330"/>
                <a:gd name="T22" fmla="*/ 153 w 153"/>
                <a:gd name="T23" fmla="*/ 57 h 330"/>
                <a:gd name="T24" fmla="*/ 124 w 153"/>
                <a:gd name="T25" fmla="*/ 57 h 330"/>
                <a:gd name="T26" fmla="*/ 102 w 153"/>
                <a:gd name="T27" fmla="*/ 80 h 330"/>
                <a:gd name="T28" fmla="*/ 102 w 153"/>
                <a:gd name="T29" fmla="*/ 108 h 330"/>
                <a:gd name="T30" fmla="*/ 153 w 153"/>
                <a:gd name="T31" fmla="*/ 108 h 330"/>
                <a:gd name="T32" fmla="*/ 147 w 153"/>
                <a:gd name="T33" fmla="*/ 16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330">
                  <a:moveTo>
                    <a:pt x="147" y="165"/>
                  </a:moveTo>
                  <a:cubicBezTo>
                    <a:pt x="102" y="165"/>
                    <a:pt x="102" y="165"/>
                    <a:pt x="102" y="165"/>
                  </a:cubicBezTo>
                  <a:cubicBezTo>
                    <a:pt x="102" y="330"/>
                    <a:pt x="102" y="330"/>
                    <a:pt x="102" y="330"/>
                  </a:cubicBezTo>
                  <a:cubicBezTo>
                    <a:pt x="34" y="330"/>
                    <a:pt x="34" y="330"/>
                    <a:pt x="34" y="330"/>
                  </a:cubicBezTo>
                  <a:cubicBezTo>
                    <a:pt x="34" y="165"/>
                    <a:pt x="34" y="165"/>
                    <a:pt x="34" y="165"/>
                  </a:cubicBezTo>
                  <a:cubicBezTo>
                    <a:pt x="0" y="165"/>
                    <a:pt x="0" y="165"/>
                    <a:pt x="0" y="165"/>
                  </a:cubicBezTo>
                  <a:cubicBezTo>
                    <a:pt x="0" y="108"/>
                    <a:pt x="0" y="108"/>
                    <a:pt x="0" y="108"/>
                  </a:cubicBezTo>
                  <a:cubicBezTo>
                    <a:pt x="34" y="108"/>
                    <a:pt x="34" y="108"/>
                    <a:pt x="34" y="108"/>
                  </a:cubicBezTo>
                  <a:cubicBezTo>
                    <a:pt x="34" y="74"/>
                    <a:pt x="34" y="74"/>
                    <a:pt x="34" y="74"/>
                  </a:cubicBezTo>
                  <a:cubicBezTo>
                    <a:pt x="34" y="28"/>
                    <a:pt x="53" y="0"/>
                    <a:pt x="107" y="0"/>
                  </a:cubicBezTo>
                  <a:cubicBezTo>
                    <a:pt x="153" y="0"/>
                    <a:pt x="153" y="0"/>
                    <a:pt x="153" y="0"/>
                  </a:cubicBezTo>
                  <a:cubicBezTo>
                    <a:pt x="153" y="57"/>
                    <a:pt x="153" y="57"/>
                    <a:pt x="153" y="57"/>
                  </a:cubicBezTo>
                  <a:cubicBezTo>
                    <a:pt x="124" y="57"/>
                    <a:pt x="124" y="57"/>
                    <a:pt x="124" y="57"/>
                  </a:cubicBezTo>
                  <a:cubicBezTo>
                    <a:pt x="103" y="57"/>
                    <a:pt x="102" y="65"/>
                    <a:pt x="102" y="80"/>
                  </a:cubicBezTo>
                  <a:cubicBezTo>
                    <a:pt x="102" y="108"/>
                    <a:pt x="102" y="108"/>
                    <a:pt x="102" y="108"/>
                  </a:cubicBezTo>
                  <a:cubicBezTo>
                    <a:pt x="153" y="108"/>
                    <a:pt x="153" y="108"/>
                    <a:pt x="153" y="108"/>
                  </a:cubicBezTo>
                  <a:lnTo>
                    <a:pt x="147" y="165"/>
                  </a:lnTo>
                  <a:close/>
                </a:path>
              </a:pathLst>
            </a:custGeom>
            <a:solidFill>
              <a:schemeClr val="bg2"/>
            </a:solidFill>
            <a:ln>
              <a:noFill/>
            </a:ln>
          </p:spPr>
          <p:txBody>
            <a:bodyPr vert="horz" wrap="square" lIns="91440" tIns="45720" rIns="91440" bIns="45720" numCol="1" anchor="t" anchorCtr="0" compatLnSpc="1"/>
            <a:lstStyle/>
            <a:p>
              <a:endParaRPr lang="en-GB">
                <a:latin typeface="Arial" panose="020B0604020202090204" pitchFamily="34" charset="0"/>
                <a:cs typeface="Arial" panose="020B0604020202090204" pitchFamily="34" charset="0"/>
              </a:endParaRPr>
            </a:p>
          </p:txBody>
        </p:sp>
        <p:sp>
          <p:nvSpPr>
            <p:cNvPr id="23" name="TextBox 52"/>
            <p:cNvSpPr txBox="1"/>
            <p:nvPr/>
          </p:nvSpPr>
          <p:spPr>
            <a:xfrm>
              <a:off x="9793776" y="2288648"/>
              <a:ext cx="184731" cy="369332"/>
            </a:xfrm>
            <a:prstGeom prst="rect">
              <a:avLst/>
            </a:prstGeom>
            <a:noFill/>
          </p:spPr>
          <p:txBody>
            <a:bodyPr wrap="none" rtlCol="0">
              <a:spAutoFit/>
            </a:bodyPr>
            <a:lstStyle/>
            <a:p>
              <a:pPr algn="ctr"/>
              <a:endParaRPr lang="en-US" b="1" dirty="0">
                <a:solidFill>
                  <a:schemeClr val="bg2"/>
                </a:solidFill>
                <a:latin typeface="Arial" panose="020B0604020202090204" pitchFamily="34" charset="0"/>
                <a:cs typeface="Arial" panose="020B0604020202090204" pitchFamily="34" charset="0"/>
              </a:endParaRPr>
            </a:p>
          </p:txBody>
        </p:sp>
      </p:grpSp>
      <p:sp>
        <p:nvSpPr>
          <p:cNvPr id="24" name="TextBox 58"/>
          <p:cNvSpPr txBox="1"/>
          <p:nvPr/>
        </p:nvSpPr>
        <p:spPr>
          <a:xfrm>
            <a:off x="6783783" y="3039062"/>
            <a:ext cx="3262433"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模型架构种类</a:t>
            </a:r>
            <a:endParaRPr lang="en-GB" altLang="zh-CN" sz="4000" b="1" dirty="0">
              <a:latin typeface="Arial" panose="020B0604020202090204" pitchFamily="34" charset="0"/>
              <a:cs typeface="Arial" panose="020B0604020202090204" pitchFamily="34" charset="0"/>
            </a:endParaRPr>
          </a:p>
        </p:txBody>
      </p:sp>
      <p:sp>
        <p:nvSpPr>
          <p:cNvPr id="25" name="TextBox 59"/>
          <p:cNvSpPr txBox="1"/>
          <p:nvPr/>
        </p:nvSpPr>
        <p:spPr>
          <a:xfrm>
            <a:off x="6783783" y="5578757"/>
            <a:ext cx="1723549"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优劣势</a:t>
            </a:r>
            <a:endParaRPr lang="en-GB" altLang="zh-CN" sz="4000" b="1" dirty="0">
              <a:latin typeface="Arial" panose="020B0604020202090204" pitchFamily="34" charset="0"/>
              <a:cs typeface="Arial" panose="020B0604020202090204" pitchFamily="34" charset="0"/>
            </a:endParaRPr>
          </a:p>
        </p:txBody>
      </p:sp>
      <p:sp>
        <p:nvSpPr>
          <p:cNvPr id="26" name="TextBox 60"/>
          <p:cNvSpPr txBox="1"/>
          <p:nvPr/>
        </p:nvSpPr>
        <p:spPr>
          <a:xfrm>
            <a:off x="2586026" y="4314134"/>
            <a:ext cx="2749471"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计算复杂度</a:t>
            </a:r>
            <a:endParaRPr lang="en-GB" altLang="zh-CN" sz="4000" b="1" dirty="0">
              <a:latin typeface="Arial" panose="020B0604020202090204" pitchFamily="34" charset="0"/>
              <a:cs typeface="Arial" panose="020B0604020202090204" pitchFamily="34" charset="0"/>
            </a:endParaRPr>
          </a:p>
        </p:txBody>
      </p:sp>
      <p:sp>
        <p:nvSpPr>
          <p:cNvPr id="27" name="TextBox 61"/>
          <p:cNvSpPr txBox="1"/>
          <p:nvPr/>
        </p:nvSpPr>
        <p:spPr>
          <a:xfrm>
            <a:off x="4124908" y="1758124"/>
            <a:ext cx="1210589" cy="707886"/>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设想</a:t>
            </a:r>
            <a:endParaRPr lang="en-GB" sz="4000" b="1" dirty="0">
              <a:latin typeface="Arial" panose="020B0604020202090204" pitchFamily="34" charset="0"/>
              <a:cs typeface="Arial" panose="020B0604020202090204" pitchFamily="34" charset="0"/>
            </a:endParaRPr>
          </a:p>
        </p:txBody>
      </p:sp>
      <p:sp>
        <p:nvSpPr>
          <p:cNvPr id="28" name="Rectangle 62"/>
          <p:cNvSpPr/>
          <p:nvPr/>
        </p:nvSpPr>
        <p:spPr>
          <a:xfrm>
            <a:off x="8551119" y="1896838"/>
            <a:ext cx="2717103" cy="461665"/>
          </a:xfrm>
          <a:prstGeom prst="rect">
            <a:avLst/>
          </a:prstGeom>
        </p:spPr>
        <p:txBody>
          <a:bodyPr wrap="square">
            <a:spAutoFit/>
          </a:bodyPr>
          <a:lstStyle/>
          <a:p>
            <a:r>
              <a:rPr lang="en-US" altLang="zh-CN" sz="2400" dirty="0">
                <a:latin typeface="Arial" panose="020B0604020202090204" pitchFamily="34" charset="0"/>
                <a:cs typeface="Arial" panose="020B0604020202090204" pitchFamily="34" charset="0"/>
              </a:rPr>
              <a:t>Assumptions</a:t>
            </a:r>
            <a:endParaRPr lang="en-US" altLang="zh-CN" sz="2400" dirty="0">
              <a:latin typeface="Arial" panose="020B0604020202090204" pitchFamily="34" charset="0"/>
              <a:cs typeface="Arial" panose="020B0604020202090204" pitchFamily="34" charset="0"/>
            </a:endParaRPr>
          </a:p>
        </p:txBody>
      </p:sp>
      <p:sp>
        <p:nvSpPr>
          <p:cNvPr id="29" name="Rectangle 63"/>
          <p:cNvSpPr/>
          <p:nvPr/>
        </p:nvSpPr>
        <p:spPr>
          <a:xfrm>
            <a:off x="8551119" y="4269998"/>
            <a:ext cx="2717103" cy="830997"/>
          </a:xfrm>
          <a:prstGeom prst="rect">
            <a:avLst/>
          </a:prstGeom>
        </p:spPr>
        <p:txBody>
          <a:bodyPr wrap="square">
            <a:spAutoFit/>
          </a:bodyPr>
          <a:lstStyle/>
          <a:p>
            <a:r>
              <a:rPr lang="en-US" altLang="zh-CN" sz="2400" dirty="0">
                <a:latin typeface="Arial" panose="020B0604020202090204" pitchFamily="34" charset="0"/>
                <a:cs typeface="Arial" panose="020B0604020202090204" pitchFamily="34" charset="0"/>
              </a:rPr>
              <a:t>Computational complexity</a:t>
            </a:r>
            <a:endParaRPr lang="en-GB" altLang="zh-CN" sz="2400" dirty="0">
              <a:latin typeface="Arial" panose="020B0604020202090204" pitchFamily="34" charset="0"/>
              <a:cs typeface="Arial" panose="020B0604020202090204" pitchFamily="34" charset="0"/>
            </a:endParaRPr>
          </a:p>
        </p:txBody>
      </p:sp>
      <p:sp>
        <p:nvSpPr>
          <p:cNvPr id="30" name="Rectangle 65"/>
          <p:cNvSpPr/>
          <p:nvPr/>
        </p:nvSpPr>
        <p:spPr>
          <a:xfrm>
            <a:off x="673124" y="2974941"/>
            <a:ext cx="2945320" cy="830997"/>
          </a:xfrm>
          <a:prstGeom prst="rect">
            <a:avLst/>
          </a:prstGeom>
        </p:spPr>
        <p:txBody>
          <a:bodyPr wrap="square">
            <a:spAutoFit/>
          </a:bodyPr>
          <a:lstStyle/>
          <a:p>
            <a:pPr algn="r"/>
            <a:r>
              <a:rPr lang="en-US" altLang="zh-CN" sz="2400" dirty="0">
                <a:latin typeface="Arial" panose="020B0604020202090204" pitchFamily="34" charset="0"/>
                <a:cs typeface="Arial" panose="020B0604020202090204" pitchFamily="34" charset="0"/>
              </a:rPr>
              <a:t>Type of model architectures</a:t>
            </a:r>
            <a:endParaRPr lang="en-GB" altLang="zh-CN" sz="2400" dirty="0">
              <a:latin typeface="Arial" panose="020B0604020202090204" pitchFamily="34" charset="0"/>
              <a:cs typeface="Arial" panose="020B0604020202090204" pitchFamily="34" charset="0"/>
            </a:endParaRPr>
          </a:p>
        </p:txBody>
      </p:sp>
      <p:sp>
        <p:nvSpPr>
          <p:cNvPr id="31" name="Rectangle 66"/>
          <p:cNvSpPr/>
          <p:nvPr/>
        </p:nvSpPr>
        <p:spPr>
          <a:xfrm>
            <a:off x="785666" y="5517201"/>
            <a:ext cx="2832778" cy="830997"/>
          </a:xfrm>
          <a:prstGeom prst="rect">
            <a:avLst/>
          </a:prstGeom>
        </p:spPr>
        <p:txBody>
          <a:bodyPr wrap="square">
            <a:spAutoFit/>
          </a:bodyPr>
          <a:lstStyle/>
          <a:p>
            <a:pPr algn="r"/>
            <a:r>
              <a:rPr lang="en-US" altLang="zh-CN" sz="2400" dirty="0">
                <a:latin typeface="Arial" panose="020B0604020202090204" pitchFamily="34" charset="0"/>
                <a:cs typeface="Arial" panose="020B0604020202090204" pitchFamily="34" charset="0"/>
              </a:rPr>
              <a:t>Advantages and disadvantages</a:t>
            </a:r>
            <a:endParaRPr lang="en-GB" altLang="zh-CN" sz="2400" dirty="0">
              <a:latin typeface="Arial" panose="020B0604020202090204" pitchFamily="34" charset="0"/>
              <a:cs typeface="Arial" panose="020B0604020202090204" pitchFamily="34" charset="0"/>
            </a:endParaRPr>
          </a:p>
        </p:txBody>
      </p:sp>
      <p:sp>
        <p:nvSpPr>
          <p:cNvPr id="35" name="矩形 3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讨论层面</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DISCUSSING ASPECTS</a:t>
            </a:r>
            <a:endParaRPr lang="zh-CN" altLang="en-US"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2000"/>
                            </p:stCondLst>
                            <p:childTnLst>
                              <p:par>
                                <p:cTn id="24" presetID="1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p:tgtEl>
                                          <p:spTgt spid="28"/>
                                        </p:tgtEl>
                                        <p:attrNameLst>
                                          <p:attrName>ppt_x</p:attrName>
                                        </p:attrNameLst>
                                      </p:cBhvr>
                                      <p:tavLst>
                                        <p:tav tm="0">
                                          <p:val>
                                            <p:strVal val="#ppt_x-#ppt_w*1.125000"/>
                                          </p:val>
                                        </p:tav>
                                        <p:tav tm="100000">
                                          <p:val>
                                            <p:strVal val="#ppt_x"/>
                                          </p:val>
                                        </p:tav>
                                      </p:tavLst>
                                    </p:anim>
                                    <p:animEffect transition="in" filter="wipe(right)">
                                      <p:cBhvr>
                                        <p:cTn id="27" dur="500"/>
                                        <p:tgtEl>
                                          <p:spTgt spid="28"/>
                                        </p:tgtEl>
                                      </p:cBhvr>
                                    </p:animEffect>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3500"/>
                            </p:stCondLst>
                            <p:childTnLst>
                              <p:par>
                                <p:cTn id="38" presetID="12" presetClass="entr" presetSubtype="2"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left)">
                                      <p:cBhvr>
                                        <p:cTn id="41" dur="500"/>
                                        <p:tgtEl>
                                          <p:spTgt spid="30"/>
                                        </p:tgtEl>
                                      </p:cBhvr>
                                    </p:animEffect>
                                  </p:childTnLst>
                                </p:cTn>
                              </p:par>
                            </p:childTnLst>
                          </p:cTn>
                        </p:par>
                        <p:par>
                          <p:cTn id="42" fill="hold">
                            <p:stCondLst>
                              <p:cond delay="4000"/>
                            </p:stCondLst>
                            <p:childTnLst>
                              <p:par>
                                <p:cTn id="43" presetID="2" presetClass="entr" presetSubtype="8"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0-#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5000"/>
                            </p:stCondLst>
                            <p:childTnLst>
                              <p:par>
                                <p:cTn id="52" presetID="1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p:tgtEl>
                                          <p:spTgt spid="29"/>
                                        </p:tgtEl>
                                        <p:attrNameLst>
                                          <p:attrName>ppt_x</p:attrName>
                                        </p:attrNameLst>
                                      </p:cBhvr>
                                      <p:tavLst>
                                        <p:tav tm="0">
                                          <p:val>
                                            <p:strVal val="#ppt_x-#ppt_w*1.125000"/>
                                          </p:val>
                                        </p:tav>
                                        <p:tav tm="100000">
                                          <p:val>
                                            <p:strVal val="#ppt_x"/>
                                          </p:val>
                                        </p:tav>
                                      </p:tavLst>
                                    </p:anim>
                                    <p:animEffect transition="in" filter="wipe(right)">
                                      <p:cBhvr>
                                        <p:cTn id="55" dur="500"/>
                                        <p:tgtEl>
                                          <p:spTgt spid="29"/>
                                        </p:tgtEl>
                                      </p:cBhvr>
                                    </p:animEffect>
                                  </p:childTnLst>
                                </p:cTn>
                              </p:par>
                            </p:childTnLst>
                          </p:cTn>
                        </p:par>
                        <p:par>
                          <p:cTn id="56" fill="hold">
                            <p:stCondLst>
                              <p:cond delay="5500"/>
                            </p:stCondLst>
                            <p:childTnLst>
                              <p:par>
                                <p:cTn id="57" presetID="2" presetClass="entr" presetSubtype="2"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1+#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par>
                          <p:cTn id="65" fill="hold">
                            <p:stCondLst>
                              <p:cond delay="6500"/>
                            </p:stCondLst>
                            <p:childTnLst>
                              <p:par>
                                <p:cTn id="66" presetID="12" presetClass="entr" presetSubtype="2"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p:tgtEl>
                                          <p:spTgt spid="31"/>
                                        </p:tgtEl>
                                        <p:attrNameLst>
                                          <p:attrName>ppt_x</p:attrName>
                                        </p:attrNameLst>
                                      </p:cBhvr>
                                      <p:tavLst>
                                        <p:tav tm="0">
                                          <p:val>
                                            <p:strVal val="#ppt_x+#ppt_w*1.125000"/>
                                          </p:val>
                                        </p:tav>
                                        <p:tav tm="100000">
                                          <p:val>
                                            <p:strVal val="#ppt_x"/>
                                          </p:val>
                                        </p:tav>
                                      </p:tavLst>
                                    </p:anim>
                                    <p:animEffect transition="in" filter="wipe(left)">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5" grpId="0" bldLvl="0" animBg="1"/>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3"/>
          <p:cNvSpPr>
            <a:spLocks noChangeAspect="1"/>
          </p:cNvSpPr>
          <p:nvPr/>
        </p:nvSpPr>
        <p:spPr bwMode="auto">
          <a:xfrm>
            <a:off x="1478289" y="1355100"/>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32" name="Rectangle 12"/>
          <p:cNvSpPr/>
          <p:nvPr/>
        </p:nvSpPr>
        <p:spPr>
          <a:xfrm>
            <a:off x="3470807" y="5082542"/>
            <a:ext cx="7973333" cy="1156855"/>
          </a:xfrm>
          <a:prstGeom prst="rect">
            <a:avLst/>
          </a:prstGeom>
        </p:spPr>
        <p:txBody>
          <a:bodyPr wrap="square">
            <a:spAutoFit/>
          </a:bodyPr>
          <a:lstStyle/>
          <a:p>
            <a:pPr>
              <a:lnSpc>
                <a:spcPct val="150000"/>
              </a:lnSpc>
              <a:buClr>
                <a:srgbClr val="E24848"/>
              </a:buClr>
              <a:defRPr/>
            </a:pPr>
            <a:r>
              <a:rPr lang="zh-CN" altLang="en-US" sz="1600" b="1" noProof="1">
                <a:solidFill>
                  <a:srgbClr val="26313E"/>
                </a:solidFill>
              </a:rPr>
              <a:t>优势：</a:t>
            </a:r>
            <a:r>
              <a:rPr lang="zh-CN" altLang="en-US" sz="1600" noProof="1">
                <a:solidFill>
                  <a:srgbClr val="26313E"/>
                </a:solidFill>
              </a:rPr>
              <a:t>与其他方法比计算结果更准确，表现上优于未监督的方法，测试阶段较快。</a:t>
            </a:r>
            <a:endParaRPr lang="en-US" altLang="zh-CN" sz="1600" noProof="1">
              <a:solidFill>
                <a:srgbClr val="26313E"/>
              </a:solidFill>
            </a:endParaRPr>
          </a:p>
          <a:p>
            <a:pPr>
              <a:lnSpc>
                <a:spcPct val="150000"/>
              </a:lnSpc>
              <a:buClr>
                <a:srgbClr val="E24848"/>
              </a:buClr>
              <a:defRPr/>
            </a:pPr>
            <a:r>
              <a:rPr lang="zh-CN" altLang="en-US" sz="1600" b="1" noProof="1">
                <a:solidFill>
                  <a:srgbClr val="26313E"/>
                </a:solidFill>
                <a:latin typeface="+mn-ea"/>
                <a:cs typeface="Arial" panose="020B0604020202090204" pitchFamily="34" charset="0"/>
              </a:rPr>
              <a:t>劣势：</a:t>
            </a:r>
            <a:r>
              <a:rPr lang="zh-CN" altLang="en-US" sz="1600" noProof="1">
                <a:solidFill>
                  <a:srgbClr val="26313E"/>
                </a:solidFill>
                <a:latin typeface="+mn-ea"/>
                <a:cs typeface="Arial" panose="020B0604020202090204" pitchFamily="34" charset="0"/>
              </a:rPr>
              <a:t>需要对各个异常与正常的实例进行准确标记（这通常不可行），而且在特征空间比较复杂且非线性时，这个方法难以将正常数据从异常数据中分离。</a:t>
            </a:r>
            <a:endParaRPr lang="en-US" altLang="zh-CN" sz="1200" b="1" noProof="1">
              <a:solidFill>
                <a:schemeClr val="tx1">
                  <a:lumMod val="75000"/>
                  <a:lumOff val="25000"/>
                </a:schemeClr>
              </a:solidFill>
              <a:latin typeface="+mn-ea"/>
              <a:cs typeface="Arial" panose="020B0604020202090204" pitchFamily="34" charset="0"/>
            </a:endParaRPr>
          </a:p>
        </p:txBody>
      </p:sp>
      <p:sp>
        <p:nvSpPr>
          <p:cNvPr id="33" name="Rectangle 18"/>
          <p:cNvSpPr/>
          <p:nvPr/>
        </p:nvSpPr>
        <p:spPr>
          <a:xfrm>
            <a:off x="378511" y="2195297"/>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设想</a:t>
            </a:r>
            <a:endParaRPr lang="en-US" altLang="zh-CN" sz="2400" b="1" noProof="1">
              <a:solidFill>
                <a:schemeClr val="tx1">
                  <a:lumMod val="75000"/>
                  <a:lumOff val="25000"/>
                </a:schemeClr>
              </a:solidFill>
              <a:latin typeface="+mn-ea"/>
              <a:cs typeface="Arial" panose="020B0604020202090204" pitchFamily="34" charset="0"/>
            </a:endParaRPr>
          </a:p>
        </p:txBody>
      </p:sp>
      <p:sp>
        <p:nvSpPr>
          <p:cNvPr id="45" name="AutoShape 123"/>
          <p:cNvSpPr>
            <a:spLocks noChangeAspect="1"/>
          </p:cNvSpPr>
          <p:nvPr/>
        </p:nvSpPr>
        <p:spPr bwMode="auto">
          <a:xfrm>
            <a:off x="1476038" y="3312868"/>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46" name="Rectangle 12"/>
          <p:cNvSpPr/>
          <p:nvPr/>
        </p:nvSpPr>
        <p:spPr>
          <a:xfrm>
            <a:off x="3470807" y="1325925"/>
            <a:ext cx="7973333" cy="1156855"/>
          </a:xfrm>
          <a:prstGeom prst="rect">
            <a:avLst/>
          </a:prstGeom>
        </p:spPr>
        <p:txBody>
          <a:bodyPr wrap="square">
            <a:spAutoFit/>
          </a:bodyPr>
          <a:lstStyle/>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1. </a:t>
            </a:r>
            <a:r>
              <a:rPr lang="zh-CN" altLang="en-US" sz="1600" noProof="1">
                <a:solidFill>
                  <a:schemeClr val="tx1">
                    <a:lumMod val="75000"/>
                    <a:lumOff val="25000"/>
                  </a:schemeClr>
                </a:solidFill>
                <a:latin typeface="+mn-ea"/>
                <a:cs typeface="Arial" panose="020B0604020202090204" pitchFamily="34" charset="0"/>
              </a:rPr>
              <a:t>监督异常检测使用标记的实例，依赖于离散的数据类。</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2. </a:t>
            </a:r>
            <a:r>
              <a:rPr lang="zh-CN" altLang="en-US" sz="1600" noProof="1">
                <a:solidFill>
                  <a:schemeClr val="tx1">
                    <a:lumMod val="75000"/>
                    <a:lumOff val="25000"/>
                  </a:schemeClr>
                </a:solidFill>
                <a:latin typeface="+mn-ea"/>
                <a:cs typeface="Arial" panose="020B0604020202090204" pitchFamily="34" charset="0"/>
              </a:rPr>
              <a:t>监督异常检测技术方案需要两个子神经网络：一个神经网络用于特征提取，另一个在之后进行分类。</a:t>
            </a:r>
            <a:endParaRPr lang="en-US" altLang="zh-CN" sz="1600" noProof="1">
              <a:solidFill>
                <a:schemeClr val="tx1">
                  <a:lumMod val="75000"/>
                  <a:lumOff val="25000"/>
                </a:schemeClr>
              </a:solidFill>
              <a:latin typeface="+mn-ea"/>
              <a:cs typeface="Arial" panose="020B0604020202090204" pitchFamily="34" charset="0"/>
            </a:endParaRPr>
          </a:p>
        </p:txBody>
      </p:sp>
      <p:sp>
        <p:nvSpPr>
          <p:cNvPr id="47" name="Rectangle 18"/>
          <p:cNvSpPr/>
          <p:nvPr/>
        </p:nvSpPr>
        <p:spPr>
          <a:xfrm>
            <a:off x="376260" y="4153065"/>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计算复杂度</a:t>
            </a:r>
            <a:endParaRPr lang="en-US" sz="2400" b="1" noProof="1">
              <a:solidFill>
                <a:schemeClr val="tx1">
                  <a:lumMod val="75000"/>
                  <a:lumOff val="25000"/>
                </a:schemeClr>
              </a:solidFill>
              <a:latin typeface="+mn-ea"/>
              <a:cs typeface="Arial" panose="020B0604020202090204" pitchFamily="34" charset="0"/>
            </a:endParaRPr>
          </a:p>
        </p:txBody>
      </p:sp>
      <p:sp>
        <p:nvSpPr>
          <p:cNvPr id="49" name="AutoShape 123"/>
          <p:cNvSpPr>
            <a:spLocks noChangeAspect="1"/>
          </p:cNvSpPr>
          <p:nvPr/>
        </p:nvSpPr>
        <p:spPr bwMode="auto">
          <a:xfrm>
            <a:off x="1476038" y="5134079"/>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50" name="Rectangle 12"/>
          <p:cNvSpPr/>
          <p:nvPr/>
        </p:nvSpPr>
        <p:spPr>
          <a:xfrm>
            <a:off x="3470807" y="3274267"/>
            <a:ext cx="7973333" cy="787523"/>
          </a:xfrm>
          <a:prstGeom prst="rect">
            <a:avLst/>
          </a:prstGeom>
        </p:spPr>
        <p:txBody>
          <a:bodyPr wrap="square">
            <a:spAutoFit/>
          </a:bodyPr>
          <a:lstStyle/>
          <a:p>
            <a:pPr>
              <a:lnSpc>
                <a:spcPct val="150000"/>
              </a:lnSpc>
              <a:buClr>
                <a:srgbClr val="E24848"/>
              </a:buClr>
              <a:defRPr/>
            </a:pPr>
            <a:r>
              <a:rPr lang="zh-CN" altLang="en-US" sz="1600" noProof="1">
                <a:solidFill>
                  <a:schemeClr val="tx1">
                    <a:lumMod val="75000"/>
                    <a:lumOff val="25000"/>
                  </a:schemeClr>
                </a:solidFill>
                <a:latin typeface="+mn-ea"/>
                <a:cs typeface="Arial" panose="020B0604020202090204" pitchFamily="34" charset="0"/>
              </a:rPr>
              <a:t>计算复杂度取决于两项内容：一个是输入数据的维数，另一个是使用反向传播算法时隐藏的层数。</a:t>
            </a:r>
            <a:endParaRPr lang="en-US" altLang="zh-CN" sz="1600" noProof="1">
              <a:solidFill>
                <a:schemeClr val="tx1">
                  <a:lumMod val="75000"/>
                  <a:lumOff val="25000"/>
                </a:schemeClr>
              </a:solidFill>
              <a:latin typeface="+mn-ea"/>
              <a:cs typeface="Arial" panose="020B0604020202090204" pitchFamily="34" charset="0"/>
            </a:endParaRPr>
          </a:p>
        </p:txBody>
      </p:sp>
      <p:sp>
        <p:nvSpPr>
          <p:cNvPr id="51" name="Rectangle 18"/>
          <p:cNvSpPr/>
          <p:nvPr/>
        </p:nvSpPr>
        <p:spPr>
          <a:xfrm>
            <a:off x="376260" y="5974276"/>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优势与劣势</a:t>
            </a:r>
            <a:endParaRPr lang="en-US" sz="2400" b="1" noProof="1">
              <a:solidFill>
                <a:schemeClr val="tx1">
                  <a:lumMod val="75000"/>
                  <a:lumOff val="25000"/>
                </a:schemeClr>
              </a:solidFill>
              <a:latin typeface="+mn-ea"/>
              <a:cs typeface="Arial" panose="020B0604020202090204" pitchFamily="34" charset="0"/>
            </a:endParaRPr>
          </a:p>
        </p:txBody>
      </p:sp>
      <p:sp>
        <p:nvSpPr>
          <p:cNvPr id="14" name="矩形 13"/>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监督异常检测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SUPERVISED DEEP ANOMALY DETECTION</a:t>
            </a:r>
            <a:endParaRPr lang="zh-CN" altLang="en-US"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ppt_x"/>
                                          </p:val>
                                        </p:tav>
                                        <p:tav tm="100000">
                                          <p:val>
                                            <p:strVal val="#ppt_x"/>
                                          </p:val>
                                        </p:tav>
                                      </p:tavLst>
                                    </p:anim>
                                    <p:anim calcmode="lin" valueType="num">
                                      <p:cBhvr additive="base">
                                        <p:cTn id="43" dur="500" fill="hold"/>
                                        <p:tgtEl>
                                          <p:spTgt spid="5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p:bldP spid="33" grpId="0"/>
      <p:bldP spid="45" grpId="0" bldLvl="0" animBg="1"/>
      <p:bldP spid="46" grpId="0"/>
      <p:bldP spid="47" grpId="0"/>
      <p:bldP spid="49" grpId="0" bldLvl="0" animBg="1"/>
      <p:bldP spid="50" grpId="0"/>
      <p:bldP spid="51" grpId="0"/>
      <p:bldP spid="14" grpId="0" bldLvl="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3"/>
          <p:cNvSpPr>
            <a:spLocks noChangeAspect="1"/>
          </p:cNvSpPr>
          <p:nvPr/>
        </p:nvSpPr>
        <p:spPr bwMode="auto">
          <a:xfrm>
            <a:off x="1478289" y="1355100"/>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32" name="Rectangle 12"/>
          <p:cNvSpPr/>
          <p:nvPr/>
        </p:nvSpPr>
        <p:spPr>
          <a:xfrm>
            <a:off x="3470807" y="5082542"/>
            <a:ext cx="7973333" cy="1156855"/>
          </a:xfrm>
          <a:prstGeom prst="rect">
            <a:avLst/>
          </a:prstGeom>
        </p:spPr>
        <p:txBody>
          <a:bodyPr wrap="square">
            <a:spAutoFit/>
          </a:bodyPr>
          <a:lstStyle/>
          <a:p>
            <a:pPr>
              <a:lnSpc>
                <a:spcPct val="150000"/>
              </a:lnSpc>
              <a:buClr>
                <a:srgbClr val="E24848"/>
              </a:buClr>
              <a:defRPr/>
            </a:pPr>
            <a:r>
              <a:rPr lang="zh-CN" altLang="en-US" sz="1600" b="1" noProof="1">
                <a:solidFill>
                  <a:srgbClr val="26313E"/>
                </a:solidFill>
              </a:rPr>
              <a:t>优势：</a:t>
            </a:r>
            <a:r>
              <a:rPr lang="zh-CN" altLang="en-US" sz="1600" noProof="1">
                <a:solidFill>
                  <a:srgbClr val="26313E"/>
                </a:solidFill>
              </a:rPr>
              <a:t>在使用较少标记数据的情况下，使用半监督模式训练的</a:t>
            </a:r>
            <a:r>
              <a:rPr lang="en-US" altLang="zh-CN" sz="1600" noProof="1">
                <a:solidFill>
                  <a:srgbClr val="26313E"/>
                </a:solidFill>
              </a:rPr>
              <a:t>GANs</a:t>
            </a:r>
            <a:r>
              <a:rPr lang="zh-CN" altLang="en-US" sz="1600" noProof="1">
                <a:solidFill>
                  <a:srgbClr val="26313E"/>
                </a:solidFill>
              </a:rPr>
              <a:t>仍然表现值得信赖；在对标记数据的使用上仍然比无监督异常检测表现要好</a:t>
            </a:r>
            <a:endParaRPr lang="en-US" altLang="zh-CN" sz="1600" b="1" noProof="1">
              <a:solidFill>
                <a:srgbClr val="26313E"/>
              </a:solidFill>
            </a:endParaRPr>
          </a:p>
          <a:p>
            <a:pPr>
              <a:lnSpc>
                <a:spcPct val="150000"/>
              </a:lnSpc>
              <a:buClr>
                <a:srgbClr val="E24848"/>
              </a:buClr>
              <a:defRPr/>
            </a:pPr>
            <a:r>
              <a:rPr lang="zh-CN" altLang="en-US" sz="1600" b="1" noProof="1">
                <a:solidFill>
                  <a:srgbClr val="26313E"/>
                </a:solidFill>
                <a:latin typeface="+mn-ea"/>
                <a:cs typeface="Arial" panose="020B0604020202090204" pitchFamily="34" charset="0"/>
              </a:rPr>
              <a:t>劣势：</a:t>
            </a:r>
            <a:r>
              <a:rPr lang="zh-CN" altLang="en-US" sz="1600" noProof="1">
                <a:solidFill>
                  <a:srgbClr val="26313E"/>
                </a:solidFill>
                <a:latin typeface="+mn-ea"/>
                <a:cs typeface="Arial" panose="020B0604020202090204" pitchFamily="34" charset="0"/>
              </a:rPr>
              <a:t>在异常数据较少时，在隐藏层中提取的分层特性缺乏代表性</a:t>
            </a:r>
            <a:endParaRPr lang="en-US" altLang="zh-CN" sz="1200" b="1" noProof="1">
              <a:solidFill>
                <a:schemeClr val="tx1">
                  <a:lumMod val="75000"/>
                  <a:lumOff val="25000"/>
                </a:schemeClr>
              </a:solidFill>
              <a:latin typeface="+mn-ea"/>
              <a:cs typeface="Arial" panose="020B0604020202090204" pitchFamily="34" charset="0"/>
            </a:endParaRPr>
          </a:p>
        </p:txBody>
      </p:sp>
      <p:sp>
        <p:nvSpPr>
          <p:cNvPr id="33" name="Rectangle 18"/>
          <p:cNvSpPr/>
          <p:nvPr/>
        </p:nvSpPr>
        <p:spPr>
          <a:xfrm>
            <a:off x="378511" y="2195297"/>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设想</a:t>
            </a:r>
            <a:endParaRPr lang="en-US" altLang="zh-CN" sz="2400" b="1" noProof="1">
              <a:solidFill>
                <a:schemeClr val="tx1">
                  <a:lumMod val="75000"/>
                  <a:lumOff val="25000"/>
                </a:schemeClr>
              </a:solidFill>
              <a:latin typeface="+mn-ea"/>
              <a:cs typeface="Arial" panose="020B0604020202090204" pitchFamily="34" charset="0"/>
            </a:endParaRPr>
          </a:p>
        </p:txBody>
      </p:sp>
      <p:sp>
        <p:nvSpPr>
          <p:cNvPr id="45" name="AutoShape 123"/>
          <p:cNvSpPr>
            <a:spLocks noChangeAspect="1"/>
          </p:cNvSpPr>
          <p:nvPr/>
        </p:nvSpPr>
        <p:spPr bwMode="auto">
          <a:xfrm>
            <a:off x="1476038" y="3312868"/>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46" name="Rectangle 12"/>
          <p:cNvSpPr/>
          <p:nvPr/>
        </p:nvSpPr>
        <p:spPr>
          <a:xfrm>
            <a:off x="3470807" y="1325925"/>
            <a:ext cx="8152442" cy="1526187"/>
          </a:xfrm>
          <a:prstGeom prst="rect">
            <a:avLst/>
          </a:prstGeom>
        </p:spPr>
        <p:txBody>
          <a:bodyPr wrap="square">
            <a:spAutoFit/>
          </a:bodyPr>
          <a:lstStyle/>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1. </a:t>
            </a:r>
            <a:r>
              <a:rPr lang="zh-CN" altLang="en-US" sz="1600" noProof="1">
                <a:solidFill>
                  <a:schemeClr val="tx1">
                    <a:lumMod val="75000"/>
                    <a:lumOff val="25000"/>
                  </a:schemeClr>
                </a:solidFill>
                <a:latin typeface="+mn-ea"/>
                <a:cs typeface="Arial" panose="020B0604020202090204" pitchFamily="34" charset="0"/>
              </a:rPr>
              <a:t>半监督异常检测假定所有的训练实例都仅仅只有一个类别标签。</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2. </a:t>
            </a:r>
            <a:r>
              <a:rPr lang="zh-CN" altLang="en-US" sz="1600" noProof="1">
                <a:solidFill>
                  <a:schemeClr val="tx1">
                    <a:lumMod val="75000"/>
                    <a:lumOff val="25000"/>
                  </a:schemeClr>
                </a:solidFill>
                <a:latin typeface="+mn-ea"/>
                <a:cs typeface="Arial" panose="020B0604020202090204" pitchFamily="34" charset="0"/>
              </a:rPr>
              <a:t>半监督异常检测在评定数据实例是否异常时的一个重要标准是样本的距离和连续性，在输入空间和特性空间上都相邻的点常常被标记为相同的标签。</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3. </a:t>
            </a:r>
            <a:r>
              <a:rPr lang="zh-CN" altLang="en-US" sz="1600" noProof="1">
                <a:solidFill>
                  <a:schemeClr val="tx1">
                    <a:lumMod val="75000"/>
                    <a:lumOff val="25000"/>
                  </a:schemeClr>
                </a:solidFill>
                <a:latin typeface="+mn-ea"/>
                <a:cs typeface="Arial" panose="020B0604020202090204" pitchFamily="34" charset="0"/>
              </a:rPr>
              <a:t>在深度神经网络隐藏层中学习后可以得到较稳定的将正常数据与异常数据相区分的属性</a:t>
            </a:r>
            <a:endParaRPr lang="en-US" altLang="zh-CN" sz="1600" noProof="1">
              <a:solidFill>
                <a:schemeClr val="tx1">
                  <a:lumMod val="75000"/>
                  <a:lumOff val="25000"/>
                </a:schemeClr>
              </a:solidFill>
              <a:latin typeface="+mn-ea"/>
              <a:cs typeface="Arial" panose="020B0604020202090204" pitchFamily="34" charset="0"/>
            </a:endParaRPr>
          </a:p>
        </p:txBody>
      </p:sp>
      <p:sp>
        <p:nvSpPr>
          <p:cNvPr id="47" name="Rectangle 18"/>
          <p:cNvSpPr/>
          <p:nvPr/>
        </p:nvSpPr>
        <p:spPr>
          <a:xfrm>
            <a:off x="376260" y="4153065"/>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计算复杂度</a:t>
            </a:r>
            <a:endParaRPr lang="en-US" sz="2400" b="1" noProof="1">
              <a:solidFill>
                <a:schemeClr val="tx1">
                  <a:lumMod val="75000"/>
                  <a:lumOff val="25000"/>
                </a:schemeClr>
              </a:solidFill>
              <a:latin typeface="+mn-ea"/>
              <a:cs typeface="Arial" panose="020B0604020202090204" pitchFamily="34" charset="0"/>
            </a:endParaRPr>
          </a:p>
        </p:txBody>
      </p:sp>
      <p:sp>
        <p:nvSpPr>
          <p:cNvPr id="49" name="AutoShape 123"/>
          <p:cNvSpPr>
            <a:spLocks noChangeAspect="1"/>
          </p:cNvSpPr>
          <p:nvPr/>
        </p:nvSpPr>
        <p:spPr bwMode="auto">
          <a:xfrm>
            <a:off x="1476038" y="5134079"/>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50" name="Rectangle 12"/>
          <p:cNvSpPr/>
          <p:nvPr/>
        </p:nvSpPr>
        <p:spPr>
          <a:xfrm>
            <a:off x="3470807" y="3278470"/>
            <a:ext cx="7973333" cy="787523"/>
          </a:xfrm>
          <a:prstGeom prst="rect">
            <a:avLst/>
          </a:prstGeom>
        </p:spPr>
        <p:txBody>
          <a:bodyPr wrap="square">
            <a:spAutoFit/>
          </a:bodyPr>
          <a:lstStyle/>
          <a:p>
            <a:pPr>
              <a:lnSpc>
                <a:spcPct val="150000"/>
              </a:lnSpc>
              <a:buClr>
                <a:srgbClr val="E24848"/>
              </a:buClr>
              <a:defRPr/>
            </a:pPr>
            <a:r>
              <a:rPr lang="zh-CN" altLang="en-US" sz="1600" noProof="1">
                <a:solidFill>
                  <a:schemeClr val="tx1">
                    <a:lumMod val="75000"/>
                    <a:lumOff val="25000"/>
                  </a:schemeClr>
                </a:solidFill>
                <a:latin typeface="+mn-ea"/>
                <a:cs typeface="Arial" panose="020B0604020202090204" pitchFamily="34" charset="0"/>
              </a:rPr>
              <a:t>与监督异常检测相同，取决于两项内容，一是输入数据的维数，二是使用反向传播算法时隐藏的层数。</a:t>
            </a:r>
            <a:endParaRPr lang="en-US" altLang="zh-CN" sz="1600" noProof="1">
              <a:solidFill>
                <a:schemeClr val="tx1">
                  <a:lumMod val="75000"/>
                  <a:lumOff val="25000"/>
                </a:schemeClr>
              </a:solidFill>
              <a:latin typeface="+mn-ea"/>
              <a:cs typeface="Arial" panose="020B0604020202090204" pitchFamily="34" charset="0"/>
            </a:endParaRPr>
          </a:p>
        </p:txBody>
      </p:sp>
      <p:sp>
        <p:nvSpPr>
          <p:cNvPr id="51" name="Rectangle 18"/>
          <p:cNvSpPr/>
          <p:nvPr/>
        </p:nvSpPr>
        <p:spPr>
          <a:xfrm>
            <a:off x="376260" y="5974276"/>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优势与劣势</a:t>
            </a:r>
            <a:endParaRPr lang="en-US" sz="2400" b="1" noProof="1">
              <a:solidFill>
                <a:schemeClr val="tx1">
                  <a:lumMod val="75000"/>
                  <a:lumOff val="25000"/>
                </a:schemeClr>
              </a:solidFill>
              <a:latin typeface="+mn-ea"/>
              <a:cs typeface="Arial" panose="020B0604020202090204" pitchFamily="34" charset="0"/>
            </a:endParaRPr>
          </a:p>
        </p:txBody>
      </p:sp>
      <p:sp>
        <p:nvSpPr>
          <p:cNvPr id="14" name="矩形 13"/>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2635" y="336076"/>
            <a:ext cx="4494337"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半监督异常检测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SEMI-SUPERVISED DEEP ANOMALY DETECTION</a:t>
            </a:r>
            <a:endParaRPr lang="zh-CN" altLang="en-US"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ppt_x"/>
                                          </p:val>
                                        </p:tav>
                                        <p:tav tm="100000">
                                          <p:val>
                                            <p:strVal val="#ppt_x"/>
                                          </p:val>
                                        </p:tav>
                                      </p:tavLst>
                                    </p:anim>
                                    <p:anim calcmode="lin" valueType="num">
                                      <p:cBhvr additive="base">
                                        <p:cTn id="43" dur="500" fill="hold"/>
                                        <p:tgtEl>
                                          <p:spTgt spid="5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p:bldP spid="33" grpId="0"/>
      <p:bldP spid="45" grpId="0" bldLvl="0" animBg="1"/>
      <p:bldP spid="46" grpId="0"/>
      <p:bldP spid="47" grpId="0"/>
      <p:bldP spid="49" grpId="0" bldLvl="0" animBg="1"/>
      <p:bldP spid="50" grpId="0"/>
      <p:bldP spid="51" grpId="0"/>
      <p:bldP spid="14" grpId="0" bldLvl="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3"/>
          <p:cNvSpPr>
            <a:spLocks noChangeAspect="1"/>
          </p:cNvSpPr>
          <p:nvPr/>
        </p:nvSpPr>
        <p:spPr bwMode="auto">
          <a:xfrm>
            <a:off x="1478289" y="1355100"/>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32" name="Rectangle 12"/>
          <p:cNvSpPr/>
          <p:nvPr/>
        </p:nvSpPr>
        <p:spPr>
          <a:xfrm>
            <a:off x="3470807" y="5082542"/>
            <a:ext cx="7973333" cy="1526187"/>
          </a:xfrm>
          <a:prstGeom prst="rect">
            <a:avLst/>
          </a:prstGeom>
        </p:spPr>
        <p:txBody>
          <a:bodyPr wrap="square">
            <a:spAutoFit/>
          </a:bodyPr>
          <a:lstStyle/>
          <a:p>
            <a:pPr>
              <a:lnSpc>
                <a:spcPct val="150000"/>
              </a:lnSpc>
              <a:buClr>
                <a:srgbClr val="E24848"/>
              </a:buClr>
              <a:defRPr/>
            </a:pPr>
            <a:r>
              <a:rPr lang="zh-CN" altLang="en-US" sz="1600" b="1" noProof="1">
                <a:solidFill>
                  <a:srgbClr val="26313E"/>
                </a:solidFill>
              </a:rPr>
              <a:t>优势：</a:t>
            </a:r>
            <a:r>
              <a:rPr lang="zh-CN" altLang="en-US" sz="1600" noProof="1">
                <a:solidFill>
                  <a:srgbClr val="26313E"/>
                </a:solidFill>
              </a:rPr>
              <a:t>特征提取器大幅减少了维数的影响（尤其是在高维的情况下），线性或非线性内核模型在减小的输入维度上运行，进而混合模型具有更高的可扩展性和计算效率</a:t>
            </a:r>
            <a:endParaRPr lang="en-US" altLang="zh-CN" sz="1600" noProof="1">
              <a:solidFill>
                <a:srgbClr val="26313E"/>
              </a:solidFill>
            </a:endParaRPr>
          </a:p>
          <a:p>
            <a:pPr>
              <a:lnSpc>
                <a:spcPct val="150000"/>
              </a:lnSpc>
              <a:buClr>
                <a:srgbClr val="E24848"/>
              </a:buClr>
              <a:defRPr/>
            </a:pPr>
            <a:r>
              <a:rPr lang="zh-CN" altLang="en-US" sz="1600" b="1" noProof="1">
                <a:solidFill>
                  <a:srgbClr val="26313E"/>
                </a:solidFill>
                <a:latin typeface="+mn-ea"/>
                <a:cs typeface="Arial" panose="020B0604020202090204" pitchFamily="34" charset="0"/>
              </a:rPr>
              <a:t>劣势：</a:t>
            </a:r>
            <a:r>
              <a:rPr lang="zh-CN" altLang="en-US" sz="1600" noProof="1">
                <a:solidFill>
                  <a:srgbClr val="26313E"/>
                </a:solidFill>
                <a:latin typeface="+mn-ea"/>
                <a:cs typeface="Arial" panose="020B0604020202090204" pitchFamily="34" charset="0"/>
              </a:rPr>
              <a:t>混合方法使用了通用的损失函数而非专用于异常检测的，因此它不能影响特征提取器隐藏层内的学习，这使得混合方法是次优的。</a:t>
            </a:r>
            <a:endParaRPr lang="en-US" altLang="zh-CN" sz="1200" b="1" noProof="1">
              <a:solidFill>
                <a:schemeClr val="tx1">
                  <a:lumMod val="75000"/>
                  <a:lumOff val="25000"/>
                </a:schemeClr>
              </a:solidFill>
              <a:latin typeface="+mn-ea"/>
              <a:cs typeface="Arial" panose="020B0604020202090204" pitchFamily="34" charset="0"/>
            </a:endParaRPr>
          </a:p>
        </p:txBody>
      </p:sp>
      <p:sp>
        <p:nvSpPr>
          <p:cNvPr id="33" name="Rectangle 18"/>
          <p:cNvSpPr/>
          <p:nvPr/>
        </p:nvSpPr>
        <p:spPr>
          <a:xfrm>
            <a:off x="378511" y="2195297"/>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设想</a:t>
            </a:r>
            <a:endParaRPr lang="en-US" altLang="zh-CN" sz="2400" b="1" noProof="1">
              <a:solidFill>
                <a:schemeClr val="tx1">
                  <a:lumMod val="75000"/>
                  <a:lumOff val="25000"/>
                </a:schemeClr>
              </a:solidFill>
              <a:latin typeface="+mn-ea"/>
              <a:cs typeface="Arial" panose="020B0604020202090204" pitchFamily="34" charset="0"/>
            </a:endParaRPr>
          </a:p>
        </p:txBody>
      </p:sp>
      <p:sp>
        <p:nvSpPr>
          <p:cNvPr id="45" name="AutoShape 123"/>
          <p:cNvSpPr>
            <a:spLocks noChangeAspect="1"/>
          </p:cNvSpPr>
          <p:nvPr/>
        </p:nvSpPr>
        <p:spPr bwMode="auto">
          <a:xfrm>
            <a:off x="1476038" y="3312868"/>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46" name="Rectangle 12"/>
          <p:cNvSpPr/>
          <p:nvPr/>
        </p:nvSpPr>
        <p:spPr>
          <a:xfrm>
            <a:off x="3470807" y="1325925"/>
            <a:ext cx="7973333" cy="1526187"/>
          </a:xfrm>
          <a:prstGeom prst="rect">
            <a:avLst/>
          </a:prstGeom>
        </p:spPr>
        <p:txBody>
          <a:bodyPr wrap="square">
            <a:spAutoFit/>
          </a:bodyPr>
          <a:lstStyle/>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1. </a:t>
            </a:r>
            <a:r>
              <a:rPr lang="zh-CN" altLang="en-US" sz="1600" noProof="1">
                <a:solidFill>
                  <a:schemeClr val="tx1">
                    <a:lumMod val="75000"/>
                    <a:lumOff val="25000"/>
                  </a:schemeClr>
                </a:solidFill>
                <a:latin typeface="+mn-ea"/>
                <a:cs typeface="Arial" panose="020B0604020202090204" pitchFamily="34" charset="0"/>
              </a:rPr>
              <a:t>在深度混合模型中学习的代表性特征被用作传统算法的输入</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2. </a:t>
            </a:r>
            <a:r>
              <a:rPr lang="zh-CN" altLang="en-US" sz="1600" noProof="1">
                <a:solidFill>
                  <a:schemeClr val="tx1">
                    <a:lumMod val="75000"/>
                    <a:lumOff val="25000"/>
                  </a:schemeClr>
                </a:solidFill>
                <a:latin typeface="+mn-ea"/>
                <a:cs typeface="Arial" panose="020B0604020202090204" pitchFamily="34" charset="0"/>
              </a:rPr>
              <a:t>在深层神经网络的隐藏层中可以提取稳健的特征，这些特征将有助于分离不相关但是可以掩饰异常数据的特征。</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3. </a:t>
            </a:r>
            <a:r>
              <a:rPr lang="zh-CN" altLang="en-US" sz="1600" noProof="1">
                <a:solidFill>
                  <a:schemeClr val="tx1">
                    <a:lumMod val="75000"/>
                    <a:lumOff val="25000"/>
                  </a:schemeClr>
                </a:solidFill>
                <a:latin typeface="+mn-ea"/>
                <a:cs typeface="Arial" panose="020B0604020202090204" pitchFamily="34" charset="0"/>
              </a:rPr>
              <a:t>在复杂的高维空间上构建稳定的异常检测模型需要特征提取器和异常检测器。</a:t>
            </a:r>
            <a:endParaRPr lang="en-US" altLang="zh-CN" sz="1600" noProof="1">
              <a:solidFill>
                <a:schemeClr val="tx1">
                  <a:lumMod val="75000"/>
                  <a:lumOff val="25000"/>
                </a:schemeClr>
              </a:solidFill>
              <a:latin typeface="+mn-ea"/>
              <a:cs typeface="Arial" panose="020B0604020202090204" pitchFamily="34" charset="0"/>
            </a:endParaRPr>
          </a:p>
        </p:txBody>
      </p:sp>
      <p:sp>
        <p:nvSpPr>
          <p:cNvPr id="47" name="Rectangle 18"/>
          <p:cNvSpPr/>
          <p:nvPr/>
        </p:nvSpPr>
        <p:spPr>
          <a:xfrm>
            <a:off x="376260" y="4153065"/>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计算复杂度</a:t>
            </a:r>
            <a:endParaRPr lang="en-US" sz="2400" b="1" noProof="1">
              <a:solidFill>
                <a:schemeClr val="tx1">
                  <a:lumMod val="75000"/>
                  <a:lumOff val="25000"/>
                </a:schemeClr>
              </a:solidFill>
              <a:latin typeface="+mn-ea"/>
              <a:cs typeface="Arial" panose="020B0604020202090204" pitchFamily="34" charset="0"/>
            </a:endParaRPr>
          </a:p>
        </p:txBody>
      </p:sp>
      <p:sp>
        <p:nvSpPr>
          <p:cNvPr id="49" name="AutoShape 123"/>
          <p:cNvSpPr>
            <a:spLocks noChangeAspect="1"/>
          </p:cNvSpPr>
          <p:nvPr/>
        </p:nvSpPr>
        <p:spPr bwMode="auto">
          <a:xfrm>
            <a:off x="1476038" y="5134079"/>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50" name="Rectangle 12"/>
          <p:cNvSpPr/>
          <p:nvPr/>
        </p:nvSpPr>
        <p:spPr>
          <a:xfrm>
            <a:off x="3470807" y="3274267"/>
            <a:ext cx="7973333" cy="787523"/>
          </a:xfrm>
          <a:prstGeom prst="rect">
            <a:avLst/>
          </a:prstGeom>
        </p:spPr>
        <p:txBody>
          <a:bodyPr wrap="square">
            <a:spAutoFit/>
          </a:bodyPr>
          <a:lstStyle/>
          <a:p>
            <a:pPr>
              <a:lnSpc>
                <a:spcPct val="150000"/>
              </a:lnSpc>
              <a:buClr>
                <a:srgbClr val="E24848"/>
              </a:buClr>
              <a:defRPr/>
            </a:pPr>
            <a:r>
              <a:rPr lang="zh-CN" altLang="en-US" sz="1600" noProof="1">
                <a:solidFill>
                  <a:schemeClr val="tx1">
                    <a:lumMod val="75000"/>
                    <a:lumOff val="25000"/>
                  </a:schemeClr>
                </a:solidFill>
                <a:latin typeface="+mn-ea"/>
                <a:cs typeface="Arial" panose="020B0604020202090204" pitchFamily="34" charset="0"/>
              </a:rPr>
              <a:t>计算复杂度包括两项内容：一个是深度模型框架的计算复杂度，另一个是使用的传统算法的计算复杂度。</a:t>
            </a:r>
            <a:endParaRPr lang="en-US" altLang="zh-CN" sz="1600" noProof="1">
              <a:solidFill>
                <a:schemeClr val="tx1">
                  <a:lumMod val="75000"/>
                  <a:lumOff val="25000"/>
                </a:schemeClr>
              </a:solidFill>
              <a:latin typeface="+mn-ea"/>
              <a:cs typeface="Arial" panose="020B0604020202090204" pitchFamily="34" charset="0"/>
            </a:endParaRPr>
          </a:p>
        </p:txBody>
      </p:sp>
      <p:sp>
        <p:nvSpPr>
          <p:cNvPr id="51" name="Rectangle 18"/>
          <p:cNvSpPr/>
          <p:nvPr/>
        </p:nvSpPr>
        <p:spPr>
          <a:xfrm>
            <a:off x="376260" y="5974276"/>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优势与劣势</a:t>
            </a:r>
            <a:endParaRPr lang="en-US" sz="2400" b="1" noProof="1">
              <a:solidFill>
                <a:schemeClr val="tx1">
                  <a:lumMod val="75000"/>
                  <a:lumOff val="25000"/>
                </a:schemeClr>
              </a:solidFill>
              <a:latin typeface="+mn-ea"/>
              <a:cs typeface="Arial" panose="020B0604020202090204" pitchFamily="34" charset="0"/>
            </a:endParaRPr>
          </a:p>
        </p:txBody>
      </p:sp>
      <p:sp>
        <p:nvSpPr>
          <p:cNvPr id="14" name="矩形 13"/>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混合深度异常检测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HYBRID DEEP ANOMALY DETECTION</a:t>
            </a:r>
            <a:endParaRPr lang="zh-CN" altLang="en-US"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ppt_x"/>
                                          </p:val>
                                        </p:tav>
                                        <p:tav tm="100000">
                                          <p:val>
                                            <p:strVal val="#ppt_x"/>
                                          </p:val>
                                        </p:tav>
                                      </p:tavLst>
                                    </p:anim>
                                    <p:anim calcmode="lin" valueType="num">
                                      <p:cBhvr additive="base">
                                        <p:cTn id="43" dur="500" fill="hold"/>
                                        <p:tgtEl>
                                          <p:spTgt spid="5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p:bldP spid="33" grpId="0"/>
      <p:bldP spid="45" grpId="0" bldLvl="0" animBg="1"/>
      <p:bldP spid="46" grpId="0"/>
      <p:bldP spid="47" grpId="0"/>
      <p:bldP spid="49" grpId="0" bldLvl="0" animBg="1"/>
      <p:bldP spid="50" grpId="0"/>
      <p:bldP spid="51" grpId="0"/>
      <p:bldP spid="14" grpId="0" bldLvl="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3"/>
          <p:cNvSpPr>
            <a:spLocks noChangeAspect="1"/>
          </p:cNvSpPr>
          <p:nvPr/>
        </p:nvSpPr>
        <p:spPr bwMode="auto">
          <a:xfrm>
            <a:off x="1478289" y="1355100"/>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32" name="Rectangle 12"/>
          <p:cNvSpPr/>
          <p:nvPr/>
        </p:nvSpPr>
        <p:spPr>
          <a:xfrm>
            <a:off x="3470807" y="5082542"/>
            <a:ext cx="7973333" cy="1526187"/>
          </a:xfrm>
          <a:prstGeom prst="rect">
            <a:avLst/>
          </a:prstGeom>
        </p:spPr>
        <p:txBody>
          <a:bodyPr wrap="square">
            <a:spAutoFit/>
          </a:bodyPr>
          <a:lstStyle/>
          <a:p>
            <a:pPr>
              <a:lnSpc>
                <a:spcPct val="150000"/>
              </a:lnSpc>
              <a:buClr>
                <a:srgbClr val="E24848"/>
              </a:buClr>
              <a:defRPr/>
            </a:pPr>
            <a:r>
              <a:rPr lang="zh-CN" altLang="en-US" sz="1600" b="1" noProof="1">
                <a:solidFill>
                  <a:srgbClr val="26313E"/>
                </a:solidFill>
              </a:rPr>
              <a:t>优势：</a:t>
            </a:r>
            <a:r>
              <a:rPr lang="en-US" altLang="zh-CN" sz="1600" noProof="1">
                <a:solidFill>
                  <a:srgbClr val="26313E"/>
                </a:solidFill>
              </a:rPr>
              <a:t>OC-NN</a:t>
            </a:r>
            <a:r>
              <a:rPr lang="zh-CN" altLang="en-US" sz="1600" noProof="1">
                <a:solidFill>
                  <a:srgbClr val="26313E"/>
                </a:solidFill>
              </a:rPr>
              <a:t>提出了一种交替最小化算法用于学习</a:t>
            </a:r>
            <a:r>
              <a:rPr lang="en-US" altLang="zh-CN" sz="1600" noProof="1">
                <a:solidFill>
                  <a:srgbClr val="26313E"/>
                </a:solidFill>
              </a:rPr>
              <a:t>OC-NN</a:t>
            </a:r>
            <a:r>
              <a:rPr lang="zh-CN" altLang="en-US" sz="1600" noProof="1">
                <a:solidFill>
                  <a:srgbClr val="26313E"/>
                </a:solidFill>
              </a:rPr>
              <a:t>模型的参数，这一子问题等价于解决定义明确的分位数选择问题。</a:t>
            </a:r>
            <a:endParaRPr lang="en-US" altLang="zh-CN" sz="1600" noProof="1">
              <a:solidFill>
                <a:srgbClr val="26313E"/>
              </a:solidFill>
            </a:endParaRPr>
          </a:p>
          <a:p>
            <a:pPr>
              <a:lnSpc>
                <a:spcPct val="150000"/>
              </a:lnSpc>
              <a:buClr>
                <a:srgbClr val="E24848"/>
              </a:buClr>
              <a:defRPr/>
            </a:pPr>
            <a:r>
              <a:rPr lang="zh-CN" altLang="en-US" sz="1600" b="1" noProof="1">
                <a:solidFill>
                  <a:srgbClr val="26313E"/>
                </a:solidFill>
                <a:latin typeface="+mn-ea"/>
                <a:cs typeface="Arial" panose="020B0604020202090204" pitchFamily="34" charset="0"/>
              </a:rPr>
              <a:t>劣势：</a:t>
            </a:r>
            <a:r>
              <a:rPr lang="zh-CN" altLang="en-US" sz="1600" noProof="1">
                <a:solidFill>
                  <a:srgbClr val="26313E"/>
                </a:solidFill>
                <a:latin typeface="+mn-ea"/>
                <a:cs typeface="Arial" panose="020B0604020202090204" pitchFamily="34" charset="0"/>
              </a:rPr>
              <a:t>输入高维数据时，训练时间与模型更新时间会相对较长，而且鉴于输入空间的改变，模型更新要花费更长的时间。</a:t>
            </a:r>
            <a:endParaRPr lang="en-US" altLang="zh-CN" sz="1200" b="1" noProof="1">
              <a:solidFill>
                <a:schemeClr val="tx1">
                  <a:lumMod val="75000"/>
                  <a:lumOff val="25000"/>
                </a:schemeClr>
              </a:solidFill>
              <a:latin typeface="+mn-ea"/>
              <a:cs typeface="Arial" panose="020B0604020202090204" pitchFamily="34" charset="0"/>
            </a:endParaRPr>
          </a:p>
        </p:txBody>
      </p:sp>
      <p:sp>
        <p:nvSpPr>
          <p:cNvPr id="33" name="Rectangle 18"/>
          <p:cNvSpPr/>
          <p:nvPr/>
        </p:nvSpPr>
        <p:spPr>
          <a:xfrm>
            <a:off x="378511" y="2195297"/>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设想</a:t>
            </a:r>
            <a:endParaRPr lang="en-US" altLang="zh-CN" sz="2400" b="1" noProof="1">
              <a:solidFill>
                <a:schemeClr val="tx1">
                  <a:lumMod val="75000"/>
                  <a:lumOff val="25000"/>
                </a:schemeClr>
              </a:solidFill>
              <a:latin typeface="+mn-ea"/>
              <a:cs typeface="Arial" panose="020B0604020202090204" pitchFamily="34" charset="0"/>
            </a:endParaRPr>
          </a:p>
        </p:txBody>
      </p:sp>
      <p:sp>
        <p:nvSpPr>
          <p:cNvPr id="45" name="AutoShape 123"/>
          <p:cNvSpPr>
            <a:spLocks noChangeAspect="1"/>
          </p:cNvSpPr>
          <p:nvPr/>
        </p:nvSpPr>
        <p:spPr bwMode="auto">
          <a:xfrm>
            <a:off x="1476038" y="3312868"/>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46" name="Rectangle 12"/>
          <p:cNvSpPr/>
          <p:nvPr/>
        </p:nvSpPr>
        <p:spPr>
          <a:xfrm>
            <a:off x="3470807" y="1325925"/>
            <a:ext cx="7973333" cy="1526187"/>
          </a:xfrm>
          <a:prstGeom prst="rect">
            <a:avLst/>
          </a:prstGeom>
        </p:spPr>
        <p:txBody>
          <a:bodyPr wrap="square">
            <a:spAutoFit/>
          </a:bodyPr>
          <a:lstStyle/>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1. OC-NN</a:t>
            </a:r>
            <a:r>
              <a:rPr lang="zh-CN" altLang="en-US" sz="1600" noProof="1">
                <a:solidFill>
                  <a:schemeClr val="tx1">
                    <a:lumMod val="75000"/>
                    <a:lumOff val="25000"/>
                  </a:schemeClr>
                </a:solidFill>
                <a:latin typeface="+mn-ea"/>
                <a:cs typeface="Arial" panose="020B0604020202090204" pitchFamily="34" charset="0"/>
              </a:rPr>
              <a:t> 结合了深度网络提取渐进丰富的数据表示的能力以及单分类对象从异常值中分离出来正常值的能力。</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2. OC-NN </a:t>
            </a:r>
            <a:r>
              <a:rPr lang="zh-CN" altLang="en-US" sz="1600" noProof="1">
                <a:solidFill>
                  <a:schemeClr val="tx1">
                    <a:lumMod val="75000"/>
                    <a:lumOff val="25000"/>
                  </a:schemeClr>
                </a:solidFill>
                <a:latin typeface="+mn-ea"/>
                <a:cs typeface="Arial" panose="020B0604020202090204" pitchFamily="34" charset="0"/>
              </a:rPr>
              <a:t>可以提取深度神经网络隐藏层中数据分布变化的共同特性</a:t>
            </a:r>
            <a:r>
              <a:rPr lang="en-US" altLang="zh-CN" sz="1600" noProof="1">
                <a:solidFill>
                  <a:schemeClr val="tx1">
                    <a:lumMod val="75000"/>
                    <a:lumOff val="25000"/>
                  </a:schemeClr>
                </a:solidFill>
                <a:latin typeface="+mn-ea"/>
                <a:cs typeface="Arial" panose="020B0604020202090204" pitchFamily="34" charset="0"/>
              </a:rPr>
              <a:t> </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3. </a:t>
            </a:r>
            <a:r>
              <a:rPr lang="zh-CN" altLang="en-US" sz="1600" noProof="1">
                <a:solidFill>
                  <a:schemeClr val="tx1">
                    <a:lumMod val="75000"/>
                    <a:lumOff val="25000"/>
                  </a:schemeClr>
                </a:solidFill>
                <a:latin typeface="+mn-ea"/>
                <a:cs typeface="Arial" panose="020B0604020202090204" pitchFamily="34" charset="0"/>
              </a:rPr>
              <a:t>异常样本不包含变化的共同特性，因此隐藏层无法捕获异常值</a:t>
            </a:r>
            <a:endParaRPr lang="en-US" altLang="zh-CN" sz="1600" noProof="1">
              <a:solidFill>
                <a:schemeClr val="tx1">
                  <a:lumMod val="75000"/>
                  <a:lumOff val="25000"/>
                </a:schemeClr>
              </a:solidFill>
              <a:latin typeface="+mn-ea"/>
              <a:cs typeface="Arial" panose="020B0604020202090204" pitchFamily="34" charset="0"/>
            </a:endParaRPr>
          </a:p>
        </p:txBody>
      </p:sp>
      <p:sp>
        <p:nvSpPr>
          <p:cNvPr id="47" name="Rectangle 18"/>
          <p:cNvSpPr/>
          <p:nvPr/>
        </p:nvSpPr>
        <p:spPr>
          <a:xfrm>
            <a:off x="376260" y="4153065"/>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计算复杂度</a:t>
            </a:r>
            <a:endParaRPr lang="en-US" sz="2400" b="1" noProof="1">
              <a:solidFill>
                <a:schemeClr val="tx1">
                  <a:lumMod val="75000"/>
                  <a:lumOff val="25000"/>
                </a:schemeClr>
              </a:solidFill>
              <a:latin typeface="+mn-ea"/>
              <a:cs typeface="Arial" panose="020B0604020202090204" pitchFamily="34" charset="0"/>
            </a:endParaRPr>
          </a:p>
        </p:txBody>
      </p:sp>
      <p:sp>
        <p:nvSpPr>
          <p:cNvPr id="49" name="AutoShape 123"/>
          <p:cNvSpPr>
            <a:spLocks noChangeAspect="1"/>
          </p:cNvSpPr>
          <p:nvPr/>
        </p:nvSpPr>
        <p:spPr bwMode="auto">
          <a:xfrm>
            <a:off x="1476038" y="5134079"/>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50" name="Rectangle 12"/>
          <p:cNvSpPr/>
          <p:nvPr/>
        </p:nvSpPr>
        <p:spPr>
          <a:xfrm>
            <a:off x="3470807" y="3274267"/>
            <a:ext cx="7973333" cy="787523"/>
          </a:xfrm>
          <a:prstGeom prst="rect">
            <a:avLst/>
          </a:prstGeom>
        </p:spPr>
        <p:txBody>
          <a:bodyPr wrap="square">
            <a:spAutoFit/>
          </a:bodyPr>
          <a:lstStyle/>
          <a:p>
            <a:pPr>
              <a:lnSpc>
                <a:spcPct val="150000"/>
              </a:lnSpc>
              <a:buClr>
                <a:srgbClr val="E24848"/>
              </a:buClr>
              <a:defRPr/>
            </a:pPr>
            <a:r>
              <a:rPr lang="zh-CN" altLang="en-US" sz="1600" noProof="1">
                <a:solidFill>
                  <a:schemeClr val="tx1">
                    <a:lumMod val="75000"/>
                    <a:lumOff val="25000"/>
                  </a:schemeClr>
                </a:solidFill>
                <a:latin typeface="+mn-ea"/>
                <a:cs typeface="Arial" panose="020B0604020202090204" pitchFamily="34" charset="0"/>
              </a:rPr>
              <a:t>计算复杂度仅包含选择的深度网络模型的复杂度。</a:t>
            </a:r>
            <a:r>
              <a:rPr lang="en-US" altLang="zh-CN" sz="1600" noProof="1">
                <a:solidFill>
                  <a:schemeClr val="tx1">
                    <a:lumMod val="75000"/>
                    <a:lumOff val="25000"/>
                  </a:schemeClr>
                </a:solidFill>
                <a:latin typeface="+mn-ea"/>
                <a:cs typeface="Arial" panose="020B0604020202090204" pitchFamily="34" charset="0"/>
              </a:rPr>
              <a:t>OC-NN </a:t>
            </a:r>
            <a:r>
              <a:rPr lang="zh-CN" altLang="en-US" sz="1600" noProof="1">
                <a:solidFill>
                  <a:schemeClr val="tx1">
                    <a:lumMod val="75000"/>
                    <a:lumOff val="25000"/>
                  </a:schemeClr>
                </a:solidFill>
                <a:latin typeface="+mn-ea"/>
                <a:cs typeface="Arial" panose="020B0604020202090204" pitchFamily="34" charset="0"/>
              </a:rPr>
              <a:t>模型存储复杂度较低（因为其不需要为预测存储数据），而其时间复杂度与输入的维数成正比。</a:t>
            </a:r>
            <a:endParaRPr lang="en-US" altLang="zh-CN" sz="1600" noProof="1">
              <a:solidFill>
                <a:schemeClr val="tx1">
                  <a:lumMod val="75000"/>
                  <a:lumOff val="25000"/>
                </a:schemeClr>
              </a:solidFill>
              <a:latin typeface="+mn-ea"/>
              <a:cs typeface="Arial" panose="020B0604020202090204" pitchFamily="34" charset="0"/>
            </a:endParaRPr>
          </a:p>
        </p:txBody>
      </p:sp>
      <p:sp>
        <p:nvSpPr>
          <p:cNvPr id="51" name="Rectangle 18"/>
          <p:cNvSpPr/>
          <p:nvPr/>
        </p:nvSpPr>
        <p:spPr>
          <a:xfrm>
            <a:off x="376260" y="5974276"/>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优势与劣势</a:t>
            </a:r>
            <a:endParaRPr lang="en-US" sz="2400" b="1" noProof="1">
              <a:solidFill>
                <a:schemeClr val="tx1">
                  <a:lumMod val="75000"/>
                  <a:lumOff val="25000"/>
                </a:schemeClr>
              </a:solidFill>
              <a:latin typeface="+mn-ea"/>
              <a:cs typeface="Arial" panose="020B0604020202090204" pitchFamily="34" charset="0"/>
            </a:endParaRPr>
          </a:p>
        </p:txBody>
      </p:sp>
      <p:sp>
        <p:nvSpPr>
          <p:cNvPr id="14" name="矩形 13"/>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2635" y="336076"/>
            <a:ext cx="56915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基于单分类神经网络 </a:t>
            </a:r>
            <a:r>
              <a:rPr lang="en-US" altLang="zh-CN" sz="2000" b="1" dirty="0">
                <a:solidFill>
                  <a:srgbClr val="26313E"/>
                </a:solidFill>
                <a:latin typeface="微软雅黑" pitchFamily="34" charset="-122"/>
                <a:ea typeface="微软雅黑" pitchFamily="34" charset="-122"/>
              </a:rPr>
              <a:t>(OC-NN) </a:t>
            </a:r>
            <a:r>
              <a:rPr lang="zh-CN" altLang="en-US" sz="2000" b="1" dirty="0">
                <a:solidFill>
                  <a:srgbClr val="26313E"/>
                </a:solidFill>
                <a:latin typeface="微软雅黑" pitchFamily="34" charset="-122"/>
                <a:ea typeface="微软雅黑" pitchFamily="34" charset="-122"/>
              </a:rPr>
              <a:t>的异常检测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ONE-CLASS NEURAL NETWORKS FOR ANOMALY DETECTION</a:t>
            </a:r>
            <a:endParaRPr lang="zh-CN" altLang="en-US"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ppt_x"/>
                                          </p:val>
                                        </p:tav>
                                        <p:tav tm="100000">
                                          <p:val>
                                            <p:strVal val="#ppt_x"/>
                                          </p:val>
                                        </p:tav>
                                      </p:tavLst>
                                    </p:anim>
                                    <p:anim calcmode="lin" valueType="num">
                                      <p:cBhvr additive="base">
                                        <p:cTn id="43" dur="500" fill="hold"/>
                                        <p:tgtEl>
                                          <p:spTgt spid="5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p:bldP spid="33" grpId="0"/>
      <p:bldP spid="45" grpId="0" bldLvl="0" animBg="1"/>
      <p:bldP spid="46" grpId="0"/>
      <p:bldP spid="47" grpId="0"/>
      <p:bldP spid="49" grpId="0" bldLvl="0" animBg="1"/>
      <p:bldP spid="50" grpId="0"/>
      <p:bldP spid="51" grpId="0"/>
      <p:bldP spid="14" grpId="0" bldLvl="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3"/>
          <p:cNvSpPr>
            <a:spLocks noChangeAspect="1"/>
          </p:cNvSpPr>
          <p:nvPr/>
        </p:nvSpPr>
        <p:spPr bwMode="auto">
          <a:xfrm>
            <a:off x="1478289" y="1355100"/>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32" name="Rectangle 12"/>
          <p:cNvSpPr/>
          <p:nvPr/>
        </p:nvSpPr>
        <p:spPr>
          <a:xfrm>
            <a:off x="3470807" y="5082542"/>
            <a:ext cx="7973333" cy="1156855"/>
          </a:xfrm>
          <a:prstGeom prst="rect">
            <a:avLst/>
          </a:prstGeom>
        </p:spPr>
        <p:txBody>
          <a:bodyPr wrap="square">
            <a:spAutoFit/>
          </a:bodyPr>
          <a:lstStyle/>
          <a:p>
            <a:pPr>
              <a:lnSpc>
                <a:spcPct val="150000"/>
              </a:lnSpc>
              <a:buClr>
                <a:srgbClr val="E24848"/>
              </a:buClr>
              <a:defRPr/>
            </a:pPr>
            <a:r>
              <a:rPr lang="zh-CN" altLang="en-US" sz="1600" b="1" noProof="1">
                <a:solidFill>
                  <a:srgbClr val="26313E"/>
                </a:solidFill>
              </a:rPr>
              <a:t>优势：</a:t>
            </a:r>
            <a:r>
              <a:rPr lang="zh-CN" altLang="en-US" sz="1600" noProof="1">
                <a:solidFill>
                  <a:srgbClr val="26313E"/>
                </a:solidFill>
              </a:rPr>
              <a:t>了解固有的数据特征，以将正常数据点与异常数据点分开，可识别数据中的共性并有助于异常检测。而且其不需要标记的数据来训练算法，时间效率高。</a:t>
            </a:r>
            <a:endParaRPr lang="en-US" altLang="zh-CN" sz="1600" noProof="1">
              <a:solidFill>
                <a:srgbClr val="26313E"/>
              </a:solidFill>
            </a:endParaRPr>
          </a:p>
          <a:p>
            <a:pPr>
              <a:lnSpc>
                <a:spcPct val="150000"/>
              </a:lnSpc>
              <a:buClr>
                <a:srgbClr val="E24848"/>
              </a:buClr>
              <a:defRPr/>
            </a:pPr>
            <a:r>
              <a:rPr lang="zh-CN" altLang="en-US" sz="1600" b="1" noProof="1">
                <a:solidFill>
                  <a:srgbClr val="26313E"/>
                </a:solidFill>
                <a:latin typeface="+mn-ea"/>
                <a:cs typeface="Arial" panose="020B0604020202090204" pitchFamily="34" charset="0"/>
              </a:rPr>
              <a:t>劣势：</a:t>
            </a:r>
            <a:r>
              <a:rPr lang="zh-CN" altLang="en-US" sz="1600" noProof="1">
                <a:solidFill>
                  <a:srgbClr val="26313E"/>
                </a:solidFill>
                <a:latin typeface="+mn-ea"/>
                <a:cs typeface="Arial" panose="020B0604020202090204" pitchFamily="34" charset="0"/>
              </a:rPr>
              <a:t>在使用自动编码器时，正确压缩度的选择需要经过调整才能获得最佳结果。</a:t>
            </a:r>
            <a:endParaRPr lang="en-US" altLang="zh-CN" sz="1200" b="1" noProof="1">
              <a:solidFill>
                <a:schemeClr val="tx1">
                  <a:lumMod val="75000"/>
                  <a:lumOff val="25000"/>
                </a:schemeClr>
              </a:solidFill>
              <a:latin typeface="+mn-ea"/>
              <a:cs typeface="Arial" panose="020B0604020202090204" pitchFamily="34" charset="0"/>
            </a:endParaRPr>
          </a:p>
        </p:txBody>
      </p:sp>
      <p:sp>
        <p:nvSpPr>
          <p:cNvPr id="33" name="Rectangle 18"/>
          <p:cNvSpPr/>
          <p:nvPr/>
        </p:nvSpPr>
        <p:spPr>
          <a:xfrm>
            <a:off x="378511" y="2195297"/>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设想</a:t>
            </a:r>
            <a:endParaRPr lang="en-US" altLang="zh-CN" sz="2400" b="1" noProof="1">
              <a:solidFill>
                <a:schemeClr val="tx1">
                  <a:lumMod val="75000"/>
                  <a:lumOff val="25000"/>
                </a:schemeClr>
              </a:solidFill>
              <a:latin typeface="+mn-ea"/>
              <a:cs typeface="Arial" panose="020B0604020202090204" pitchFamily="34" charset="0"/>
            </a:endParaRPr>
          </a:p>
        </p:txBody>
      </p:sp>
      <p:sp>
        <p:nvSpPr>
          <p:cNvPr id="45" name="AutoShape 123"/>
          <p:cNvSpPr>
            <a:spLocks noChangeAspect="1"/>
          </p:cNvSpPr>
          <p:nvPr/>
        </p:nvSpPr>
        <p:spPr bwMode="auto">
          <a:xfrm>
            <a:off x="1476038" y="3312868"/>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46" name="Rectangle 12"/>
          <p:cNvSpPr/>
          <p:nvPr/>
        </p:nvSpPr>
        <p:spPr>
          <a:xfrm>
            <a:off x="3470807" y="1325925"/>
            <a:ext cx="7973333" cy="1526187"/>
          </a:xfrm>
          <a:prstGeom prst="rect">
            <a:avLst/>
          </a:prstGeom>
        </p:spPr>
        <p:txBody>
          <a:bodyPr wrap="square">
            <a:spAutoFit/>
          </a:bodyPr>
          <a:lstStyle/>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1.</a:t>
            </a:r>
            <a:r>
              <a:rPr lang="zh-CN" altLang="en-US" sz="1600" noProof="1">
                <a:solidFill>
                  <a:schemeClr val="tx1">
                    <a:lumMod val="75000"/>
                    <a:lumOff val="25000"/>
                  </a:schemeClr>
                </a:solidFill>
                <a:latin typeface="+mn-ea"/>
                <a:cs typeface="Arial" panose="020B0604020202090204" pitchFamily="34" charset="0"/>
              </a:rPr>
              <a:t>原始或潜在特征空间中的正常区域可与原始或潜在特征空间中的异常区域区分开。</a:t>
            </a:r>
            <a:endParaRPr lang="en-US" altLang="zh-CN" sz="1600" noProof="1">
              <a:solidFill>
                <a:schemeClr val="tx1">
                  <a:lumMod val="75000"/>
                  <a:lumOff val="25000"/>
                </a:schemeClr>
              </a:solidFill>
              <a:latin typeface="+mn-ea"/>
              <a:cs typeface="Arial" panose="020B0604020202090204" pitchFamily="34" charset="0"/>
            </a:endParaRPr>
          </a:p>
          <a:p>
            <a:pPr>
              <a:lnSpc>
                <a:spcPct val="150000"/>
              </a:lnSpc>
              <a:buClr>
                <a:srgbClr val="E24848"/>
              </a:buClr>
              <a:defRPr/>
            </a:pPr>
            <a:r>
              <a:rPr lang="en-US" altLang="zh-CN" sz="1600" noProof="1">
                <a:solidFill>
                  <a:schemeClr val="tx1">
                    <a:lumMod val="75000"/>
                    <a:lumOff val="25000"/>
                  </a:schemeClr>
                </a:solidFill>
                <a:latin typeface="+mn-ea"/>
                <a:cs typeface="Arial" panose="020B0604020202090204" pitchFamily="34" charset="0"/>
              </a:rPr>
              <a:t>2. </a:t>
            </a:r>
            <a:r>
              <a:rPr lang="zh-CN" altLang="en-US" sz="1600" noProof="1">
                <a:solidFill>
                  <a:schemeClr val="tx1">
                    <a:lumMod val="75000"/>
                    <a:lumOff val="25000"/>
                  </a:schemeClr>
                </a:solidFill>
                <a:latin typeface="+mn-ea"/>
                <a:cs typeface="Arial" panose="020B0604020202090204" pitchFamily="34" charset="0"/>
              </a:rPr>
              <a:t>与其余数据集相比，大多数数据实例是正常的。无监督异常检测算法会根据数据集的固有属性（例如距离或密度）生成数据实例的异常值，深度神经网络的隐藏层旨在捕获数据集中的这些内在属性。</a:t>
            </a:r>
            <a:endParaRPr lang="en-US" altLang="zh-CN" sz="1600" noProof="1">
              <a:solidFill>
                <a:schemeClr val="tx1">
                  <a:lumMod val="75000"/>
                  <a:lumOff val="25000"/>
                </a:schemeClr>
              </a:solidFill>
              <a:latin typeface="+mn-ea"/>
              <a:cs typeface="Arial" panose="020B0604020202090204" pitchFamily="34" charset="0"/>
            </a:endParaRPr>
          </a:p>
        </p:txBody>
      </p:sp>
      <p:sp>
        <p:nvSpPr>
          <p:cNvPr id="47" name="Rectangle 18"/>
          <p:cNvSpPr/>
          <p:nvPr/>
        </p:nvSpPr>
        <p:spPr>
          <a:xfrm>
            <a:off x="376260" y="4153065"/>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计算复杂度</a:t>
            </a:r>
            <a:endParaRPr lang="en-US" sz="2400" b="1" noProof="1">
              <a:solidFill>
                <a:schemeClr val="tx1">
                  <a:lumMod val="75000"/>
                  <a:lumOff val="25000"/>
                </a:schemeClr>
              </a:solidFill>
              <a:latin typeface="+mn-ea"/>
              <a:cs typeface="Arial" panose="020B0604020202090204" pitchFamily="34" charset="0"/>
            </a:endParaRPr>
          </a:p>
        </p:txBody>
      </p:sp>
      <p:sp>
        <p:nvSpPr>
          <p:cNvPr id="49" name="AutoShape 123"/>
          <p:cNvSpPr>
            <a:spLocks noChangeAspect="1"/>
          </p:cNvSpPr>
          <p:nvPr/>
        </p:nvSpPr>
        <p:spPr bwMode="auto">
          <a:xfrm>
            <a:off x="1476038" y="5134079"/>
            <a:ext cx="655900" cy="721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26313E"/>
          </a:solidFill>
          <a:ln>
            <a:solidFill>
              <a:srgbClr val="26313E"/>
            </a:solidFill>
          </a:ln>
          <a:effectLst/>
        </p:spPr>
        <p:txBody>
          <a:bodyPr lIns="50789" tIns="50789" rIns="50789" bIns="50789"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Arial" panose="020B0604020202090204" pitchFamily="34" charset="0"/>
              <a:ea typeface="+mn-ea"/>
              <a:cs typeface="Arial" panose="020B0604020202090204" pitchFamily="34" charset="0"/>
              <a:sym typeface="Gill Sans" panose="020B0502020104020203" charset="0"/>
            </a:endParaRPr>
          </a:p>
        </p:txBody>
      </p:sp>
      <p:sp>
        <p:nvSpPr>
          <p:cNvPr id="50" name="Rectangle 12"/>
          <p:cNvSpPr/>
          <p:nvPr/>
        </p:nvSpPr>
        <p:spPr>
          <a:xfrm>
            <a:off x="3470807" y="3274267"/>
            <a:ext cx="7973333" cy="787523"/>
          </a:xfrm>
          <a:prstGeom prst="rect">
            <a:avLst/>
          </a:prstGeom>
        </p:spPr>
        <p:txBody>
          <a:bodyPr wrap="square">
            <a:spAutoFit/>
          </a:bodyPr>
          <a:lstStyle/>
          <a:p>
            <a:pPr>
              <a:lnSpc>
                <a:spcPct val="150000"/>
              </a:lnSpc>
              <a:buClr>
                <a:srgbClr val="E24848"/>
              </a:buClr>
              <a:defRPr/>
            </a:pPr>
            <a:r>
              <a:rPr lang="zh-CN" altLang="en-US" sz="1600" noProof="1">
                <a:solidFill>
                  <a:schemeClr val="tx1">
                    <a:lumMod val="75000"/>
                    <a:lumOff val="25000"/>
                  </a:schemeClr>
                </a:solidFill>
                <a:latin typeface="+mn-ea"/>
                <a:cs typeface="Arial" panose="020B0604020202090204" pitchFamily="34" charset="0"/>
              </a:rPr>
              <a:t>计算复杂度取决于三个部分：操作数，网络参数和隐藏层，训练自动编码器的计算复杂度远高于传统方法。</a:t>
            </a:r>
            <a:endParaRPr lang="en-US" altLang="zh-CN" sz="1600" noProof="1">
              <a:solidFill>
                <a:schemeClr val="tx1">
                  <a:lumMod val="75000"/>
                  <a:lumOff val="25000"/>
                </a:schemeClr>
              </a:solidFill>
              <a:latin typeface="+mn-ea"/>
              <a:cs typeface="Arial" panose="020B0604020202090204" pitchFamily="34" charset="0"/>
            </a:endParaRPr>
          </a:p>
        </p:txBody>
      </p:sp>
      <p:sp>
        <p:nvSpPr>
          <p:cNvPr id="51" name="Rectangle 18"/>
          <p:cNvSpPr/>
          <p:nvPr/>
        </p:nvSpPr>
        <p:spPr>
          <a:xfrm>
            <a:off x="376260" y="5974276"/>
            <a:ext cx="2855457" cy="308595"/>
          </a:xfrm>
          <a:prstGeom prst="rect">
            <a:avLst/>
          </a:prstGeom>
          <a:noFill/>
        </p:spPr>
        <p:txBody>
          <a:bodyPr wrap="square" anchor="ctr">
            <a:noAutofit/>
          </a:bodyPr>
          <a:lstStyle/>
          <a:p>
            <a:pPr algn="ctr"/>
            <a:r>
              <a:rPr lang="zh-CN" altLang="en-US" sz="2400" b="1" noProof="1">
                <a:solidFill>
                  <a:schemeClr val="tx1">
                    <a:lumMod val="75000"/>
                    <a:lumOff val="25000"/>
                  </a:schemeClr>
                </a:solidFill>
                <a:latin typeface="+mn-ea"/>
                <a:cs typeface="Arial" panose="020B0604020202090204" pitchFamily="34" charset="0"/>
              </a:rPr>
              <a:t>优势与劣势</a:t>
            </a:r>
            <a:endParaRPr lang="en-US" sz="2400" b="1" noProof="1">
              <a:solidFill>
                <a:schemeClr val="tx1">
                  <a:lumMod val="75000"/>
                  <a:lumOff val="25000"/>
                </a:schemeClr>
              </a:solidFill>
              <a:latin typeface="+mn-ea"/>
              <a:cs typeface="Arial" panose="020B0604020202090204" pitchFamily="34" charset="0"/>
            </a:endParaRPr>
          </a:p>
        </p:txBody>
      </p:sp>
      <p:sp>
        <p:nvSpPr>
          <p:cNvPr id="14" name="矩形 13"/>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82636" y="336076"/>
            <a:ext cx="4220960"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无监督异常检测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UNSUPERVISED DEEP ANOMALY DETECTION</a:t>
            </a:r>
            <a:endParaRPr lang="zh-CN" altLang="en-US"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ppt_x"/>
                                          </p:val>
                                        </p:tav>
                                        <p:tav tm="100000">
                                          <p:val>
                                            <p:strVal val="#ppt_x"/>
                                          </p:val>
                                        </p:tav>
                                      </p:tavLst>
                                    </p:anim>
                                    <p:anim calcmode="lin" valueType="num">
                                      <p:cBhvr additive="base">
                                        <p:cTn id="43" dur="500" fill="hold"/>
                                        <p:tgtEl>
                                          <p:spTgt spid="5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left)">
                                      <p:cBhvr>
                                        <p:cTn id="53" dur="500"/>
                                        <p:tgtEl>
                                          <p:spTgt spid="51"/>
                                        </p:tgtEl>
                                      </p:cBhvr>
                                    </p:animEffect>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p:bldP spid="33" grpId="0"/>
      <p:bldP spid="45" grpId="0" bldLvl="0" animBg="1"/>
      <p:bldP spid="46" grpId="0"/>
      <p:bldP spid="47" grpId="0"/>
      <p:bldP spid="49" grpId="0" bldLvl="0" animBg="1"/>
      <p:bldP spid="50" grpId="0"/>
      <p:bldP spid="51" grpId="0"/>
      <p:bldP spid="14" grpId="0" bldLvl="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583565"/>
          </a:xfrm>
          <a:prstGeom prst="rect">
            <a:avLst/>
          </a:prstGeom>
          <a:noFill/>
        </p:spPr>
        <p:txBody>
          <a:bodyPr wrap="square" rtlCol="0">
            <a:spAutoFit/>
          </a:bodyPr>
          <a:lstStyle/>
          <a:p>
            <a:r>
              <a:rPr lang="en-US" altLang="zh-CN" sz="3200" b="1" dirty="0">
                <a:solidFill>
                  <a:srgbClr val="26313E"/>
                </a:solidFill>
                <a:latin typeface="微软雅黑" pitchFamily="34" charset="-122"/>
                <a:ea typeface="微软雅黑" pitchFamily="34" charset="-122"/>
              </a:rPr>
              <a:t>Introduction</a:t>
            </a:r>
            <a:endParaRPr lang="en-US" altLang="zh-CN" sz="3200" b="1" dirty="0">
              <a:solidFill>
                <a:srgbClr val="26313E"/>
              </a:solidFill>
              <a:latin typeface="微软雅黑" pitchFamily="34" charset="-122"/>
              <a:ea typeface="微软雅黑" pitchFamily="34" charset="-122"/>
            </a:endParaRPr>
          </a:p>
        </p:txBody>
      </p:sp>
      <p:sp>
        <p:nvSpPr>
          <p:cNvPr id="2" name="文本框 1"/>
          <p:cNvSpPr txBox="1"/>
          <p:nvPr/>
        </p:nvSpPr>
        <p:spPr>
          <a:xfrm>
            <a:off x="982345" y="803275"/>
            <a:ext cx="10299065" cy="5415915"/>
          </a:xfrm>
          <a:prstGeom prst="rect">
            <a:avLst/>
          </a:prstGeom>
          <a:noFill/>
        </p:spPr>
        <p:txBody>
          <a:bodyPr wrap="square" rtlCol="0" anchor="t">
            <a:spAutoFit/>
          </a:bodyPr>
          <a:p>
            <a:pPr marL="457200" indent="-457200" fontAlgn="auto">
              <a:lnSpc>
                <a:spcPct val="150000"/>
              </a:lnSpc>
              <a:spcAft>
                <a:spcPts val="1200"/>
              </a:spcAft>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异常检测（也称为异常值检测）：目标是以数据驱动的方式确定所有与众不同的异常数据。</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深度学习：机器学习的子集</a:t>
            </a:r>
            <a:endParaRPr lang="zh-CN" altLang="en-US" sz="2800" b="1" dirty="0">
              <a:solidFill>
                <a:srgbClr val="26313E"/>
              </a:solidFill>
              <a:latin typeface="微软雅黑" pitchFamily="34" charset="-122"/>
              <a:ea typeface="微软雅黑" pitchFamily="34" charset="-122"/>
              <a:sym typeface="+mn-ea"/>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优点：</a:t>
            </a:r>
            <a:endParaRPr lang="zh-CN" altLang="en-US" sz="2800" b="1" dirty="0">
              <a:solidFill>
                <a:srgbClr val="26313E"/>
              </a:solidFill>
              <a:latin typeface="微软雅黑" pitchFamily="34" charset="-122"/>
              <a:ea typeface="微软雅黑" pitchFamily="34" charset="-122"/>
            </a:endParaRPr>
          </a:p>
          <a:p>
            <a:pPr marL="1371600" lvl="2"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性能好</a:t>
            </a:r>
            <a:endParaRPr lang="zh-CN" altLang="en-US" sz="2800" b="1" dirty="0">
              <a:solidFill>
                <a:srgbClr val="26313E"/>
              </a:solidFill>
              <a:latin typeface="微软雅黑" pitchFamily="34" charset="-122"/>
              <a:ea typeface="微软雅黑" pitchFamily="34" charset="-122"/>
            </a:endParaRPr>
          </a:p>
          <a:p>
            <a:pPr marL="1371600" lvl="2"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灵活性较高</a:t>
            </a:r>
            <a:endParaRPr lang="zh-CN" altLang="en-US" sz="2800" b="1" dirty="0">
              <a:solidFill>
                <a:srgbClr val="26313E"/>
              </a:solidFill>
              <a:latin typeface="微软雅黑" pitchFamily="34" charset="-122"/>
              <a:ea typeface="微软雅黑" pitchFamily="34" charset="-122"/>
            </a:endParaRPr>
          </a:p>
          <a:p>
            <a:pPr marL="1371600" lvl="2"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数据规模增加时，深度学习的效率高于传统的机器学习。</a:t>
            </a:r>
            <a:endParaRPr lang="en-US" altLang="zh-CN" sz="2800" b="1" dirty="0">
              <a:solidFill>
                <a:srgbClr val="26313E"/>
              </a:solidFill>
              <a:latin typeface="微软雅黑" pitchFamily="34" charset="-122"/>
              <a:ea typeface="微软雅黑" pitchFamily="34" charset="-122"/>
            </a:endParaRPr>
          </a:p>
          <a:p>
            <a:pPr marL="457200" indent="-457200" fontAlgn="auto">
              <a:lnSpc>
                <a:spcPct val="150000"/>
              </a:lnSpc>
              <a:spcAft>
                <a:spcPts val="1200"/>
              </a:spcAft>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本文的主要内容</a:t>
            </a:r>
            <a:endParaRPr lang="zh-CN" altLang="en-US" sz="2800" b="1" dirty="0">
              <a:solidFill>
                <a:srgbClr val="26313E"/>
              </a:solidFill>
              <a:latin typeface="微软雅黑" pitchFamily="34" charset="-122"/>
              <a:ea typeface="微软雅黑" pitchFamily="34" charset="-122"/>
            </a:endParaRPr>
          </a:p>
        </p:txBody>
      </p:sp>
      <p:pic>
        <p:nvPicPr>
          <p:cNvPr id="3" name="图片 2" descr="截屏2020-10-11 21.00.51"/>
          <p:cNvPicPr>
            <a:picLocks noChangeAspect="1"/>
          </p:cNvPicPr>
          <p:nvPr/>
        </p:nvPicPr>
        <p:blipFill>
          <a:blip r:embed="rId1"/>
          <a:stretch>
            <a:fillRect/>
          </a:stretch>
        </p:blipFill>
        <p:spPr>
          <a:xfrm>
            <a:off x="6338570" y="2570480"/>
            <a:ext cx="4258310" cy="2251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19580" y="1378854"/>
            <a:ext cx="1116000" cy="111600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a:spLocks noChangeAspect="1"/>
          </p:cNvSpPr>
          <p:nvPr/>
        </p:nvSpPr>
        <p:spPr>
          <a:xfrm>
            <a:off x="971580" y="1670221"/>
            <a:ext cx="612000" cy="53326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1984212" y="1688063"/>
            <a:ext cx="9686172" cy="875624"/>
          </a:xfrm>
          <a:prstGeom prst="rect">
            <a:avLst/>
          </a:prstGeom>
          <a:noFill/>
        </p:spPr>
        <p:txBody>
          <a:bodyPr wrap="square" rtlCol="0">
            <a:spAutoFit/>
          </a:bodyPr>
          <a:lstStyle/>
          <a:p>
            <a:pPr indent="377825" algn="just">
              <a:lnSpc>
                <a:spcPct val="125000"/>
              </a:lnSpc>
            </a:pPr>
            <a:r>
              <a:rPr lang="zh-CN" altLang="en-US" sz="1400" dirty="0">
                <a:latin typeface="微软雅黑" pitchFamily="34" charset="-122"/>
                <a:ea typeface="微软雅黑" pitchFamily="34" charset="-122"/>
              </a:rPr>
              <a:t>迁移学习是机器学习中解决训练数据不足这一基本问题的重要工具。它旨在通过放宽原先训练和未来数据必须在相同的特征空间中并且具有相同的分布这一假设将学习内容从源域转移到目标域，而且经研究证明已经取得了值得信赖的结果。使用迁移学习进行异常检测的一个待解决问题是转移能力的程度，即定义要素如何很好地转移知识并提高分类性能。</a:t>
            </a:r>
            <a:endParaRPr lang="zh-CN" altLang="en-US" sz="1400" dirty="0">
              <a:latin typeface="微软雅黑" pitchFamily="34" charset="-122"/>
              <a:ea typeface="微软雅黑" pitchFamily="34" charset="-122"/>
            </a:endParaRPr>
          </a:p>
        </p:txBody>
      </p:sp>
      <p:sp>
        <p:nvSpPr>
          <p:cNvPr id="21" name="矩形 20"/>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其他技术</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MISCELLANEOUS TECHNIQUES	</a:t>
            </a:r>
            <a:endParaRPr lang="zh-CN" altLang="en-US" sz="1400" b="1" dirty="0">
              <a:solidFill>
                <a:srgbClr val="26313E"/>
              </a:solidFill>
              <a:latin typeface="微软雅黑" pitchFamily="34" charset="-122"/>
              <a:ea typeface="微软雅黑" pitchFamily="34" charset="-122"/>
            </a:endParaRPr>
          </a:p>
        </p:txBody>
      </p:sp>
      <p:sp>
        <p:nvSpPr>
          <p:cNvPr id="4" name="文本框 3"/>
          <p:cNvSpPr txBox="1"/>
          <p:nvPr/>
        </p:nvSpPr>
        <p:spPr>
          <a:xfrm>
            <a:off x="1984211" y="1318458"/>
            <a:ext cx="8724638" cy="369332"/>
          </a:xfrm>
          <a:prstGeom prst="rect">
            <a:avLst/>
          </a:prstGeom>
          <a:noFill/>
        </p:spPr>
        <p:txBody>
          <a:bodyPr wrap="square" rtlCol="0">
            <a:spAutoFit/>
          </a:bodyPr>
          <a:lstStyle/>
          <a:p>
            <a:r>
              <a:rPr lang="zh-CN" altLang="en-US" b="1" dirty="0"/>
              <a:t>基于迁移学习的异常检测 </a:t>
            </a:r>
            <a:r>
              <a:rPr lang="en-US" altLang="zh-CN" b="1" dirty="0"/>
              <a:t>(Transfer Learning based anomaly detection)</a:t>
            </a:r>
            <a:endParaRPr lang="zh-CN" altLang="en-US" b="1" dirty="0"/>
          </a:p>
        </p:txBody>
      </p:sp>
      <p:sp>
        <p:nvSpPr>
          <p:cNvPr id="28" name="矩形 27"/>
          <p:cNvSpPr/>
          <p:nvPr/>
        </p:nvSpPr>
        <p:spPr>
          <a:xfrm>
            <a:off x="719580" y="3282013"/>
            <a:ext cx="1116000" cy="111600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19"/>
          <p:cNvSpPr>
            <a:spLocks noChangeAspect="1"/>
          </p:cNvSpPr>
          <p:nvPr/>
        </p:nvSpPr>
        <p:spPr>
          <a:xfrm>
            <a:off x="971580" y="3573380"/>
            <a:ext cx="612000" cy="53326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1984211" y="3591222"/>
            <a:ext cx="9686171" cy="875624"/>
          </a:xfrm>
          <a:prstGeom prst="rect">
            <a:avLst/>
          </a:prstGeom>
          <a:noFill/>
        </p:spPr>
        <p:txBody>
          <a:bodyPr wrap="square" rtlCol="0">
            <a:spAutoFit/>
          </a:bodyPr>
          <a:lstStyle/>
          <a:p>
            <a:pPr indent="377825" algn="just">
              <a:lnSpc>
                <a:spcPct val="125000"/>
              </a:lnSpc>
            </a:pPr>
            <a:r>
              <a:rPr lang="zh-CN" altLang="en-US" sz="1400" dirty="0">
                <a:latin typeface="微软雅黑" pitchFamily="34" charset="-122"/>
                <a:ea typeface="微软雅黑" pitchFamily="34" charset="-122"/>
              </a:rPr>
              <a:t>零次学习（或译作零样本学习，</a:t>
            </a:r>
            <a:r>
              <a:rPr lang="en-US" altLang="zh-CN" sz="1400" dirty="0">
                <a:latin typeface="微软雅黑" pitchFamily="34" charset="-122"/>
                <a:ea typeface="微软雅黑" pitchFamily="34" charset="-122"/>
              </a:rPr>
              <a:t>ZSL</a:t>
            </a:r>
            <a:r>
              <a:rPr lang="zh-CN" altLang="en-US" sz="1400" dirty="0">
                <a:latin typeface="微软雅黑" pitchFamily="34" charset="-122"/>
                <a:ea typeface="微软雅黑" pitchFamily="34" charset="-122"/>
              </a:rPr>
              <a:t>）旨在识别训练集中未出现过的目标，实现有两个阶段：首先获取有关自然语言描述或属性中的对象的知识（元数据），其次此知识将用于在一组新的类中对实例进行分类。零次学习在实际应用中非常重要，因为在训练中可能无法获得所有可能课程的图像。但是获取有关数据实例的元数据是该技术现存的一大挑战。</a:t>
            </a:r>
            <a:endParaRPr lang="zh-CN" altLang="en-US" sz="1400" dirty="0">
              <a:latin typeface="微软雅黑" pitchFamily="34" charset="-122"/>
              <a:ea typeface="微软雅黑" pitchFamily="34" charset="-122"/>
            </a:endParaRPr>
          </a:p>
        </p:txBody>
      </p:sp>
      <p:sp>
        <p:nvSpPr>
          <p:cNvPr id="41" name="文本框 40"/>
          <p:cNvSpPr txBox="1"/>
          <p:nvPr/>
        </p:nvSpPr>
        <p:spPr>
          <a:xfrm>
            <a:off x="1984211" y="3221617"/>
            <a:ext cx="9488209" cy="369332"/>
          </a:xfrm>
          <a:prstGeom prst="rect">
            <a:avLst/>
          </a:prstGeom>
          <a:noFill/>
        </p:spPr>
        <p:txBody>
          <a:bodyPr wrap="square" rtlCol="0">
            <a:spAutoFit/>
          </a:bodyPr>
          <a:lstStyle/>
          <a:p>
            <a:r>
              <a:rPr lang="zh-CN" altLang="en-US" b="1" dirty="0"/>
              <a:t>基于零次学习的异常检测 </a:t>
            </a:r>
            <a:r>
              <a:rPr lang="en-US" altLang="zh-CN" b="1" dirty="0"/>
              <a:t>(Zero Shot Learning based anomaly detection)</a:t>
            </a:r>
            <a:endParaRPr lang="zh-CN" altLang="en-US" b="1" dirty="0"/>
          </a:p>
        </p:txBody>
      </p:sp>
      <p:sp>
        <p:nvSpPr>
          <p:cNvPr id="42" name="矩形 41"/>
          <p:cNvSpPr/>
          <p:nvPr/>
        </p:nvSpPr>
        <p:spPr>
          <a:xfrm>
            <a:off x="719580" y="5185172"/>
            <a:ext cx="1116000" cy="111600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19"/>
          <p:cNvSpPr>
            <a:spLocks noChangeAspect="1"/>
          </p:cNvSpPr>
          <p:nvPr/>
        </p:nvSpPr>
        <p:spPr>
          <a:xfrm>
            <a:off x="971580" y="5476539"/>
            <a:ext cx="612000" cy="53326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p:cNvSpPr txBox="1"/>
          <p:nvPr/>
        </p:nvSpPr>
        <p:spPr>
          <a:xfrm>
            <a:off x="1984212" y="5494381"/>
            <a:ext cx="9686170" cy="875624"/>
          </a:xfrm>
          <a:prstGeom prst="rect">
            <a:avLst/>
          </a:prstGeom>
          <a:noFill/>
        </p:spPr>
        <p:txBody>
          <a:bodyPr wrap="square" rtlCol="0">
            <a:spAutoFit/>
          </a:bodyPr>
          <a:lstStyle/>
          <a:p>
            <a:pPr indent="377825" algn="just">
              <a:lnSpc>
                <a:spcPct val="125000"/>
              </a:lnSpc>
            </a:pPr>
            <a:r>
              <a:rPr lang="zh-CN" altLang="en-US" sz="1400" dirty="0">
                <a:latin typeface="微软雅黑" pitchFamily="34" charset="-122"/>
                <a:ea typeface="微软雅黑" pitchFamily="34" charset="-122"/>
              </a:rPr>
              <a:t>深度神经网络在嘈杂的环境中比较敏感，通常需要大量的训练数据才能表现稳定。为使深度神经网络在嘈杂的环境中仍能表现稳定，研究人员提出了一个想法：随机改变自动编码器的连接架构以获得更好的表现，多种随机连接的自动编码器集成后经试验表现值得信赖。集成方法已证明可产生更好的多样性，从而避免过度拟合的问题同时减少了训练时间。</a:t>
            </a:r>
            <a:endParaRPr lang="zh-CN" altLang="en-US" sz="1400" dirty="0">
              <a:latin typeface="微软雅黑" pitchFamily="34" charset="-122"/>
              <a:ea typeface="微软雅黑" pitchFamily="34" charset="-122"/>
            </a:endParaRPr>
          </a:p>
        </p:txBody>
      </p:sp>
      <p:sp>
        <p:nvSpPr>
          <p:cNvPr id="45" name="文本框 44"/>
          <p:cNvSpPr txBox="1"/>
          <p:nvPr/>
        </p:nvSpPr>
        <p:spPr>
          <a:xfrm>
            <a:off x="1984211" y="5124776"/>
            <a:ext cx="8932027" cy="369332"/>
          </a:xfrm>
          <a:prstGeom prst="rect">
            <a:avLst/>
          </a:prstGeom>
          <a:noFill/>
        </p:spPr>
        <p:txBody>
          <a:bodyPr wrap="square" rtlCol="0">
            <a:spAutoFit/>
          </a:bodyPr>
          <a:lstStyle/>
          <a:p>
            <a:r>
              <a:rPr lang="zh-CN" altLang="en-US" b="1" dirty="0"/>
              <a:t>基于集成方法的异常检测 </a:t>
            </a:r>
            <a:r>
              <a:rPr lang="en-US" altLang="zh-CN" b="1" dirty="0"/>
              <a:t>(Ensemble based anomaly detection)</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p:cTn id="45" dur="500" fill="hold"/>
                                        <p:tgtEl>
                                          <p:spTgt spid="42"/>
                                        </p:tgtEl>
                                        <p:attrNameLst>
                                          <p:attrName>ppt_w</p:attrName>
                                        </p:attrNameLst>
                                      </p:cBhvr>
                                      <p:tavLst>
                                        <p:tav tm="0">
                                          <p:val>
                                            <p:fltVal val="0"/>
                                          </p:val>
                                        </p:tav>
                                        <p:tav tm="100000">
                                          <p:val>
                                            <p:strVal val="#ppt_w"/>
                                          </p:val>
                                        </p:tav>
                                      </p:tavLst>
                                    </p:anim>
                                    <p:anim calcmode="lin" valueType="num">
                                      <p:cBhvr>
                                        <p:cTn id="46" dur="500" fill="hold"/>
                                        <p:tgtEl>
                                          <p:spTgt spid="42"/>
                                        </p:tgtEl>
                                        <p:attrNameLst>
                                          <p:attrName>ppt_h</p:attrName>
                                        </p:attrNameLst>
                                      </p:cBhvr>
                                      <p:tavLst>
                                        <p:tav tm="0">
                                          <p:val>
                                            <p:fltVal val="0"/>
                                          </p:val>
                                        </p:tav>
                                        <p:tav tm="100000">
                                          <p:val>
                                            <p:strVal val="#ppt_h"/>
                                          </p:val>
                                        </p:tav>
                                      </p:tavLst>
                                    </p:anim>
                                    <p:animEffect transition="in" filter="fade">
                                      <p:cBhvr>
                                        <p:cTn id="47" dur="500"/>
                                        <p:tgtEl>
                                          <p:spTgt spid="42"/>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1" grpId="0"/>
      <p:bldP spid="21" grpId="0" bldLvl="0" animBg="1"/>
      <p:bldP spid="22" grpId="0"/>
      <p:bldP spid="4" grpId="0"/>
      <p:bldP spid="28" grpId="0" bldLvl="0" animBg="1"/>
      <p:bldP spid="36" grpId="0"/>
      <p:bldP spid="41" grpId="0"/>
      <p:bldP spid="42" grpId="0" bldLvl="0" animBg="1"/>
      <p:bldP spid="44" grpId="0"/>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19580" y="1378854"/>
            <a:ext cx="1116000" cy="111600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a:spLocks noChangeAspect="1"/>
          </p:cNvSpPr>
          <p:nvPr/>
        </p:nvSpPr>
        <p:spPr>
          <a:xfrm>
            <a:off x="971580" y="1670221"/>
            <a:ext cx="612000" cy="53326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p:cNvSpPr txBox="1"/>
          <p:nvPr/>
        </p:nvSpPr>
        <p:spPr>
          <a:xfrm>
            <a:off x="1984212" y="1688063"/>
            <a:ext cx="9686172" cy="875624"/>
          </a:xfrm>
          <a:prstGeom prst="rect">
            <a:avLst/>
          </a:prstGeom>
          <a:noFill/>
        </p:spPr>
        <p:txBody>
          <a:bodyPr wrap="square" rtlCol="0">
            <a:spAutoFit/>
          </a:bodyPr>
          <a:lstStyle/>
          <a:p>
            <a:pPr indent="360045" algn="just">
              <a:lnSpc>
                <a:spcPct val="125000"/>
              </a:lnSpc>
            </a:pPr>
            <a:r>
              <a:rPr lang="zh-CN" altLang="en-US" sz="1400" dirty="0">
                <a:latin typeface="微软雅黑" pitchFamily="34" charset="-122"/>
                <a:ea typeface="微软雅黑" pitchFamily="34" charset="-122"/>
              </a:rPr>
              <a:t>基于聚类的异常检测涉及的工作有基于提取的特征来检测新异常并将相似模式分组在一起。但是这种方法的时间和空间复杂度随需要归并的类的数量线性增长，这使得基于聚类的异常检测在实际应用时无法做到实时检测。但是随着输入数据维数的减少，深度神经网络隐藏层内的提取特征也会减少，从而确保了复杂和高维度数据集的可伸缩性。 </a:t>
            </a:r>
            <a:endParaRPr lang="zh-CN" altLang="en-US" sz="1400" dirty="0">
              <a:latin typeface="微软雅黑" pitchFamily="34" charset="-122"/>
              <a:ea typeface="微软雅黑" pitchFamily="34" charset="-122"/>
            </a:endParaRPr>
          </a:p>
        </p:txBody>
      </p:sp>
      <p:sp>
        <p:nvSpPr>
          <p:cNvPr id="21" name="矩形 20"/>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82636" y="336076"/>
            <a:ext cx="4012442" cy="615553"/>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其他技术</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MISCELLANEOUS TECHNIQUES	</a:t>
            </a:r>
            <a:endParaRPr lang="zh-CN" altLang="en-US" sz="1400" b="1" dirty="0">
              <a:solidFill>
                <a:srgbClr val="26313E"/>
              </a:solidFill>
              <a:latin typeface="微软雅黑" pitchFamily="34" charset="-122"/>
              <a:ea typeface="微软雅黑" pitchFamily="34" charset="-122"/>
            </a:endParaRPr>
          </a:p>
        </p:txBody>
      </p:sp>
      <p:sp>
        <p:nvSpPr>
          <p:cNvPr id="4" name="文本框 3"/>
          <p:cNvSpPr txBox="1"/>
          <p:nvPr/>
        </p:nvSpPr>
        <p:spPr>
          <a:xfrm>
            <a:off x="1984211" y="1318458"/>
            <a:ext cx="8724638" cy="369332"/>
          </a:xfrm>
          <a:prstGeom prst="rect">
            <a:avLst/>
          </a:prstGeom>
          <a:noFill/>
        </p:spPr>
        <p:txBody>
          <a:bodyPr wrap="square" rtlCol="0">
            <a:spAutoFit/>
          </a:bodyPr>
          <a:lstStyle/>
          <a:p>
            <a:r>
              <a:rPr lang="zh-CN" altLang="en-US" b="1" dirty="0"/>
              <a:t>基于聚类的异常检测 </a:t>
            </a:r>
            <a:r>
              <a:rPr lang="en-US" altLang="zh-CN" b="1" dirty="0"/>
              <a:t>(Clustering based anomaly detection)</a:t>
            </a:r>
            <a:endParaRPr lang="zh-CN" altLang="en-US" b="1" dirty="0"/>
          </a:p>
        </p:txBody>
      </p:sp>
      <p:sp>
        <p:nvSpPr>
          <p:cNvPr id="28" name="矩形 27"/>
          <p:cNvSpPr/>
          <p:nvPr/>
        </p:nvSpPr>
        <p:spPr>
          <a:xfrm>
            <a:off x="719580" y="3282013"/>
            <a:ext cx="1116000" cy="111600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19"/>
          <p:cNvSpPr>
            <a:spLocks noChangeAspect="1"/>
          </p:cNvSpPr>
          <p:nvPr/>
        </p:nvSpPr>
        <p:spPr>
          <a:xfrm>
            <a:off x="971580" y="3573380"/>
            <a:ext cx="612000" cy="53326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1984211" y="3591222"/>
            <a:ext cx="9686171" cy="875624"/>
          </a:xfrm>
          <a:prstGeom prst="rect">
            <a:avLst/>
          </a:prstGeom>
          <a:noFill/>
        </p:spPr>
        <p:txBody>
          <a:bodyPr wrap="square" rtlCol="0">
            <a:spAutoFit/>
          </a:bodyPr>
          <a:lstStyle/>
          <a:p>
            <a:pPr indent="360045" algn="just">
              <a:lnSpc>
                <a:spcPct val="125000"/>
              </a:lnSpc>
            </a:pPr>
            <a:r>
              <a:rPr lang="zh-CN" altLang="en-US" sz="1400" dirty="0">
                <a:latin typeface="微软雅黑" pitchFamily="34" charset="-122"/>
                <a:ea typeface="微软雅黑" pitchFamily="34" charset="-122"/>
              </a:rPr>
              <a:t>深度强化学习 </a:t>
            </a:r>
            <a:r>
              <a:rPr lang="en-US" altLang="zh-CN" sz="1400" dirty="0">
                <a:latin typeface="微软雅黑" pitchFamily="34" charset="-122"/>
                <a:ea typeface="微软雅黑" pitchFamily="34" charset="-122"/>
              </a:rPr>
              <a:t>(DRL) </a:t>
            </a:r>
            <a:r>
              <a:rPr lang="zh-CN" altLang="en-US" sz="1400" dirty="0">
                <a:latin typeface="微软雅黑" pitchFamily="34" charset="-122"/>
                <a:ea typeface="微软雅黑" pitchFamily="34" charset="-122"/>
              </a:rPr>
              <a:t>能够在高维数据空间中学习复杂行为。基于深度强化学习的异常检测器不需考虑有关异常概念的任何假设，检测器通过累积的奖励信号不断增强其知识，从而识别出新的异常。但是这一技术相对新颖，需要进一步的研究、应用与调查才能逐步成熟。</a:t>
            </a:r>
            <a:endParaRPr lang="zh-CN" altLang="en-US" sz="1400" dirty="0">
              <a:latin typeface="微软雅黑" pitchFamily="34" charset="-122"/>
              <a:ea typeface="微软雅黑" pitchFamily="34" charset="-122"/>
            </a:endParaRPr>
          </a:p>
        </p:txBody>
      </p:sp>
      <p:sp>
        <p:nvSpPr>
          <p:cNvPr id="41" name="文本框 40"/>
          <p:cNvSpPr txBox="1"/>
          <p:nvPr/>
        </p:nvSpPr>
        <p:spPr>
          <a:xfrm>
            <a:off x="1984211" y="3221617"/>
            <a:ext cx="9488209" cy="369332"/>
          </a:xfrm>
          <a:prstGeom prst="rect">
            <a:avLst/>
          </a:prstGeom>
          <a:noFill/>
        </p:spPr>
        <p:txBody>
          <a:bodyPr wrap="square" rtlCol="0">
            <a:spAutoFit/>
          </a:bodyPr>
          <a:lstStyle/>
          <a:p>
            <a:r>
              <a:rPr lang="zh-CN" altLang="en-US" b="1" dirty="0"/>
              <a:t>基于深度强化学习的异常检测 </a:t>
            </a:r>
            <a:r>
              <a:rPr lang="en-US" altLang="zh-CN" b="1" dirty="0"/>
              <a:t>(Deep Reinforcement Learning based anomaly detection)</a:t>
            </a:r>
            <a:endParaRPr lang="zh-CN" altLang="en-US" b="1" dirty="0"/>
          </a:p>
        </p:txBody>
      </p:sp>
      <p:sp>
        <p:nvSpPr>
          <p:cNvPr id="42" name="矩形 41"/>
          <p:cNvSpPr/>
          <p:nvPr/>
        </p:nvSpPr>
        <p:spPr>
          <a:xfrm>
            <a:off x="719580" y="5185172"/>
            <a:ext cx="1116000" cy="1116000"/>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19"/>
          <p:cNvSpPr>
            <a:spLocks noChangeAspect="1"/>
          </p:cNvSpPr>
          <p:nvPr/>
        </p:nvSpPr>
        <p:spPr>
          <a:xfrm>
            <a:off x="971580" y="5476539"/>
            <a:ext cx="612000" cy="53326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p:cNvSpPr txBox="1"/>
          <p:nvPr/>
        </p:nvSpPr>
        <p:spPr>
          <a:xfrm>
            <a:off x="1984212" y="5494381"/>
            <a:ext cx="9686170" cy="875624"/>
          </a:xfrm>
          <a:prstGeom prst="rect">
            <a:avLst/>
          </a:prstGeom>
          <a:noFill/>
        </p:spPr>
        <p:txBody>
          <a:bodyPr wrap="square" rtlCol="0">
            <a:spAutoFit/>
          </a:bodyPr>
          <a:lstStyle/>
          <a:p>
            <a:pPr indent="360045" algn="just">
              <a:lnSpc>
                <a:spcPct val="125000"/>
              </a:lnSpc>
            </a:pPr>
            <a:r>
              <a:rPr lang="zh-CN" altLang="en-US" sz="1400" dirty="0">
                <a:latin typeface="微软雅黑" pitchFamily="34" charset="-122"/>
                <a:ea typeface="微软雅黑" pitchFamily="34" charset="-122"/>
              </a:rPr>
              <a:t>希尔伯特 </a:t>
            </a:r>
            <a:r>
              <a:rPr lang="en-US" altLang="zh-CN" sz="1400" dirty="0">
                <a:latin typeface="微软雅黑" pitchFamily="34" charset="-122"/>
                <a:ea typeface="微软雅黑" pitchFamily="34" charset="-122"/>
              </a:rPr>
              <a:t>(Hilbert) </a:t>
            </a:r>
            <a:r>
              <a:rPr lang="zh-CN" altLang="en-US" sz="1400" dirty="0">
                <a:latin typeface="微软雅黑" pitchFamily="34" charset="-122"/>
                <a:ea typeface="微软雅黑" pitchFamily="34" charset="-122"/>
              </a:rPr>
              <a:t>变换是一种统计信号处理技术，可导出实值信号的解析表示。利用此技术可以实时检测与健康相关的时间序列数据集中的异常，非常有前景。 有前面一个技术相似，基于统计技术的异常检测技术也需要进一步研究，以充分了解其潜力并将其应用于异常检测。</a:t>
            </a:r>
            <a:endParaRPr lang="zh-CN" altLang="en-US" sz="1400" dirty="0">
              <a:latin typeface="微软雅黑" pitchFamily="34" charset="-122"/>
              <a:ea typeface="微软雅黑" pitchFamily="34" charset="-122"/>
            </a:endParaRPr>
          </a:p>
        </p:txBody>
      </p:sp>
      <p:sp>
        <p:nvSpPr>
          <p:cNvPr id="45" name="文本框 44"/>
          <p:cNvSpPr txBox="1"/>
          <p:nvPr/>
        </p:nvSpPr>
        <p:spPr>
          <a:xfrm>
            <a:off x="1984211" y="5124776"/>
            <a:ext cx="8932027" cy="369332"/>
          </a:xfrm>
          <a:prstGeom prst="rect">
            <a:avLst/>
          </a:prstGeom>
          <a:noFill/>
        </p:spPr>
        <p:txBody>
          <a:bodyPr wrap="square" rtlCol="0">
            <a:spAutoFit/>
          </a:bodyPr>
          <a:lstStyle/>
          <a:p>
            <a:r>
              <a:rPr lang="zh-CN" altLang="en-US" b="1" dirty="0"/>
              <a:t>基于统计技术的异常检测 </a:t>
            </a:r>
            <a:r>
              <a:rPr lang="en-US" altLang="zh-CN" b="1" dirty="0"/>
              <a:t>(Statistical techniques based anomaly detection)</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p:cTn id="45" dur="500" fill="hold"/>
                                        <p:tgtEl>
                                          <p:spTgt spid="42"/>
                                        </p:tgtEl>
                                        <p:attrNameLst>
                                          <p:attrName>ppt_w</p:attrName>
                                        </p:attrNameLst>
                                      </p:cBhvr>
                                      <p:tavLst>
                                        <p:tav tm="0">
                                          <p:val>
                                            <p:fltVal val="0"/>
                                          </p:val>
                                        </p:tav>
                                        <p:tav tm="100000">
                                          <p:val>
                                            <p:strVal val="#ppt_w"/>
                                          </p:val>
                                        </p:tav>
                                      </p:tavLst>
                                    </p:anim>
                                    <p:anim calcmode="lin" valueType="num">
                                      <p:cBhvr>
                                        <p:cTn id="46" dur="500" fill="hold"/>
                                        <p:tgtEl>
                                          <p:spTgt spid="42"/>
                                        </p:tgtEl>
                                        <p:attrNameLst>
                                          <p:attrName>ppt_h</p:attrName>
                                        </p:attrNameLst>
                                      </p:cBhvr>
                                      <p:tavLst>
                                        <p:tav tm="0">
                                          <p:val>
                                            <p:fltVal val="0"/>
                                          </p:val>
                                        </p:tav>
                                        <p:tav tm="100000">
                                          <p:val>
                                            <p:strVal val="#ppt_h"/>
                                          </p:val>
                                        </p:tav>
                                      </p:tavLst>
                                    </p:anim>
                                    <p:animEffect transition="in" filter="fade">
                                      <p:cBhvr>
                                        <p:cTn id="47" dur="500"/>
                                        <p:tgtEl>
                                          <p:spTgt spid="42"/>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1" grpId="0"/>
      <p:bldP spid="21" grpId="0" bldLvl="0" animBg="1"/>
      <p:bldP spid="22" grpId="0"/>
      <p:bldP spid="4" grpId="0"/>
      <p:bldP spid="28" grpId="0" bldLvl="0" animBg="1"/>
      <p:bldP spid="36" grpId="0"/>
      <p:bldP spid="41" grpId="0"/>
      <p:bldP spid="42" grpId="0" bldLvl="0" animBg="1"/>
      <p:bldP spid="44"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5838" r="78197" b="16675"/>
          <a:stretch>
            <a:fillRect/>
          </a:stretch>
        </p:blipFill>
        <p:spPr>
          <a:xfrm flipH="1">
            <a:off x="0" y="-12700"/>
            <a:ext cx="4189442" cy="6858000"/>
          </a:xfrm>
          <a:prstGeom prst="rect">
            <a:avLst/>
          </a:prstGeom>
        </p:spPr>
      </p:pic>
      <p:pic>
        <p:nvPicPr>
          <p:cNvPr id="5" name="图片 4"/>
          <p:cNvPicPr>
            <a:picLocks noChangeAspect="1"/>
          </p:cNvPicPr>
          <p:nvPr/>
        </p:nvPicPr>
        <p:blipFill rotWithShape="1">
          <a:blip r:embed="rId1"/>
          <a:srcRect t="15838" r="78197" b="16675"/>
          <a:stretch>
            <a:fillRect/>
          </a:stretch>
        </p:blipFill>
        <p:spPr>
          <a:xfrm>
            <a:off x="8002558" y="0"/>
            <a:ext cx="4189442" cy="6858000"/>
          </a:xfrm>
          <a:prstGeom prst="rect">
            <a:avLst/>
          </a:prstGeom>
        </p:spPr>
      </p:pic>
      <p:sp>
        <p:nvSpPr>
          <p:cNvPr id="6" name="文本框 5"/>
          <p:cNvSpPr txBox="1"/>
          <p:nvPr/>
        </p:nvSpPr>
        <p:spPr>
          <a:xfrm>
            <a:off x="4066396" y="2224048"/>
            <a:ext cx="4059208" cy="1106805"/>
          </a:xfrm>
          <a:prstGeom prst="rect">
            <a:avLst/>
          </a:prstGeom>
          <a:noFill/>
        </p:spPr>
        <p:txBody>
          <a:bodyPr wrap="square" rtlCol="0">
            <a:spAutoFit/>
          </a:bodyPr>
          <a:lstStyle/>
          <a:p>
            <a:pPr algn="ctr"/>
            <a:r>
              <a:rPr lang="en-US" altLang="zh-CN" sz="6600" b="1" dirty="0">
                <a:latin typeface="+mn-ea"/>
              </a:rPr>
              <a:t>PART 11</a:t>
            </a:r>
            <a:endParaRPr lang="zh-CN" altLang="en-US" sz="6600" b="1" dirty="0">
              <a:latin typeface="+mn-ea"/>
            </a:endParaRPr>
          </a:p>
        </p:txBody>
      </p:sp>
      <p:sp>
        <p:nvSpPr>
          <p:cNvPr id="7" name="文本框 6"/>
          <p:cNvSpPr txBox="1"/>
          <p:nvPr/>
        </p:nvSpPr>
        <p:spPr>
          <a:xfrm>
            <a:off x="3181350" y="3258771"/>
            <a:ext cx="5829300" cy="1322070"/>
          </a:xfrm>
          <a:prstGeom prst="rect">
            <a:avLst/>
          </a:prstGeom>
          <a:noFill/>
        </p:spPr>
        <p:txBody>
          <a:bodyPr wrap="square" rtlCol="0">
            <a:spAutoFit/>
          </a:bodyPr>
          <a:lstStyle/>
          <a:p>
            <a:pPr algn="ctr"/>
            <a:r>
              <a:rPr lang="zh-CN" altLang="en-US" sz="4000" b="1" dirty="0"/>
              <a:t>用于定位异常的深度神经网络架构</a:t>
            </a:r>
            <a:endParaRPr lang="zh-CN" altLang="en-US" sz="4000" b="1" dirty="0"/>
          </a:p>
        </p:txBody>
      </p:sp>
    </p:spTree>
  </p:cSld>
  <p:clrMapOvr>
    <a:masterClrMapping/>
  </p:clrMapOvr>
  <mc:AlternateContent xmlns:mc="http://schemas.openxmlformats.org/markup-compatibility/2006">
    <mc:Choice xmlns:p14="http://schemas.microsoft.com/office/powerpoint/2010/main" Requires="p14">
      <p:transition spd="slow" p14:dur="14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982636" y="336076"/>
            <a:ext cx="4012442" cy="614045"/>
          </a:xfrm>
          <a:prstGeom prst="rect">
            <a:avLst/>
          </a:prstGeom>
          <a:noFill/>
        </p:spPr>
        <p:txBody>
          <a:bodyPr wrap="square" rtlCol="0">
            <a:spAutoFit/>
          </a:bodyPr>
          <a:p>
            <a:r>
              <a:rPr lang="zh-CN" altLang="en-US" sz="2000" b="1" dirty="0">
                <a:solidFill>
                  <a:srgbClr val="26313E"/>
                </a:solidFill>
                <a:latin typeface="微软雅黑" pitchFamily="34" charset="-122"/>
                <a:ea typeface="微软雅黑" pitchFamily="34" charset="-122"/>
              </a:rPr>
              <a:t>深度神经网络</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Deep Neural Networks</a:t>
            </a:r>
            <a:r>
              <a:rPr lang="zh-CN" altLang="en-US" sz="1400" b="1" dirty="0">
                <a:solidFill>
                  <a:srgbClr val="26313E"/>
                </a:solidFill>
                <a:latin typeface="微软雅黑" pitchFamily="34" charset="-122"/>
                <a:ea typeface="微软雅黑" pitchFamily="34" charset="-122"/>
              </a:rPr>
              <a:t>（</a:t>
            </a:r>
            <a:r>
              <a:rPr lang="en-US" altLang="zh-CN" sz="1400" b="1" dirty="0">
                <a:solidFill>
                  <a:srgbClr val="26313E"/>
                </a:solidFill>
                <a:latin typeface="微软雅黑" pitchFamily="34" charset="-122"/>
                <a:ea typeface="微软雅黑" pitchFamily="34" charset="-122"/>
              </a:rPr>
              <a:t>DNN</a:t>
            </a:r>
            <a:r>
              <a:rPr lang="zh-CN" altLang="en-US" sz="1400" b="1" dirty="0">
                <a:solidFill>
                  <a:srgbClr val="26313E"/>
                </a:solidFill>
                <a:latin typeface="微软雅黑" pitchFamily="34" charset="-122"/>
                <a:ea typeface="微软雅黑" pitchFamily="34" charset="-122"/>
              </a:rPr>
              <a:t>）</a:t>
            </a:r>
            <a:endParaRPr lang="zh-CN" altLang="en-US" sz="1400" b="1" dirty="0">
              <a:solidFill>
                <a:srgbClr val="26313E"/>
              </a:solidFill>
              <a:latin typeface="微软雅黑" pitchFamily="34" charset="-122"/>
              <a:ea typeface="微软雅黑" pitchFamily="34" charset="-122"/>
            </a:endParaRPr>
          </a:p>
        </p:txBody>
      </p:sp>
      <p:sp>
        <p:nvSpPr>
          <p:cNvPr id="26666" name="Rectangle 42"/>
          <p:cNvSpPr>
            <a:spLocks noChangeArrowheads="1"/>
          </p:cNvSpPr>
          <p:nvPr/>
        </p:nvSpPr>
        <p:spPr bwMode="auto">
          <a:xfrm>
            <a:off x="532765" y="1323340"/>
            <a:ext cx="663892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a:r>
              <a:rPr lang="zh-CN" altLang="zh-CN" sz="2800" b="1" dirty="0">
                <a:solidFill>
                  <a:srgbClr val="26313E"/>
                </a:solidFill>
                <a:latin typeface="微软雅黑" pitchFamily="34" charset="-122"/>
                <a:ea typeface="微软雅黑" pitchFamily="34" charset="-122"/>
              </a:rPr>
              <a:t>深度：用来获取数据特征的层数</a:t>
            </a:r>
            <a:endParaRPr lang="zh-CN" altLang="zh-CN" sz="2800" b="1" dirty="0">
              <a:solidFill>
                <a:srgbClr val="26313E"/>
              </a:solidFill>
              <a:latin typeface="微软雅黑" pitchFamily="34" charset="-122"/>
              <a:ea typeface="微软雅黑" pitchFamily="34" charset="-122"/>
            </a:endParaRPr>
          </a:p>
        </p:txBody>
      </p:sp>
      <p:sp>
        <p:nvSpPr>
          <p:cNvPr id="5" name="Rectangle 42"/>
          <p:cNvSpPr>
            <a:spLocks noChangeArrowheads="1"/>
          </p:cNvSpPr>
          <p:nvPr/>
        </p:nvSpPr>
        <p:spPr bwMode="auto">
          <a:xfrm>
            <a:off x="532765" y="2070735"/>
            <a:ext cx="11145520" cy="86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a:r>
              <a:rPr lang="zh-CN" altLang="zh-CN" sz="2800" b="1" dirty="0">
                <a:solidFill>
                  <a:srgbClr val="26313E"/>
                </a:solidFill>
                <a:latin typeface="微软雅黑" pitchFamily="34" charset="-122"/>
                <a:ea typeface="微软雅黑" pitchFamily="34" charset="-122"/>
              </a:rPr>
              <a:t>优点：克服了一些传统机器学习在</a:t>
            </a:r>
            <a:r>
              <a:rPr lang="zh-CN" altLang="en-US" sz="2800" b="1" dirty="0">
                <a:solidFill>
                  <a:srgbClr val="26313E"/>
                </a:solidFill>
                <a:latin typeface="微软雅黑" pitchFamily="34" charset="-122"/>
                <a:ea typeface="微软雅黑" pitchFamily="34" charset="-122"/>
              </a:rPr>
              <a:t>可伸缩性、概括数据中新变化和手动特征工程三</a:t>
            </a:r>
            <a:r>
              <a:rPr lang="zh-CN" altLang="zh-CN" sz="2800" b="1" dirty="0">
                <a:solidFill>
                  <a:srgbClr val="26313E"/>
                </a:solidFill>
                <a:latin typeface="微软雅黑" pitchFamily="34" charset="-122"/>
                <a:ea typeface="微软雅黑" pitchFamily="34" charset="-122"/>
              </a:rPr>
              <a:t>方面的局</a:t>
            </a:r>
            <a:r>
              <a:rPr lang="zh-CN" altLang="en-US" sz="2800" b="1" dirty="0">
                <a:solidFill>
                  <a:srgbClr val="26313E"/>
                </a:solidFill>
                <a:latin typeface="微软雅黑" pitchFamily="34" charset="-122"/>
                <a:ea typeface="微软雅黑" pitchFamily="34" charset="-122"/>
              </a:rPr>
              <a:t>限性</a:t>
            </a:r>
            <a:endParaRPr lang="zh-CN" altLang="en-US" sz="2800" b="1" dirty="0">
              <a:solidFill>
                <a:srgbClr val="26313E"/>
              </a:solidFill>
              <a:latin typeface="微软雅黑" pitchFamily="34" charset="-122"/>
              <a:ea typeface="微软雅黑" pitchFamily="34" charset="-122"/>
            </a:endParaRPr>
          </a:p>
        </p:txBody>
      </p:sp>
      <p:sp>
        <p:nvSpPr>
          <p:cNvPr id="8" name="Rectangle 42"/>
          <p:cNvSpPr>
            <a:spLocks noChangeArrowheads="1"/>
          </p:cNvSpPr>
          <p:nvPr/>
        </p:nvSpPr>
        <p:spPr bwMode="auto">
          <a:xfrm>
            <a:off x="532765" y="3225165"/>
            <a:ext cx="11145520" cy="316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fontAlgn="auto">
              <a:spcAft>
                <a:spcPts val="1200"/>
              </a:spcAft>
            </a:pPr>
            <a:r>
              <a:rPr lang="en-US" altLang="zh-CN" sz="2800" b="1" dirty="0">
                <a:solidFill>
                  <a:srgbClr val="26313E"/>
                </a:solidFill>
                <a:latin typeface="微软雅黑" pitchFamily="34" charset="-122"/>
                <a:ea typeface="微软雅黑" pitchFamily="34" charset="-122"/>
              </a:rPr>
              <a:t>DBN</a:t>
            </a:r>
            <a:r>
              <a:rPr lang="zh-CN" altLang="en-US" sz="2800" b="1" dirty="0">
                <a:solidFill>
                  <a:srgbClr val="26313E"/>
                </a:solidFill>
                <a:latin typeface="微软雅黑" pitchFamily="34" charset="-122"/>
                <a:ea typeface="微软雅黑" pitchFamily="34" charset="-122"/>
              </a:rPr>
              <a:t>（深度信念网络）</a:t>
            </a:r>
            <a:r>
              <a:rPr lang="zh-CN" altLang="zh-CN" sz="2800" b="1" dirty="0">
                <a:solidFill>
                  <a:srgbClr val="26313E"/>
                </a:solidFill>
                <a:latin typeface="微软雅黑" pitchFamily="34" charset="-122"/>
                <a:ea typeface="微软雅黑" pitchFamily="34" charset="-122"/>
              </a:rPr>
              <a:t>：</a:t>
            </a:r>
            <a:r>
              <a:rPr lang="en-US" altLang="zh-CN" sz="2800" b="1" dirty="0">
                <a:solidFill>
                  <a:srgbClr val="26313E"/>
                </a:solidFill>
                <a:latin typeface="微软雅黑" pitchFamily="34" charset="-122"/>
                <a:ea typeface="微软雅黑" pitchFamily="34" charset="-122"/>
              </a:rPr>
              <a:t>DNN</a:t>
            </a:r>
            <a:r>
              <a:rPr lang="zh-CN" altLang="en-US" sz="2800" b="1" dirty="0">
                <a:solidFill>
                  <a:srgbClr val="26313E"/>
                </a:solidFill>
                <a:latin typeface="微软雅黑" pitchFamily="34" charset="-122"/>
                <a:ea typeface="微软雅黑" pitchFamily="34" charset="-122"/>
              </a:rPr>
              <a:t>的一种，包含了多层受限玻尔兹曼机的图形模型</a:t>
            </a:r>
            <a:endParaRPr lang="zh-CN" altLang="en-US" sz="2800" b="1" dirty="0">
              <a:solidFill>
                <a:srgbClr val="26313E"/>
              </a:solidFill>
              <a:latin typeface="微软雅黑" pitchFamily="34" charset="-122"/>
              <a:ea typeface="微软雅黑" pitchFamily="34" charset="-122"/>
            </a:endParaRPr>
          </a:p>
          <a:p>
            <a:pPr marL="914400" lvl="1" indent="-457200" algn="l">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使用</a:t>
            </a:r>
            <a:r>
              <a:rPr lang="en-US" altLang="zh-CN" sz="2800" b="1" dirty="0">
                <a:solidFill>
                  <a:srgbClr val="26313E"/>
                </a:solidFill>
                <a:latin typeface="微软雅黑" pitchFamily="34" charset="-122"/>
                <a:ea typeface="微软雅黑" pitchFamily="34" charset="-122"/>
              </a:rPr>
              <a:t>DBN</a:t>
            </a:r>
            <a:r>
              <a:rPr lang="zh-CN" altLang="en-US" sz="2800" b="1" dirty="0">
                <a:solidFill>
                  <a:srgbClr val="26313E"/>
                </a:solidFill>
                <a:latin typeface="微软雅黑" pitchFamily="34" charset="-122"/>
                <a:ea typeface="微软雅黑" pitchFamily="34" charset="-122"/>
              </a:rPr>
              <a:t>进行异常检测的一种假说是将RBM用作具有反向传播算法的定向编码器解码器网络。</a:t>
            </a:r>
            <a:endParaRPr lang="zh-CN" altLang="en-US" sz="2800" b="1" dirty="0">
              <a:solidFill>
                <a:srgbClr val="26313E"/>
              </a:solidFill>
              <a:latin typeface="微软雅黑" pitchFamily="34" charset="-122"/>
              <a:ea typeface="微软雅黑" pitchFamily="34" charset="-122"/>
            </a:endParaRPr>
          </a:p>
          <a:p>
            <a:pPr marL="914400" lvl="1" indent="-457200" algn="l">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优点：在大数据上的扩展性较好，可解释性较好</a:t>
            </a:r>
            <a:endParaRPr lang="zh-CN" altLang="en-US" sz="2800" b="1" dirty="0">
              <a:solidFill>
                <a:srgbClr val="26313E"/>
              </a:solidFill>
              <a:latin typeface="微软雅黑" pitchFamily="34" charset="-122"/>
              <a:ea typeface="微软雅黑" pitchFamily="34" charset="-122"/>
            </a:endParaRPr>
          </a:p>
          <a:p>
            <a:pPr marL="914400" lvl="1" indent="-457200" algn="l">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缺点：DBN 无法捕获异常样本的特征变化，从而导致了较高的重构误差。</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时空网络</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spatio temporal networks</a:t>
            </a:r>
            <a:r>
              <a:rPr lang="zh-CN" altLang="en-US" sz="1400" b="1" dirty="0">
                <a:solidFill>
                  <a:srgbClr val="26313E"/>
                </a:solidFill>
                <a:latin typeface="微软雅黑" pitchFamily="34" charset="-122"/>
                <a:ea typeface="微软雅黑" pitchFamily="34" charset="-122"/>
              </a:rPr>
              <a:t>（</a:t>
            </a:r>
            <a:r>
              <a:rPr lang="en-US" altLang="zh-CN" sz="1400" b="1" dirty="0">
                <a:solidFill>
                  <a:srgbClr val="26313E"/>
                </a:solidFill>
                <a:latin typeface="微软雅黑" pitchFamily="34" charset="-122"/>
                <a:ea typeface="微软雅黑" pitchFamily="34" charset="-122"/>
              </a:rPr>
              <a:t>STN</a:t>
            </a:r>
            <a:r>
              <a:rPr lang="zh-CN" altLang="en-US" sz="1400" b="1" dirty="0">
                <a:solidFill>
                  <a:srgbClr val="26313E"/>
                </a:solidFill>
                <a:latin typeface="微软雅黑" pitchFamily="34" charset="-122"/>
                <a:ea typeface="微软雅黑" pitchFamily="34" charset="-122"/>
              </a:rPr>
              <a:t>）</a:t>
            </a:r>
            <a:endParaRPr lang="zh-CN" altLang="en-US" sz="1400" b="1" dirty="0">
              <a:solidFill>
                <a:srgbClr val="26313E"/>
              </a:solidFill>
              <a:latin typeface="微软雅黑" pitchFamily="34" charset="-122"/>
              <a:ea typeface="微软雅黑" pitchFamily="34" charset="-122"/>
            </a:endParaRPr>
          </a:p>
        </p:txBody>
      </p:sp>
      <p:sp>
        <p:nvSpPr>
          <p:cNvPr id="5" name="Rectangle 42"/>
          <p:cNvSpPr>
            <a:spLocks noChangeArrowheads="1"/>
          </p:cNvSpPr>
          <p:nvPr/>
        </p:nvSpPr>
        <p:spPr bwMode="auto">
          <a:xfrm>
            <a:off x="532765" y="2070735"/>
            <a:ext cx="1114552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a:r>
              <a:rPr lang="zh-CN" altLang="zh-CN" sz="2800" b="1" dirty="0">
                <a:solidFill>
                  <a:srgbClr val="26313E"/>
                </a:solidFill>
                <a:latin typeface="微软雅黑" pitchFamily="34" charset="-122"/>
                <a:ea typeface="微软雅黑" pitchFamily="34" charset="-122"/>
              </a:rPr>
              <a:t>一般的深度神经网络：用于</a:t>
            </a:r>
            <a:r>
              <a:rPr lang="zh-CN" altLang="zh-CN" sz="2800" b="1" dirty="0">
                <a:solidFill>
                  <a:schemeClr val="accent4">
                    <a:lumMod val="60000"/>
                    <a:lumOff val="40000"/>
                  </a:schemeClr>
                </a:solidFill>
                <a:latin typeface="微软雅黑" pitchFamily="34" charset="-122"/>
                <a:ea typeface="微软雅黑" pitchFamily="34" charset="-122"/>
              </a:rPr>
              <a:t>分别地</a:t>
            </a:r>
            <a:r>
              <a:rPr lang="zh-CN" altLang="zh-CN" sz="2800" b="1" dirty="0">
                <a:solidFill>
                  <a:srgbClr val="26313E"/>
                </a:solidFill>
                <a:latin typeface="微软雅黑" pitchFamily="34" charset="-122"/>
                <a:ea typeface="微软雅黑" pitchFamily="34" charset="-122"/>
              </a:rPr>
              <a:t>分析时间或空间的特征。</a:t>
            </a:r>
            <a:endParaRPr lang="zh-CN" altLang="en-US" sz="2800" b="1" dirty="0">
              <a:solidFill>
                <a:srgbClr val="26313E"/>
              </a:solidFill>
              <a:latin typeface="微软雅黑" pitchFamily="34" charset="-122"/>
              <a:ea typeface="微软雅黑" pitchFamily="34" charset="-122"/>
            </a:endParaRPr>
          </a:p>
        </p:txBody>
      </p:sp>
      <p:sp>
        <p:nvSpPr>
          <p:cNvPr id="2" name="Rectangle 42"/>
          <p:cNvSpPr>
            <a:spLocks noChangeArrowheads="1"/>
          </p:cNvSpPr>
          <p:nvPr/>
        </p:nvSpPr>
        <p:spPr bwMode="auto">
          <a:xfrm>
            <a:off x="523240" y="2998470"/>
            <a:ext cx="11145520" cy="261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fontAlgn="auto">
              <a:spcAft>
                <a:spcPts val="1200"/>
              </a:spcAft>
            </a:pPr>
            <a:r>
              <a:rPr lang="zh-CN" altLang="zh-CN" sz="2800" b="1" dirty="0">
                <a:solidFill>
                  <a:srgbClr val="26313E"/>
                </a:solidFill>
                <a:latin typeface="微软雅黑" pitchFamily="34" charset="-122"/>
                <a:ea typeface="微软雅黑" pitchFamily="34" charset="-122"/>
              </a:rPr>
              <a:t>时空网络：结合了卷积神经网络（</a:t>
            </a:r>
            <a:r>
              <a:rPr lang="en-US" altLang="zh-CN" sz="2800" b="1" dirty="0">
                <a:solidFill>
                  <a:srgbClr val="26313E"/>
                </a:solidFill>
                <a:latin typeface="微软雅黑" pitchFamily="34" charset="-122"/>
                <a:ea typeface="微软雅黑" pitchFamily="34" charset="-122"/>
              </a:rPr>
              <a:t>CNN</a:t>
            </a:r>
            <a:r>
              <a:rPr lang="zh-CN" altLang="en-US" sz="2800" b="1" dirty="0">
                <a:solidFill>
                  <a:srgbClr val="26313E"/>
                </a:solidFill>
                <a:latin typeface="微软雅黑" pitchFamily="34" charset="-122"/>
                <a:ea typeface="微软雅黑" pitchFamily="34" charset="-122"/>
              </a:rPr>
              <a:t>）和长短时记忆模型（</a:t>
            </a:r>
            <a:r>
              <a:rPr lang="en-US" altLang="zh-CN" sz="2800" b="1" dirty="0">
                <a:solidFill>
                  <a:srgbClr val="26313E"/>
                </a:solidFill>
                <a:latin typeface="微软雅黑" pitchFamily="34" charset="-122"/>
                <a:ea typeface="微软雅黑" pitchFamily="34" charset="-122"/>
              </a:rPr>
              <a:t>LSTM</a:t>
            </a:r>
            <a:r>
              <a:rPr lang="zh-CN" altLang="en-US" sz="2800" b="1" dirty="0">
                <a:solidFill>
                  <a:srgbClr val="26313E"/>
                </a:solidFill>
                <a:latin typeface="微软雅黑" pitchFamily="34" charset="-122"/>
                <a:ea typeface="微软雅黑" pitchFamily="34" charset="-122"/>
              </a:rPr>
              <a:t>）来提取时空特征。</a:t>
            </a:r>
            <a:endParaRPr lang="zh-CN" altLang="en-US" sz="2800" b="1" dirty="0">
              <a:solidFill>
                <a:srgbClr val="26313E"/>
              </a:solidFill>
              <a:latin typeface="微软雅黑" pitchFamily="34" charset="-122"/>
              <a:ea typeface="微软雅黑" pitchFamily="34" charset="-122"/>
            </a:endParaRPr>
          </a:p>
          <a:p>
            <a:pPr marL="914400" lvl="1" indent="-457200" algn="l" fontAlgn="auto">
              <a:spcAft>
                <a:spcPts val="1200"/>
              </a:spcAft>
              <a:buFont typeface="Arial" panose="020B0604020202090204" pitchFamily="34" charset="0"/>
              <a:buChar char="•"/>
            </a:pPr>
            <a:r>
              <a:rPr lang="en-US" altLang="zh-CN" sz="2800" b="1" dirty="0">
                <a:solidFill>
                  <a:srgbClr val="26313E"/>
                </a:solidFill>
                <a:latin typeface="微软雅黑" pitchFamily="34" charset="-122"/>
                <a:ea typeface="微软雅黑" pitchFamily="34" charset="-122"/>
              </a:rPr>
              <a:t>CNN</a:t>
            </a:r>
            <a:r>
              <a:rPr lang="zh-CN" altLang="en-US" sz="2800" b="1" dirty="0">
                <a:solidFill>
                  <a:srgbClr val="26313E"/>
                </a:solidFill>
                <a:latin typeface="微软雅黑" pitchFamily="34" charset="-122"/>
                <a:ea typeface="微软雅黑" pitchFamily="34" charset="-122"/>
              </a:rPr>
              <a:t>分析空间特征</a:t>
            </a:r>
            <a:endParaRPr lang="zh-CN" altLang="en-US" sz="2800" b="1" dirty="0">
              <a:solidFill>
                <a:srgbClr val="26313E"/>
              </a:solidFill>
              <a:latin typeface="微软雅黑" pitchFamily="34" charset="-122"/>
              <a:ea typeface="微软雅黑" pitchFamily="34" charset="-122"/>
            </a:endParaRPr>
          </a:p>
          <a:p>
            <a:pPr marL="914400" lvl="1" indent="-457200" algn="l" fontAlgn="auto">
              <a:spcAft>
                <a:spcPts val="1200"/>
              </a:spcAft>
              <a:buFont typeface="Arial" panose="020B0604020202090204" pitchFamily="34" charset="0"/>
              <a:buChar char="•"/>
            </a:pPr>
            <a:r>
              <a:rPr lang="en-US" altLang="zh-CN" sz="2800" b="1" dirty="0">
                <a:solidFill>
                  <a:srgbClr val="26313E"/>
                </a:solidFill>
                <a:latin typeface="微软雅黑" pitchFamily="34" charset="-122"/>
                <a:ea typeface="微软雅黑" pitchFamily="34" charset="-122"/>
              </a:rPr>
              <a:t>LSTM</a:t>
            </a:r>
            <a:r>
              <a:rPr lang="zh-CN" altLang="en-US" sz="2800" b="1" dirty="0">
                <a:solidFill>
                  <a:srgbClr val="26313E"/>
                </a:solidFill>
                <a:latin typeface="微软雅黑" pitchFamily="34" charset="-122"/>
                <a:ea typeface="微软雅黑" pitchFamily="34" charset="-122"/>
              </a:rPr>
              <a:t>分析时间特征</a:t>
            </a:r>
            <a:endParaRPr lang="zh-CN" altLang="en-US" sz="2800" b="1" dirty="0">
              <a:solidFill>
                <a:srgbClr val="26313E"/>
              </a:solidFill>
              <a:latin typeface="微软雅黑" pitchFamily="34" charset="-122"/>
              <a:ea typeface="微软雅黑" pitchFamily="34" charset="-122"/>
            </a:endParaRPr>
          </a:p>
          <a:p>
            <a:pPr marL="914400" lvl="1" indent="-457200" algn="l">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这两个模型都在异常检测中有比较好的表现</a:t>
            </a:r>
            <a:endParaRPr lang="zh-CN" altLang="en-US" sz="2800" b="1" dirty="0">
              <a:solidFill>
                <a:srgbClr val="26313E"/>
              </a:solidFill>
              <a:latin typeface="微软雅黑" pitchFamily="34" charset="-122"/>
              <a:ea typeface="微软雅黑" pitchFamily="34" charset="-122"/>
            </a:endParaRPr>
          </a:p>
        </p:txBody>
      </p:sp>
      <p:sp>
        <p:nvSpPr>
          <p:cNvPr id="3" name="上下箭头 2"/>
          <p:cNvSpPr/>
          <p:nvPr/>
        </p:nvSpPr>
        <p:spPr>
          <a:xfrm>
            <a:off x="1083310" y="2457450"/>
            <a:ext cx="254000" cy="529590"/>
          </a:xfrm>
          <a:prstGeom prst="upDownArrow">
            <a:avLst/>
          </a:prstGeom>
          <a:solidFill>
            <a:srgbClr val="23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总和产品网络</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Sum-Product Nerworks</a:t>
            </a:r>
            <a:r>
              <a:rPr lang="zh-CN" altLang="en-US" sz="1400" b="1" dirty="0">
                <a:solidFill>
                  <a:srgbClr val="26313E"/>
                </a:solidFill>
                <a:latin typeface="微软雅黑" pitchFamily="34" charset="-122"/>
                <a:ea typeface="微软雅黑" pitchFamily="34" charset="-122"/>
              </a:rPr>
              <a:t>（</a:t>
            </a:r>
            <a:r>
              <a:rPr lang="en-US" altLang="zh-CN" sz="1400" b="1" dirty="0">
                <a:solidFill>
                  <a:srgbClr val="26313E"/>
                </a:solidFill>
                <a:latin typeface="微软雅黑" pitchFamily="34" charset="-122"/>
                <a:ea typeface="微软雅黑" pitchFamily="34" charset="-122"/>
              </a:rPr>
              <a:t>SPN</a:t>
            </a:r>
            <a:r>
              <a:rPr lang="zh-CN" altLang="en-US" sz="1400" b="1" dirty="0">
                <a:solidFill>
                  <a:srgbClr val="26313E"/>
                </a:solidFill>
                <a:latin typeface="微软雅黑" pitchFamily="34" charset="-122"/>
                <a:ea typeface="微软雅黑" pitchFamily="34" charset="-122"/>
              </a:rPr>
              <a:t>）</a:t>
            </a:r>
            <a:endParaRPr lang="zh-CN" altLang="en-US" sz="1400" b="1" dirty="0">
              <a:solidFill>
                <a:srgbClr val="26313E"/>
              </a:solidFill>
              <a:latin typeface="微软雅黑" pitchFamily="34" charset="-122"/>
              <a:ea typeface="微软雅黑" pitchFamily="34" charset="-122"/>
            </a:endParaRPr>
          </a:p>
        </p:txBody>
      </p:sp>
      <p:sp>
        <p:nvSpPr>
          <p:cNvPr id="2" name="文本框 1"/>
          <p:cNvSpPr txBox="1"/>
          <p:nvPr/>
        </p:nvSpPr>
        <p:spPr>
          <a:xfrm>
            <a:off x="233680" y="893445"/>
            <a:ext cx="11236325" cy="5262245"/>
          </a:xfrm>
          <a:prstGeom prst="rect">
            <a:avLst/>
          </a:prstGeom>
          <a:noFill/>
        </p:spPr>
        <p:txBody>
          <a:bodyPr wrap="square" rtlCol="0" anchor="t">
            <a:spAutoFit/>
          </a:bodyPr>
          <a:p>
            <a:pPr marL="457200" indent="0" fontAlgn="auto">
              <a:lnSpc>
                <a:spcPct val="150000"/>
              </a:lnSpc>
              <a:buFont typeface="Arial" panose="020B0604020202090204" pitchFamily="34" charset="0"/>
              <a:buChar char="•"/>
            </a:pPr>
            <a:r>
              <a:rPr lang="zh-CN" altLang="zh-CN" sz="2800" b="1" dirty="0">
                <a:solidFill>
                  <a:srgbClr val="26313E"/>
                </a:solidFill>
                <a:latin typeface="微软雅黑" pitchFamily="34" charset="-122"/>
                <a:ea typeface="微软雅黑" pitchFamily="34" charset="-122"/>
              </a:rPr>
              <a:t>定向非循环图：由变量构成的叶子节点，内部节点和加权边构成的。</a:t>
            </a:r>
            <a:endParaRPr lang="zh-CN" altLang="zh-CN" sz="2800" b="1" dirty="0">
              <a:solidFill>
                <a:srgbClr val="26313E"/>
              </a:solidFill>
              <a:latin typeface="微软雅黑" pitchFamily="34" charset="-122"/>
              <a:ea typeface="微软雅黑" pitchFamily="34" charset="-122"/>
            </a:endParaRPr>
          </a:p>
          <a:p>
            <a:pPr marL="457200" indent="0" fontAlgn="auto">
              <a:lnSpc>
                <a:spcPct val="150000"/>
              </a:lnSpc>
              <a:buFont typeface="Arial" panose="020B0604020202090204" pitchFamily="34" charset="0"/>
              <a:buChar char="•"/>
            </a:pPr>
            <a:r>
              <a:rPr lang="zh-CN" altLang="zh-CN" sz="2800" b="1" dirty="0">
                <a:solidFill>
                  <a:srgbClr val="26313E"/>
                </a:solidFill>
                <a:latin typeface="微软雅黑" pitchFamily="34" charset="-122"/>
                <a:ea typeface="微软雅黑" pitchFamily="34" charset="-122"/>
              </a:rPr>
              <a:t>混合模型的组合，在很多层上具有快速精确的概率推论。</a:t>
            </a:r>
            <a:endParaRPr lang="zh-CN" altLang="zh-CN" sz="2800" b="1" dirty="0">
              <a:solidFill>
                <a:srgbClr val="26313E"/>
              </a:solidFill>
              <a:latin typeface="微软雅黑" pitchFamily="34" charset="-122"/>
              <a:ea typeface="微软雅黑" pitchFamily="34" charset="-122"/>
            </a:endParaRPr>
          </a:p>
          <a:p>
            <a:pPr marL="457200" indent="0" fontAlgn="auto">
              <a:lnSpc>
                <a:spcPct val="150000"/>
              </a:lnSpc>
              <a:buFont typeface="Arial" panose="020B0604020202090204" pitchFamily="34" charset="0"/>
              <a:buChar char="•"/>
            </a:pPr>
            <a:r>
              <a:rPr lang="zh-CN" altLang="zh-CN" sz="2800" b="1" dirty="0">
                <a:solidFill>
                  <a:srgbClr val="26313E"/>
                </a:solidFill>
                <a:latin typeface="微软雅黑" pitchFamily="34" charset="-122"/>
                <a:ea typeface="微软雅黑" pitchFamily="34" charset="-122"/>
              </a:rPr>
              <a:t>优点</a:t>
            </a:r>
            <a:endParaRPr lang="zh-CN" altLang="zh-CN" sz="2800" b="1" dirty="0">
              <a:solidFill>
                <a:srgbClr val="26313E"/>
              </a:solidFill>
              <a:latin typeface="微软雅黑" pitchFamily="34" charset="-122"/>
              <a:ea typeface="微软雅黑" pitchFamily="34" charset="-122"/>
            </a:endParaRPr>
          </a:p>
          <a:p>
            <a:pPr marL="914400" lvl="1" indent="0" fontAlgn="auto">
              <a:lnSpc>
                <a:spcPct val="150000"/>
              </a:lnSpc>
              <a:buFont typeface="Arial" panose="020B0604020202090204" pitchFamily="34" charset="0"/>
              <a:buChar char="•"/>
            </a:pPr>
            <a:r>
              <a:rPr lang="zh-CN" altLang="zh-CN" sz="2800" b="1" dirty="0">
                <a:solidFill>
                  <a:srgbClr val="26313E"/>
                </a:solidFill>
                <a:latin typeface="微软雅黑" pitchFamily="34" charset="-122"/>
                <a:ea typeface="微软雅黑" pitchFamily="34" charset="-122"/>
                <a:sym typeface="+mn-ea"/>
              </a:rPr>
              <a:t>比高树维模型更可追溯，无需近似推论。</a:t>
            </a:r>
            <a:endParaRPr lang="zh-CN" altLang="zh-CN" sz="2800" b="1" dirty="0">
              <a:solidFill>
                <a:srgbClr val="26313E"/>
              </a:solidFill>
              <a:latin typeface="微软雅黑" pitchFamily="34" charset="-122"/>
              <a:ea typeface="微软雅黑" pitchFamily="34" charset="-122"/>
            </a:endParaRPr>
          </a:p>
          <a:p>
            <a:pPr marL="914400" lvl="1" indent="0" fontAlgn="auto">
              <a:lnSpc>
                <a:spcPct val="150000"/>
              </a:lnSpc>
              <a:buFont typeface="Arial" panose="020B0604020202090204" pitchFamily="34" charset="0"/>
              <a:buChar char="•"/>
            </a:pPr>
            <a:r>
              <a:rPr lang="zh-CN" altLang="zh-CN" sz="2800" b="1" dirty="0">
                <a:solidFill>
                  <a:srgbClr val="26313E"/>
                </a:solidFill>
                <a:latin typeface="微软雅黑" pitchFamily="34" charset="-122"/>
                <a:ea typeface="微软雅黑" pitchFamily="34" charset="-122"/>
                <a:sym typeface="+mn-ea"/>
              </a:rPr>
              <a:t>善于捕获输入的不确定性。</a:t>
            </a:r>
            <a:endParaRPr lang="zh-CN" altLang="zh-CN" sz="2800" b="1" dirty="0">
              <a:solidFill>
                <a:srgbClr val="26313E"/>
              </a:solidFill>
              <a:latin typeface="微软雅黑" pitchFamily="34" charset="-122"/>
              <a:ea typeface="微软雅黑" pitchFamily="34" charset="-122"/>
            </a:endParaRPr>
          </a:p>
          <a:p>
            <a:pPr marL="457200" indent="0" fontAlgn="auto">
              <a:lnSpc>
                <a:spcPct val="150000"/>
              </a:lnSpc>
              <a:buFont typeface="Arial" panose="020B0604020202090204" pitchFamily="34" charset="0"/>
              <a:buChar char="•"/>
            </a:pPr>
            <a:r>
              <a:rPr lang="zh-CN" altLang="zh-CN" sz="2800" b="1" dirty="0">
                <a:solidFill>
                  <a:srgbClr val="26313E"/>
                </a:solidFill>
                <a:latin typeface="微软雅黑" pitchFamily="34" charset="-122"/>
                <a:ea typeface="微软雅黑" pitchFamily="34" charset="-122"/>
              </a:rPr>
              <a:t>现状</a:t>
            </a:r>
            <a:endParaRPr lang="zh-CN" altLang="zh-CN" sz="2800" b="1" dirty="0">
              <a:solidFill>
                <a:srgbClr val="26313E"/>
              </a:solidFill>
              <a:latin typeface="微软雅黑" pitchFamily="34" charset="-122"/>
              <a:ea typeface="微软雅黑" pitchFamily="34" charset="-122"/>
            </a:endParaRPr>
          </a:p>
          <a:p>
            <a:pPr lvl="1" indent="0" fontAlgn="auto">
              <a:lnSpc>
                <a:spcPct val="150000"/>
              </a:lnSpc>
              <a:buFont typeface="Arial" panose="020B0604020202090204" pitchFamily="34" charset="0"/>
              <a:buNone/>
            </a:pPr>
            <a:r>
              <a:rPr lang="zh-CN" altLang="zh-CN" sz="2800" b="1" dirty="0">
                <a:solidFill>
                  <a:srgbClr val="26313E"/>
                </a:solidFill>
                <a:latin typeface="微软雅黑" pitchFamily="34" charset="-122"/>
                <a:ea typeface="微软雅黑" pitchFamily="34" charset="-122"/>
              </a:rPr>
              <a:t>    在众多数据集上取得了很好的结果，而在异常值检测方面仍有许多问题需要进一步探讨。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86042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词向量模型</a:t>
            </a:r>
            <a:r>
              <a:rPr lang="zh-CN" altLang="en-US" sz="3600" b="1" dirty="0">
                <a:solidFill>
                  <a:srgbClr val="26313E"/>
                </a:solidFill>
                <a:latin typeface="微软雅黑" pitchFamily="34" charset="-122"/>
                <a:ea typeface="微软雅黑" pitchFamily="34" charset="-122"/>
              </a:rPr>
              <a:t>🌟</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Word2vec Models</a:t>
            </a:r>
            <a:endParaRPr lang="en-US" altLang="zh-CN" sz="1400" b="1" dirty="0">
              <a:solidFill>
                <a:srgbClr val="26313E"/>
              </a:solidFill>
              <a:latin typeface="微软雅黑" pitchFamily="34" charset="-122"/>
              <a:ea typeface="微软雅黑" pitchFamily="34" charset="-122"/>
            </a:endParaRPr>
          </a:p>
        </p:txBody>
      </p:sp>
      <p:sp>
        <p:nvSpPr>
          <p:cNvPr id="5" name="Rectangle 42"/>
          <p:cNvSpPr>
            <a:spLocks noChangeArrowheads="1"/>
          </p:cNvSpPr>
          <p:nvPr/>
        </p:nvSpPr>
        <p:spPr bwMode="auto">
          <a:xfrm>
            <a:off x="427990" y="2023745"/>
            <a:ext cx="1175956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a:r>
              <a:rPr lang="zh-CN" altLang="zh-CN" sz="2800" b="1" dirty="0">
                <a:solidFill>
                  <a:srgbClr val="26313E"/>
                </a:solidFill>
                <a:latin typeface="微软雅黑" pitchFamily="34" charset="-122"/>
                <a:ea typeface="微软雅黑" pitchFamily="34" charset="-122"/>
              </a:rPr>
              <a:t>词向量模型：用于生成单词（</a:t>
            </a:r>
            <a:r>
              <a:rPr lang="en-US" altLang="zh-CN" sz="2800" b="1" dirty="0">
                <a:solidFill>
                  <a:srgbClr val="26313E"/>
                </a:solidFill>
                <a:latin typeface="微软雅黑" pitchFamily="34" charset="-122"/>
                <a:ea typeface="微软雅黑" pitchFamily="34" charset="-122"/>
              </a:rPr>
              <a:t>word embedding</a:t>
            </a:r>
            <a:r>
              <a:rPr lang="zh-CN" altLang="zh-CN" sz="2800" b="1" dirty="0">
                <a:solidFill>
                  <a:srgbClr val="26313E"/>
                </a:solidFill>
                <a:latin typeface="微软雅黑" pitchFamily="34" charset="-122"/>
                <a:ea typeface="微软雅黑" pitchFamily="34" charset="-122"/>
              </a:rPr>
              <a:t>）嵌入的一组</a:t>
            </a:r>
            <a:r>
              <a:rPr lang="en-US" altLang="zh-CN" sz="2800" b="1" dirty="0">
                <a:solidFill>
                  <a:srgbClr val="26313E"/>
                </a:solidFill>
                <a:latin typeface="微软雅黑" pitchFamily="34" charset="-122"/>
                <a:ea typeface="微软雅黑" pitchFamily="34" charset="-122"/>
              </a:rPr>
              <a:t>DNN</a:t>
            </a:r>
            <a:r>
              <a:rPr lang="zh-CN" altLang="zh-CN" sz="2800" b="1" dirty="0">
                <a:solidFill>
                  <a:srgbClr val="26313E"/>
                </a:solidFill>
                <a:latin typeface="微软雅黑" pitchFamily="34" charset="-122"/>
                <a:ea typeface="微软雅黑" pitchFamily="34" charset="-122"/>
              </a:rPr>
              <a:t>模型</a:t>
            </a:r>
            <a:endParaRPr lang="zh-CN" altLang="en-US" sz="2800" b="1" dirty="0">
              <a:solidFill>
                <a:srgbClr val="26313E"/>
              </a:solidFill>
              <a:latin typeface="微软雅黑" pitchFamily="34" charset="-122"/>
              <a:ea typeface="微软雅黑" pitchFamily="34" charset="-122"/>
            </a:endParaRPr>
          </a:p>
        </p:txBody>
      </p:sp>
      <p:sp>
        <p:nvSpPr>
          <p:cNvPr id="2" name="Rectangle 42"/>
          <p:cNvSpPr>
            <a:spLocks noChangeArrowheads="1"/>
          </p:cNvSpPr>
          <p:nvPr/>
        </p:nvSpPr>
        <p:spPr bwMode="auto">
          <a:xfrm>
            <a:off x="427990" y="3539490"/>
            <a:ext cx="1175956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a:r>
              <a:rPr lang="zh-CN" altLang="en-US" sz="2800" b="1" dirty="0">
                <a:solidFill>
                  <a:srgbClr val="26313E"/>
                </a:solidFill>
                <a:latin typeface="微软雅黑" pitchFamily="34" charset="-122"/>
                <a:ea typeface="微软雅黑" pitchFamily="34" charset="-122"/>
              </a:rPr>
              <a:t>能够获取数据实例间的线性关系，适用于句子、时间序列等类型的数据</a:t>
            </a:r>
            <a:endParaRPr lang="zh-CN" altLang="en-US" sz="2800" b="1" dirty="0">
              <a:solidFill>
                <a:srgbClr val="26313E"/>
              </a:solidFill>
              <a:latin typeface="微软雅黑" pitchFamily="34" charset="-122"/>
              <a:ea typeface="微软雅黑" pitchFamily="34" charset="-122"/>
            </a:endParaRPr>
          </a:p>
        </p:txBody>
      </p:sp>
      <p:sp>
        <p:nvSpPr>
          <p:cNvPr id="3" name="Rectangle 42"/>
          <p:cNvSpPr>
            <a:spLocks noChangeArrowheads="1"/>
          </p:cNvSpPr>
          <p:nvPr/>
        </p:nvSpPr>
        <p:spPr bwMode="auto">
          <a:xfrm>
            <a:off x="427990" y="5055235"/>
            <a:ext cx="1175956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lvl="0" algn="l"/>
            <a:r>
              <a:rPr lang="zh-CN" altLang="en-US" sz="2800" b="1" dirty="0">
                <a:solidFill>
                  <a:srgbClr val="26313E"/>
                </a:solidFill>
                <a:latin typeface="微软雅黑" pitchFamily="34" charset="-122"/>
                <a:ea typeface="微软雅黑" pitchFamily="34" charset="-122"/>
              </a:rPr>
              <a:t>⚠️使用了</a:t>
            </a:r>
            <a:r>
              <a:rPr lang="en-US" altLang="zh-CN" sz="2800" b="1" dirty="0">
                <a:solidFill>
                  <a:srgbClr val="26313E"/>
                </a:solidFill>
                <a:latin typeface="微软雅黑" pitchFamily="34" charset="-122"/>
                <a:ea typeface="微软雅黑" pitchFamily="34" charset="-122"/>
              </a:rPr>
              <a:t>Word2vec</a:t>
            </a:r>
            <a:r>
              <a:rPr lang="zh-CN" altLang="en-US" sz="2800" b="1" dirty="0">
                <a:solidFill>
                  <a:srgbClr val="26313E"/>
                </a:solidFill>
                <a:latin typeface="微软雅黑" pitchFamily="34" charset="-122"/>
                <a:ea typeface="微软雅黑" pitchFamily="34" charset="-122"/>
              </a:rPr>
              <a:t>的异常检测模型都有较好的性能提升。</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生成模型</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Generative Models</a:t>
            </a:r>
            <a:endParaRPr lang="en-US" altLang="zh-CN" sz="1400" b="1" dirty="0">
              <a:solidFill>
                <a:srgbClr val="26313E"/>
              </a:solidFill>
              <a:latin typeface="微软雅黑" pitchFamily="34" charset="-122"/>
              <a:ea typeface="微软雅黑" pitchFamily="34" charset="-122"/>
            </a:endParaRPr>
          </a:p>
        </p:txBody>
      </p:sp>
      <p:sp>
        <p:nvSpPr>
          <p:cNvPr id="2" name="文本框 1"/>
          <p:cNvSpPr txBox="1"/>
          <p:nvPr/>
        </p:nvSpPr>
        <p:spPr>
          <a:xfrm>
            <a:off x="686435" y="1432560"/>
            <a:ext cx="10819130" cy="4615815"/>
          </a:xfrm>
          <a:prstGeom prst="rect">
            <a:avLst/>
          </a:prstGeom>
          <a:noFill/>
        </p:spPr>
        <p:txBody>
          <a:bodyPr wrap="square" rtlCol="0" anchor="t">
            <a:spAutoFit/>
          </a:bodyPr>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目标：了解准确的数据分布，以便于生成具有一些变化的新数据点。</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分类</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变异自编器（</a:t>
            </a:r>
            <a:r>
              <a:rPr lang="en-US" altLang="zh-CN" sz="2800" b="1" dirty="0">
                <a:solidFill>
                  <a:srgbClr val="26313E"/>
                </a:solidFill>
                <a:latin typeface="微软雅黑" pitchFamily="34" charset="-122"/>
                <a:ea typeface="微软雅黑" pitchFamily="34" charset="-122"/>
                <a:sym typeface="+mn-ea"/>
              </a:rPr>
              <a:t>VAE</a:t>
            </a:r>
            <a:r>
              <a:rPr lang="zh-CN" altLang="en-US" sz="2800" b="1" dirty="0">
                <a:solidFill>
                  <a:srgbClr val="26313E"/>
                </a:solidFill>
                <a:latin typeface="微软雅黑" pitchFamily="34" charset="-122"/>
                <a:ea typeface="微软雅黑" pitchFamily="34" charset="-122"/>
                <a:sym typeface="+mn-ea"/>
              </a:rPr>
              <a:t>）</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生成对抗网络（</a:t>
            </a:r>
            <a:r>
              <a:rPr lang="en-US" altLang="zh-CN" sz="2800" b="1" dirty="0">
                <a:solidFill>
                  <a:srgbClr val="26313E"/>
                </a:solidFill>
                <a:latin typeface="微软雅黑" pitchFamily="34" charset="-122"/>
                <a:ea typeface="微软雅黑" pitchFamily="34" charset="-122"/>
                <a:sym typeface="+mn-ea"/>
              </a:rPr>
              <a:t>GAN</a:t>
            </a:r>
            <a:r>
              <a:rPr lang="zh-CN" altLang="en-US" sz="2800" b="1" dirty="0">
                <a:solidFill>
                  <a:srgbClr val="26313E"/>
                </a:solidFill>
                <a:latin typeface="微软雅黑" pitchFamily="34" charset="-122"/>
                <a:ea typeface="微软雅黑" pitchFamily="34" charset="-122"/>
                <a:sym typeface="+mn-ea"/>
              </a:rPr>
              <a:t>）</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缺点：在异常较少的情况下</a:t>
            </a:r>
            <a:r>
              <a:rPr lang="zh-CN" altLang="en-US" sz="2800" b="1" dirty="0">
                <a:solidFill>
                  <a:srgbClr val="26313E"/>
                </a:solidFill>
                <a:latin typeface="微软雅黑" pitchFamily="34" charset="-122"/>
                <a:ea typeface="微软雅黑" pitchFamily="34" charset="-122"/>
                <a:sym typeface="+mn-ea"/>
              </a:rPr>
              <a:t>传统方法</a:t>
            </a:r>
            <a:r>
              <a:rPr lang="zh-CN" altLang="en-US" sz="2800" b="1" dirty="0">
                <a:solidFill>
                  <a:srgbClr val="26313E"/>
                </a:solidFill>
                <a:latin typeface="微软雅黑" pitchFamily="34" charset="-122"/>
                <a:ea typeface="微软雅黑" pitchFamily="34" charset="-122"/>
              </a:rPr>
              <a:t>表现更好。</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sz="2800" b="1" dirty="0">
                <a:solidFill>
                  <a:srgbClr val="26313E"/>
                </a:solidFill>
                <a:latin typeface="微软雅黑" pitchFamily="34" charset="-122"/>
                <a:ea typeface="微软雅黑" pitchFamily="34" charset="-122"/>
              </a:rPr>
              <a:t>优点：在</a:t>
            </a:r>
            <a:r>
              <a:rPr lang="zh-CN" altLang="en-US" sz="2800" b="1" dirty="0">
                <a:solidFill>
                  <a:srgbClr val="26313E"/>
                </a:solidFill>
                <a:latin typeface="微软雅黑" pitchFamily="34" charset="-122"/>
                <a:ea typeface="微软雅黑" pitchFamily="34" charset="-122"/>
              </a:rPr>
              <a:t>识别</a:t>
            </a:r>
            <a:r>
              <a:rPr lang="zh-CN" altLang="en-US" sz="2800" b="1" dirty="0">
                <a:solidFill>
                  <a:schemeClr val="accent4">
                    <a:lumMod val="60000"/>
                    <a:lumOff val="40000"/>
                  </a:schemeClr>
                </a:solidFill>
                <a:latin typeface="微软雅黑" pitchFamily="34" charset="-122"/>
                <a:ea typeface="微软雅黑" pitchFamily="34" charset="-122"/>
              </a:rPr>
              <a:t>高维和复杂数据集</a:t>
            </a:r>
            <a:r>
              <a:rPr lang="zh-CN" altLang="en-US" sz="2800" b="1" dirty="0">
                <a:solidFill>
                  <a:srgbClr val="26313E"/>
                </a:solidFill>
                <a:latin typeface="微软雅黑" pitchFamily="34" charset="-122"/>
                <a:ea typeface="微软雅黑" pitchFamily="34" charset="-122"/>
              </a:rPr>
              <a:t>上的异常方面是高效的。</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卷积神经网络</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Convolutional Neural Networks</a:t>
            </a:r>
            <a:endParaRPr lang="en-US" altLang="zh-CN" sz="1400" b="1" dirty="0">
              <a:solidFill>
                <a:srgbClr val="26313E"/>
              </a:solidFill>
              <a:latin typeface="微软雅黑" pitchFamily="34" charset="-122"/>
              <a:ea typeface="微软雅黑" pitchFamily="34" charset="-122"/>
            </a:endParaRPr>
          </a:p>
        </p:txBody>
      </p:sp>
      <p:sp>
        <p:nvSpPr>
          <p:cNvPr id="2" name="文本框 1"/>
          <p:cNvSpPr txBox="1"/>
          <p:nvPr/>
        </p:nvSpPr>
        <p:spPr>
          <a:xfrm>
            <a:off x="686435" y="1508760"/>
            <a:ext cx="10819130" cy="4615815"/>
          </a:xfrm>
          <a:prstGeom prst="rect">
            <a:avLst/>
          </a:prstGeom>
          <a:noFill/>
        </p:spPr>
        <p:txBody>
          <a:bodyPr wrap="square" rtlCol="0" anchor="t">
            <a:spAutoFit/>
          </a:bodyPr>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特点：</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神经网络分析视觉图像的热门选择</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能够从具有复杂结构的高维数据中提取复杂的隐藏要素，因此能够将其用作</a:t>
            </a:r>
            <a:r>
              <a:rPr lang="zh-CN" altLang="en-US" sz="2800" b="1" dirty="0">
                <a:solidFill>
                  <a:schemeClr val="accent4">
                    <a:lumMod val="60000"/>
                    <a:lumOff val="40000"/>
                  </a:schemeClr>
                </a:solidFill>
                <a:latin typeface="微软雅黑" pitchFamily="34" charset="-122"/>
                <a:ea typeface="微软雅黑" pitchFamily="34" charset="-122"/>
              </a:rPr>
              <a:t>序列数据集</a:t>
            </a:r>
            <a:r>
              <a:rPr lang="zh-CN" altLang="en-US" sz="2800" b="1" dirty="0">
                <a:solidFill>
                  <a:srgbClr val="26313E"/>
                </a:solidFill>
                <a:latin typeface="微软雅黑" pitchFamily="34" charset="-122"/>
                <a:ea typeface="微软雅黑" pitchFamily="34" charset="-122"/>
              </a:rPr>
              <a:t>和图像数据集的异常值检测中的要素提取器</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现状</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基于CNN的异常检测框架目前仍然是一个活跃的研究领域。</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序列模型</a:t>
            </a:r>
            <a:endParaRPr lang="en-US" altLang="zh-CN" sz="2000" b="1" dirty="0">
              <a:solidFill>
                <a:srgbClr val="26313E"/>
              </a:solidFill>
              <a:latin typeface="微软雅黑" pitchFamily="34" charset="-122"/>
              <a:ea typeface="微软雅黑" pitchFamily="34" charset="-122"/>
            </a:endParaRPr>
          </a:p>
          <a:p>
            <a:r>
              <a:rPr lang="zh-CN" altLang="en-US" sz="1400" b="1" dirty="0">
                <a:solidFill>
                  <a:srgbClr val="26313E"/>
                </a:solidFill>
                <a:latin typeface="微软雅黑" pitchFamily="34" charset="-122"/>
                <a:ea typeface="微软雅黑" pitchFamily="34" charset="-122"/>
              </a:rPr>
              <a:t>Sequence Models</a:t>
            </a:r>
            <a:endParaRPr lang="zh-CN" altLang="en-US" sz="1400" b="1" dirty="0">
              <a:solidFill>
                <a:srgbClr val="26313E"/>
              </a:solidFill>
              <a:latin typeface="微软雅黑" pitchFamily="34" charset="-122"/>
              <a:ea typeface="微软雅黑" pitchFamily="34" charset="-122"/>
            </a:endParaRPr>
          </a:p>
        </p:txBody>
      </p:sp>
      <p:sp>
        <p:nvSpPr>
          <p:cNvPr id="2" name="文本框 1"/>
          <p:cNvSpPr txBox="1"/>
          <p:nvPr/>
        </p:nvSpPr>
        <p:spPr>
          <a:xfrm>
            <a:off x="464185" y="1456690"/>
            <a:ext cx="11264265" cy="4615815"/>
          </a:xfrm>
          <a:prstGeom prst="rect">
            <a:avLst/>
          </a:prstGeom>
          <a:noFill/>
        </p:spPr>
        <p:txBody>
          <a:bodyPr wrap="square" rtlCol="0" anchor="t">
            <a:spAutoFit/>
          </a:bodyPr>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定义：输入或者输出中包含序列数据的模型</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以循环神经网络（RNN）为基础建立的序列模型在自然语言处理，语音识别等领域中引起了巨大的变革。</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en-US" altLang="zh-CN" sz="2800" b="1" dirty="0">
                <a:solidFill>
                  <a:srgbClr val="26313E"/>
                </a:solidFill>
                <a:latin typeface="微软雅黑" pitchFamily="34" charset="-122"/>
                <a:ea typeface="微软雅黑" pitchFamily="34" charset="-122"/>
              </a:rPr>
              <a:t>RNN</a:t>
            </a:r>
            <a:endParaRPr lang="en-US" altLang="zh-CN"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优点：</a:t>
            </a:r>
            <a:r>
              <a:rPr lang="zh-CN" altLang="en-US" sz="2800" b="1" dirty="0">
                <a:solidFill>
                  <a:srgbClr val="26313E"/>
                </a:solidFill>
                <a:latin typeface="微软雅黑" pitchFamily="34" charset="-122"/>
                <a:ea typeface="微软雅黑" pitchFamily="34" charset="-122"/>
                <a:sym typeface="+mn-ea"/>
              </a:rPr>
              <a:t>可捕获时间序列数据的特征</a:t>
            </a:r>
            <a:endParaRPr lang="zh-CN" altLang="en-US" sz="2800" b="1" dirty="0">
              <a:solidFill>
                <a:srgbClr val="26313E"/>
              </a:solidFill>
              <a:latin typeface="微软雅黑" pitchFamily="34" charset="-122"/>
              <a:ea typeface="微软雅黑" pitchFamily="34" charset="-122"/>
              <a:sym typeface="+mn-ea"/>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局限：无法随着时间步数的增加捕获上下文</a:t>
            </a:r>
            <a:endParaRPr lang="zh-CN" altLang="en-US" sz="2800" b="1" dirty="0">
              <a:solidFill>
                <a:srgbClr val="26313E"/>
              </a:solidFill>
              <a:latin typeface="微软雅黑" pitchFamily="34" charset="-122"/>
              <a:ea typeface="微软雅黑" pitchFamily="34" charset="-122"/>
              <a:sym typeface="+mn-ea"/>
            </a:endParaRPr>
          </a:p>
          <a:p>
            <a:pPr marL="1371600" lvl="2"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sym typeface="+mn-ea"/>
              </a:rPr>
              <a:t>解决办法：</a:t>
            </a:r>
            <a:r>
              <a:rPr lang="zh-CN" altLang="en-US" sz="2800" b="1" dirty="0">
                <a:solidFill>
                  <a:srgbClr val="26313E"/>
                </a:solidFill>
                <a:latin typeface="微软雅黑" pitchFamily="34" charset="-122"/>
                <a:ea typeface="微软雅黑" pitchFamily="34" charset="-122"/>
              </a:rPr>
              <a:t>引入长短期记忆网络</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345" y="335915"/>
            <a:ext cx="5311775"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什么是异常，它和新奇点的区别是什么</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What are anomalies</a:t>
            </a:r>
            <a:r>
              <a:rPr lang="zh-CN" altLang="en-US" sz="1400" b="1" dirty="0">
                <a:solidFill>
                  <a:srgbClr val="26313E"/>
                </a:solidFill>
                <a:latin typeface="微软雅黑" pitchFamily="34" charset="-122"/>
                <a:ea typeface="微软雅黑" pitchFamily="34" charset="-122"/>
              </a:rPr>
              <a:t>？</a:t>
            </a:r>
            <a:endParaRPr lang="zh-CN" altLang="en-US" sz="1400" b="1" dirty="0">
              <a:solidFill>
                <a:srgbClr val="26313E"/>
              </a:solidFill>
              <a:latin typeface="微软雅黑" pitchFamily="34" charset="-122"/>
              <a:ea typeface="微软雅黑" pitchFamily="34" charset="-122"/>
            </a:endParaRPr>
          </a:p>
        </p:txBody>
      </p:sp>
      <p:pic>
        <p:nvPicPr>
          <p:cNvPr id="2" name="图片 1" descr="截屏2020-10-11 21.26.52"/>
          <p:cNvPicPr>
            <a:picLocks noChangeAspect="1"/>
          </p:cNvPicPr>
          <p:nvPr/>
        </p:nvPicPr>
        <p:blipFill>
          <a:blip r:embed="rId1"/>
          <a:stretch>
            <a:fillRect/>
          </a:stretch>
        </p:blipFill>
        <p:spPr>
          <a:xfrm>
            <a:off x="270510" y="1601470"/>
            <a:ext cx="6022975" cy="4918075"/>
          </a:xfrm>
          <a:prstGeom prst="rect">
            <a:avLst/>
          </a:prstGeom>
        </p:spPr>
      </p:pic>
      <p:pic>
        <p:nvPicPr>
          <p:cNvPr id="3" name="图片 2" descr="截屏2020-10-11 21.27.14"/>
          <p:cNvPicPr>
            <a:picLocks noChangeAspect="1"/>
          </p:cNvPicPr>
          <p:nvPr/>
        </p:nvPicPr>
        <p:blipFill>
          <a:blip r:embed="rId2"/>
          <a:stretch>
            <a:fillRect/>
          </a:stretch>
        </p:blipFill>
        <p:spPr>
          <a:xfrm>
            <a:off x="6293485" y="1601470"/>
            <a:ext cx="5811520" cy="4459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自编码器</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Aotuencoders</a:t>
            </a:r>
            <a:endParaRPr lang="en-US" altLang="zh-CN" sz="1400" b="1" dirty="0">
              <a:solidFill>
                <a:srgbClr val="26313E"/>
              </a:solidFill>
              <a:latin typeface="微软雅黑" pitchFamily="34" charset="-122"/>
              <a:ea typeface="微软雅黑" pitchFamily="34" charset="-122"/>
            </a:endParaRPr>
          </a:p>
        </p:txBody>
      </p:sp>
      <p:sp>
        <p:nvSpPr>
          <p:cNvPr id="2" name="文本框 1"/>
          <p:cNvSpPr txBox="1"/>
          <p:nvPr/>
        </p:nvSpPr>
        <p:spPr>
          <a:xfrm>
            <a:off x="464185" y="1220470"/>
            <a:ext cx="11264265" cy="5262245"/>
          </a:xfrm>
          <a:prstGeom prst="rect">
            <a:avLst/>
          </a:prstGeom>
          <a:noFill/>
        </p:spPr>
        <p:txBody>
          <a:bodyPr wrap="square" rtlCol="0" anchor="t">
            <a:spAutoFit/>
          </a:bodyPr>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定义：在半监督学习和非监督学习中使用的人工神经网络</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功能：将输入信息作为学习目标，对输入信息进行表征学习</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具有单层和线性激活函数的自动编码器几乎等同于主成分分析，此外自动编码器同时支持线性或非线性转换。</a:t>
            </a:r>
            <a:endParaRPr lang="zh-CN" altLang="en-US" sz="2800" b="1" dirty="0">
              <a:solidFill>
                <a:srgbClr val="26313E"/>
              </a:solidFill>
              <a:latin typeface="微软雅黑" pitchFamily="34" charset="-122"/>
              <a:ea typeface="微软雅黑" pitchFamily="34" charset="-122"/>
            </a:endParaRPr>
          </a:p>
          <a:p>
            <a:pPr marL="457200"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缺点：</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仅根据正常数据进行训练时，无法重建异常数据样本，产生较大的重建错误。</a:t>
            </a:r>
            <a:endParaRPr lang="zh-CN" altLang="en-US" sz="2800" b="1" dirty="0">
              <a:solidFill>
                <a:srgbClr val="26313E"/>
              </a:solidFill>
              <a:latin typeface="微软雅黑" pitchFamily="34" charset="-122"/>
              <a:ea typeface="微软雅黑" pitchFamily="34" charset="-122"/>
            </a:endParaRPr>
          </a:p>
          <a:p>
            <a:pPr marL="914400" lvl="1" indent="-457200" fontAlgn="auto">
              <a:lnSpc>
                <a:spcPct val="150000"/>
              </a:lnSpc>
              <a:buFont typeface="Arial" panose="020B0604020202090204" pitchFamily="34" charset="0"/>
              <a:buChar char="•"/>
            </a:pPr>
            <a:r>
              <a:rPr lang="zh-CN" altLang="en-US" sz="2800" b="1" dirty="0">
                <a:solidFill>
                  <a:srgbClr val="26313E"/>
                </a:solidFill>
                <a:latin typeface="微软雅黑" pitchFamily="34" charset="-122"/>
                <a:ea typeface="微软雅黑" pitchFamily="34" charset="-122"/>
              </a:rPr>
              <a:t>训练数据噪声较大时，其性能会降低。</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9238" y="2534920"/>
            <a:ext cx="915352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black"/>
                </a:solidFill>
                <a:effectLst/>
                <a:uLnTx/>
                <a:uFillTx/>
                <a:latin typeface="微软雅黑"/>
                <a:ea typeface="微软雅黑"/>
                <a:cs typeface="+mn-cs"/>
              </a:rPr>
              <a:t>十分感谢您的观看指导</a:t>
            </a:r>
            <a:endParaRPr kumimoji="0" lang="zh-CN" altLang="en-US" sz="66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 name="文本框 2"/>
          <p:cNvSpPr txBox="1"/>
          <p:nvPr/>
        </p:nvSpPr>
        <p:spPr>
          <a:xfrm>
            <a:off x="2769394" y="3684230"/>
            <a:ext cx="6653212"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prstClr val="black"/>
                </a:solidFill>
                <a:effectLst/>
                <a:uLnTx/>
                <a:uFillTx/>
                <a:latin typeface="微软雅黑"/>
                <a:ea typeface="微软雅黑"/>
                <a:cs typeface="+mn-cs"/>
              </a:rPr>
              <a:t>10.12  | </a:t>
            </a:r>
            <a:r>
              <a:rPr kumimoji="0" lang="zh-CN" altLang="en-US" sz="2800" b="1" i="0" u="none" strike="noStrike" kern="1200" cap="none" spc="0" normalizeH="0" baseline="0" noProof="0" dirty="0">
                <a:ln>
                  <a:noFill/>
                </a:ln>
                <a:solidFill>
                  <a:prstClr val="black"/>
                </a:solidFill>
                <a:effectLst/>
                <a:uLnTx/>
                <a:uFillTx/>
                <a:latin typeface="微软雅黑"/>
                <a:ea typeface="微软雅黑"/>
                <a:cs typeface="+mn-cs"/>
              </a:rPr>
              <a:t>工作汇报</a:t>
            </a:r>
            <a:endParaRPr kumimoji="0" lang="zh-CN" altLang="en-US" sz="2800" b="1" i="0" u="none" strike="noStrike" kern="1200" cap="none" spc="0" normalizeH="0" baseline="0" noProof="0" dirty="0">
              <a:ln>
                <a:noFill/>
              </a:ln>
              <a:solidFill>
                <a:prstClr val="black"/>
              </a:solidFill>
              <a:effectLst/>
              <a:uLnTx/>
              <a:uFillTx/>
              <a:latin typeface="微软雅黑"/>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深度异常检测技术的动机与挑战</a:t>
            </a:r>
            <a:endParaRPr lang="en-US" altLang="zh-CN"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Motivation and Challenges</a:t>
            </a:r>
            <a:endParaRPr lang="zh-CN" altLang="en-US" sz="1400" b="1" dirty="0">
              <a:solidFill>
                <a:srgbClr val="26313E"/>
              </a:solidFill>
              <a:latin typeface="微软雅黑" pitchFamily="34" charset="-122"/>
              <a:ea typeface="微软雅黑" pitchFamily="34" charset="-122"/>
            </a:endParaRPr>
          </a:p>
        </p:txBody>
      </p:sp>
      <p:sp>
        <p:nvSpPr>
          <p:cNvPr id="2" name="文本框 1"/>
          <p:cNvSpPr txBox="1"/>
          <p:nvPr/>
        </p:nvSpPr>
        <p:spPr>
          <a:xfrm>
            <a:off x="946150" y="1767840"/>
            <a:ext cx="10299065" cy="4431030"/>
          </a:xfrm>
          <a:prstGeom prst="rect">
            <a:avLst/>
          </a:prstGeom>
          <a:noFill/>
        </p:spPr>
        <p:txBody>
          <a:bodyPr wrap="square" rtlCol="0" anchor="t">
            <a:spAutoFit/>
          </a:bodyPr>
          <a:p>
            <a:pPr marL="457200" indent="-457200" fontAlgn="auto">
              <a:lnSpc>
                <a:spcPct val="150000"/>
              </a:lnSpc>
              <a:spcAft>
                <a:spcPts val="1200"/>
              </a:spcAft>
              <a:buFont typeface="Arial" panose="020B0604020202090204" pitchFamily="34" charset="0"/>
              <a:buChar char="•"/>
            </a:pPr>
            <a:r>
              <a:rPr lang="zh-CN" sz="2800" b="1" dirty="0">
                <a:solidFill>
                  <a:srgbClr val="26313E"/>
                </a:solidFill>
                <a:latin typeface="微软雅黑" pitchFamily="34" charset="-122"/>
                <a:ea typeface="微软雅黑" pitchFamily="34" charset="-122"/>
              </a:rPr>
              <a:t>传统方法的性能不够好，因为它无法捕获数据中的复杂结构</a:t>
            </a:r>
            <a:endParaRPr lang="zh-CN" sz="2800" b="1" dirty="0">
              <a:solidFill>
                <a:srgbClr val="26313E"/>
              </a:solidFill>
              <a:latin typeface="微软雅黑" pitchFamily="34" charset="-122"/>
              <a:ea typeface="微软雅黑" pitchFamily="34" charset="-122"/>
            </a:endParaRPr>
          </a:p>
          <a:p>
            <a:pPr marL="457200" indent="-457200" fontAlgn="auto">
              <a:lnSpc>
                <a:spcPct val="150000"/>
              </a:lnSpc>
              <a:spcAft>
                <a:spcPts val="1200"/>
              </a:spcAft>
              <a:buFont typeface="Arial" panose="020B0604020202090204" pitchFamily="34" charset="0"/>
              <a:buChar char="•"/>
            </a:pPr>
            <a:r>
              <a:rPr lang="zh-CN" sz="2800" b="1" dirty="0">
                <a:solidFill>
                  <a:srgbClr val="26313E"/>
                </a:solidFill>
                <a:latin typeface="微软雅黑" pitchFamily="34" charset="-122"/>
                <a:ea typeface="微软雅黑" pitchFamily="34" charset="-122"/>
              </a:rPr>
              <a:t>传统方法的可扩展性较差，而数据集却是越来越大</a:t>
            </a:r>
            <a:endParaRPr lang="zh-CN" sz="2800" b="1" dirty="0">
              <a:solidFill>
                <a:srgbClr val="26313E"/>
              </a:solidFill>
              <a:latin typeface="微软雅黑" pitchFamily="34" charset="-122"/>
              <a:ea typeface="微软雅黑" pitchFamily="34" charset="-122"/>
            </a:endParaRPr>
          </a:p>
          <a:p>
            <a:pPr marL="457200" indent="-457200" fontAlgn="auto">
              <a:lnSpc>
                <a:spcPct val="150000"/>
              </a:lnSpc>
              <a:spcAft>
                <a:spcPts val="1200"/>
              </a:spcAft>
              <a:buFont typeface="Arial" panose="020B0604020202090204" pitchFamily="34" charset="0"/>
              <a:buChar char="•"/>
            </a:pPr>
            <a:r>
              <a:rPr lang="zh-CN" sz="2800" b="1" dirty="0">
                <a:solidFill>
                  <a:srgbClr val="26313E"/>
                </a:solidFill>
                <a:latin typeface="微软雅黑" pitchFamily="34" charset="-122"/>
                <a:ea typeface="微软雅黑" pitchFamily="34" charset="-122"/>
                <a:sym typeface="+mn-ea"/>
              </a:rPr>
              <a:t>传统方法的适应性在减弱，因为正常行为和异常行为的边界越来越模糊，而且还在不断发展</a:t>
            </a:r>
            <a:endParaRPr lang="zh-CN" sz="2800" b="1" dirty="0">
              <a:solidFill>
                <a:srgbClr val="26313E"/>
              </a:solidFill>
              <a:latin typeface="微软雅黑" pitchFamily="34" charset="-122"/>
              <a:ea typeface="微软雅黑" pitchFamily="34" charset="-122"/>
              <a:sym typeface="+mn-ea"/>
            </a:endParaRPr>
          </a:p>
          <a:p>
            <a:pPr marL="457200" indent="-457200" fontAlgn="auto">
              <a:lnSpc>
                <a:spcPct val="150000"/>
              </a:lnSpc>
              <a:spcAft>
                <a:spcPts val="1200"/>
              </a:spcAft>
              <a:buFont typeface="Arial" panose="020B0604020202090204" pitchFamily="34" charset="0"/>
              <a:buChar char="•"/>
            </a:pPr>
            <a:r>
              <a:rPr lang="zh-CN" sz="2800" b="1" dirty="0">
                <a:solidFill>
                  <a:srgbClr val="26313E"/>
                </a:solidFill>
                <a:latin typeface="微软雅黑" pitchFamily="34" charset="-122"/>
                <a:ea typeface="微软雅黑" pitchFamily="34" charset="-122"/>
              </a:rPr>
              <a:t>传统方法对手动特征工程依赖性较高，</a:t>
            </a:r>
            <a:r>
              <a:rPr lang="en-US" altLang="zh-CN" sz="2800" b="1" dirty="0">
                <a:solidFill>
                  <a:srgbClr val="26313E"/>
                </a:solidFill>
                <a:latin typeface="微软雅黑" pitchFamily="34" charset="-122"/>
                <a:ea typeface="微软雅黑" pitchFamily="34" charset="-122"/>
              </a:rPr>
              <a:t>DAD</a:t>
            </a:r>
            <a:r>
              <a:rPr lang="zh-CN" altLang="en-US" sz="2800" b="1" dirty="0">
                <a:solidFill>
                  <a:srgbClr val="26313E"/>
                </a:solidFill>
                <a:latin typeface="微软雅黑" pitchFamily="34" charset="-122"/>
                <a:ea typeface="微软雅黑" pitchFamily="34" charset="-122"/>
              </a:rPr>
              <a:t>具有自动特征学习功能</a:t>
            </a:r>
            <a:endParaRPr lang="zh-CN" altLang="en-US" sz="28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15838" r="78197" b="16675"/>
          <a:stretch>
            <a:fillRect/>
          </a:stretch>
        </p:blipFill>
        <p:spPr>
          <a:xfrm flipH="1">
            <a:off x="0" y="-12700"/>
            <a:ext cx="4189442" cy="6858000"/>
          </a:xfrm>
          <a:prstGeom prst="rect">
            <a:avLst/>
          </a:prstGeom>
        </p:spPr>
      </p:pic>
      <p:pic>
        <p:nvPicPr>
          <p:cNvPr id="5" name="图片 4"/>
          <p:cNvPicPr>
            <a:picLocks noChangeAspect="1"/>
          </p:cNvPicPr>
          <p:nvPr/>
        </p:nvPicPr>
        <p:blipFill rotWithShape="1">
          <a:blip r:embed="rId1"/>
          <a:srcRect t="15838" r="78197" b="16675"/>
          <a:stretch>
            <a:fillRect/>
          </a:stretch>
        </p:blipFill>
        <p:spPr>
          <a:xfrm>
            <a:off x="8002558" y="0"/>
            <a:ext cx="4189442" cy="6858000"/>
          </a:xfrm>
          <a:prstGeom prst="rect">
            <a:avLst/>
          </a:prstGeom>
        </p:spPr>
      </p:pic>
      <p:sp>
        <p:nvSpPr>
          <p:cNvPr id="6" name="文本框 5"/>
          <p:cNvSpPr txBox="1"/>
          <p:nvPr/>
        </p:nvSpPr>
        <p:spPr>
          <a:xfrm>
            <a:off x="4066396" y="2224048"/>
            <a:ext cx="4059208" cy="1106805"/>
          </a:xfrm>
          <a:prstGeom prst="rect">
            <a:avLst/>
          </a:prstGeom>
          <a:noFill/>
        </p:spPr>
        <p:txBody>
          <a:bodyPr wrap="square" rtlCol="0">
            <a:spAutoFit/>
          </a:bodyPr>
          <a:lstStyle/>
          <a:p>
            <a:pPr algn="ctr"/>
            <a:r>
              <a:rPr lang="en-US" altLang="zh-CN" sz="6600" b="1" dirty="0">
                <a:latin typeface="+mn-ea"/>
              </a:rPr>
              <a:t>PART 08</a:t>
            </a:r>
            <a:endParaRPr lang="zh-CN" altLang="en-US" sz="6600" b="1" dirty="0">
              <a:latin typeface="+mn-ea"/>
            </a:endParaRPr>
          </a:p>
        </p:txBody>
      </p:sp>
      <p:sp>
        <p:nvSpPr>
          <p:cNvPr id="7" name="文本框 6"/>
          <p:cNvSpPr txBox="1"/>
          <p:nvPr/>
        </p:nvSpPr>
        <p:spPr>
          <a:xfrm>
            <a:off x="3181350" y="3258771"/>
            <a:ext cx="5829300" cy="1322070"/>
          </a:xfrm>
          <a:prstGeom prst="rect">
            <a:avLst/>
          </a:prstGeom>
          <a:noFill/>
        </p:spPr>
        <p:txBody>
          <a:bodyPr wrap="square" rtlCol="0">
            <a:spAutoFit/>
          </a:bodyPr>
          <a:lstStyle/>
          <a:p>
            <a:pPr algn="ctr"/>
            <a:r>
              <a:rPr lang="zh-CN" altLang="en-US" sz="4000" b="1" dirty="0">
                <a:sym typeface="+mn-ea"/>
              </a:rPr>
              <a:t>基于深度学习异常检测的几个主要方面</a:t>
            </a:r>
            <a:endParaRPr lang="zh-CN" altLang="en-US" sz="4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82345" y="1257300"/>
            <a:ext cx="9574530" cy="1065443"/>
            <a:chOff x="259906" y="2489189"/>
            <a:chExt cx="3804617" cy="1065114"/>
          </a:xfrm>
        </p:grpSpPr>
        <p:sp>
          <p:nvSpPr>
            <p:cNvPr id="9" name="Rectangle 40"/>
            <p:cNvSpPr>
              <a:spLocks noChangeArrowheads="1"/>
            </p:cNvSpPr>
            <p:nvPr/>
          </p:nvSpPr>
          <p:spPr bwMode="auto">
            <a:xfrm>
              <a:off x="259906" y="2489189"/>
              <a:ext cx="3804617" cy="46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26313E"/>
                  </a:solidFill>
                  <a:latin typeface="微软雅黑" pitchFamily="34" charset="-122"/>
                  <a:ea typeface="微软雅黑" pitchFamily="34" charset="-122"/>
                </a:rPr>
                <a:t>序列数据</a:t>
              </a:r>
              <a:r>
                <a:rPr lang="en-US" altLang="zh-CN" sz="1200" b="1" dirty="0">
                  <a:solidFill>
                    <a:srgbClr val="26313E"/>
                  </a:solidFill>
                  <a:latin typeface="微软雅黑" pitchFamily="34" charset="-122"/>
                  <a:ea typeface="微软雅黑" pitchFamily="34" charset="-122"/>
                </a:rPr>
                <a:t>(sequential data)</a:t>
              </a:r>
              <a:endParaRPr lang="en-US" altLang="zh-CN" sz="1200" b="1" dirty="0">
                <a:solidFill>
                  <a:srgbClr val="26313E"/>
                </a:solidFill>
                <a:latin typeface="微软雅黑" pitchFamily="34" charset="-122"/>
                <a:ea typeface="微软雅黑" pitchFamily="34" charset="-122"/>
              </a:endParaRPr>
            </a:p>
          </p:txBody>
        </p:sp>
        <p:sp>
          <p:nvSpPr>
            <p:cNvPr id="10" name="Rectangle 41"/>
            <p:cNvSpPr>
              <a:spLocks noChangeArrowheads="1"/>
            </p:cNvSpPr>
            <p:nvPr/>
          </p:nvSpPr>
          <p:spPr bwMode="auto">
            <a:xfrm>
              <a:off x="259906" y="3000754"/>
              <a:ext cx="3804617" cy="55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lang="zh-CN" altLang="en-US" dirty="0">
                  <a:solidFill>
                    <a:srgbClr val="26313E"/>
                  </a:solidFill>
                </a:rPr>
                <a:t>序列数据是指数据是一串值的序列且值之间的顺序非常重要。</a:t>
              </a:r>
              <a:endParaRPr lang="zh-CN" altLang="en-US" dirty="0">
                <a:solidFill>
                  <a:srgbClr val="26313E"/>
                </a:solidFill>
              </a:endParaRPr>
            </a:p>
            <a:p>
              <a:pPr algn="l"/>
              <a:r>
                <a:rPr lang="zh-CN" altLang="en-US" dirty="0">
                  <a:solidFill>
                    <a:srgbClr val="26313E"/>
                  </a:solidFill>
                </a:rPr>
                <a:t>常见的序列数据有：音频、蛋白质序列、时间序列等</a:t>
              </a:r>
              <a:endParaRPr lang="zh-CN" altLang="en-US" dirty="0">
                <a:solidFill>
                  <a:srgbClr val="26313E"/>
                </a:solidFill>
              </a:endParaRPr>
            </a:p>
          </p:txBody>
        </p:sp>
      </p:grpSp>
      <p:grpSp>
        <p:nvGrpSpPr>
          <p:cNvPr id="12" name="组合 11"/>
          <p:cNvGrpSpPr/>
          <p:nvPr/>
        </p:nvGrpSpPr>
        <p:grpSpPr>
          <a:xfrm>
            <a:off x="982346" y="2454910"/>
            <a:ext cx="9575799" cy="1065451"/>
            <a:chOff x="259654" y="2489189"/>
            <a:chExt cx="3804869" cy="1065105"/>
          </a:xfrm>
        </p:grpSpPr>
        <p:sp>
          <p:nvSpPr>
            <p:cNvPr id="13" name="Rectangle 40"/>
            <p:cNvSpPr>
              <a:spLocks noChangeArrowheads="1"/>
            </p:cNvSpPr>
            <p:nvPr/>
          </p:nvSpPr>
          <p:spPr bwMode="auto">
            <a:xfrm>
              <a:off x="259654" y="2489189"/>
              <a:ext cx="3804869" cy="46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26313E"/>
                  </a:solidFill>
                  <a:latin typeface="微软雅黑" pitchFamily="34" charset="-122"/>
                  <a:ea typeface="微软雅黑" pitchFamily="34" charset="-122"/>
                </a:rPr>
                <a:t>非序列数据</a:t>
              </a:r>
              <a:r>
                <a:rPr lang="en-US" altLang="zh-CN" sz="1200" b="1" dirty="0">
                  <a:solidFill>
                    <a:srgbClr val="26313E"/>
                  </a:solidFill>
                  <a:latin typeface="微软雅黑" pitchFamily="34" charset="-122"/>
                  <a:ea typeface="微软雅黑" pitchFamily="34" charset="-122"/>
                  <a:sym typeface="+mn-ea"/>
                </a:rPr>
                <a:t>(non-sequential data)</a:t>
              </a:r>
              <a:endParaRPr lang="en-US" altLang="zh-CN" sz="1200" b="1" dirty="0">
                <a:solidFill>
                  <a:srgbClr val="26313E"/>
                </a:solidFill>
                <a:latin typeface="微软雅黑" pitchFamily="34" charset="-122"/>
                <a:ea typeface="微软雅黑" pitchFamily="34" charset="-122"/>
                <a:sym typeface="+mn-ea"/>
              </a:endParaRPr>
            </a:p>
          </p:txBody>
        </p:sp>
        <p:sp>
          <p:nvSpPr>
            <p:cNvPr id="14" name="Rectangle 41"/>
            <p:cNvSpPr>
              <a:spLocks noChangeArrowheads="1"/>
            </p:cNvSpPr>
            <p:nvPr/>
          </p:nvSpPr>
          <p:spPr bwMode="auto">
            <a:xfrm>
              <a:off x="259906" y="3000754"/>
              <a:ext cx="3804617" cy="55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lang="zh-CN" altLang="en-US" dirty="0">
                  <a:solidFill>
                    <a:srgbClr val="26313E"/>
                  </a:solidFill>
                </a:rPr>
                <a:t>非序列数据是指不是序列数据的其他数据。</a:t>
              </a:r>
              <a:endParaRPr lang="zh-CN" altLang="en-US" dirty="0">
                <a:solidFill>
                  <a:srgbClr val="26313E"/>
                </a:solidFill>
              </a:endParaRPr>
            </a:p>
            <a:p>
              <a:pPr algn="l"/>
              <a:r>
                <a:rPr lang="zh-CN" altLang="en-US" dirty="0">
                  <a:solidFill>
                    <a:srgbClr val="26313E"/>
                  </a:solidFill>
                  <a:sym typeface="+mn-ea"/>
                </a:rPr>
                <a:t>常见的非序列数据有：图像等</a:t>
              </a:r>
              <a:endParaRPr lang="zh-CN" altLang="en-US" dirty="0">
                <a:solidFill>
                  <a:srgbClr val="26313E"/>
                </a:solidFill>
              </a:endParaRPr>
            </a:p>
          </p:txBody>
        </p:sp>
      </p:grpSp>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4012442" cy="70675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输入数据性质</a:t>
            </a:r>
            <a:endParaRPr lang="zh-CN" altLang="en-US" sz="2000" b="1" dirty="0">
              <a:solidFill>
                <a:srgbClr val="26313E"/>
              </a:solidFill>
              <a:latin typeface="微软雅黑" pitchFamily="34" charset="-122"/>
              <a:ea typeface="微软雅黑" pitchFamily="34" charset="-122"/>
            </a:endParaRPr>
          </a:p>
          <a:p>
            <a:r>
              <a:rPr lang="en-US" altLang="zh-CN" sz="2000" b="1" dirty="0">
                <a:solidFill>
                  <a:srgbClr val="26313E"/>
                </a:solidFill>
                <a:latin typeface="微软雅黑" pitchFamily="34" charset="-122"/>
                <a:ea typeface="微软雅黑" pitchFamily="34" charset="-122"/>
              </a:rPr>
              <a:t>nature of input data</a:t>
            </a:r>
            <a:endParaRPr lang="zh-CN" altLang="en-US" sz="1400" b="1" dirty="0">
              <a:solidFill>
                <a:srgbClr val="26313E"/>
              </a:solidFill>
              <a:latin typeface="微软雅黑" pitchFamily="34" charset="-122"/>
              <a:ea typeface="微软雅黑" pitchFamily="34" charset="-122"/>
            </a:endParaRPr>
          </a:p>
        </p:txBody>
      </p:sp>
      <p:pic>
        <p:nvPicPr>
          <p:cNvPr id="3" name="图片 2" descr="屏幕截图 2020-10-11 152745"/>
          <p:cNvPicPr>
            <a:picLocks noChangeAspect="1"/>
          </p:cNvPicPr>
          <p:nvPr>
            <p:custDataLst>
              <p:tags r:id="rId1"/>
            </p:custDataLst>
          </p:nvPr>
        </p:nvPicPr>
        <p:blipFill>
          <a:blip r:embed="rId2"/>
          <a:stretch>
            <a:fillRect/>
          </a:stretch>
        </p:blipFill>
        <p:spPr>
          <a:xfrm>
            <a:off x="982980" y="4036060"/>
            <a:ext cx="7139940" cy="1577340"/>
          </a:xfrm>
          <a:prstGeom prst="rect">
            <a:avLst/>
          </a:prstGeom>
        </p:spPr>
      </p:pic>
      <p:sp>
        <p:nvSpPr>
          <p:cNvPr id="4" name="Rectangle 41"/>
          <p:cNvSpPr>
            <a:spLocks noChangeArrowheads="1"/>
          </p:cNvSpPr>
          <p:nvPr/>
        </p:nvSpPr>
        <p:spPr bwMode="auto">
          <a:xfrm>
            <a:off x="8345805" y="4609465"/>
            <a:ext cx="30130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zh-CN" altLang="en-US" sz="1400" dirty="0">
                <a:solidFill>
                  <a:srgbClr val="26313E"/>
                </a:solidFill>
              </a:rPr>
              <a:t>文献中根据输入数据性质的不同建议采用的模型对照表</a:t>
            </a:r>
            <a:endParaRPr lang="zh-CN" altLang="en-US" sz="1400" dirty="0">
              <a:solidFill>
                <a:srgbClr val="26313E"/>
              </a:solidFill>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5"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4"/>
          <p:cNvGrpSpPr/>
          <p:nvPr/>
        </p:nvGrpSpPr>
        <p:grpSpPr>
          <a:xfrm>
            <a:off x="4406225" y="4721145"/>
            <a:ext cx="2756416" cy="1106425"/>
            <a:chOff x="4461401" y="4131016"/>
            <a:chExt cx="2756416" cy="1106425"/>
          </a:xfrm>
        </p:grpSpPr>
        <p:sp>
          <p:nvSpPr>
            <p:cNvPr id="7" name="Freeform 14"/>
            <p:cNvSpPr/>
            <p:nvPr/>
          </p:nvSpPr>
          <p:spPr>
            <a:xfrm>
              <a:off x="4461401" y="4131016"/>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9" name="TextBox 50"/>
            <p:cNvSpPr txBox="1"/>
            <p:nvPr/>
          </p:nvSpPr>
          <p:spPr>
            <a:xfrm>
              <a:off x="5324992" y="4488544"/>
              <a:ext cx="1668780" cy="368300"/>
            </a:xfrm>
            <a:prstGeom prst="rect">
              <a:avLst/>
            </a:prstGeom>
            <a:noFill/>
          </p:spPr>
          <p:txBody>
            <a:bodyPr wrap="none" rtlCol="0">
              <a:spAutoFit/>
            </a:bodyPr>
            <a:lstStyle/>
            <a:p>
              <a:pPr algn="ctr"/>
              <a:r>
                <a:rPr lang="en-US" b="1">
                  <a:solidFill>
                    <a:schemeClr val="bg2"/>
                  </a:solidFill>
                  <a:latin typeface="Arial" panose="020B0604020202090204" pitchFamily="34" charset="0"/>
                  <a:cs typeface="Arial" panose="020B0604020202090204" pitchFamily="34" charset="0"/>
                  <a:sym typeface="+mn-ea"/>
                </a:rPr>
                <a:t>unsupervised</a:t>
              </a:r>
              <a:endParaRPr lang="en-GB" b="1">
                <a:solidFill>
                  <a:schemeClr val="bg2"/>
                </a:solidFill>
                <a:latin typeface="Arial" panose="020B0604020202090204" pitchFamily="34" charset="0"/>
                <a:cs typeface="Arial" panose="020B0604020202090204" pitchFamily="34" charset="0"/>
              </a:endParaRPr>
            </a:p>
          </p:txBody>
        </p:sp>
      </p:grpSp>
      <p:grpSp>
        <p:nvGrpSpPr>
          <p:cNvPr id="16" name="Group 55"/>
          <p:cNvGrpSpPr/>
          <p:nvPr/>
        </p:nvGrpSpPr>
        <p:grpSpPr>
          <a:xfrm>
            <a:off x="4330660" y="1544721"/>
            <a:ext cx="2756416" cy="1106425"/>
            <a:chOff x="6556634" y="3024592"/>
            <a:chExt cx="2756416" cy="1106425"/>
          </a:xfrm>
        </p:grpSpPr>
        <p:sp>
          <p:nvSpPr>
            <p:cNvPr id="17" name="Freeform 15"/>
            <p:cNvSpPr/>
            <p:nvPr/>
          </p:nvSpPr>
          <p:spPr>
            <a:xfrm>
              <a:off x="6556634" y="3024592"/>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19" name="TextBox 51"/>
            <p:cNvSpPr txBox="1"/>
            <p:nvPr/>
          </p:nvSpPr>
          <p:spPr>
            <a:xfrm>
              <a:off x="7537607" y="3387587"/>
              <a:ext cx="1452880" cy="368300"/>
            </a:xfrm>
            <a:prstGeom prst="rect">
              <a:avLst/>
            </a:prstGeom>
            <a:noFill/>
          </p:spPr>
          <p:txBody>
            <a:bodyPr wrap="none" rtlCol="0">
              <a:spAutoFit/>
            </a:bodyPr>
            <a:lstStyle/>
            <a:p>
              <a:pPr algn="ctr"/>
              <a:r>
                <a:rPr lang="en-US" b="1">
                  <a:solidFill>
                    <a:schemeClr val="bg2"/>
                  </a:solidFill>
                  <a:latin typeface="Arial" panose="020B0604020202090204" pitchFamily="34" charset="0"/>
                  <a:cs typeface="Arial" panose="020B0604020202090204" pitchFamily="34" charset="0"/>
                </a:rPr>
                <a:t> supervised </a:t>
              </a:r>
              <a:endParaRPr lang="en-GB" b="1">
                <a:solidFill>
                  <a:schemeClr val="bg2"/>
                </a:solidFill>
                <a:latin typeface="Arial" panose="020B0604020202090204" pitchFamily="34" charset="0"/>
                <a:cs typeface="Arial" panose="020B0604020202090204" pitchFamily="34" charset="0"/>
              </a:endParaRPr>
            </a:p>
          </p:txBody>
        </p:sp>
      </p:grpSp>
      <p:grpSp>
        <p:nvGrpSpPr>
          <p:cNvPr id="20" name="Group 56"/>
          <p:cNvGrpSpPr/>
          <p:nvPr/>
        </p:nvGrpSpPr>
        <p:grpSpPr>
          <a:xfrm>
            <a:off x="4755826" y="3246803"/>
            <a:ext cx="2756416" cy="1106425"/>
            <a:chOff x="8794640" y="1918167"/>
            <a:chExt cx="2756416" cy="1106425"/>
          </a:xfrm>
        </p:grpSpPr>
        <p:sp>
          <p:nvSpPr>
            <p:cNvPr id="21" name="Freeform 13"/>
            <p:cNvSpPr/>
            <p:nvPr/>
          </p:nvSpPr>
          <p:spPr>
            <a:xfrm flipH="1">
              <a:off x="8794640" y="1918167"/>
              <a:ext cx="2756416" cy="1106425"/>
            </a:xfrm>
            <a:custGeom>
              <a:avLst/>
              <a:gdLst>
                <a:gd name="connsiteX0" fmla="*/ 669387 w 3335264"/>
                <a:gd name="connsiteY0" fmla="*/ 0 h 1338774"/>
                <a:gd name="connsiteX1" fmla="*/ 1224453 w 3335264"/>
                <a:gd name="connsiteY1" fmla="*/ 295127 h 1338774"/>
                <a:gd name="connsiteX2" fmla="*/ 1278656 w 3335264"/>
                <a:gd name="connsiteY2" fmla="*/ 394987 h 1338774"/>
                <a:gd name="connsiteX3" fmla="*/ 2786468 w 3335264"/>
                <a:gd name="connsiteY3" fmla="*/ 394987 h 1338774"/>
                <a:gd name="connsiteX4" fmla="*/ 2786468 w 3335264"/>
                <a:gd name="connsiteY4" fmla="*/ 120589 h 1338774"/>
                <a:gd name="connsiteX5" fmla="*/ 3335264 w 3335264"/>
                <a:gd name="connsiteY5" fmla="*/ 669386 h 1338774"/>
                <a:gd name="connsiteX6" fmla="*/ 2786468 w 3335264"/>
                <a:gd name="connsiteY6" fmla="*/ 1218182 h 1338774"/>
                <a:gd name="connsiteX7" fmla="*/ 2786468 w 3335264"/>
                <a:gd name="connsiteY7" fmla="*/ 943784 h 1338774"/>
                <a:gd name="connsiteX8" fmla="*/ 1278658 w 3335264"/>
                <a:gd name="connsiteY8" fmla="*/ 943784 h 1338774"/>
                <a:gd name="connsiteX9" fmla="*/ 1224453 w 3335264"/>
                <a:gd name="connsiteY9" fmla="*/ 1043648 h 1338774"/>
                <a:gd name="connsiteX10" fmla="*/ 669387 w 3335264"/>
                <a:gd name="connsiteY10" fmla="*/ 1338774 h 1338774"/>
                <a:gd name="connsiteX11" fmla="*/ 0 w 3335264"/>
                <a:gd name="connsiteY11" fmla="*/ 669387 h 1338774"/>
                <a:gd name="connsiteX12" fmla="*/ 669387 w 3335264"/>
                <a:gd name="connsiteY12" fmla="*/ 0 h 133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5264" h="1338774">
                  <a:moveTo>
                    <a:pt x="669387" y="0"/>
                  </a:moveTo>
                  <a:cubicBezTo>
                    <a:pt x="900445" y="0"/>
                    <a:pt x="1104160" y="117069"/>
                    <a:pt x="1224453" y="295127"/>
                  </a:cubicBezTo>
                  <a:lnTo>
                    <a:pt x="1278656" y="394987"/>
                  </a:lnTo>
                  <a:lnTo>
                    <a:pt x="2786468" y="394987"/>
                  </a:lnTo>
                  <a:lnTo>
                    <a:pt x="2786468" y="120589"/>
                  </a:lnTo>
                  <a:lnTo>
                    <a:pt x="3335264" y="669386"/>
                  </a:lnTo>
                  <a:lnTo>
                    <a:pt x="2786468" y="1218182"/>
                  </a:lnTo>
                  <a:lnTo>
                    <a:pt x="2786468" y="943784"/>
                  </a:lnTo>
                  <a:lnTo>
                    <a:pt x="1278658" y="943784"/>
                  </a:lnTo>
                  <a:lnTo>
                    <a:pt x="1224453" y="1043648"/>
                  </a:lnTo>
                  <a:cubicBezTo>
                    <a:pt x="1104160" y="1221706"/>
                    <a:pt x="900445" y="1338774"/>
                    <a:pt x="669387" y="1338774"/>
                  </a:cubicBezTo>
                  <a:cubicBezTo>
                    <a:pt x="299695" y="1338774"/>
                    <a:pt x="0" y="1039079"/>
                    <a:pt x="0" y="669387"/>
                  </a:cubicBezTo>
                  <a:cubicBezTo>
                    <a:pt x="0" y="299695"/>
                    <a:pt x="299695" y="0"/>
                    <a:pt x="669387" y="0"/>
                  </a:cubicBezTo>
                  <a:close/>
                </a:path>
              </a:pathLst>
            </a:cu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90204" pitchFamily="34" charset="0"/>
                <a:cs typeface="Arial" panose="020B0604020202090204" pitchFamily="34" charset="0"/>
              </a:endParaRPr>
            </a:p>
          </p:txBody>
        </p:sp>
        <p:sp>
          <p:nvSpPr>
            <p:cNvPr id="23" name="TextBox 52"/>
            <p:cNvSpPr txBox="1"/>
            <p:nvPr/>
          </p:nvSpPr>
          <p:spPr>
            <a:xfrm>
              <a:off x="8893002" y="2288648"/>
              <a:ext cx="1986280" cy="368300"/>
            </a:xfrm>
            <a:prstGeom prst="rect">
              <a:avLst/>
            </a:prstGeom>
            <a:noFill/>
          </p:spPr>
          <p:txBody>
            <a:bodyPr wrap="none" rtlCol="0">
              <a:spAutoFit/>
            </a:bodyPr>
            <a:lstStyle/>
            <a:p>
              <a:pPr algn="ctr"/>
              <a:r>
                <a:rPr lang="en-US" b="1">
                  <a:solidFill>
                    <a:schemeClr val="bg2"/>
                  </a:solidFill>
                  <a:latin typeface="Arial" panose="020B0604020202090204" pitchFamily="34" charset="0"/>
                  <a:cs typeface="Arial" panose="020B0604020202090204" pitchFamily="34" charset="0"/>
                  <a:sym typeface="+mn-ea"/>
                </a:rPr>
                <a:t>semi-supervised</a:t>
              </a:r>
              <a:endParaRPr lang="en-US" b="1">
                <a:solidFill>
                  <a:schemeClr val="bg2"/>
                </a:solidFill>
                <a:latin typeface="Arial" panose="020B0604020202090204" pitchFamily="34" charset="0"/>
                <a:cs typeface="Arial" panose="020B0604020202090204" pitchFamily="34" charset="0"/>
              </a:endParaRPr>
            </a:p>
          </p:txBody>
        </p:sp>
      </p:grpSp>
      <p:sp>
        <p:nvSpPr>
          <p:cNvPr id="24" name="TextBox 58"/>
          <p:cNvSpPr txBox="1"/>
          <p:nvPr/>
        </p:nvSpPr>
        <p:spPr>
          <a:xfrm>
            <a:off x="7740887" y="3446072"/>
            <a:ext cx="3738880" cy="706755"/>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半监督异常检测</a:t>
            </a:r>
            <a:endParaRPr lang="zh-CN" altLang="en-US" sz="4000" b="1" dirty="0">
              <a:latin typeface="Arial" panose="020B0604020202090204" pitchFamily="34" charset="0"/>
              <a:cs typeface="Arial" panose="020B0604020202090204" pitchFamily="34" charset="0"/>
            </a:endParaRPr>
          </a:p>
        </p:txBody>
      </p:sp>
      <p:sp>
        <p:nvSpPr>
          <p:cNvPr id="26" name="TextBox 60"/>
          <p:cNvSpPr txBox="1"/>
          <p:nvPr/>
        </p:nvSpPr>
        <p:spPr>
          <a:xfrm>
            <a:off x="667612" y="4921194"/>
            <a:ext cx="3738880" cy="706755"/>
          </a:xfrm>
          <a:prstGeom prst="rect">
            <a:avLst/>
          </a:prstGeom>
          <a:noFill/>
        </p:spPr>
        <p:txBody>
          <a:bodyPr wrap="none" rtlCol="0">
            <a:spAutoFit/>
          </a:bodyPr>
          <a:lstStyle/>
          <a:p>
            <a:pPr algn="r"/>
            <a:r>
              <a:rPr lang="zh-CN" altLang="en-GB" sz="4000" b="1" dirty="0">
                <a:latin typeface="Arial" panose="020B0604020202090204" pitchFamily="34" charset="0"/>
                <a:cs typeface="Arial" panose="020B0604020202090204" pitchFamily="34" charset="0"/>
              </a:rPr>
              <a:t>无监督异常检测</a:t>
            </a:r>
            <a:endParaRPr lang="zh-CN" altLang="en-GB" sz="4000" b="1" dirty="0">
              <a:latin typeface="Arial" panose="020B0604020202090204" pitchFamily="34" charset="0"/>
              <a:cs typeface="Arial" panose="020B0604020202090204" pitchFamily="34" charset="0"/>
            </a:endParaRPr>
          </a:p>
        </p:txBody>
      </p:sp>
      <p:sp>
        <p:nvSpPr>
          <p:cNvPr id="27" name="TextBox 61"/>
          <p:cNvSpPr txBox="1"/>
          <p:nvPr/>
        </p:nvSpPr>
        <p:spPr>
          <a:xfrm>
            <a:off x="982572" y="1744789"/>
            <a:ext cx="3230880" cy="706755"/>
          </a:xfrm>
          <a:prstGeom prst="rect">
            <a:avLst/>
          </a:prstGeom>
          <a:noFill/>
        </p:spPr>
        <p:txBody>
          <a:bodyPr wrap="none" rtlCol="0">
            <a:spAutoFit/>
          </a:bodyPr>
          <a:lstStyle/>
          <a:p>
            <a:pPr algn="r"/>
            <a:r>
              <a:rPr lang="zh-CN" altLang="en-US" sz="4000" b="1" dirty="0">
                <a:latin typeface="Arial" panose="020B0604020202090204" pitchFamily="34" charset="0"/>
                <a:cs typeface="Arial" panose="020B0604020202090204" pitchFamily="34" charset="0"/>
              </a:rPr>
              <a:t>监督异常检测</a:t>
            </a:r>
            <a:endParaRPr lang="zh-CN" altLang="en-US" sz="4000" b="1" dirty="0">
              <a:latin typeface="Arial" panose="020B0604020202090204" pitchFamily="34" charset="0"/>
              <a:cs typeface="Arial" panose="020B0604020202090204" pitchFamily="34" charset="0"/>
            </a:endParaRPr>
          </a:p>
        </p:txBody>
      </p:sp>
      <p:sp>
        <p:nvSpPr>
          <p:cNvPr id="28" name="Rectangle 62"/>
          <p:cNvSpPr/>
          <p:nvPr/>
        </p:nvSpPr>
        <p:spPr>
          <a:xfrm>
            <a:off x="7205345" y="1298575"/>
            <a:ext cx="4274185" cy="1599565"/>
          </a:xfrm>
          <a:prstGeom prst="rect">
            <a:avLst/>
          </a:prstGeom>
        </p:spPr>
        <p:txBody>
          <a:bodyPr wrap="square">
            <a:spAutoFit/>
          </a:bodyPr>
          <a:lstStyle/>
          <a:p>
            <a:r>
              <a:rPr lang="zh-CN" altLang="en-US" sz="1400" dirty="0">
                <a:latin typeface="Arial" panose="020B0604020202090204" pitchFamily="34" charset="0"/>
                <a:cs typeface="Arial" panose="020B0604020202090204" pitchFamily="34" charset="0"/>
              </a:rPr>
              <a:t>数据有正常数据和异常数据且被区分开来并打上了不同的标签。监督异常检测模型根据打好标签的数据训练一个二分类或多分类分类器。</a:t>
            </a:r>
            <a:endParaRPr lang="zh-CN" altLang="en-US" sz="1400" dirty="0">
              <a:latin typeface="Arial" panose="020B0604020202090204" pitchFamily="34" charset="0"/>
              <a:cs typeface="Arial" panose="020B0604020202090204" pitchFamily="34" charset="0"/>
            </a:endParaRPr>
          </a:p>
          <a:p>
            <a:r>
              <a:rPr lang="zh-CN" altLang="en-US" sz="1400" dirty="0">
                <a:latin typeface="Arial" panose="020B0604020202090204" pitchFamily="34" charset="0"/>
                <a:cs typeface="Arial" panose="020B0604020202090204" pitchFamily="34" charset="0"/>
              </a:rPr>
              <a:t>缺陷：实际中标签难以获取；正常数据和异常数据数据量的不均衡会影响模型表现</a:t>
            </a:r>
            <a:endParaRPr lang="zh-CN" altLang="en-US" sz="1400" dirty="0">
              <a:latin typeface="Arial" panose="020B0604020202090204" pitchFamily="34" charset="0"/>
              <a:cs typeface="Arial" panose="020B0604020202090204" pitchFamily="34" charset="0"/>
            </a:endParaRPr>
          </a:p>
          <a:p>
            <a:r>
              <a:rPr lang="zh-CN" altLang="en-US" sz="1400" dirty="0">
                <a:latin typeface="Arial" panose="020B0604020202090204" pitchFamily="34" charset="0"/>
                <a:cs typeface="Arial" panose="020B0604020202090204" pitchFamily="34" charset="0"/>
              </a:rPr>
              <a:t>常用于：检测稀有品牌、禁药检测、诈骗医疗保健行为检测</a:t>
            </a:r>
            <a:endParaRPr lang="zh-CN" altLang="en-US" sz="1400" dirty="0">
              <a:latin typeface="Arial" panose="020B0604020202090204" pitchFamily="34" charset="0"/>
              <a:cs typeface="Arial" panose="020B0604020202090204" pitchFamily="34" charset="0"/>
            </a:endParaRPr>
          </a:p>
        </p:txBody>
      </p:sp>
      <p:sp>
        <p:nvSpPr>
          <p:cNvPr id="29" name="Rectangle 63"/>
          <p:cNvSpPr/>
          <p:nvPr/>
        </p:nvSpPr>
        <p:spPr>
          <a:xfrm>
            <a:off x="7206615" y="4921250"/>
            <a:ext cx="4272915" cy="737235"/>
          </a:xfrm>
          <a:prstGeom prst="rect">
            <a:avLst/>
          </a:prstGeom>
        </p:spPr>
        <p:txBody>
          <a:bodyPr wrap="square">
            <a:spAutoFit/>
          </a:bodyPr>
          <a:lstStyle/>
          <a:p>
            <a:r>
              <a:rPr lang="zh-CN" altLang="en-US" sz="1400" dirty="0">
                <a:latin typeface="Arial" panose="020B0604020202090204" pitchFamily="34" charset="0"/>
                <a:cs typeface="Arial" panose="020B0604020202090204" pitchFamily="34" charset="0"/>
              </a:rPr>
              <a:t>基于数据内部的固有特征，用于数据无标签的情况。</a:t>
            </a:r>
            <a:endParaRPr lang="zh-CN" altLang="en-US" sz="1400" dirty="0">
              <a:latin typeface="Arial" panose="020B0604020202090204" pitchFamily="34" charset="0"/>
              <a:cs typeface="Arial" panose="020B0604020202090204" pitchFamily="34" charset="0"/>
            </a:endParaRPr>
          </a:p>
          <a:p>
            <a:r>
              <a:rPr lang="zh-CN" altLang="en-US" sz="1400" dirty="0">
                <a:latin typeface="Arial" panose="020B0604020202090204" pitchFamily="34" charset="0"/>
                <a:cs typeface="Arial" panose="020B0604020202090204" pitchFamily="34" charset="0"/>
              </a:rPr>
              <a:t>常用无监督学习算法：</a:t>
            </a:r>
            <a:r>
              <a:rPr lang="en-US" altLang="zh-CN" sz="1400" dirty="0">
                <a:latin typeface="Arial" panose="020B0604020202090204" pitchFamily="34" charset="0"/>
                <a:cs typeface="Arial" panose="020B0604020202090204" pitchFamily="34" charset="0"/>
              </a:rPr>
              <a:t>RBM</a:t>
            </a:r>
            <a:r>
              <a:rPr lang="zh-CN" altLang="en-US" sz="1400" dirty="0">
                <a:latin typeface="Arial" panose="020B0604020202090204" pitchFamily="34" charset="0"/>
                <a:cs typeface="Arial" panose="020B0604020202090204" pitchFamily="34" charset="0"/>
              </a:rPr>
              <a:t>、</a:t>
            </a:r>
            <a:r>
              <a:rPr lang="en-US" altLang="zh-CN" sz="1400" dirty="0">
                <a:latin typeface="Arial" panose="020B0604020202090204" pitchFamily="34" charset="0"/>
                <a:cs typeface="Arial" panose="020B0604020202090204" pitchFamily="34" charset="0"/>
              </a:rPr>
              <a:t>DBM</a:t>
            </a:r>
            <a:r>
              <a:rPr lang="zh-CN" altLang="en-US" sz="1400" dirty="0">
                <a:latin typeface="Arial" panose="020B0604020202090204" pitchFamily="34" charset="0"/>
                <a:cs typeface="Arial" panose="020B0604020202090204" pitchFamily="34" charset="0"/>
              </a:rPr>
              <a:t>、</a:t>
            </a:r>
            <a:r>
              <a:rPr lang="en-US" altLang="zh-CN" sz="1400" dirty="0">
                <a:latin typeface="Arial" panose="020B0604020202090204" pitchFamily="34" charset="0"/>
                <a:cs typeface="Arial" panose="020B0604020202090204" pitchFamily="34" charset="0"/>
              </a:rPr>
              <a:t>DBN</a:t>
            </a:r>
            <a:r>
              <a:rPr lang="zh-CN" altLang="en-US" sz="1400" dirty="0">
                <a:latin typeface="Arial" panose="020B0604020202090204" pitchFamily="34" charset="0"/>
                <a:cs typeface="Arial" panose="020B0604020202090204" pitchFamily="34" charset="0"/>
              </a:rPr>
              <a:t>、</a:t>
            </a:r>
            <a:r>
              <a:rPr lang="en-US" altLang="zh-CN" sz="1400" dirty="0">
                <a:latin typeface="Arial" panose="020B0604020202090204" pitchFamily="34" charset="0"/>
                <a:cs typeface="Arial" panose="020B0604020202090204" pitchFamily="34" charset="0"/>
              </a:rPr>
              <a:t>GDA</a:t>
            </a:r>
            <a:r>
              <a:rPr lang="zh-CN" altLang="en-US" sz="1400" dirty="0">
                <a:latin typeface="Arial" panose="020B0604020202090204" pitchFamily="34" charset="0"/>
                <a:cs typeface="Arial" panose="020B0604020202090204" pitchFamily="34" charset="0"/>
              </a:rPr>
              <a:t>、</a:t>
            </a:r>
            <a:r>
              <a:rPr lang="en-US" altLang="zh-CN" sz="1400" dirty="0">
                <a:latin typeface="Arial" panose="020B0604020202090204" pitchFamily="34" charset="0"/>
                <a:cs typeface="Arial" panose="020B0604020202090204" pitchFamily="34" charset="0"/>
              </a:rPr>
              <a:t>RNN</a:t>
            </a:r>
            <a:r>
              <a:rPr lang="zh-CN" altLang="en-US" sz="1400" dirty="0">
                <a:latin typeface="Arial" panose="020B0604020202090204" pitchFamily="34" charset="0"/>
                <a:cs typeface="Arial" panose="020B0604020202090204" pitchFamily="34" charset="0"/>
              </a:rPr>
              <a:t>、</a:t>
            </a:r>
            <a:r>
              <a:rPr lang="en-US" altLang="zh-CN" sz="1400" dirty="0">
                <a:latin typeface="Arial" panose="020B0604020202090204" pitchFamily="34" charset="0"/>
                <a:cs typeface="Arial" panose="020B0604020202090204" pitchFamily="34" charset="0"/>
              </a:rPr>
              <a:t>LSTM</a:t>
            </a:r>
            <a:r>
              <a:rPr lang="zh-CN" altLang="en-US" sz="1400" dirty="0">
                <a:latin typeface="Arial" panose="020B0604020202090204" pitchFamily="34" charset="0"/>
                <a:cs typeface="Arial" panose="020B0604020202090204" pitchFamily="34" charset="0"/>
              </a:rPr>
              <a:t>等</a:t>
            </a:r>
            <a:endParaRPr lang="zh-CN" altLang="en-US" sz="1400" dirty="0">
              <a:latin typeface="Arial" panose="020B0604020202090204" pitchFamily="34" charset="0"/>
              <a:cs typeface="Arial" panose="020B0604020202090204" pitchFamily="34" charset="0"/>
            </a:endParaRPr>
          </a:p>
        </p:txBody>
      </p:sp>
      <p:sp>
        <p:nvSpPr>
          <p:cNvPr id="30" name="Rectangle 65"/>
          <p:cNvSpPr/>
          <p:nvPr/>
        </p:nvSpPr>
        <p:spPr>
          <a:xfrm>
            <a:off x="982345" y="3246755"/>
            <a:ext cx="3773170" cy="1168400"/>
          </a:xfrm>
          <a:prstGeom prst="rect">
            <a:avLst/>
          </a:prstGeom>
        </p:spPr>
        <p:txBody>
          <a:bodyPr wrap="square">
            <a:spAutoFit/>
          </a:bodyPr>
          <a:lstStyle/>
          <a:p>
            <a:pPr algn="l"/>
            <a:r>
              <a:rPr lang="zh-CN" altLang="en-US" sz="1400" dirty="0">
                <a:latin typeface="Arial" panose="020B0604020202090204" pitchFamily="34" charset="0"/>
                <a:cs typeface="Arial" panose="020B0604020202090204" pitchFamily="34" charset="0"/>
              </a:rPr>
              <a:t>模型仅使用单标签样本进行学习</a:t>
            </a:r>
            <a:r>
              <a:rPr lang="en-US" altLang="zh-CN" sz="1400" dirty="0">
                <a:latin typeface="Arial" panose="020B0604020202090204" pitchFamily="34" charset="0"/>
                <a:cs typeface="Arial" panose="020B0604020202090204" pitchFamily="34" charset="0"/>
              </a:rPr>
              <a:t>(</a:t>
            </a:r>
            <a:r>
              <a:rPr lang="zh-CN" altLang="en-US" sz="1400" dirty="0">
                <a:latin typeface="Arial" panose="020B0604020202090204" pitchFamily="34" charset="0"/>
                <a:cs typeface="Arial" panose="020B0604020202090204" pitchFamily="34" charset="0"/>
              </a:rPr>
              <a:t>往往用正常数据样本</a:t>
            </a:r>
            <a:r>
              <a:rPr lang="en-US" altLang="zh-CN" sz="1400" dirty="0">
                <a:latin typeface="Arial" panose="020B0604020202090204" pitchFamily="34" charset="0"/>
                <a:cs typeface="Arial" panose="020B0604020202090204" pitchFamily="34" charset="0"/>
              </a:rPr>
              <a:t>)</a:t>
            </a:r>
            <a:r>
              <a:rPr lang="zh-CN" altLang="en-US" sz="1400" dirty="0">
                <a:latin typeface="Arial" panose="020B0604020202090204" pitchFamily="34" charset="0"/>
                <a:cs typeface="Arial" panose="020B0604020202090204" pitchFamily="34" charset="0"/>
              </a:rPr>
              <a:t>。通常的做法是用自动编码器在单标签样本上训练，当训练样本足够，正常类别的自动编码器对于正常情况下的重建误差将小于异常情况。</a:t>
            </a:r>
            <a:endParaRPr lang="zh-CN" altLang="en-US" sz="1400" dirty="0">
              <a:latin typeface="Arial" panose="020B0604020202090204" pitchFamily="34" charset="0"/>
              <a:cs typeface="Arial" panose="020B0604020202090204" pitchFamily="34" charset="0"/>
            </a:endParaRPr>
          </a:p>
        </p:txBody>
      </p:sp>
      <p:sp>
        <p:nvSpPr>
          <p:cNvPr id="35" name="矩形 3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982636" y="336076"/>
            <a:ext cx="4012442" cy="61404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标签的可获取性</a:t>
            </a:r>
            <a:endParaRPr lang="zh-CN" altLang="en-US" sz="2000" b="1" dirty="0">
              <a:solidFill>
                <a:srgbClr val="26313E"/>
              </a:solidFill>
              <a:latin typeface="微软雅黑" pitchFamily="34" charset="-122"/>
              <a:ea typeface="微软雅黑" pitchFamily="34" charset="-122"/>
            </a:endParaRPr>
          </a:p>
          <a:p>
            <a:r>
              <a:rPr lang="en-US" altLang="zh-CN" sz="1400" b="1" dirty="0">
                <a:solidFill>
                  <a:srgbClr val="26313E"/>
                </a:solidFill>
                <a:latin typeface="微软雅黑" pitchFamily="34" charset="-122"/>
                <a:ea typeface="微软雅黑" pitchFamily="34" charset="-122"/>
              </a:rPr>
              <a:t>availability of labels</a:t>
            </a:r>
            <a:endParaRPr lang="en-US" altLang="zh-CN" sz="1400" b="1" dirty="0">
              <a:solidFill>
                <a:srgbClr val="26313E"/>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24" grpId="0"/>
      <p:bldP spid="26" grpId="0"/>
      <p:bldP spid="27" grpId="0"/>
      <p:bldP spid="28" grpId="0"/>
      <p:bldP spid="29" grpId="0"/>
      <p:bldP spid="30" grpId="0"/>
      <p:bldP spid="35"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73385"/>
            <a:ext cx="982639" cy="540935"/>
          </a:xfrm>
          <a:prstGeom prst="rect">
            <a:avLst/>
          </a:prstGeom>
          <a:solidFill>
            <a:srgbClr val="263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82636" y="336076"/>
            <a:ext cx="4012442" cy="706755"/>
          </a:xfrm>
          <a:prstGeom prst="rect">
            <a:avLst/>
          </a:prstGeom>
          <a:noFill/>
        </p:spPr>
        <p:txBody>
          <a:bodyPr wrap="square" rtlCol="0">
            <a:spAutoFit/>
          </a:bodyPr>
          <a:lstStyle/>
          <a:p>
            <a:r>
              <a:rPr lang="zh-CN" altLang="en-US" sz="2000" b="1" dirty="0">
                <a:solidFill>
                  <a:srgbClr val="26313E"/>
                </a:solidFill>
                <a:latin typeface="微软雅黑" pitchFamily="34" charset="-122"/>
                <a:ea typeface="微软雅黑" pitchFamily="34" charset="-122"/>
              </a:rPr>
              <a:t>自动编码器</a:t>
            </a:r>
            <a:endParaRPr lang="zh-CN" altLang="en-US" sz="2000" b="1" dirty="0">
              <a:solidFill>
                <a:srgbClr val="26313E"/>
              </a:solidFill>
              <a:latin typeface="微软雅黑" pitchFamily="34" charset="-122"/>
              <a:ea typeface="微软雅黑" pitchFamily="34" charset="-122"/>
            </a:endParaRPr>
          </a:p>
          <a:p>
            <a:r>
              <a:rPr lang="en-US" altLang="zh-CN" sz="2000" b="1" dirty="0">
                <a:solidFill>
                  <a:srgbClr val="26313E"/>
                </a:solidFill>
                <a:latin typeface="微软雅黑" pitchFamily="34" charset="-122"/>
                <a:ea typeface="微软雅黑" pitchFamily="34" charset="-122"/>
              </a:rPr>
              <a:t>autoencoder</a:t>
            </a:r>
            <a:endParaRPr lang="en-US" altLang="zh-CN" sz="2000" b="1" dirty="0">
              <a:solidFill>
                <a:srgbClr val="26313E"/>
              </a:solidFill>
              <a:latin typeface="微软雅黑" pitchFamily="34" charset="-122"/>
              <a:ea typeface="微软雅黑" pitchFamily="34" charset="-122"/>
            </a:endParaRPr>
          </a:p>
        </p:txBody>
      </p:sp>
      <p:sp>
        <p:nvSpPr>
          <p:cNvPr id="4" name="Rectangle 41"/>
          <p:cNvSpPr>
            <a:spLocks noChangeArrowheads="1"/>
          </p:cNvSpPr>
          <p:nvPr/>
        </p:nvSpPr>
        <p:spPr bwMode="auto">
          <a:xfrm>
            <a:off x="1596390" y="4496435"/>
            <a:ext cx="9001125" cy="138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l"/>
            <a:r>
              <a:rPr lang="zh-CN" altLang="en-US" dirty="0">
                <a:solidFill>
                  <a:srgbClr val="26313E"/>
                </a:solidFill>
              </a:rPr>
              <a:t>第一个部分是编码器（Encoder），第二个部分是解码器（Decoder），编码器和解码器都可以是任意的模型，通常使用神经网络作为编码器和解码器。输入的数据经过神经网络降维到一个编码（code），接着又通过另外一个神经网络去解码得到一个与输入原数据一模一样的生成数据，然后通过比较这两个数据，最小化它们之间的差异来训练这个网络中编码器和解码器的参数。</a:t>
            </a:r>
            <a:endParaRPr lang="zh-CN" altLang="en-US" dirty="0">
              <a:solidFill>
                <a:srgbClr val="26313E"/>
              </a:solidFill>
            </a:endParaRPr>
          </a:p>
        </p:txBody>
      </p:sp>
      <p:pic>
        <p:nvPicPr>
          <p:cNvPr id="2" name="图片 1" descr="autoencoder_schema"/>
          <p:cNvPicPr>
            <a:picLocks noChangeAspect="1"/>
          </p:cNvPicPr>
          <p:nvPr>
            <p:custDataLst>
              <p:tags r:id="rId1"/>
            </p:custDataLst>
          </p:nvPr>
        </p:nvPicPr>
        <p:blipFill>
          <a:blip r:embed="rId2"/>
          <a:stretch>
            <a:fillRect/>
          </a:stretch>
        </p:blipFill>
        <p:spPr>
          <a:xfrm>
            <a:off x="1597660" y="1355090"/>
            <a:ext cx="8999855" cy="2828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5" grpId="0" bldLvl="0" animBg="1"/>
      <p:bldP spid="19" grpId="0"/>
    </p:bldLst>
  </p:timing>
</p:sld>
</file>

<file path=ppt/tags/tag1.xml><?xml version="1.0" encoding="utf-8"?>
<p:tagLst xmlns:p="http://schemas.openxmlformats.org/presentationml/2006/main">
  <p:tag name="KSO_WM_UNIT_PLACING_PICTURE_USER_VIEWPORT" val="{&quot;height&quot;:2484,&quot;width&quot;:11244}"/>
</p:tagLst>
</file>

<file path=ppt/tags/tag2.xml><?xml version="1.0" encoding="utf-8"?>
<p:tagLst xmlns:p="http://schemas.openxmlformats.org/presentationml/2006/main">
  <p:tag name="KSO_WM_UNIT_PLACING_PICTURE_USER_VIEWPORT" val="{&quot;height&quot;:4455,&quot;width&quot;:14173}"/>
</p:tagLst>
</file>

<file path=ppt/tags/tag3.xml><?xml version="1.0" encoding="utf-8"?>
<p:tagLst xmlns:p="http://schemas.openxmlformats.org/presentationml/2006/main">
  <p:tag name="MH" val="20151105090530"/>
  <p:tag name="MH_LIBRARY" val="GRAPHIC"/>
  <p:tag name="MH_TYPE" val="Other"/>
  <p:tag name="MH_ORDER" val="1"/>
</p:tagLst>
</file>

<file path=ppt/tags/tag4.xml><?xml version="1.0" encoding="utf-8"?>
<p:tagLst xmlns:p="http://schemas.openxmlformats.org/presentationml/2006/main">
  <p:tag name="MH" val="20151105090530"/>
  <p:tag name="MH_LIBRARY" val="GRAPHIC"/>
  <p:tag name="MH_TYPE" val="Other"/>
  <p:tag name="MH_ORDER" val="1"/>
</p:tagLst>
</file>

<file path=ppt/tags/tag5.xml><?xml version="1.0" encoding="utf-8"?>
<p:tagLst xmlns:p="http://schemas.openxmlformats.org/presentationml/2006/main">
  <p:tag name="MH" val="20151105090530"/>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冯振">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8675</Words>
  <Application>WPS 演示</Application>
  <PresentationFormat>宽屏</PresentationFormat>
  <Paragraphs>581</Paragraphs>
  <Slides>41</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方正书宋_GBK</vt:lpstr>
      <vt:lpstr>Wingdings</vt:lpstr>
      <vt:lpstr>微软雅黑</vt:lpstr>
      <vt:lpstr>汉仪旗黑</vt:lpstr>
      <vt:lpstr>宋体</vt:lpstr>
      <vt:lpstr>Gill Sans</vt:lpstr>
      <vt:lpstr>微软雅黑</vt:lpstr>
      <vt:lpstr>宋体</vt:lpstr>
      <vt:lpstr>Arial Unicode MS</vt:lpstr>
      <vt:lpstr>等线</vt:lpstr>
      <vt:lpstr>汉仪中等线KW</vt:lpstr>
      <vt:lpstr>汉仪书宋二KW</vt:lpstr>
      <vt:lpstr>Apple Color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冯振振</dc:creator>
  <cp:lastModifiedBy>kerrzhang</cp:lastModifiedBy>
  <cp:revision>162</cp:revision>
  <dcterms:created xsi:type="dcterms:W3CDTF">2020-10-12T08:54:58Z</dcterms:created>
  <dcterms:modified xsi:type="dcterms:W3CDTF">2020-10-12T08:54:58Z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