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0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4/12/23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4/12/23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3BEC-EF5B-A241-8E32-38286FBBC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Annotations</a:t>
            </a:r>
            <a:endParaRPr lang="ru-RU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DDCD0-8D37-FD44-B547-1C4CDE06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45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59AF-6C82-DB4A-9260-9CF0EECD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аннотации?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EFC0C-6B62-7E47-988E-4EE5C1C6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Аннотации</a:t>
            </a:r>
            <a:r>
              <a:rPr lang="ru-RU" dirty="0"/>
              <a:t> - это форма метаданных, предоставляют информацию о программе</a:t>
            </a:r>
            <a:r>
              <a:rPr lang="en-US" dirty="0"/>
              <a:t>,</a:t>
            </a:r>
            <a:r>
              <a:rPr lang="ru-RU" dirty="0"/>
              <a:t> но сами частью программы не являются.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4078-F998-0D41-AC2F-DB379857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аннотаций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835E-0EAC-C148-9A1C-B91FE9AF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Информация для компилятора</a:t>
            </a:r>
            <a:r>
              <a:rPr lang="en-US" dirty="0"/>
              <a:t> — </a:t>
            </a:r>
            <a:r>
              <a:rPr lang="ru-RU" dirty="0"/>
              <a:t>Аннотации могут быть использованы компилятором для обнаружения ошибок и подавления предупреждений</a:t>
            </a:r>
            <a:r>
              <a:rPr lang="en-US" dirty="0"/>
              <a:t>.</a:t>
            </a:r>
          </a:p>
          <a:p>
            <a:r>
              <a:rPr lang="ru-RU" b="1" dirty="0"/>
              <a:t>Обработка во время компиляции и развертывания</a:t>
            </a:r>
            <a:r>
              <a:rPr lang="en-US" dirty="0"/>
              <a:t> — </a:t>
            </a:r>
            <a:r>
              <a:rPr lang="ru-RU" dirty="0"/>
              <a:t>Некоторые инструменты могут обрабатывать аннотации для генерации кода, </a:t>
            </a:r>
            <a:r>
              <a:rPr lang="en-US" i="1" dirty="0"/>
              <a:t>JSON-</a:t>
            </a:r>
            <a:r>
              <a:rPr lang="ru-RU" dirty="0"/>
              <a:t>файлов и т.д.</a:t>
            </a:r>
            <a:endParaRPr lang="en-US" dirty="0"/>
          </a:p>
          <a:p>
            <a:r>
              <a:rPr lang="ru-RU" b="1" dirty="0"/>
              <a:t>Обработка во время работы программы</a:t>
            </a:r>
            <a:r>
              <a:rPr lang="en-US" dirty="0"/>
              <a:t> </a:t>
            </a:r>
            <a:r>
              <a:rPr lang="ru-RU" dirty="0"/>
              <a:t> — Аннотации, доступные для просмотра во время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6991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409-5953-FF4B-91DD-C98F59EB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аннотаций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177A-412D-A640-B6D1-4D2C0BCD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Знак </a:t>
            </a:r>
            <a:r>
              <a:rPr lang="en-US" i="1" dirty="0"/>
              <a:t>@</a:t>
            </a:r>
            <a:r>
              <a:rPr lang="en-US" dirty="0"/>
              <a:t> </a:t>
            </a:r>
            <a:r>
              <a:rPr lang="ru-RU" dirty="0"/>
              <a:t>указывает компилятору, что класс является аннотацией. </a:t>
            </a:r>
          </a:p>
          <a:p>
            <a:r>
              <a:rPr lang="ru-RU" dirty="0"/>
              <a:t>В аннотации могут содержаться элементы, которые могут быть именованными и безымянными, и содержать определенные значения.</a:t>
            </a:r>
            <a:endParaRPr lang="en-US" dirty="0"/>
          </a:p>
          <a:p>
            <a:r>
              <a:rPr lang="ru-RU" dirty="0"/>
              <a:t>Если у аннотации есть только один элемент, называющийся </a:t>
            </a:r>
            <a:r>
              <a:rPr lang="en-US" i="1" dirty="0"/>
              <a:t>value</a:t>
            </a:r>
            <a:r>
              <a:rPr lang="en-US" dirty="0"/>
              <a:t>, </a:t>
            </a:r>
            <a:r>
              <a:rPr lang="ru-RU" dirty="0"/>
              <a:t>то его можно опустить при использовании.</a:t>
            </a:r>
          </a:p>
          <a:p>
            <a:r>
              <a:rPr lang="ru-RU" dirty="0"/>
              <a:t>У аннотаций могут быть дефолтные методы.</a:t>
            </a:r>
            <a:endParaRPr lang="en-US" dirty="0"/>
          </a:p>
          <a:p>
            <a:pPr fontAlgn="base"/>
            <a:r>
              <a:rPr lang="ru-RU" dirty="0"/>
              <a:t>Параметры аннотаций могут быть типов</a:t>
            </a:r>
            <a:r>
              <a:rPr lang="en-US" dirty="0"/>
              <a:t>: </a:t>
            </a:r>
            <a:r>
              <a:rPr lang="ru-RU" dirty="0"/>
              <a:t>примитивы,</a:t>
            </a:r>
            <a:r>
              <a:rPr lang="en-US" dirty="0"/>
              <a:t>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 err="1"/>
              <a:t>enum</a:t>
            </a:r>
            <a:r>
              <a:rPr lang="en-US" dirty="0"/>
              <a:t>, </a:t>
            </a:r>
            <a:r>
              <a:rPr lang="ru-RU" dirty="0"/>
              <a:t>аннотации</a:t>
            </a:r>
            <a:r>
              <a:rPr lang="en-US" dirty="0"/>
              <a:t>, </a:t>
            </a:r>
            <a:r>
              <a:rPr lang="en-US" i="1" dirty="0"/>
              <a:t>Class</a:t>
            </a:r>
            <a:r>
              <a:rPr lang="en-US" dirty="0"/>
              <a:t>, </a:t>
            </a:r>
            <a:r>
              <a:rPr lang="ru-RU" dirty="0"/>
              <a:t>массив из вышеперечисленных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190568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A528-DCF9-5A49-A1EF-CEE48708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аннотаций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433F-5D0A-F94B-8E4F-F3DEF352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/>
              <a:t>@Override</a:t>
            </a:r>
            <a:r>
              <a:rPr lang="ru-RU" i="1"/>
              <a:t> </a:t>
            </a:r>
            <a:r>
              <a:rPr lang="ru-RU"/>
              <a:t>- обозначает перегрузку метода</a:t>
            </a:r>
            <a:r>
              <a:rPr lang="en-US"/>
              <a:t> (</a:t>
            </a:r>
            <a:r>
              <a:rPr lang="ru-RU"/>
              <a:t>метод, помеченный</a:t>
            </a:r>
            <a:r>
              <a:rPr lang="en-US"/>
              <a:t> @Override</a:t>
            </a:r>
            <a:r>
              <a:rPr lang="ru-RU"/>
              <a:t> и упавший при перегрузке, выбросит ошибку компиляции)</a:t>
            </a:r>
            <a:r>
              <a:rPr lang="en-US"/>
              <a:t>.</a:t>
            </a:r>
          </a:p>
          <a:p>
            <a:r>
              <a:rPr lang="en-US" i="1"/>
              <a:t>@</a:t>
            </a:r>
            <a:r>
              <a:rPr lang="en-US" i="1" err="1"/>
              <a:t>SuppressWarnings</a:t>
            </a:r>
            <a:r>
              <a:rPr lang="en-US" i="1"/>
              <a:t>("deprecation") </a:t>
            </a:r>
            <a:r>
              <a:rPr lang="ru-RU"/>
              <a:t>- подавляет предупреждения компилятора</a:t>
            </a:r>
            <a:r>
              <a:rPr lang="en-US"/>
              <a:t>.</a:t>
            </a:r>
            <a:endParaRPr lang="ru-RU"/>
          </a:p>
          <a:p>
            <a:r>
              <a:rPr lang="en-US" i="1"/>
              <a:t>@Deprecated </a:t>
            </a:r>
            <a:r>
              <a:rPr lang="ru-RU"/>
              <a:t>- помечает элемент как устаревший. (</a:t>
            </a:r>
            <a:r>
              <a:rPr lang="en-US" i="1"/>
              <a:t>@deprecated </a:t>
            </a:r>
            <a:r>
              <a:rPr lang="ru-RU"/>
              <a:t>тег в </a:t>
            </a:r>
            <a:r>
              <a:rPr lang="en-US" err="1"/>
              <a:t>javadocs</a:t>
            </a:r>
            <a:r>
              <a:rPr lang="ru-RU"/>
              <a:t>)</a:t>
            </a:r>
            <a:r>
              <a:rPr lang="en-US"/>
              <a:t>.</a:t>
            </a:r>
            <a:endParaRPr lang="ru-RU"/>
          </a:p>
          <a:p>
            <a:r>
              <a:rPr lang="en-US" i="1"/>
              <a:t>@</a:t>
            </a:r>
            <a:r>
              <a:rPr lang="en-US" i="1" err="1"/>
              <a:t>FunctionalInterface</a:t>
            </a:r>
            <a:r>
              <a:rPr lang="en-US" i="1"/>
              <a:t> </a:t>
            </a:r>
            <a:r>
              <a:rPr lang="en-US"/>
              <a:t>–</a:t>
            </a:r>
            <a:r>
              <a:rPr lang="ru-RU"/>
              <a:t> помечает интерфейс как функциональный</a:t>
            </a:r>
            <a:r>
              <a:rPr lang="en-US"/>
              <a:t>.</a:t>
            </a:r>
            <a:endParaRPr lang="ru-RU"/>
          </a:p>
          <a:p>
            <a:r>
              <a:rPr lang="ru-RU" i="1"/>
              <a:t>@</a:t>
            </a:r>
            <a:r>
              <a:rPr lang="en-US" i="1" err="1"/>
              <a:t>SafeVarargs</a:t>
            </a:r>
            <a:r>
              <a:rPr lang="en-US" i="1"/>
              <a:t> </a:t>
            </a:r>
            <a:r>
              <a:rPr lang="ru-RU"/>
              <a:t>- помечает, что код не выполняет потенциально небезопасных операций с параметром </a:t>
            </a:r>
            <a:r>
              <a:rPr lang="en-US" i="1" err="1"/>
              <a:t>varargs</a:t>
            </a:r>
            <a:r>
              <a:rPr lang="en-US"/>
              <a:t>. </a:t>
            </a:r>
            <a:r>
              <a:rPr lang="ru-RU"/>
              <a:t>(непроверенные предупреждения подавляются)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3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0BA1-A55E-C544-920E-B83EDB33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Мета-аннотации (</a:t>
            </a:r>
            <a:r>
              <a:rPr lang="en-US" i="1"/>
              <a:t>Retention</a:t>
            </a:r>
            <a:r>
              <a:rPr lang="ru-RU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F6E5-A318-8E45-ACBB-7681FCE4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Retention</a:t>
            </a:r>
            <a:r>
              <a:rPr lang="en-US" dirty="0"/>
              <a:t> – </a:t>
            </a:r>
            <a:r>
              <a:rPr lang="ru-RU" dirty="0"/>
              <a:t>аннотация, указывающая на каком этапе программы аннотация может быть использована</a:t>
            </a:r>
            <a:r>
              <a:rPr lang="ru-RU" b="1" dirty="0"/>
              <a:t>.</a:t>
            </a:r>
            <a:endParaRPr lang="en-US" b="1" dirty="0"/>
          </a:p>
          <a:p>
            <a:r>
              <a:rPr lang="en-US" i="1" dirty="0" err="1"/>
              <a:t>RetentionPolicy.SOURCE</a:t>
            </a:r>
            <a:r>
              <a:rPr lang="en-US" dirty="0"/>
              <a:t> – </a:t>
            </a:r>
            <a:r>
              <a:rPr lang="ru-RU" dirty="0"/>
              <a:t>сохраняется только в исходниках и игнорируется компилятором</a:t>
            </a:r>
            <a:r>
              <a:rPr lang="en-US" dirty="0"/>
              <a:t>.</a:t>
            </a:r>
          </a:p>
          <a:p>
            <a:r>
              <a:rPr lang="en-US" i="1" dirty="0" err="1"/>
              <a:t>RetentionPolicy.CLASS</a:t>
            </a:r>
            <a:r>
              <a:rPr lang="en-US" dirty="0"/>
              <a:t> – </a:t>
            </a:r>
            <a:r>
              <a:rPr lang="ru-RU" dirty="0"/>
              <a:t>сохраняется во время компиляции, но игнорируется </a:t>
            </a:r>
            <a:r>
              <a:rPr lang="en-US" i="1" dirty="0"/>
              <a:t>JVM</a:t>
            </a:r>
            <a:r>
              <a:rPr lang="ru-RU" dirty="0"/>
              <a:t>.</a:t>
            </a:r>
            <a:r>
              <a:rPr lang="en-US" dirty="0"/>
              <a:t> [</a:t>
            </a:r>
            <a:r>
              <a:rPr lang="ru-RU" dirty="0"/>
              <a:t>дефолтное значение</a:t>
            </a:r>
            <a:r>
              <a:rPr lang="en-US" dirty="0"/>
              <a:t>]</a:t>
            </a:r>
          </a:p>
          <a:p>
            <a:r>
              <a:rPr lang="en-US" i="1" dirty="0" err="1"/>
              <a:t>RetentionPolicy.RUNTIME</a:t>
            </a:r>
            <a:r>
              <a:rPr lang="en-US" dirty="0"/>
              <a:t> – </a:t>
            </a:r>
            <a:r>
              <a:rPr lang="ru-RU" dirty="0"/>
              <a:t>сохраняется во время работы программы</a:t>
            </a:r>
            <a:r>
              <a:rPr lang="en-US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81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376F-CE45-ED4C-B203-E69E1630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Мета-аннотации (</a:t>
            </a:r>
            <a:r>
              <a:rPr lang="en-US" i="1"/>
              <a:t>Target</a:t>
            </a:r>
            <a:r>
              <a:rPr lang="ru-RU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B8881-FAED-1445-A31D-5DB1CC7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791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ElementType</a:t>
            </a:r>
            <a:r>
              <a:rPr lang="en-US" dirty="0"/>
              <a:t> – </a:t>
            </a:r>
            <a:r>
              <a:rPr lang="ru-RU" dirty="0"/>
              <a:t>мета-аннотация для ограничения</a:t>
            </a:r>
            <a:r>
              <a:rPr lang="en-US" dirty="0"/>
              <a:t> </a:t>
            </a:r>
            <a:r>
              <a:rPr lang="ru-RU" dirty="0"/>
              <a:t>типа элементов, к которым аннотация может применяться.</a:t>
            </a:r>
            <a:r>
              <a:rPr lang="en-US" dirty="0"/>
              <a:t> </a:t>
            </a:r>
            <a:r>
              <a:rPr lang="ru-RU" dirty="0"/>
              <a:t>Для нее можно указать следующие значения</a:t>
            </a:r>
            <a:r>
              <a:rPr lang="en-US" dirty="0"/>
              <a:t>:</a:t>
            </a:r>
          </a:p>
          <a:p>
            <a:r>
              <a:rPr lang="en-US" dirty="0" err="1"/>
              <a:t>ElementType.ANNOTATION_TYPE</a:t>
            </a:r>
            <a:r>
              <a:rPr lang="en-US" dirty="0"/>
              <a:t> </a:t>
            </a:r>
            <a:r>
              <a:rPr lang="ru-RU" dirty="0"/>
              <a:t>- применяется к аннотациям</a:t>
            </a:r>
            <a:r>
              <a:rPr lang="en-US" dirty="0"/>
              <a:t>.</a:t>
            </a:r>
          </a:p>
          <a:p>
            <a:r>
              <a:rPr lang="en-US" dirty="0" err="1"/>
              <a:t>ElementType.CONSTRUCTOR</a:t>
            </a:r>
            <a:r>
              <a:rPr lang="en-US" dirty="0"/>
              <a:t> </a:t>
            </a:r>
            <a:r>
              <a:rPr lang="ru-RU" dirty="0"/>
              <a:t>- применяется к конструкторам</a:t>
            </a:r>
            <a:r>
              <a:rPr lang="en-US" dirty="0"/>
              <a:t>.</a:t>
            </a:r>
          </a:p>
          <a:p>
            <a:r>
              <a:rPr lang="en-US" dirty="0" err="1"/>
              <a:t>ElementType.FIELD</a:t>
            </a:r>
            <a:r>
              <a:rPr lang="en-US" dirty="0"/>
              <a:t> </a:t>
            </a:r>
            <a:r>
              <a:rPr lang="ru-RU" dirty="0"/>
              <a:t>- применяется к полям</a:t>
            </a:r>
            <a:r>
              <a:rPr lang="en-US" dirty="0"/>
              <a:t>.</a:t>
            </a:r>
          </a:p>
          <a:p>
            <a:r>
              <a:rPr lang="en-US" dirty="0" err="1"/>
              <a:t>ElementType.LOCAL_VARIABLE</a:t>
            </a:r>
            <a:r>
              <a:rPr lang="ru-RU" dirty="0"/>
              <a:t>- применяется к локальным переменным</a:t>
            </a:r>
            <a:r>
              <a:rPr lang="en-US" dirty="0"/>
              <a:t>.</a:t>
            </a:r>
          </a:p>
          <a:p>
            <a:r>
              <a:rPr lang="en-US" dirty="0" err="1"/>
              <a:t>ElementType.METHOD</a:t>
            </a:r>
            <a:r>
              <a:rPr lang="en-US" dirty="0"/>
              <a:t> </a:t>
            </a:r>
            <a:r>
              <a:rPr lang="ru-RU" dirty="0"/>
              <a:t>- применяется к методам</a:t>
            </a:r>
            <a:r>
              <a:rPr lang="en-US" dirty="0"/>
              <a:t>.</a:t>
            </a:r>
          </a:p>
          <a:p>
            <a:r>
              <a:rPr lang="en-US" dirty="0" err="1"/>
              <a:t>ElementType.PACKAGE</a:t>
            </a:r>
            <a:r>
              <a:rPr lang="ru-RU" dirty="0"/>
              <a:t> – применяется к объявлениям пакетов</a:t>
            </a:r>
            <a:r>
              <a:rPr lang="en-US" dirty="0"/>
              <a:t>.</a:t>
            </a:r>
          </a:p>
          <a:p>
            <a:r>
              <a:rPr lang="en-US" dirty="0" err="1"/>
              <a:t>ElementType.PARAMETER</a:t>
            </a:r>
            <a:r>
              <a:rPr lang="en-US" dirty="0"/>
              <a:t> </a:t>
            </a:r>
            <a:r>
              <a:rPr lang="ru-RU" dirty="0"/>
              <a:t>- применяется к параметрам методов</a:t>
            </a:r>
            <a:r>
              <a:rPr lang="en-US" dirty="0"/>
              <a:t>.</a:t>
            </a:r>
          </a:p>
          <a:p>
            <a:r>
              <a:rPr lang="en-US" dirty="0" err="1"/>
              <a:t>ElementType.TYPE</a:t>
            </a:r>
            <a:r>
              <a:rPr lang="en-US" dirty="0"/>
              <a:t> </a:t>
            </a:r>
            <a:r>
              <a:rPr lang="ru-RU" dirty="0"/>
              <a:t>- применяется к классам</a:t>
            </a:r>
            <a:r>
              <a:rPr lang="en-US" dirty="0"/>
              <a:t>.</a:t>
            </a:r>
          </a:p>
          <a:p>
            <a:r>
              <a:rPr lang="en-US" dirty="0" err="1"/>
              <a:t>ElementType.TYPE_PARAMETER</a:t>
            </a:r>
            <a:r>
              <a:rPr lang="en-US" dirty="0"/>
              <a:t> </a:t>
            </a:r>
            <a:r>
              <a:rPr lang="ru-RU" dirty="0"/>
              <a:t>- применяется к </a:t>
            </a:r>
            <a:r>
              <a:rPr lang="ru-RU" dirty="0" err="1"/>
              <a:t>дженерикам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ElementType.TYPE</a:t>
            </a:r>
            <a:r>
              <a:rPr lang="ru-RU" dirty="0"/>
              <a:t>_</a:t>
            </a:r>
            <a:r>
              <a:rPr lang="en-US" dirty="0"/>
              <a:t>USE </a:t>
            </a:r>
            <a:r>
              <a:rPr lang="ru-RU" dirty="0"/>
              <a:t>- применяется к объявлению параметров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98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FCC6-224D-644C-87B1-065F35A0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мета-аннотации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CA75-ED5A-4847-8E1D-4F5E2BEA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Inherited</a:t>
            </a:r>
            <a:r>
              <a:rPr lang="en-US" i="1" dirty="0"/>
              <a:t> – </a:t>
            </a:r>
            <a:r>
              <a:rPr lang="ru-RU" dirty="0"/>
              <a:t>мета-аннотация, позволяющая унаследовать аннотацию в </a:t>
            </a:r>
            <a:r>
              <a:rPr lang="en-US" dirty="0"/>
              <a:t>sub-</a:t>
            </a:r>
            <a:r>
              <a:rPr lang="ru-RU" dirty="0"/>
              <a:t>классах. Работает только при запросе аннотаций </a:t>
            </a:r>
            <a:r>
              <a:rPr lang="en-US" i="1" dirty="0"/>
              <a:t>sub-</a:t>
            </a:r>
            <a:r>
              <a:rPr lang="ru-RU" dirty="0"/>
              <a:t>класса и если у него нет аннотации данного типа.</a:t>
            </a:r>
          </a:p>
          <a:p>
            <a:pPr marL="0" indent="0">
              <a:buNone/>
            </a:pPr>
            <a:r>
              <a:rPr lang="en-US" b="1" i="1" dirty="0"/>
              <a:t>Documented</a:t>
            </a:r>
            <a:r>
              <a:rPr lang="en-US" dirty="0"/>
              <a:t> </a:t>
            </a:r>
            <a:r>
              <a:rPr lang="ru-RU" dirty="0"/>
              <a:t>- мета-аннотация, генерирующая аннотацию в </a:t>
            </a:r>
            <a:r>
              <a:rPr lang="en-US" i="1" dirty="0"/>
              <a:t>java-</a:t>
            </a:r>
            <a:r>
              <a:rPr lang="ru-RU" dirty="0"/>
              <a:t>доках.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Repeatable – </a:t>
            </a:r>
            <a:r>
              <a:rPr lang="ru-RU" dirty="0"/>
              <a:t>мета-аннотация</a:t>
            </a:r>
            <a:r>
              <a:rPr lang="en-US" dirty="0"/>
              <a:t>, </a:t>
            </a:r>
            <a:r>
              <a:rPr lang="ru-RU" dirty="0"/>
              <a:t>которая позволяет писать одни и те же аннотации повторно.</a:t>
            </a:r>
          </a:p>
        </p:txBody>
      </p:sp>
    </p:spTree>
    <p:extLst>
      <p:ext uri="{BB962C8B-B14F-4D97-AF65-F5344CB8AC3E}">
        <p14:creationId xmlns:p14="http://schemas.microsoft.com/office/powerpoint/2010/main" val="15178886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701</TotalTime>
  <Words>486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Annotations</vt:lpstr>
      <vt:lpstr>Что такое аннотации?</vt:lpstr>
      <vt:lpstr>Использование аннотаций</vt:lpstr>
      <vt:lpstr>Синтаксис аннотаций</vt:lpstr>
      <vt:lpstr>Примеры аннотаций</vt:lpstr>
      <vt:lpstr>Мета-аннотации (Retention)</vt:lpstr>
      <vt:lpstr>Мета-аннотации (Target)</vt:lpstr>
      <vt:lpstr>Прочие мета-аннотации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</dc:title>
  <dc:creator>Microsoft Office User</dc:creator>
  <cp:lastModifiedBy>Microsoft Office User</cp:lastModifiedBy>
  <cp:revision>298</cp:revision>
  <dcterms:created xsi:type="dcterms:W3CDTF">2023-04-11T01:48:39Z</dcterms:created>
  <dcterms:modified xsi:type="dcterms:W3CDTF">2023-04-12T11:45:07Z</dcterms:modified>
</cp:coreProperties>
</file>