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0" r:id="rId4"/>
    <p:sldId id="273" r:id="rId5"/>
    <p:sldId id="268" r:id="rId6"/>
    <p:sldId id="281" r:id="rId7"/>
    <p:sldId id="266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1"/>
    <p:restoredTop sz="96959"/>
  </p:normalViewPr>
  <p:slideViewPr>
    <p:cSldViewPr snapToGrid="0">
      <p:cViewPr varScale="1">
        <p:scale>
          <a:sx n="131" d="100"/>
          <a:sy n="13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218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25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5657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68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407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87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0078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632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2446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07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88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967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80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2991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974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223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174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EEBB-C3CD-7F4E-83E0-D847A3CD897D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5A09-AA18-AD43-B960-717CD524853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027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7C4A-006F-9925-63E0-3DA1C161F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Base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06199-5602-FBB3-18A9-3859C8D7C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5A5-2EE5-AA4B-A03A-6035BA2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B29E69-A090-25A6-69F8-B9DEE4E59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886722"/>
              </p:ext>
            </p:extLst>
          </p:nvPr>
        </p:nvGraphicFramePr>
        <p:xfrm>
          <a:off x="2063730" y="2149813"/>
          <a:ext cx="6848516" cy="44722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24258">
                  <a:extLst>
                    <a:ext uri="{9D8B030D-6E8A-4147-A177-3AD203B41FA5}">
                      <a16:colId xmlns:a16="http://schemas.microsoft.com/office/drawing/2014/main" val="1967109752"/>
                    </a:ext>
                  </a:extLst>
                </a:gridCol>
                <a:gridCol w="3424258">
                  <a:extLst>
                    <a:ext uri="{9D8B030D-6E8A-4147-A177-3AD203B41FA5}">
                      <a16:colId xmlns:a16="http://schemas.microsoft.com/office/drawing/2014/main" val="410023756"/>
                    </a:ext>
                  </a:extLst>
                </a:gridCol>
              </a:tblGrid>
              <a:tr h="324027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Оператор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Значение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80554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 dirty="0">
                          <a:effectLst/>
                        </a:rPr>
                        <a:t>+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Сложение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6156656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 dirty="0">
                          <a:effectLst/>
                        </a:rPr>
                        <a:t>-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Вычитание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3666704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 dirty="0">
                          <a:effectLst/>
                        </a:rPr>
                        <a:t>*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Умножение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371198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>
                          <a:effectLst/>
                        </a:rPr>
                        <a:t>/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Деление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368048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 dirty="0">
                          <a:effectLst/>
                        </a:rPr>
                        <a:t>%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Деление по модулю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6285268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>
                          <a:effectLst/>
                        </a:rPr>
                        <a:t>++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Инкремент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350155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 dirty="0">
                          <a:effectLst/>
                        </a:rPr>
                        <a:t>+=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Сложение с присваиванием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01777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>
                          <a:effectLst/>
                        </a:rPr>
                        <a:t>-=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Вычитание с присваиванием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0480458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>
                          <a:effectLst/>
                        </a:rPr>
                        <a:t>*=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Умножение с присваиванием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9320146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>
                          <a:effectLst/>
                        </a:rPr>
                        <a:t>/=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Деление с присваиванием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3690271"/>
                  </a:ext>
                </a:extLst>
              </a:tr>
              <a:tr h="566941">
                <a:tc>
                  <a:txBody>
                    <a:bodyPr/>
                    <a:lstStyle/>
                    <a:p>
                      <a:r>
                        <a:rPr lang="en-RU" sz="1600">
                          <a:effectLst/>
                        </a:rPr>
                        <a:t>%=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Деление по модулю с присваиванием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88357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sz="1600" dirty="0">
                          <a:effectLst/>
                        </a:rPr>
                        <a:t>--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Декремент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76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05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5A5-2EE5-AA4B-A03A-6035BA2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B29E69-A090-25A6-69F8-B9DEE4E59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60020"/>
              </p:ext>
            </p:extLst>
          </p:nvPr>
        </p:nvGraphicFramePr>
        <p:xfrm>
          <a:off x="2063730" y="2480397"/>
          <a:ext cx="6848516" cy="26874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24258">
                  <a:extLst>
                    <a:ext uri="{9D8B030D-6E8A-4147-A177-3AD203B41FA5}">
                      <a16:colId xmlns:a16="http://schemas.microsoft.com/office/drawing/2014/main" val="1967109752"/>
                    </a:ext>
                  </a:extLst>
                </a:gridCol>
                <a:gridCol w="3424258">
                  <a:extLst>
                    <a:ext uri="{9D8B030D-6E8A-4147-A177-3AD203B41FA5}">
                      <a16:colId xmlns:a16="http://schemas.microsoft.com/office/drawing/2014/main" val="410023756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Оператор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Значение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80554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r>
                        <a:rPr lang="en-RU" sz="1800" dirty="0">
                          <a:effectLst/>
                        </a:rPr>
                        <a:t>==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Равно (по ссылке)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6156656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r>
                        <a:rPr lang="en-RU" sz="1800" dirty="0">
                          <a:effectLst/>
                        </a:rPr>
                        <a:t>!=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равно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3666704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r>
                        <a:rPr lang="en-RU" sz="1800">
                          <a:effectLst/>
                        </a:rPr>
                        <a:t>&gt;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Больше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371198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r>
                        <a:rPr lang="en-RU" sz="1800" dirty="0">
                          <a:effectLst/>
                        </a:rPr>
                        <a:t>&lt;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Меньше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368048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r>
                        <a:rPr lang="en-RU" sz="1800">
                          <a:effectLst/>
                        </a:rPr>
                        <a:t>&gt;=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Больше или равно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6285268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r>
                        <a:rPr lang="en-RU" sz="1800" dirty="0">
                          <a:effectLst/>
                        </a:rPr>
                        <a:t>&lt;=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Меньше или равно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35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5A5-2EE5-AA4B-A03A-6035BA2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  <a:endParaRPr lang="en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B29E69-A090-25A6-69F8-B9DEE4E59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560197"/>
              </p:ext>
            </p:extLst>
          </p:nvPr>
        </p:nvGraphicFramePr>
        <p:xfrm>
          <a:off x="2062993" y="2500008"/>
          <a:ext cx="6848516" cy="33199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24258">
                  <a:extLst>
                    <a:ext uri="{9D8B030D-6E8A-4147-A177-3AD203B41FA5}">
                      <a16:colId xmlns:a16="http://schemas.microsoft.com/office/drawing/2014/main" val="1967109752"/>
                    </a:ext>
                  </a:extLst>
                </a:gridCol>
                <a:gridCol w="3424258">
                  <a:extLst>
                    <a:ext uri="{9D8B030D-6E8A-4147-A177-3AD203B41FA5}">
                      <a16:colId xmlns:a16="http://schemas.microsoft.com/office/drawing/2014/main" val="410023756"/>
                    </a:ext>
                  </a:extLst>
                </a:gridCol>
              </a:tblGrid>
              <a:tr h="324027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Оператор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Значение</a:t>
                      </a:r>
                    </a:p>
                  </a:txBody>
                  <a:tcPr marL="88207" marR="88207" marT="40711" marB="40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80554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>
                          <a:effectLst/>
                        </a:rPr>
                        <a:t>&amp;&amp;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Логическое И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6156656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>
                          <a:effectLst/>
                        </a:rPr>
                        <a:t>||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Логическое ИЛИ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3666704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>
                          <a:effectLst/>
                        </a:rPr>
                        <a:t>!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Логическое НЕ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371198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>
                          <a:effectLst/>
                        </a:rPr>
                        <a:t>&amp;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 И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368048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dirty="0">
                          <a:effectLst/>
                        </a:rPr>
                        <a:t>|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 ИЛИ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6285268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dirty="0">
                          <a:effectLst/>
                        </a:rPr>
                        <a:t>^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 исключающее ИЛИ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350155"/>
                  </a:ext>
                </a:extLst>
              </a:tr>
              <a:tr h="324027">
                <a:tc>
                  <a:txBody>
                    <a:bodyPr/>
                    <a:lstStyle/>
                    <a:p>
                      <a:r>
                        <a:rPr lang="en-RU" dirty="0">
                          <a:effectLst/>
                        </a:rPr>
                        <a:t>~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Побитовое НЕ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0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3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3DEE-0293-1BEA-0D2B-32536FED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i="0" dirty="0">
                <a:effectLst/>
              </a:rPr>
              <a:t>Комментарии в </a:t>
            </a:r>
            <a:r>
              <a:rPr lang="en-GB" i="0" dirty="0">
                <a:effectLst/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FA7B-40A4-964B-4428-F8C79EFD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E6EDF3"/>
                </a:solidFill>
                <a:effectLst/>
                <a:latin typeface="-apple-system"/>
              </a:rPr>
              <a:t>Язык </a:t>
            </a:r>
            <a:r>
              <a:rPr lang="en-GB" b="0" i="0" dirty="0">
                <a:solidFill>
                  <a:srgbClr val="E6EDF3"/>
                </a:solidFill>
                <a:effectLst/>
                <a:latin typeface="-apple-system"/>
              </a:rPr>
              <a:t>Java </a:t>
            </a:r>
            <a:r>
              <a:rPr lang="ru-RU" b="0" i="0" dirty="0">
                <a:solidFill>
                  <a:srgbClr val="E6EDF3"/>
                </a:solidFill>
                <a:effectLst/>
                <a:latin typeface="-apple-system"/>
              </a:rPr>
              <a:t>поддерживает однострочные и многострочные комментарии, они очень похожи на используемые в С/С++. Все символы недоступны внутри любых комментариев и игнорируются компилятором.</a:t>
            </a:r>
            <a:endParaRPr lang="ru-RU" dirty="0"/>
          </a:p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FCDCC-474A-FF37-613A-0DEA02E0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59" y="4242611"/>
            <a:ext cx="22860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DEF69-93B1-F9D0-0DA3-B926EEBB4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41" y="4591861"/>
            <a:ext cx="3492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3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3DEE-0293-1BEA-0D2B-32536FED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i="0" dirty="0">
                <a:effectLst/>
              </a:rPr>
              <a:t>Дополнительная информация</a:t>
            </a:r>
            <a:endParaRPr lang="en-GB" i="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FA7B-40A4-964B-4428-F8C79EFD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== выполняет сравнение по ссылке, а не по значению.</a:t>
            </a:r>
          </a:p>
          <a:p>
            <a:r>
              <a:rPr lang="ru-RU" dirty="0"/>
              <a:t>Сравнение по значению выполняется через метод </a:t>
            </a:r>
            <a:r>
              <a:rPr lang="en-US" dirty="0"/>
              <a:t>equals()</a:t>
            </a:r>
            <a:r>
              <a:rPr lang="en-RU" dirty="0"/>
              <a:t>.</a:t>
            </a:r>
          </a:p>
          <a:p>
            <a:r>
              <a:rPr lang="ru-RU" dirty="0"/>
              <a:t>Вывод информации в консоль</a:t>
            </a:r>
            <a:r>
              <a:rPr lang="en-US" dirty="0"/>
              <a:t>: </a:t>
            </a:r>
            <a:r>
              <a:rPr lang="en-GB" i="1" dirty="0" err="1">
                <a:effectLst/>
              </a:rPr>
              <a:t>System</a:t>
            </a:r>
            <a:r>
              <a:rPr lang="en-GB" i="1" dirty="0" err="1"/>
              <a:t>.</a:t>
            </a:r>
            <a:r>
              <a:rPr lang="en-GB" i="1" dirty="0" err="1">
                <a:effectLst/>
              </a:rPr>
              <a:t>out</a:t>
            </a:r>
            <a:r>
              <a:rPr lang="en-GB" i="1" dirty="0" err="1"/>
              <a:t>.</a:t>
            </a:r>
            <a:r>
              <a:rPr lang="en-GB" i="1" dirty="0" err="1">
                <a:effectLst/>
              </a:rPr>
              <a:t>println</a:t>
            </a:r>
            <a:r>
              <a:rPr lang="en-GB" i="1" dirty="0"/>
              <a:t>(</a:t>
            </a:r>
            <a:r>
              <a:rPr lang="en-US" i="1" dirty="0"/>
              <a:t>).</a:t>
            </a:r>
            <a:endParaRPr lang="en-US" dirty="0">
              <a:solidFill>
                <a:srgbClr val="E6EDF3"/>
              </a:solidFill>
            </a:endParaRPr>
          </a:p>
          <a:p>
            <a:r>
              <a:rPr lang="ru-RU" b="0" i="0" dirty="0">
                <a:solidFill>
                  <a:srgbClr val="E6EDF3"/>
                </a:solidFill>
                <a:effectLst/>
              </a:rPr>
              <a:t>Метод </a:t>
            </a:r>
            <a:r>
              <a:rPr lang="en-GB" b="1" i="1" dirty="0">
                <a:solidFill>
                  <a:srgbClr val="E6EDF3"/>
                </a:solidFill>
                <a:effectLst/>
              </a:rPr>
              <a:t>main()</a:t>
            </a:r>
            <a:r>
              <a:rPr lang="en-GB" b="0" i="1" dirty="0">
                <a:solidFill>
                  <a:srgbClr val="E6EDF3"/>
                </a:solidFill>
                <a:effectLst/>
              </a:rPr>
              <a:t> </a:t>
            </a:r>
            <a:r>
              <a:rPr lang="ru-RU" b="0" i="0" dirty="0">
                <a:solidFill>
                  <a:srgbClr val="E6EDF3"/>
                </a:solidFill>
                <a:effectLst/>
              </a:rPr>
              <a:t>должен быть открытым </a:t>
            </a:r>
            <a:r>
              <a:rPr lang="ru-RU" b="0" i="1" dirty="0">
                <a:solidFill>
                  <a:srgbClr val="E6EDF3"/>
                </a:solidFill>
                <a:effectLst/>
              </a:rPr>
              <a:t>(</a:t>
            </a:r>
            <a:r>
              <a:rPr lang="en-GB" b="1" i="1" dirty="0">
                <a:solidFill>
                  <a:srgbClr val="E6EDF3"/>
                </a:solidFill>
                <a:effectLst/>
              </a:rPr>
              <a:t>public</a:t>
            </a:r>
            <a:r>
              <a:rPr lang="en-GB" b="0" i="1" dirty="0">
                <a:solidFill>
                  <a:srgbClr val="E6EDF3"/>
                </a:solidFill>
                <a:effectLst/>
              </a:rPr>
              <a:t>) </a:t>
            </a:r>
            <a:r>
              <a:rPr lang="ru-RU" b="0" i="0" dirty="0">
                <a:solidFill>
                  <a:srgbClr val="E6EDF3"/>
                </a:solidFill>
                <a:effectLst/>
              </a:rPr>
              <a:t>и статическим </a:t>
            </a:r>
            <a:r>
              <a:rPr lang="ru-RU" b="0" i="1" dirty="0">
                <a:solidFill>
                  <a:srgbClr val="E6EDF3"/>
                </a:solidFill>
                <a:effectLst/>
              </a:rPr>
              <a:t>(</a:t>
            </a:r>
            <a:r>
              <a:rPr lang="en-GB" b="1" i="1" dirty="0">
                <a:solidFill>
                  <a:srgbClr val="E6EDF3"/>
                </a:solidFill>
                <a:effectLst/>
              </a:rPr>
              <a:t>static</a:t>
            </a:r>
            <a:r>
              <a:rPr lang="en-GB" b="0" i="1" dirty="0">
                <a:solidFill>
                  <a:srgbClr val="E6EDF3"/>
                </a:solidFill>
                <a:effectLst/>
              </a:rPr>
              <a:t>); </a:t>
            </a:r>
            <a:r>
              <a:rPr lang="ru-RU" b="0" i="0" dirty="0">
                <a:solidFill>
                  <a:srgbClr val="E6EDF3"/>
                </a:solidFill>
                <a:effectLst/>
              </a:rPr>
              <a:t>он должен получать в аргументе массив объектов </a:t>
            </a:r>
            <a:r>
              <a:rPr lang="en-GB" b="0" i="1" dirty="0">
                <a:solidFill>
                  <a:srgbClr val="E6EDF3"/>
                </a:solidFill>
                <a:effectLst/>
              </a:rPr>
              <a:t>String (</a:t>
            </a:r>
            <a:r>
              <a:rPr lang="en-GB" b="1" i="1" dirty="0">
                <a:solidFill>
                  <a:srgbClr val="E6EDF3"/>
                </a:solidFill>
                <a:effectLst/>
              </a:rPr>
              <a:t>String[] </a:t>
            </a:r>
            <a:r>
              <a:rPr lang="en-GB" b="1" i="1" dirty="0" err="1">
                <a:solidFill>
                  <a:srgbClr val="E6EDF3"/>
                </a:solidFill>
                <a:effectLst/>
              </a:rPr>
              <a:t>args</a:t>
            </a:r>
            <a:r>
              <a:rPr lang="en-GB" b="0" i="1" dirty="0">
                <a:solidFill>
                  <a:srgbClr val="E6EDF3"/>
                </a:solidFill>
                <a:effectLst/>
              </a:rPr>
              <a:t>) </a:t>
            </a:r>
            <a:r>
              <a:rPr lang="ru-RU" b="0" i="0" dirty="0">
                <a:solidFill>
                  <a:srgbClr val="E6EDF3"/>
                </a:solidFill>
                <a:effectLst/>
              </a:rPr>
              <a:t>и не возвращать никакого значения </a:t>
            </a:r>
            <a:r>
              <a:rPr lang="ru-RU" b="0" i="1" dirty="0">
                <a:solidFill>
                  <a:srgbClr val="E6EDF3"/>
                </a:solidFill>
                <a:effectLst/>
              </a:rPr>
              <a:t>(</a:t>
            </a:r>
            <a:r>
              <a:rPr lang="en-GB" b="1" i="1" dirty="0">
                <a:solidFill>
                  <a:srgbClr val="E6EDF3"/>
                </a:solidFill>
                <a:effectLst/>
              </a:rPr>
              <a:t>void</a:t>
            </a:r>
            <a:r>
              <a:rPr lang="en-GB" b="0" i="1" dirty="0">
                <a:solidFill>
                  <a:srgbClr val="E6EDF3"/>
                </a:solidFill>
                <a:effectLst/>
              </a:rPr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9336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B78-00F4-F9FE-5C03-7A69BDC6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  <a:endParaRPr lang="en-R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B7926C-E99C-37CD-9A08-269F7647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5089"/>
              </p:ext>
            </p:extLst>
          </p:nvPr>
        </p:nvGraphicFramePr>
        <p:xfrm>
          <a:off x="1552463" y="2161775"/>
          <a:ext cx="7869576" cy="43205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34788">
                  <a:extLst>
                    <a:ext uri="{9D8B030D-6E8A-4147-A177-3AD203B41FA5}">
                      <a16:colId xmlns:a16="http://schemas.microsoft.com/office/drawing/2014/main" val="3464000252"/>
                    </a:ext>
                  </a:extLst>
                </a:gridCol>
                <a:gridCol w="3934788">
                  <a:extLst>
                    <a:ext uri="{9D8B030D-6E8A-4147-A177-3AD203B41FA5}">
                      <a16:colId xmlns:a16="http://schemas.microsoft.com/office/drawing/2014/main" val="993804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Тип</a:t>
                      </a:r>
                    </a:p>
                  </a:txBody>
                  <a:tcPr marL="123825" marR="123825" marT="57150" marB="5715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Размерность</a:t>
                      </a:r>
                    </a:p>
                  </a:txBody>
                  <a:tcPr marL="123825" marR="123825" marT="57150" marB="57150" anchor="ctr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01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8 бит от -128 до 127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05906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16 бит от -32768 до 32767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41321209"/>
                  </a:ext>
                </a:extLst>
              </a:tr>
              <a:tr h="144622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char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16 бит символ </a:t>
                      </a:r>
                      <a:r>
                        <a:rPr lang="en-GB" dirty="0">
                          <a:effectLst/>
                        </a:rPr>
                        <a:t>UTF-16 (</a:t>
                      </a:r>
                      <a:r>
                        <a:rPr lang="ru-RU" dirty="0">
                          <a:effectLst/>
                        </a:rPr>
                        <a:t>буквы и цифры)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46656364"/>
                  </a:ext>
                </a:extLst>
              </a:tr>
              <a:tr h="14462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int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32 бит от -2147483648 до 2147483647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31673538"/>
                  </a:ext>
                </a:extLst>
              </a:tr>
              <a:tr h="144622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64 бит от - 9223372036854775808 до 9223372036854775807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555691"/>
                  </a:ext>
                </a:extLst>
              </a:tr>
              <a:tr h="14462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32 от -1.4</a:t>
                      </a:r>
                      <a:r>
                        <a:rPr lang="en-GB">
                          <a:effectLst/>
                        </a:rPr>
                        <a:t>e-45f </a:t>
                      </a:r>
                      <a:r>
                        <a:rPr lang="ru-RU">
                          <a:effectLst/>
                        </a:rPr>
                        <a:t>до 3.4</a:t>
                      </a:r>
                      <a:r>
                        <a:rPr lang="en-GB">
                          <a:effectLst/>
                        </a:rPr>
                        <a:t>e+38f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07579060"/>
                  </a:ext>
                </a:extLst>
              </a:tr>
              <a:tr h="14462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64 от -4.9</a:t>
                      </a:r>
                      <a:r>
                        <a:rPr lang="en-GB" dirty="0">
                          <a:effectLst/>
                        </a:rPr>
                        <a:t>e-324 </a:t>
                      </a:r>
                      <a:r>
                        <a:rPr lang="ru-RU" dirty="0">
                          <a:effectLst/>
                        </a:rPr>
                        <a:t>до 1.7</a:t>
                      </a:r>
                      <a:r>
                        <a:rPr lang="en-GB" dirty="0">
                          <a:effectLst/>
                        </a:rPr>
                        <a:t>e+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5222788"/>
                  </a:ext>
                </a:extLst>
              </a:tr>
              <a:tr h="1446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Boolean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true/false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7856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1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3DEE-0293-1BEA-0D2B-32536FED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 и массивы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FA7B-40A4-964B-4428-F8C79EFD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E6EDF3"/>
                </a:solidFill>
                <a:effectLst/>
              </a:rPr>
              <a:t>Это объекты класса </a:t>
            </a:r>
            <a:r>
              <a:rPr lang="en-GB" b="1" i="0" dirty="0">
                <a:solidFill>
                  <a:srgbClr val="E6EDF3"/>
                </a:solidFill>
                <a:effectLst/>
              </a:rPr>
              <a:t>String</a:t>
            </a:r>
            <a:r>
              <a:rPr lang="en-GB" b="0" i="0" dirty="0">
                <a:solidFill>
                  <a:srgbClr val="E6EDF3"/>
                </a:solidFill>
                <a:effectLst/>
              </a:rPr>
              <a:t>, </a:t>
            </a:r>
            <a:r>
              <a:rPr lang="ru-RU" b="0" i="0" dirty="0">
                <a:solidFill>
                  <a:srgbClr val="E6EDF3"/>
                </a:solidFill>
                <a:effectLst/>
              </a:rPr>
              <a:t>в некоторых случаях обрабатываются отлично от всех остальных объектов. Строковые литералы записываются в двойных кавычках.</a:t>
            </a:r>
            <a:endParaRPr lang="en-US" b="0" i="0" dirty="0">
              <a:solidFill>
                <a:srgbClr val="E6EDF3"/>
              </a:solidFill>
              <a:effectLst/>
            </a:endParaRPr>
          </a:p>
          <a:p>
            <a:r>
              <a:rPr lang="ru-RU" dirty="0">
                <a:solidFill>
                  <a:srgbClr val="E6EDF3"/>
                </a:solidFill>
              </a:rPr>
              <a:t>Объявление массивов</a:t>
            </a:r>
            <a:r>
              <a:rPr lang="en-US" dirty="0">
                <a:solidFill>
                  <a:srgbClr val="E6EDF3"/>
                </a:solidFill>
              </a:rPr>
              <a:t>:</a:t>
            </a:r>
            <a:endParaRPr lang="ru-RU" b="0" i="0" dirty="0">
              <a:solidFill>
                <a:srgbClr val="E6EDF3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E6EDF3"/>
                </a:solidFill>
                <a:effectLst/>
              </a:rPr>
              <a:t>int[]array1 = new int[10];</a:t>
            </a:r>
          </a:p>
          <a:p>
            <a:pPr lvl="1"/>
            <a:r>
              <a:rPr lang="en-GB" b="0" i="0" dirty="0">
                <a:solidFill>
                  <a:srgbClr val="E6EDF3"/>
                </a:solidFill>
                <a:effectLst/>
              </a:rPr>
              <a:t>int[]array2 = {1, 2, 3};</a:t>
            </a:r>
          </a:p>
          <a:p>
            <a:pPr lvl="1"/>
            <a:r>
              <a:rPr lang="ru-RU" b="0" i="0" dirty="0">
                <a:solidFill>
                  <a:srgbClr val="E6EDF3"/>
                </a:solidFill>
                <a:effectLst/>
              </a:rPr>
              <a:t>[1, 2, 3] </a:t>
            </a:r>
            <a:r>
              <a:rPr lang="en-GB" b="0" i="0" dirty="0">
                <a:solidFill>
                  <a:srgbClr val="E6EDF3"/>
                </a:solidFill>
                <a:effectLst/>
              </a:rPr>
              <a:t>int[][]array3 = new int[5][5];</a:t>
            </a:r>
          </a:p>
          <a:p>
            <a:pPr lvl="1"/>
            <a:r>
              <a:rPr lang="en-GB" b="0" i="0" dirty="0">
                <a:solidFill>
                  <a:srgbClr val="E6EDF3"/>
                </a:solidFill>
                <a:effectLst/>
              </a:rPr>
              <a:t>int[][]array4 = {{1, 2}, {3, 4}, {5, 6}};</a:t>
            </a:r>
            <a:endParaRPr lang="ru-RU" dirty="0"/>
          </a:p>
          <a:p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553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4F58-87DC-7EFC-9E41-D6E58A02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i="0" dirty="0">
                <a:effectLst/>
              </a:rPr>
              <a:t>Объявление и инициализация переменной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4722-C658-C601-1FD4-DD6EA869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E6EDF3"/>
                </a:solidFill>
                <a:effectLst/>
              </a:rPr>
              <a:t>Общая схема: тип данных имя переменной [ = значение]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7562C-E5E6-67AF-FE28-E0DE294A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30" y="3087676"/>
            <a:ext cx="4568042" cy="28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6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BC84-5386-EF6F-BF3D-A4216DF9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i="0" dirty="0">
                <a:effectLst/>
              </a:rPr>
              <a:t>Условный оператор </a:t>
            </a:r>
            <a:r>
              <a:rPr lang="en-GB" i="0" dirty="0">
                <a:effectLst/>
              </a:rPr>
              <a:t>if – else</a:t>
            </a:r>
            <a:r>
              <a:rPr lang="en-US" dirty="0"/>
              <a:t> </a:t>
            </a:r>
            <a:endParaRPr lang="ru-RU" i="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E81F-7D94-B431-9E10-A5F23E48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effectLst/>
                <a:latin typeface="-apple-system"/>
              </a:rPr>
              <a:t>Состоит из логического выражения, после которого следует один или более операторов. Может сопровождаться дополнительным оператором </a:t>
            </a:r>
            <a:r>
              <a:rPr lang="en-GB" b="0" i="0" dirty="0">
                <a:effectLst/>
                <a:latin typeface="-apple-system"/>
              </a:rPr>
              <a:t>else, </a:t>
            </a:r>
            <a:r>
              <a:rPr lang="ru-RU" b="0" i="0" dirty="0">
                <a:effectLst/>
                <a:latin typeface="-apple-system"/>
              </a:rPr>
              <a:t>который выполняется при ложном логическом выражении.</a:t>
            </a:r>
          </a:p>
          <a:p>
            <a:pPr algn="l"/>
            <a:endParaRPr lang="en-GB" sz="180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6C29E-A93F-877E-32ED-C9884C66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30" y="3897605"/>
            <a:ext cx="5177642" cy="20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BC84-5386-EF6F-BF3D-A4216DF9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i="0" dirty="0">
                <a:effectLst/>
              </a:rPr>
              <a:t>Условный оператор </a:t>
            </a:r>
            <a:r>
              <a:rPr lang="en-US" dirty="0">
                <a:effectLst/>
              </a:rPr>
              <a:t>switch</a:t>
            </a:r>
            <a:endParaRPr lang="ru-RU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E81F-7D94-B431-9E10-A5F23E48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effectLst/>
                <a:latin typeface="-apple-system"/>
              </a:rPr>
              <a:t>Проверяет переменную на равенство в отношении списка значений.</a:t>
            </a:r>
            <a:endParaRPr lang="en-GB" sz="1800" i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E823C-58FD-96EB-940E-FEE8D107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51" y="3129489"/>
            <a:ext cx="59690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1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5A5-2EE5-AA4B-A03A-6035BA2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Тернарный оператор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C8B-CA16-330A-D742-E91C6911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effectLst/>
              </a:rPr>
              <a:t>Тернарный оператор - сокращенная форма </a:t>
            </a:r>
            <a:r>
              <a:rPr lang="en-GB" b="0" i="0" dirty="0">
                <a:effectLst/>
              </a:rPr>
              <a:t>if – else</a:t>
            </a:r>
            <a:r>
              <a:rPr lang="en-US" dirty="0"/>
              <a:t>:</a:t>
            </a:r>
            <a:endParaRPr lang="ru-RU" b="0" i="0" dirty="0">
              <a:effectLst/>
            </a:endParaRPr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8F22B-DCC8-3803-30EB-AEA843F1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01" y="2829367"/>
            <a:ext cx="61341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DD63A-6D35-5DE9-D5E8-E7B9F441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51" y="4291852"/>
            <a:ext cx="7772400" cy="3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5A5-2EE5-AA4B-A03A-6035BA2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for </a:t>
            </a:r>
            <a:r>
              <a:rPr lang="ru-RU" dirty="0"/>
              <a:t>и </a:t>
            </a:r>
            <a:r>
              <a:rPr lang="en-US" dirty="0" err="1"/>
              <a:t>forEach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C8B-CA16-330A-D742-E91C6911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for - </a:t>
            </a:r>
            <a:r>
              <a:rPr lang="ru-RU" b="0" i="0" dirty="0">
                <a:effectLst/>
              </a:rPr>
              <a:t>Обладает структурой управления повторений, что позволяет эффективно написать цикл, который должен выполниться определенное количество раз.</a:t>
            </a:r>
            <a:br>
              <a:rPr lang="ru-RU" b="0" i="0" dirty="0">
                <a:effectLst/>
              </a:rPr>
            </a:br>
            <a:endParaRPr lang="ru-RU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forEach</a:t>
            </a:r>
            <a:r>
              <a:rPr lang="en-US" dirty="0"/>
              <a:t> - </a:t>
            </a:r>
            <a:r>
              <a:rPr lang="ru-RU" b="0" i="0" dirty="0">
                <a:effectLst/>
              </a:rPr>
              <a:t>это разновидность цикла </a:t>
            </a:r>
            <a:r>
              <a:rPr lang="en-GB" b="0" i="0" dirty="0">
                <a:effectLst/>
              </a:rPr>
              <a:t>for, </a:t>
            </a:r>
            <a:r>
              <a:rPr lang="ru-RU" b="0" i="0" dirty="0">
                <a:effectLst/>
              </a:rPr>
              <a:t>которая используется, когда нужно обработать все элементы массива или коллекции.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19217-2816-BDD7-31DF-E358AA28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51" y="3429000"/>
            <a:ext cx="5207000" cy="81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AD293-DBB0-0DDB-320E-E4368052E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51" y="5003796"/>
            <a:ext cx="3530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5A5-2EE5-AA4B-A03A-6035BA2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while </a:t>
            </a:r>
            <a:r>
              <a:rPr lang="ru-RU" dirty="0"/>
              <a:t>и </a:t>
            </a:r>
            <a:r>
              <a:rPr lang="en-US" dirty="0"/>
              <a:t>do-while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C8B-CA16-330A-D742-E91C6911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while - </a:t>
            </a:r>
            <a:r>
              <a:rPr lang="ru-RU" dirty="0">
                <a:solidFill>
                  <a:srgbClr val="E6EDF3"/>
                </a:solidFill>
                <a:latin typeface="-apple-system"/>
              </a:rPr>
              <a:t>м</a:t>
            </a:r>
            <a:r>
              <a:rPr lang="ru-RU" b="0" i="0" dirty="0">
                <a:solidFill>
                  <a:srgbClr val="E6EDF3"/>
                </a:solidFill>
                <a:effectLst/>
                <a:latin typeface="-apple-system"/>
              </a:rPr>
              <a:t>ногократно выполняет цель оператора до тех пор, пока данное условие верно.</a:t>
            </a:r>
            <a:br>
              <a:rPr lang="ru-RU" b="0" i="0" dirty="0">
                <a:effectLst/>
              </a:rPr>
            </a:br>
            <a:endParaRPr lang="ru-RU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E6EDF3"/>
                </a:solidFill>
                <a:latin typeface="-apple-system"/>
              </a:rPr>
              <a:t>do-while - </a:t>
            </a:r>
            <a:r>
              <a:rPr lang="ru-RU" dirty="0">
                <a:solidFill>
                  <a:srgbClr val="E6EDF3"/>
                </a:solidFill>
                <a:latin typeface="-apple-system"/>
              </a:rPr>
              <a:t>п</a:t>
            </a:r>
            <a:r>
              <a:rPr lang="ru-RU" b="0" i="0" dirty="0">
                <a:solidFill>
                  <a:srgbClr val="E6EDF3"/>
                </a:solidFill>
                <a:effectLst/>
                <a:latin typeface="-apple-system"/>
              </a:rPr>
              <a:t>охож на цикл </a:t>
            </a:r>
            <a:r>
              <a:rPr lang="en-GB" b="0" i="0" dirty="0">
                <a:solidFill>
                  <a:srgbClr val="E6EDF3"/>
                </a:solidFill>
                <a:effectLst/>
                <a:latin typeface="-apple-system"/>
              </a:rPr>
              <a:t>while, </a:t>
            </a:r>
            <a:r>
              <a:rPr lang="ru-RU" b="0" i="0" dirty="0">
                <a:solidFill>
                  <a:srgbClr val="E6EDF3"/>
                </a:solidFill>
                <a:effectLst/>
                <a:latin typeface="-apple-system"/>
              </a:rPr>
              <a:t>отличие, что цикл </a:t>
            </a:r>
            <a:r>
              <a:rPr lang="en-GB" b="0" i="0" dirty="0">
                <a:solidFill>
                  <a:srgbClr val="E6EDF3"/>
                </a:solidFill>
                <a:effectLst/>
                <a:latin typeface="-apple-system"/>
              </a:rPr>
              <a:t>do-while </a:t>
            </a:r>
            <a:r>
              <a:rPr lang="ru-RU" b="0" i="0" dirty="0">
                <a:solidFill>
                  <a:srgbClr val="E6EDF3"/>
                </a:solidFill>
                <a:effectLst/>
                <a:latin typeface="-apple-system"/>
              </a:rPr>
              <a:t>гарантированно выполнится, по крайней мере один раз.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23F41-CD4F-6679-B86C-1EE6E63F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51" y="3116904"/>
            <a:ext cx="33020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263D4-CFE6-6AB7-16AE-1A2093EC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01" y="4735135"/>
            <a:ext cx="3441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615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{28322752-143B-E845-805A-92267817732E}tf10001057</Template>
  <TotalTime>4259</TotalTime>
  <Words>508</Words>
  <Application>Microsoft Macintosh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Trebuchet MS</vt:lpstr>
      <vt:lpstr>Berlin</vt:lpstr>
      <vt:lpstr>Base Syntax</vt:lpstr>
      <vt:lpstr>Примитивные типы</vt:lpstr>
      <vt:lpstr>Строки и массивы</vt:lpstr>
      <vt:lpstr>Объявление и инициализация переменной</vt:lpstr>
      <vt:lpstr>Условный оператор if – else </vt:lpstr>
      <vt:lpstr>Условный оператор switch</vt:lpstr>
      <vt:lpstr>Тернарный оператор</vt:lpstr>
      <vt:lpstr>Циклы for и forEach</vt:lpstr>
      <vt:lpstr>Циклы while и do-while</vt:lpstr>
      <vt:lpstr>Арифметические операторы</vt:lpstr>
      <vt:lpstr>Операторы сравнения</vt:lpstr>
      <vt:lpstr>Логические операторы</vt:lpstr>
      <vt:lpstr>Комментарии в Java</vt:lpstr>
      <vt:lpstr>Дополнительная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Microsoft Office User</dc:creator>
  <cp:lastModifiedBy>Microsoft Office User</cp:lastModifiedBy>
  <cp:revision>577</cp:revision>
  <dcterms:created xsi:type="dcterms:W3CDTF">2023-06-15T19:22:33Z</dcterms:created>
  <dcterms:modified xsi:type="dcterms:W3CDTF">2024-02-07T14:48:50Z</dcterms:modified>
</cp:coreProperties>
</file>