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1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6" r:id="rId15"/>
    <p:sldId id="275" r:id="rId16"/>
    <p:sldId id="280" r:id="rId17"/>
    <p:sldId id="277" r:id="rId18"/>
    <p:sldId id="258" r:id="rId19"/>
    <p:sldId id="279" r:id="rId20"/>
    <p:sldId id="25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1"/>
    <p:restoredTop sz="96959"/>
  </p:normalViewPr>
  <p:slideViewPr>
    <p:cSldViewPr snapToGrid="0">
      <p:cViewPr>
        <p:scale>
          <a:sx n="176" d="100"/>
          <a:sy n="176" d="100"/>
        </p:scale>
        <p:origin x="14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555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5411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9040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12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9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169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7258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706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187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96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23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931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991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87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19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75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41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3433-42FC-3C40-A1BB-A0C8410D77F4}" type="datetimeFigureOut">
              <a:rPr lang="en-RU" smtClean="0"/>
              <a:t>06.07.2023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DCE7-F744-1B42-B23F-EC72C826E3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20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575-ECF5-4683-5449-6F690AD3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28433-71D8-67AA-DF8D-46A372219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8313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ABA-709F-32CE-72BC-7F0B8D48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i="1" dirty="0"/>
              <a:t>ordered/sorted</a:t>
            </a:r>
            <a:endParaRPr lang="en-RU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C99D6-C9B8-CDEA-062F-DEE89BEF0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623" y="2336800"/>
            <a:ext cx="6278730" cy="3598863"/>
          </a:xfrm>
        </p:spPr>
      </p:pic>
    </p:spTree>
    <p:extLst>
      <p:ext uri="{BB962C8B-B14F-4D97-AF65-F5344CB8AC3E}">
        <p14:creationId xmlns:p14="http://schemas.microsoft.com/office/powerpoint/2010/main" val="193084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0AD9-99DF-87FB-9F6B-E4407BAA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Comparable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7D70-254A-706C-2DE9-E6BD7435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i="1" dirty="0">
                <a:effectLst/>
              </a:rPr>
              <a:t>Comparable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интерфейс, позволяющий сортировать объекты класса. Для работы класса необходимо реализовать метод </a:t>
            </a:r>
            <a:r>
              <a:rPr lang="en-GB" i="1" dirty="0" err="1">
                <a:effectLst/>
              </a:rPr>
              <a:t>compareTo</a:t>
            </a:r>
            <a:r>
              <a:rPr lang="en-GB" dirty="0">
                <a:effectLst/>
              </a:rPr>
              <a:t>. </a:t>
            </a:r>
            <a:endParaRPr lang="en-GB" dirty="0"/>
          </a:p>
          <a:p>
            <a:r>
              <a:rPr lang="ru-RU" dirty="0">
                <a:effectLst/>
              </a:rPr>
              <a:t>При помощи реализации </a:t>
            </a:r>
            <a:r>
              <a:rPr lang="en-GB" i="1" dirty="0">
                <a:effectLst/>
              </a:rPr>
              <a:t>Comparable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можно создать только одну реализацию сравнения объектов класса. Если хочется реализовать альтернативный способ сравнения для сортировки, то нужно создать класс, реализующий </a:t>
            </a:r>
            <a:r>
              <a:rPr lang="en-GB" i="1" dirty="0">
                <a:effectLst/>
              </a:rPr>
              <a:t>Comparator</a:t>
            </a:r>
            <a:r>
              <a:rPr lang="en-GB" dirty="0">
                <a:effectLst/>
              </a:rPr>
              <a:t>(</a:t>
            </a:r>
            <a:r>
              <a:rPr lang="ru-RU" dirty="0">
                <a:effectLst/>
              </a:rPr>
              <a:t>метод </a:t>
            </a:r>
            <a:r>
              <a:rPr lang="en-GB" i="1" dirty="0">
                <a:effectLst/>
              </a:rPr>
              <a:t>compare</a:t>
            </a:r>
            <a:r>
              <a:rPr lang="en-GB" dirty="0">
                <a:effectLst/>
              </a:rPr>
              <a:t>). </a:t>
            </a:r>
            <a:endParaRPr lang="en-GB" dirty="0"/>
          </a:p>
          <a:p>
            <a:r>
              <a:rPr lang="en-GB" i="1" dirty="0" err="1">
                <a:effectLst/>
              </a:rPr>
              <a:t>compareTo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GB" i="1" dirty="0">
                <a:effectLst/>
              </a:rPr>
              <a:t>compare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возвращают </a:t>
            </a:r>
            <a:r>
              <a:rPr lang="en-GB" i="1" dirty="0">
                <a:effectLst/>
              </a:rPr>
              <a:t>int</a:t>
            </a:r>
            <a:r>
              <a:rPr lang="en-GB" dirty="0">
                <a:effectLst/>
              </a:rPr>
              <a:t>, </a:t>
            </a:r>
            <a:r>
              <a:rPr lang="ru-RU" dirty="0">
                <a:effectLst/>
              </a:rPr>
              <a:t>показывающий насколько один элемент отличается от другого.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Во время сортировки пробел ставиться перед символами в верхнем регистре, а затем уже в нижнем регистре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69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A3F3-B217-A8D4-6BC9-6A1EEB73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Comparable</a:t>
            </a:r>
            <a:endParaRPr lang="en-RU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254A2-122F-783B-0FAC-2125825C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75" y="2336800"/>
            <a:ext cx="8733826" cy="3598863"/>
          </a:xfrm>
        </p:spPr>
      </p:pic>
    </p:spTree>
    <p:extLst>
      <p:ext uri="{BB962C8B-B14F-4D97-AF65-F5344CB8AC3E}">
        <p14:creationId xmlns:p14="http://schemas.microsoft.com/office/powerpoint/2010/main" val="268568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2CC6-2C80-3023-A226-AC4370BB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5CD7-AD62-7385-8A2C-C2DFBEC1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>
                <a:effectLst/>
              </a:rPr>
              <a:t>equals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служит для сравнения двух объектов. Если не переопределить метод, то будет производиться сравнение по ссылкам. </a:t>
            </a:r>
            <a:endParaRPr lang="en-US" dirty="0">
              <a:effectLst/>
            </a:endParaRPr>
          </a:p>
          <a:p>
            <a:r>
              <a:rPr lang="ru-RU" dirty="0" err="1">
                <a:effectLst/>
              </a:rPr>
              <a:t>Тк</a:t>
            </a:r>
            <a:r>
              <a:rPr lang="ru-RU" dirty="0">
                <a:effectLst/>
              </a:rPr>
              <a:t> в </a:t>
            </a:r>
            <a:r>
              <a:rPr lang="en-GB" dirty="0">
                <a:effectLst/>
              </a:rPr>
              <a:t>equals </a:t>
            </a:r>
            <a:r>
              <a:rPr lang="ru-RU" dirty="0">
                <a:effectLst/>
              </a:rPr>
              <a:t>передается </a:t>
            </a:r>
            <a:r>
              <a:rPr lang="en-GB" i="1" dirty="0">
                <a:effectLst/>
              </a:rPr>
              <a:t>Object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в качестве параметра, то сначала стоит проверить его через </a:t>
            </a:r>
            <a:r>
              <a:rPr lang="en-GB" i="1" dirty="0" err="1">
                <a:effectLst/>
              </a:rPr>
              <a:t>instanceof</a:t>
            </a:r>
            <a:r>
              <a:rPr lang="en-GB" dirty="0">
                <a:effectLst/>
              </a:rPr>
              <a:t>, </a:t>
            </a:r>
            <a:r>
              <a:rPr lang="ru-RU" dirty="0">
                <a:effectLst/>
              </a:rPr>
              <a:t>а затем </a:t>
            </a:r>
            <a:r>
              <a:rPr lang="ru-RU" dirty="0" err="1">
                <a:effectLst/>
              </a:rPr>
              <a:t>кастить</a:t>
            </a:r>
            <a:r>
              <a:rPr lang="ru-RU" dirty="0">
                <a:effectLst/>
              </a:rPr>
              <a:t> к нужному классу. </a:t>
            </a:r>
          </a:p>
        </p:txBody>
      </p:sp>
    </p:spTree>
    <p:extLst>
      <p:ext uri="{BB962C8B-B14F-4D97-AF65-F5344CB8AC3E}">
        <p14:creationId xmlns:p14="http://schemas.microsoft.com/office/powerpoint/2010/main" val="42785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4D1-22AC-CE99-09B6-8BE307A3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переопределения </a:t>
            </a:r>
            <a:r>
              <a:rPr lang="en-RU" i="1" dirty="0"/>
              <a:t>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72B7-782B-FA3F-70F4-CE7AE1FE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переопределении </a:t>
            </a:r>
            <a:r>
              <a:rPr lang="en-US" i="1" dirty="0"/>
              <a:t>equals</a:t>
            </a:r>
            <a:r>
              <a:rPr lang="ru-RU" i="1" dirty="0"/>
              <a:t> </a:t>
            </a:r>
            <a:r>
              <a:rPr lang="ru-RU" dirty="0"/>
              <a:t>нужно следовать следующим правилам</a:t>
            </a:r>
            <a:r>
              <a:rPr lang="en-US" dirty="0"/>
              <a:t>: </a:t>
            </a:r>
          </a:p>
          <a:p>
            <a:pPr lvl="1"/>
            <a:r>
              <a:rPr lang="ru-RU" i="1" dirty="0" err="1"/>
              <a:t>рефлексивность</a:t>
            </a:r>
            <a:r>
              <a:rPr lang="ru-RU" i="1" dirty="0"/>
              <a:t> —</a:t>
            </a:r>
            <a:r>
              <a:rPr lang="en-US" i="1" dirty="0"/>
              <a:t> </a:t>
            </a:r>
            <a:r>
              <a:rPr lang="ru-RU" dirty="0"/>
              <a:t>для любого значения </a:t>
            </a:r>
            <a:r>
              <a:rPr lang="en-US" i="1" dirty="0"/>
              <a:t>x</a:t>
            </a:r>
            <a:r>
              <a:rPr lang="en-US" dirty="0"/>
              <a:t> </a:t>
            </a:r>
            <a:r>
              <a:rPr lang="ru-RU" dirty="0"/>
              <a:t>выражение вида </a:t>
            </a:r>
            <a:r>
              <a:rPr lang="en-US" i="1" dirty="0" err="1"/>
              <a:t>x.equals</a:t>
            </a:r>
            <a:r>
              <a:rPr lang="en-US" i="1" dirty="0"/>
              <a:t>(x) </a:t>
            </a:r>
            <a:r>
              <a:rPr lang="ru-RU" dirty="0"/>
              <a:t>всегда должно возвращать </a:t>
            </a:r>
            <a:r>
              <a:rPr lang="en-US" i="1" dirty="0"/>
              <a:t>true</a:t>
            </a:r>
            <a:r>
              <a:rPr lang="en-US" dirty="0"/>
              <a:t>(</a:t>
            </a:r>
            <a:r>
              <a:rPr lang="ru-RU" dirty="0"/>
              <a:t>когда при этом </a:t>
            </a:r>
            <a:r>
              <a:rPr lang="en-US" i="1" dirty="0"/>
              <a:t>x != null</a:t>
            </a:r>
            <a:r>
              <a:rPr lang="en-US" dirty="0"/>
              <a:t>)</a:t>
            </a:r>
          </a:p>
          <a:p>
            <a:pPr lvl="1"/>
            <a:r>
              <a:rPr lang="ru-RU" i="1" dirty="0"/>
              <a:t>симметричность — </a:t>
            </a:r>
            <a:r>
              <a:rPr lang="ru-RU" dirty="0"/>
              <a:t>для любых значений </a:t>
            </a:r>
            <a:r>
              <a:rPr lang="en-GB" i="1" dirty="0"/>
              <a:t>x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i="1" dirty="0"/>
              <a:t>y</a:t>
            </a:r>
            <a:r>
              <a:rPr lang="en-GB" dirty="0"/>
              <a:t> </a:t>
            </a:r>
            <a:r>
              <a:rPr lang="ru-RU" dirty="0"/>
              <a:t>выражение вида </a:t>
            </a:r>
            <a:r>
              <a:rPr lang="en-GB" i="1" dirty="0" err="1"/>
              <a:t>x.equals</a:t>
            </a:r>
            <a:r>
              <a:rPr lang="en-GB" i="1" dirty="0"/>
              <a:t>(y) </a:t>
            </a:r>
            <a:r>
              <a:rPr lang="ru-RU" dirty="0"/>
              <a:t>должно возвращать </a:t>
            </a:r>
            <a:r>
              <a:rPr lang="en-GB" dirty="0"/>
              <a:t>true </a:t>
            </a:r>
            <a:r>
              <a:rPr lang="ru-RU" dirty="0"/>
              <a:t>только в том случае, если </a:t>
            </a:r>
            <a:r>
              <a:rPr lang="en-GB" i="1" dirty="0" err="1"/>
              <a:t>y.equals</a:t>
            </a:r>
            <a:r>
              <a:rPr lang="en-GB" i="1" dirty="0"/>
              <a:t>(x) </a:t>
            </a:r>
            <a:r>
              <a:rPr lang="ru-RU" dirty="0"/>
              <a:t>возвращает </a:t>
            </a:r>
            <a:r>
              <a:rPr lang="en-GB" i="1" dirty="0"/>
              <a:t>true</a:t>
            </a:r>
          </a:p>
          <a:p>
            <a:pPr lvl="1"/>
            <a:r>
              <a:rPr lang="ru-RU" i="1" dirty="0"/>
              <a:t>транзитивность</a:t>
            </a:r>
            <a:r>
              <a:rPr lang="ru-RU" dirty="0"/>
              <a:t> — для любых значений </a:t>
            </a:r>
            <a:r>
              <a:rPr lang="en-GB" i="1" dirty="0"/>
              <a:t>x, y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i="1" dirty="0"/>
              <a:t>z</a:t>
            </a:r>
            <a:r>
              <a:rPr lang="en-GB" dirty="0"/>
              <a:t>, </a:t>
            </a:r>
            <a:r>
              <a:rPr lang="ru-RU" dirty="0"/>
              <a:t>если выражение</a:t>
            </a:r>
            <a:r>
              <a:rPr lang="ru-RU" i="1" dirty="0"/>
              <a:t> </a:t>
            </a:r>
            <a:r>
              <a:rPr lang="en-GB" i="1" dirty="0" err="1"/>
              <a:t>x.equals</a:t>
            </a:r>
            <a:r>
              <a:rPr lang="en-GB" i="1" dirty="0"/>
              <a:t>(y) </a:t>
            </a:r>
            <a:r>
              <a:rPr lang="ru-RU" dirty="0"/>
              <a:t>возвращает </a:t>
            </a:r>
            <a:r>
              <a:rPr lang="en-GB" dirty="0"/>
              <a:t>true, </a:t>
            </a:r>
            <a:r>
              <a:rPr lang="ru-RU" dirty="0"/>
              <a:t>при этом </a:t>
            </a:r>
            <a:r>
              <a:rPr lang="en-GB" i="1" dirty="0" err="1"/>
              <a:t>y.equals</a:t>
            </a:r>
            <a:r>
              <a:rPr lang="en-GB" i="1" dirty="0"/>
              <a:t>(z) </a:t>
            </a:r>
            <a:r>
              <a:rPr lang="ru-RU" dirty="0"/>
              <a:t>тоже возвращает </a:t>
            </a:r>
            <a:r>
              <a:rPr lang="en-GB" i="1" dirty="0"/>
              <a:t>true</a:t>
            </a:r>
            <a:r>
              <a:rPr lang="en-GB" dirty="0"/>
              <a:t>, </a:t>
            </a:r>
            <a:r>
              <a:rPr lang="ru-RU" dirty="0"/>
              <a:t>тогда и </a:t>
            </a:r>
            <a:r>
              <a:rPr lang="en-GB" i="1" dirty="0" err="1"/>
              <a:t>x.equals</a:t>
            </a:r>
            <a:r>
              <a:rPr lang="en-GB" i="1" dirty="0"/>
              <a:t>(z) </a:t>
            </a:r>
            <a:r>
              <a:rPr lang="ru-RU" dirty="0"/>
              <a:t>должно вернуть значение </a:t>
            </a:r>
            <a:r>
              <a:rPr lang="en-GB" i="1" dirty="0"/>
              <a:t>true</a:t>
            </a:r>
            <a:r>
              <a:rPr lang="en-GB" dirty="0"/>
              <a:t>.</a:t>
            </a:r>
          </a:p>
          <a:p>
            <a:pPr lvl="1"/>
            <a:r>
              <a:rPr lang="ru-RU" i="1" dirty="0"/>
              <a:t>согласованность</a:t>
            </a:r>
            <a:r>
              <a:rPr lang="ru-RU" dirty="0"/>
              <a:t> — для любых значений </a:t>
            </a:r>
            <a:r>
              <a:rPr lang="en-GB" i="1" dirty="0"/>
              <a:t>x </a:t>
            </a:r>
            <a:r>
              <a:rPr lang="ru-RU" dirty="0"/>
              <a:t>и </a:t>
            </a:r>
            <a:r>
              <a:rPr lang="en-GB" i="1" dirty="0"/>
              <a:t>y</a:t>
            </a:r>
            <a:r>
              <a:rPr lang="en-GB" dirty="0"/>
              <a:t> </a:t>
            </a:r>
            <a:r>
              <a:rPr lang="ru-RU" dirty="0"/>
              <a:t>повторный вызов </a:t>
            </a:r>
            <a:r>
              <a:rPr lang="en-GB" i="1" dirty="0" err="1"/>
              <a:t>x.equals</a:t>
            </a:r>
            <a:r>
              <a:rPr lang="en-GB" i="1" dirty="0"/>
              <a:t>(y) </a:t>
            </a:r>
            <a:r>
              <a:rPr lang="ru-RU" dirty="0"/>
              <a:t>будет всегда возвращать значение предыдущего вызова этого метода при условии, что поля, используемые для сравнения этих двух объектов, не были изменены между вызовами.</a:t>
            </a:r>
          </a:p>
          <a:p>
            <a:pPr lvl="1"/>
            <a:r>
              <a:rPr lang="ru-RU" i="1" dirty="0"/>
              <a:t>сравнение </a:t>
            </a:r>
            <a:r>
              <a:rPr lang="en-GB" i="1" dirty="0"/>
              <a:t>null </a:t>
            </a:r>
            <a:r>
              <a:rPr lang="en-GB" dirty="0"/>
              <a:t>— </a:t>
            </a:r>
            <a:r>
              <a:rPr lang="ru-RU" dirty="0"/>
              <a:t>для любого значения</a:t>
            </a:r>
            <a:r>
              <a:rPr lang="ru-RU" i="1" dirty="0"/>
              <a:t> </a:t>
            </a:r>
            <a:r>
              <a:rPr lang="en-GB" i="1" dirty="0"/>
              <a:t>x</a:t>
            </a:r>
            <a:r>
              <a:rPr lang="en-GB" dirty="0"/>
              <a:t> </a:t>
            </a:r>
            <a:r>
              <a:rPr lang="ru-RU" dirty="0"/>
              <a:t>при вызове </a:t>
            </a:r>
            <a:r>
              <a:rPr lang="en-GB" i="1" dirty="0" err="1"/>
              <a:t>x.equals</a:t>
            </a:r>
            <a:r>
              <a:rPr lang="en-GB" i="1" dirty="0"/>
              <a:t>(null) </a:t>
            </a:r>
            <a:r>
              <a:rPr lang="ru-RU" dirty="0"/>
              <a:t>будет возвращено — </a:t>
            </a:r>
            <a:r>
              <a:rPr lang="en-GB" dirty="0"/>
              <a:t>false.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4408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C9D3-C821-5CBB-402B-7C3EF3C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hashCode</a:t>
            </a:r>
            <a:r>
              <a:rPr lang="ru-RU" i="1" dirty="0"/>
              <a:t>()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F49F-04AF-47CD-38B6-7C066064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/>
              <a:t>hashCode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это метод класса </a:t>
            </a:r>
            <a:r>
              <a:rPr lang="en-US" i="1" dirty="0"/>
              <a:t>Object</a:t>
            </a:r>
            <a:r>
              <a:rPr lang="en-US" dirty="0"/>
              <a:t>, </a:t>
            </a:r>
            <a:r>
              <a:rPr lang="ru-RU" dirty="0"/>
              <a:t>задача которого — генерирование некоторого числа, которое представляет конкретный объект.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Хорошая хеш-функция при подсчете должна опираться на элементы класса</a:t>
            </a:r>
            <a:r>
              <a:rPr lang="ru-RU" i="1" dirty="0"/>
              <a:t>(поля)</a:t>
            </a:r>
            <a:r>
              <a:rPr lang="ru-RU" dirty="0"/>
              <a:t>. Поэтому в качестве ключа рекомендуется использовать </a:t>
            </a:r>
            <a:r>
              <a:rPr lang="ru-RU" i="1" dirty="0" err="1"/>
              <a:t>иммутабельный</a:t>
            </a:r>
            <a:r>
              <a:rPr lang="ru-RU" dirty="0"/>
              <a:t> объект. </a:t>
            </a:r>
          </a:p>
          <a:p>
            <a:r>
              <a:rPr lang="ru-RU" dirty="0"/>
              <a:t>Если использовать изменяемый объект, то можно потерять пару, так как сохранена она будет в </a:t>
            </a:r>
            <a:r>
              <a:rPr lang="ru-RU" i="1" dirty="0" err="1"/>
              <a:t>бакете</a:t>
            </a:r>
            <a:r>
              <a:rPr lang="ru-RU" dirty="0"/>
              <a:t> для первоначального </a:t>
            </a:r>
            <a:r>
              <a:rPr lang="ru-RU" i="1" dirty="0"/>
              <a:t>хеш-кода</a:t>
            </a:r>
            <a:r>
              <a:rPr lang="ru-RU" dirty="0"/>
              <a:t>, а после изменения – поиск будет производиться в другом </a:t>
            </a:r>
            <a:r>
              <a:rPr lang="ru-RU" i="1" dirty="0" err="1"/>
              <a:t>бакете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При вычислении хеш-кода стоит использовать те же поля, что и при </a:t>
            </a:r>
            <a:r>
              <a:rPr lang="en-US" i="1" dirty="0"/>
              <a:t>equals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RU" dirty="0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6750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FB5-D183-6632-2EA3-305D02C1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46D7-8AA7-E4B1-453E-14443945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U" i="1" dirty="0"/>
              <a:t>Bucket</a:t>
            </a:r>
            <a:r>
              <a:rPr lang="en-RU" dirty="0"/>
              <a:t> - </a:t>
            </a:r>
            <a:r>
              <a:rPr lang="ru-RU" dirty="0"/>
              <a:t>набор элементов хеш-таблицы с близким значением хеш-функции. </a:t>
            </a:r>
          </a:p>
          <a:p>
            <a:pPr marL="0" indent="0">
              <a:buNone/>
            </a:pPr>
            <a:r>
              <a:rPr lang="ru-RU" dirty="0"/>
              <a:t>Хеш‑функция может принимать большой диапазон значений. Из-за технических ограничений внутренний массив хеш‑таблицы может содержать меньшее количество элементов. Тогда элементы с близкими значениями </a:t>
            </a:r>
            <a:r>
              <a:rPr lang="ru-RU" dirty="0" err="1"/>
              <a:t>хеша</a:t>
            </a:r>
            <a:r>
              <a:rPr lang="ru-RU" dirty="0"/>
              <a:t> попадут в одну ячейку.</a:t>
            </a:r>
          </a:p>
          <a:p>
            <a:pPr marL="0" indent="0">
              <a:buNone/>
            </a:pPr>
            <a:r>
              <a:rPr lang="ru-RU" dirty="0"/>
              <a:t>При коллизии оба элемента попадают в один </a:t>
            </a:r>
            <a:r>
              <a:rPr lang="ru-RU" dirty="0" err="1"/>
              <a:t>бакет</a:t>
            </a:r>
            <a:r>
              <a:rPr lang="ru-RU" dirty="0"/>
              <a:t> хеш‑таблицы. Большое число коллизий приводит к замедлению работы хеш‑таблицы.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5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22F6-4B47-396A-DAA4-5CC342C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Коллизии в </a:t>
            </a:r>
            <a:r>
              <a:rPr lang="en-US" i="1" dirty="0" err="1"/>
              <a:t>hashCode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2EB1-0E6F-6D29-C794-DFA54539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Коллизия в </a:t>
            </a:r>
            <a:r>
              <a:rPr lang="en-GB" i="1" dirty="0" err="1"/>
              <a:t>hashCode</a:t>
            </a:r>
            <a:r>
              <a:rPr lang="ru-RU" i="1" dirty="0"/>
              <a:t>() – </a:t>
            </a:r>
            <a:r>
              <a:rPr lang="ru-RU" dirty="0"/>
              <a:t>ситуация, в которой два разных объекта имеют одинаковое значение хеш-кода. </a:t>
            </a:r>
          </a:p>
          <a:p>
            <a:pPr lvl="1"/>
            <a:r>
              <a:rPr lang="ru-RU" dirty="0"/>
              <a:t>Это может произойти из-за того, что тип, выделенный под хеш-код ограничен </a:t>
            </a:r>
            <a:r>
              <a:rPr lang="en-US" i="1" dirty="0"/>
              <a:t>integer-</a:t>
            </a:r>
            <a:r>
              <a:rPr lang="ru-RU" i="1" dirty="0"/>
              <a:t>ом. </a:t>
            </a:r>
          </a:p>
          <a:p>
            <a:pPr lvl="1"/>
            <a:r>
              <a:rPr lang="ru-RU" dirty="0"/>
              <a:t>Также причиной повторяющего кода может стать плохо реализованная функция  генерации кода.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7575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F284-B47A-4BB2-33FC-314FFB06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Iterable</a:t>
            </a:r>
            <a:r>
              <a:rPr lang="ru-RU" i="1" dirty="0"/>
              <a:t>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en-US" i="1" dirty="0"/>
              <a:t>Iterator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B12E-5948-DA52-B7A3-AFA6A22B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RU" i="1" dirty="0"/>
              <a:t>Iterable – </a:t>
            </a:r>
            <a:r>
              <a:rPr lang="ru-RU" dirty="0"/>
              <a:t>интерфейс, представляющий метод </a:t>
            </a:r>
            <a:r>
              <a:rPr lang="en-US" i="1" dirty="0"/>
              <a:t>iterator</a:t>
            </a:r>
            <a:r>
              <a:rPr lang="ru-RU" i="1" dirty="0"/>
              <a:t>, </a:t>
            </a:r>
            <a:r>
              <a:rPr lang="ru-RU" dirty="0"/>
              <a:t>который, в свою очередь, позволяет вызвать объект </a:t>
            </a:r>
            <a:r>
              <a:rPr lang="en-US" i="1" dirty="0"/>
              <a:t>Iterator</a:t>
            </a:r>
            <a:r>
              <a:rPr lang="en-US" dirty="0"/>
              <a:t> </a:t>
            </a:r>
            <a:r>
              <a:rPr lang="ru-RU" dirty="0"/>
              <a:t>для текущей коллекции.</a:t>
            </a:r>
            <a:endParaRPr lang="ru-RU" i="1" dirty="0"/>
          </a:p>
          <a:p>
            <a:pPr marL="0" indent="0">
              <a:buNone/>
            </a:pPr>
            <a:r>
              <a:rPr lang="en-GB" i="1" dirty="0"/>
              <a:t>Iterator </a:t>
            </a:r>
            <a:r>
              <a:rPr lang="ru-RU" i="1" dirty="0"/>
              <a:t>- </a:t>
            </a:r>
            <a:r>
              <a:rPr lang="ru-RU" dirty="0"/>
              <a:t>это объект предоставляющий возможность двигаться по коллекции и перебирать элементы, причем пользователю не нужно знать реализацию конкретной коллекции. </a:t>
            </a:r>
          </a:p>
          <a:p>
            <a:pPr lvl="1"/>
            <a:r>
              <a:rPr lang="en-GB" i="1" dirty="0" err="1"/>
              <a:t>hasNext</a:t>
            </a:r>
            <a:r>
              <a:rPr lang="en-GB" i="1" dirty="0"/>
              <a:t>() </a:t>
            </a:r>
            <a:r>
              <a:rPr lang="en-GB" dirty="0"/>
              <a:t>— </a:t>
            </a:r>
            <a:r>
              <a:rPr lang="ru-RU" dirty="0"/>
              <a:t>возвращает </a:t>
            </a:r>
            <a:r>
              <a:rPr lang="en-GB" dirty="0"/>
              <a:t>true, </a:t>
            </a:r>
            <a:r>
              <a:rPr lang="ru-RU" dirty="0"/>
              <a:t>если есть элемент, расположенный после указателя</a:t>
            </a:r>
          </a:p>
          <a:p>
            <a:pPr lvl="1"/>
            <a:r>
              <a:rPr lang="en-GB" i="1" dirty="0"/>
              <a:t>next() </a:t>
            </a:r>
            <a:r>
              <a:rPr lang="en-GB" dirty="0"/>
              <a:t>— </a:t>
            </a:r>
            <a:r>
              <a:rPr lang="ru-RU" dirty="0"/>
              <a:t>возвращает следующий элемент после указателя. Если такового не будет, выбрасывается </a:t>
            </a:r>
            <a:r>
              <a:rPr lang="en-GB" i="1" dirty="0" err="1"/>
              <a:t>NoSuchElementException</a:t>
            </a:r>
            <a:r>
              <a:rPr lang="en-GB" dirty="0"/>
              <a:t>. </a:t>
            </a:r>
            <a:endParaRPr lang="ru-RU" dirty="0"/>
          </a:p>
          <a:p>
            <a:pPr lvl="1"/>
            <a:r>
              <a:rPr lang="en-GB" i="1" dirty="0"/>
              <a:t>remove() </a:t>
            </a:r>
            <a:r>
              <a:rPr lang="en-GB" dirty="0"/>
              <a:t>— </a:t>
            </a:r>
            <a:r>
              <a:rPr lang="ru-RU" dirty="0"/>
              <a:t>удаляет из коллекции последний полученный элемент методом </a:t>
            </a:r>
            <a:r>
              <a:rPr lang="en-GB" dirty="0"/>
              <a:t>next(). </a:t>
            </a:r>
            <a:r>
              <a:rPr lang="ru-RU" dirty="0"/>
              <a:t>Если же </a:t>
            </a:r>
            <a:r>
              <a:rPr lang="en-GB" i="1" dirty="0"/>
              <a:t>next() </a:t>
            </a:r>
            <a:r>
              <a:rPr lang="ru-RU" dirty="0"/>
              <a:t>до вызова </a:t>
            </a:r>
            <a:r>
              <a:rPr lang="en-GB" dirty="0"/>
              <a:t>remove()</a:t>
            </a:r>
            <a:r>
              <a:rPr lang="ru-RU" dirty="0"/>
              <a:t> не вызывали, будет брошено исключение — </a:t>
            </a:r>
            <a:r>
              <a:rPr lang="en-GB" i="1" dirty="0" err="1"/>
              <a:t>IllegalStateException</a:t>
            </a:r>
            <a:endParaRPr lang="ru-RU" i="1" dirty="0"/>
          </a:p>
          <a:p>
            <a:pPr lvl="1"/>
            <a:r>
              <a:rPr lang="en-GB" i="1" dirty="0" err="1"/>
              <a:t>forEachRemaining</a:t>
            </a:r>
            <a:r>
              <a:rPr lang="en-GB" i="1" dirty="0"/>
              <a:t>(&lt;Consumer&gt;) </a:t>
            </a:r>
            <a:r>
              <a:rPr lang="en-GB" dirty="0"/>
              <a:t>— </a:t>
            </a:r>
            <a:r>
              <a:rPr lang="ru-RU" dirty="0"/>
              <a:t>выполняет переданное действие с каждым элементом коллекции</a:t>
            </a:r>
            <a:endParaRPr lang="en-GB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620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EA90-EEAC-6F47-79F6-A67BBF4F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ListIterator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970E-7897-1498-E034-A08967F6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U" i="1" dirty="0"/>
              <a:t>ListIterator – </a:t>
            </a:r>
            <a:r>
              <a:rPr lang="ru-RU" dirty="0"/>
              <a:t>класс, похожий на </a:t>
            </a:r>
            <a:r>
              <a:rPr lang="en-US" i="1" dirty="0"/>
              <a:t>Iterator</a:t>
            </a:r>
            <a:r>
              <a:rPr lang="en-US" dirty="0"/>
              <a:t>, </a:t>
            </a:r>
            <a:r>
              <a:rPr lang="ru-RU" dirty="0"/>
              <a:t>только выполняющий проход в обе стороны.</a:t>
            </a:r>
            <a:endParaRPr lang="ru-RU" i="1" dirty="0"/>
          </a:p>
          <a:p>
            <a:pPr lvl="1"/>
            <a:r>
              <a:rPr lang="ru-RU" dirty="0"/>
              <a:t>Используется в </a:t>
            </a:r>
            <a:r>
              <a:rPr lang="en-US" i="1" dirty="0"/>
              <a:t>LinkedList</a:t>
            </a:r>
          </a:p>
          <a:p>
            <a:pPr lvl="1"/>
            <a:r>
              <a:rPr lang="en-GB" i="1" dirty="0"/>
              <a:t>add(&lt;Element&gt;) — </a:t>
            </a:r>
            <a:r>
              <a:rPr lang="ru-RU" dirty="0"/>
              <a:t>вставляет новый элемент в список</a:t>
            </a:r>
            <a:endParaRPr lang="ru-RU" i="1" dirty="0"/>
          </a:p>
          <a:p>
            <a:pPr lvl="1"/>
            <a:r>
              <a:rPr lang="en-GB" i="1" dirty="0" err="1"/>
              <a:t>hasPrevious</a:t>
            </a:r>
            <a:r>
              <a:rPr lang="en-GB" i="1" dirty="0"/>
              <a:t>() — </a:t>
            </a:r>
            <a:r>
              <a:rPr lang="ru-RU" dirty="0"/>
              <a:t>возвращает </a:t>
            </a:r>
            <a:r>
              <a:rPr lang="en-GB" i="1" dirty="0"/>
              <a:t>true</a:t>
            </a:r>
            <a:r>
              <a:rPr lang="en-GB" dirty="0"/>
              <a:t>, </a:t>
            </a:r>
            <a:r>
              <a:rPr lang="ru-RU" dirty="0"/>
              <a:t>если есть элемент, расположенный перед указателем</a:t>
            </a:r>
            <a:endParaRPr lang="en-US" dirty="0"/>
          </a:p>
          <a:p>
            <a:pPr lvl="1"/>
            <a:r>
              <a:rPr lang="en-GB" i="1" dirty="0" err="1"/>
              <a:t>nextIndex</a:t>
            </a:r>
            <a:r>
              <a:rPr lang="en-GB" i="1" dirty="0"/>
              <a:t>() — </a:t>
            </a:r>
            <a:r>
              <a:rPr lang="ru-RU" dirty="0"/>
              <a:t>возвращает индекс в списке следующего элемента после указателя</a:t>
            </a:r>
          </a:p>
          <a:p>
            <a:pPr lvl="1"/>
            <a:r>
              <a:rPr lang="en-GB" i="1" dirty="0"/>
              <a:t>previous() — </a:t>
            </a:r>
            <a:r>
              <a:rPr lang="ru-RU" dirty="0"/>
              <a:t>возвращает предыдущий элемент</a:t>
            </a:r>
            <a:endParaRPr lang="ru-RU" i="1" dirty="0"/>
          </a:p>
          <a:p>
            <a:pPr lvl="1"/>
            <a:r>
              <a:rPr lang="en-GB" i="1" dirty="0" err="1"/>
              <a:t>previousIndex</a:t>
            </a:r>
            <a:r>
              <a:rPr lang="en-GB" i="1" dirty="0"/>
              <a:t>() — </a:t>
            </a:r>
            <a:r>
              <a:rPr lang="ru-RU" dirty="0"/>
              <a:t>возвращает индекс предыдущего элемента</a:t>
            </a:r>
            <a:endParaRPr lang="ru-RU" i="1" dirty="0"/>
          </a:p>
          <a:p>
            <a:pPr lvl="1"/>
            <a:r>
              <a:rPr lang="en-GB" i="1" dirty="0"/>
              <a:t>set(&lt;Element&gt;) — </a:t>
            </a:r>
            <a:r>
              <a:rPr lang="ru-RU" dirty="0"/>
              <a:t>заменяет последний элемент, возвращенный методами </a:t>
            </a:r>
            <a:r>
              <a:rPr lang="en-GB" i="1" dirty="0"/>
              <a:t>next() </a:t>
            </a:r>
            <a:r>
              <a:rPr lang="ru-RU" dirty="0"/>
              <a:t>или </a:t>
            </a:r>
            <a:r>
              <a:rPr lang="en-GB" i="1" dirty="0"/>
              <a:t>previous().</a:t>
            </a:r>
          </a:p>
          <a:p>
            <a:pPr lvl="1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926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698C-3683-DFFA-6BFA-1D18711E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42FF0-4945-8B84-A090-75F3F8D7D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374" y="2336800"/>
            <a:ext cx="4387227" cy="3598863"/>
          </a:xfrm>
        </p:spPr>
      </p:pic>
    </p:spTree>
    <p:extLst>
      <p:ext uri="{BB962C8B-B14F-4D97-AF65-F5344CB8AC3E}">
        <p14:creationId xmlns:p14="http://schemas.microsoft.com/office/powerpoint/2010/main" val="216406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0A5F-0A35-FEE1-328F-3963A04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Arrays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EE48-997C-CF15-1293-582CCE74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RU" i="1" dirty="0"/>
              <a:t>Arrays – </a:t>
            </a:r>
            <a:r>
              <a:rPr lang="ru-RU" i="1" dirty="0"/>
              <a:t>у</a:t>
            </a:r>
            <a:r>
              <a:rPr lang="ru-RU" dirty="0"/>
              <a:t>тилитный класс для работы с массивами.</a:t>
            </a:r>
            <a:endParaRPr lang="en-RU" i="1" dirty="0"/>
          </a:p>
          <a:p>
            <a:r>
              <a:rPr lang="en-US" i="1" dirty="0" err="1"/>
              <a:t>copyOf</a:t>
            </a:r>
            <a:r>
              <a:rPr lang="en-US" i="1" dirty="0"/>
              <a:t>()</a:t>
            </a:r>
            <a:r>
              <a:rPr lang="ru-RU" i="1" dirty="0"/>
              <a:t>/</a:t>
            </a:r>
            <a:r>
              <a:rPr lang="en-RU" i="1" dirty="0"/>
              <a:t>System.arraycopy() – </a:t>
            </a:r>
            <a:r>
              <a:rPr lang="ru-RU" dirty="0"/>
              <a:t>копирует</a:t>
            </a:r>
            <a:r>
              <a:rPr lang="en-US" dirty="0"/>
              <a:t> </a:t>
            </a:r>
            <a:r>
              <a:rPr lang="ru-RU" dirty="0"/>
              <a:t>массив</a:t>
            </a:r>
            <a:endParaRPr lang="en-US" dirty="0"/>
          </a:p>
          <a:p>
            <a:r>
              <a:rPr lang="en-US" i="1" dirty="0" err="1"/>
              <a:t>asList</a:t>
            </a:r>
            <a:r>
              <a:rPr lang="en-US" i="1" dirty="0"/>
              <a:t>() - </a:t>
            </a:r>
            <a:r>
              <a:rPr lang="ru-RU" dirty="0">
                <a:effectLst/>
              </a:rPr>
              <a:t>копирует массив в список. При дальнейшем изменении одного из объектов будет также меняться второй объект</a:t>
            </a:r>
            <a:endParaRPr lang="en-US" dirty="0">
              <a:effectLst/>
            </a:endParaRPr>
          </a:p>
          <a:p>
            <a:r>
              <a:rPr lang="en-US" i="1" dirty="0"/>
              <a:t>sort() – </a:t>
            </a:r>
            <a:r>
              <a:rPr lang="ru-RU" dirty="0"/>
              <a:t>сортировка массива.</a:t>
            </a:r>
            <a:r>
              <a:rPr lang="en-US" dirty="0"/>
              <a:t> </a:t>
            </a:r>
            <a:r>
              <a:rPr lang="ru-RU" dirty="0"/>
              <a:t>Можно указать компаратор</a:t>
            </a:r>
          </a:p>
          <a:p>
            <a:r>
              <a:rPr lang="en-US" i="1" dirty="0" err="1"/>
              <a:t>toString</a:t>
            </a:r>
            <a:r>
              <a:rPr lang="en-US" i="1" dirty="0"/>
              <a:t>() – </a:t>
            </a:r>
            <a:r>
              <a:rPr lang="ru-RU" dirty="0"/>
              <a:t>преобразование массива в строку</a:t>
            </a:r>
          </a:p>
          <a:p>
            <a:r>
              <a:rPr lang="en-US" i="1" dirty="0" err="1"/>
              <a:t>deepEquals</a:t>
            </a:r>
            <a:r>
              <a:rPr lang="en-US" i="1" dirty="0"/>
              <a:t>()</a:t>
            </a:r>
            <a:r>
              <a:rPr lang="ru-RU" i="1" dirty="0"/>
              <a:t> – </a:t>
            </a:r>
            <a:r>
              <a:rPr lang="ru-RU" dirty="0"/>
              <a:t>сравнение двумерных массивов</a:t>
            </a:r>
            <a:endParaRPr lang="ru-RU" i="1" dirty="0"/>
          </a:p>
          <a:p>
            <a:r>
              <a:rPr lang="en-US" i="1" dirty="0" err="1"/>
              <a:t>deepToString</a:t>
            </a:r>
            <a:r>
              <a:rPr lang="en-US" i="1" dirty="0"/>
              <a:t>() – </a:t>
            </a:r>
            <a:r>
              <a:rPr lang="ru-RU" dirty="0"/>
              <a:t>вывод двумерных массивов</a:t>
            </a:r>
          </a:p>
          <a:p>
            <a:r>
              <a:rPr lang="en-US" i="1" dirty="0" err="1"/>
              <a:t>copyOfRange</a:t>
            </a:r>
            <a:r>
              <a:rPr lang="en-US" i="1" dirty="0"/>
              <a:t>() – </a:t>
            </a:r>
            <a:r>
              <a:rPr lang="ru-RU" dirty="0"/>
              <a:t>копирование массива в определенном диапазоне</a:t>
            </a:r>
            <a:endParaRPr lang="en-US" dirty="0"/>
          </a:p>
          <a:p>
            <a:r>
              <a:rPr lang="en-US" i="1" dirty="0" err="1"/>
              <a:t>binarySearch</a:t>
            </a:r>
            <a:r>
              <a:rPr lang="en-US" i="1" dirty="0"/>
              <a:t>() - </a:t>
            </a:r>
            <a:r>
              <a:rPr lang="ru-RU" dirty="0"/>
              <a:t>поиск</a:t>
            </a:r>
            <a:r>
              <a:rPr lang="en-US" dirty="0"/>
              <a:t> </a:t>
            </a:r>
            <a:r>
              <a:rPr lang="ru-RU" dirty="0"/>
              <a:t>элемента в массиве</a:t>
            </a:r>
            <a:endParaRPr lang="ru-RU" i="1" dirty="0"/>
          </a:p>
          <a:p>
            <a:endParaRPr lang="ru-RU" i="1" dirty="0"/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50670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F379-2B05-A0A8-5222-23A24B8F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Collections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B02A-E59D-D0C4-57BD-29908EB6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Collections</a:t>
            </a:r>
            <a:r>
              <a:rPr lang="en-RU" i="1" dirty="0"/>
              <a:t> – </a:t>
            </a:r>
            <a:r>
              <a:rPr lang="ru-RU" i="1" dirty="0"/>
              <a:t>у</a:t>
            </a:r>
            <a:r>
              <a:rPr lang="ru-RU" dirty="0"/>
              <a:t>тилитный класс для работы с коллекциями.</a:t>
            </a:r>
            <a:endParaRPr lang="ru-RU" dirty="0">
              <a:effectLst/>
            </a:endParaRPr>
          </a:p>
          <a:p>
            <a:r>
              <a:rPr lang="en-GB" i="1" dirty="0">
                <a:effectLst/>
              </a:rPr>
              <a:t>sort() </a:t>
            </a:r>
            <a:r>
              <a:rPr lang="en-GB" dirty="0">
                <a:effectLst/>
              </a:rPr>
              <a:t>- </a:t>
            </a:r>
            <a:r>
              <a:rPr lang="ru-RU" dirty="0">
                <a:effectLst/>
              </a:rPr>
              <a:t>сортирует коллекцию</a:t>
            </a:r>
            <a:endParaRPr lang="ru-RU" dirty="0"/>
          </a:p>
          <a:p>
            <a:r>
              <a:rPr lang="en-US" i="1" dirty="0" err="1"/>
              <a:t>binarySearch</a:t>
            </a:r>
            <a:r>
              <a:rPr lang="en-US" i="1" dirty="0"/>
              <a:t>() - </a:t>
            </a:r>
            <a:r>
              <a:rPr lang="ru-RU" dirty="0"/>
              <a:t>поиск</a:t>
            </a:r>
            <a:r>
              <a:rPr lang="en-US" dirty="0"/>
              <a:t> </a:t>
            </a:r>
            <a:r>
              <a:rPr lang="ru-RU" dirty="0"/>
              <a:t>элемента в коллекции</a:t>
            </a:r>
          </a:p>
          <a:p>
            <a:r>
              <a:rPr lang="en-US" i="1" dirty="0"/>
              <a:t>reverse() – </a:t>
            </a:r>
            <a:r>
              <a:rPr lang="ru-RU" dirty="0"/>
              <a:t>разворот последовательности элементов в коллекции</a:t>
            </a:r>
          </a:p>
          <a:p>
            <a:r>
              <a:rPr lang="en-US" i="1" dirty="0"/>
              <a:t>shuffle() – </a:t>
            </a:r>
            <a:r>
              <a:rPr lang="ru-RU" dirty="0"/>
              <a:t>перемешивание последовательности элементов в коллекции</a:t>
            </a:r>
          </a:p>
          <a:p>
            <a:r>
              <a:rPr lang="en-GB" i="1" dirty="0">
                <a:effectLst/>
              </a:rPr>
              <a:t>empty*</a:t>
            </a:r>
            <a:r>
              <a:rPr lang="en-US" i="1" dirty="0"/>
              <a:t>Type</a:t>
            </a:r>
            <a:r>
              <a:rPr lang="en-GB" i="1" dirty="0">
                <a:effectLst/>
              </a:rPr>
              <a:t>*</a:t>
            </a:r>
            <a:r>
              <a:rPr lang="ru-RU" i="1" dirty="0">
                <a:effectLst/>
              </a:rPr>
              <a:t>()</a:t>
            </a:r>
            <a:r>
              <a:rPr lang="en-US" i="1" dirty="0">
                <a:effectLst/>
              </a:rPr>
              <a:t> – </a:t>
            </a:r>
            <a:r>
              <a:rPr lang="ru-RU" dirty="0">
                <a:effectLst/>
              </a:rPr>
              <a:t>возвращает пустую коллекцию</a:t>
            </a:r>
          </a:p>
          <a:p>
            <a:r>
              <a:rPr lang="en-US" i="1" dirty="0"/>
              <a:t>singleton*Type*() – </a:t>
            </a:r>
            <a:r>
              <a:rPr lang="ru-RU" dirty="0"/>
              <a:t>возвращает коллекцию из одно элемента</a:t>
            </a:r>
            <a:endParaRPr lang="ru-RU" i="1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3519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75A4-3A12-F03E-5200-788C9CE0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интерфейсы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BCA4-6CA3-869C-CCB9-4892B95B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Основные интерфейсы с которыми будет вестись работа с коллекциями</a:t>
            </a:r>
            <a:r>
              <a:rPr lang="en-US" dirty="0">
                <a:effectLst/>
              </a:rPr>
              <a:t>: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Map-</a:t>
            </a:r>
            <a:r>
              <a:rPr lang="ru-RU" dirty="0">
                <a:effectLst/>
              </a:rPr>
              <a:t>ы не имеют отношение с интерфейсом </a:t>
            </a:r>
            <a:r>
              <a:rPr lang="en-GB" dirty="0">
                <a:effectLst/>
              </a:rPr>
              <a:t>Collection </a:t>
            </a:r>
            <a:r>
              <a:rPr lang="ru-RU" dirty="0">
                <a:effectLst/>
              </a:rPr>
              <a:t>связь </a:t>
            </a:r>
            <a:r>
              <a:rPr lang="en-GB" dirty="0">
                <a:effectLst/>
              </a:rPr>
              <a:t>IS-A.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18471-20C4-F658-0ECC-2680594F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3148956"/>
            <a:ext cx="7772400" cy="15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8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54A7-4233-44AD-B6EB-5DDA9F9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6836B-79D8-1FB3-1C5E-0DECA9DC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54692"/>
            <a:ext cx="9613900" cy="24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1655-B1B9-DD6F-88F9-7361A774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и упорядочивание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F532-DD34-CFDF-0669-4AC7242E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>
                <a:effectLst/>
              </a:rPr>
              <a:t>еализованные коллекции могут быть </a:t>
            </a:r>
            <a:r>
              <a:rPr lang="en-GB" i="1" dirty="0">
                <a:effectLst/>
              </a:rPr>
              <a:t>unsorted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GB" i="1" dirty="0">
                <a:effectLst/>
              </a:rPr>
              <a:t>unordered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ordered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GB" i="1" dirty="0">
                <a:effectLst/>
              </a:rPr>
              <a:t>unsorted</a:t>
            </a:r>
            <a:r>
              <a:rPr lang="en-GB" dirty="0">
                <a:effectLst/>
              </a:rPr>
              <a:t>, </a:t>
            </a:r>
            <a:r>
              <a:rPr lang="ru-RU" dirty="0">
                <a:effectLst/>
              </a:rPr>
              <a:t>или </a:t>
            </a:r>
            <a:r>
              <a:rPr lang="en-GB" i="1" dirty="0">
                <a:effectLst/>
              </a:rPr>
              <a:t>sorted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GB" i="1" dirty="0">
                <a:effectLst/>
              </a:rPr>
              <a:t>ordered</a:t>
            </a:r>
            <a:endParaRPr lang="en-GB" dirty="0"/>
          </a:p>
          <a:p>
            <a:r>
              <a:rPr lang="ru-RU" dirty="0"/>
              <a:t>С</a:t>
            </a:r>
            <a:r>
              <a:rPr lang="ru-RU" dirty="0">
                <a:effectLst/>
              </a:rPr>
              <a:t>ортировка - это частный случай упорядочивания, те если класс отсортирован, то он и упорядочен</a:t>
            </a:r>
          </a:p>
          <a:p>
            <a:r>
              <a:rPr lang="en-GB" i="1" dirty="0">
                <a:effectLst/>
              </a:rPr>
              <a:t>Ordered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коллекция - это значит что через нее можно пройти в определенном порядке(не рандомно) </a:t>
            </a:r>
            <a:endParaRPr lang="ru-RU" dirty="0"/>
          </a:p>
          <a:p>
            <a:r>
              <a:rPr lang="en-GB" i="1" dirty="0">
                <a:effectLst/>
              </a:rPr>
              <a:t>Sorted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коллекция - это значит что последовательность элементов определена правилами. Сортировка происходит на основе атрибутов объекта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108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D9E-6647-7060-40A7-B76EEC78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List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E812-E3C9-6754-330E-1A29E15C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i="1" dirty="0">
                <a:effectLst/>
              </a:rPr>
              <a:t>List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работает с индексом.</a:t>
            </a:r>
          </a:p>
          <a:p>
            <a:r>
              <a:rPr lang="ru-RU" dirty="0">
                <a:effectLst/>
              </a:rPr>
              <a:t>Все реализации </a:t>
            </a:r>
            <a:r>
              <a:rPr lang="en-GB" i="1" dirty="0">
                <a:effectLst/>
              </a:rPr>
              <a:t>List-</a:t>
            </a:r>
            <a:r>
              <a:rPr lang="ru-RU" i="1" dirty="0">
                <a:effectLst/>
              </a:rPr>
              <a:t>а</a:t>
            </a:r>
            <a:r>
              <a:rPr lang="ru-RU" dirty="0">
                <a:effectLst/>
              </a:rPr>
              <a:t> упорядочены по индексу </a:t>
            </a:r>
            <a:endParaRPr lang="ru-RU" dirty="0"/>
          </a:p>
          <a:p>
            <a:r>
              <a:rPr lang="en-GB" i="1" dirty="0" err="1">
                <a:effectLst/>
              </a:rPr>
              <a:t>ArrayList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увеличиваемый массив. Он предоставляет быструю итерацию и </a:t>
            </a:r>
            <a:r>
              <a:rPr lang="ru-RU" dirty="0" err="1">
                <a:effectLst/>
              </a:rPr>
              <a:t>рандомный</a:t>
            </a:r>
            <a:r>
              <a:rPr lang="ru-RU" dirty="0">
                <a:effectLst/>
              </a:rPr>
              <a:t> доступ. Он должен быть в приоритете, если вам нужна быстрая итерация, но без большого количества вставок и удалений </a:t>
            </a:r>
            <a:endParaRPr lang="ru-RU" dirty="0"/>
          </a:p>
          <a:p>
            <a:r>
              <a:rPr lang="en-GB" i="1" dirty="0">
                <a:effectLst/>
              </a:rPr>
              <a:t>Vector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синхронизированный </a:t>
            </a:r>
            <a:r>
              <a:rPr lang="en-GB" i="1" dirty="0" err="1">
                <a:effectLst/>
              </a:rPr>
              <a:t>ArrayList</a:t>
            </a:r>
            <a:r>
              <a:rPr lang="en-GB" dirty="0">
                <a:effectLst/>
              </a:rPr>
              <a:t>. </a:t>
            </a:r>
            <a:r>
              <a:rPr lang="ru-RU" dirty="0">
                <a:effectLst/>
              </a:rPr>
              <a:t>Лучше не использовать, так как синхронизация бьет по производительности</a:t>
            </a:r>
            <a:r>
              <a:rPr lang="en-US" dirty="0"/>
              <a:t>.</a:t>
            </a:r>
            <a:endParaRPr lang="ru-RU" dirty="0"/>
          </a:p>
          <a:p>
            <a:r>
              <a:rPr lang="en-GB" i="1" dirty="0">
                <a:effectLst/>
              </a:rPr>
              <a:t>LinkedList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двусвязный список. Итерация происходит медленнее, но вставка и удаление элементов происходит быстрее.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556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5B71-2282-F4ED-009A-FDBCD1F9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Set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2F6D-DF7D-A5E4-E6D9-187E0CE4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>
                <a:effectLst/>
              </a:rPr>
              <a:t>Set</a:t>
            </a:r>
            <a:r>
              <a:rPr lang="ru-RU" i="1" dirty="0">
                <a:effectLst/>
              </a:rPr>
              <a:t> </a:t>
            </a:r>
            <a:r>
              <a:rPr lang="ru-RU" dirty="0">
                <a:effectLst/>
              </a:rPr>
              <a:t>работает с уникальными элементами. Сравнение двух элементов на уникальность происходит через </a:t>
            </a:r>
            <a:r>
              <a:rPr lang="en-GB" i="1" dirty="0">
                <a:effectLst/>
              </a:rPr>
              <a:t>equals</a:t>
            </a:r>
            <a:r>
              <a:rPr lang="en-GB" dirty="0">
                <a:effectLst/>
              </a:rPr>
              <a:t>. </a:t>
            </a:r>
            <a:endParaRPr lang="en-GB" dirty="0"/>
          </a:p>
          <a:p>
            <a:r>
              <a:rPr lang="en-GB" i="1" dirty="0">
                <a:effectLst/>
              </a:rPr>
              <a:t>HashSet</a:t>
            </a:r>
            <a:r>
              <a:rPr lang="en-GB" dirty="0">
                <a:effectLst/>
              </a:rPr>
              <a:t> - </a:t>
            </a:r>
            <a:r>
              <a:rPr lang="en-GB" i="1" dirty="0">
                <a:effectLst/>
              </a:rPr>
              <a:t>unsorted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GB" i="1" dirty="0">
                <a:effectLst/>
              </a:rPr>
              <a:t>unordered Set</a:t>
            </a:r>
            <a:r>
              <a:rPr lang="en-GB" dirty="0">
                <a:effectLst/>
              </a:rPr>
              <a:t>. </a:t>
            </a:r>
            <a:r>
              <a:rPr lang="ru-RU" dirty="0">
                <a:effectLst/>
              </a:rPr>
              <a:t>Использует </a:t>
            </a:r>
            <a:r>
              <a:rPr lang="en-GB" i="1" dirty="0" err="1">
                <a:effectLst/>
              </a:rPr>
              <a:t>hashCode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для вставки элементов. Используйте его, если вам не важно в каком порядке итерироваться по уникальным элементам. </a:t>
            </a:r>
            <a:endParaRPr lang="ru-RU" dirty="0"/>
          </a:p>
          <a:p>
            <a:r>
              <a:rPr lang="en-GB" i="1" dirty="0" err="1">
                <a:effectLst/>
              </a:rPr>
              <a:t>LinkedHashSet</a:t>
            </a:r>
            <a:r>
              <a:rPr lang="en-GB" dirty="0">
                <a:effectLst/>
              </a:rPr>
              <a:t> - </a:t>
            </a:r>
            <a:r>
              <a:rPr lang="en-GB" i="1" dirty="0">
                <a:effectLst/>
              </a:rPr>
              <a:t>ordered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версия </a:t>
            </a:r>
            <a:r>
              <a:rPr lang="en-GB" i="1" dirty="0">
                <a:effectLst/>
              </a:rPr>
              <a:t>HashSet</a:t>
            </a:r>
            <a:r>
              <a:rPr lang="en-GB" dirty="0">
                <a:effectLst/>
              </a:rPr>
              <a:t>, </a:t>
            </a:r>
            <a:r>
              <a:rPr lang="ru-RU" dirty="0">
                <a:effectLst/>
              </a:rPr>
              <a:t>поддерживающая двусвязный список. </a:t>
            </a:r>
            <a:endParaRPr lang="ru-RU" dirty="0"/>
          </a:p>
          <a:p>
            <a:r>
              <a:rPr lang="en-GB" i="1" dirty="0" err="1">
                <a:effectLst/>
              </a:rPr>
              <a:t>TreeSet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отсортированная коллекция. Использует красно-черное дерево. С помощью </a:t>
            </a:r>
            <a:r>
              <a:rPr lang="en-GB" i="1" dirty="0">
                <a:effectLst/>
              </a:rPr>
              <a:t>Comparable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или </a:t>
            </a:r>
            <a:r>
              <a:rPr lang="en-GB" i="1" dirty="0">
                <a:effectLst/>
              </a:rPr>
              <a:t>Comparator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можно задать свой порядок.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4231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9750-3351-6EC9-C5A4-FF773C95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Map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D530-4616-5579-9885-6940B389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dirty="0">
                <a:effectLst/>
              </a:rPr>
              <a:t>Map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это набор уникальных ключей и значений. Поиск значения происходит по ключу. </a:t>
            </a:r>
            <a:endParaRPr lang="ru-RU" dirty="0"/>
          </a:p>
          <a:p>
            <a:r>
              <a:rPr lang="ru-RU" dirty="0">
                <a:effectLst/>
              </a:rPr>
              <a:t>Метод </a:t>
            </a:r>
            <a:r>
              <a:rPr lang="en-GB" i="1" dirty="0">
                <a:effectLst/>
              </a:rPr>
              <a:t>equals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определяет одинаковость двух ключей. </a:t>
            </a:r>
            <a:endParaRPr lang="ru-RU" dirty="0"/>
          </a:p>
          <a:p>
            <a:r>
              <a:rPr lang="en-GB" i="1" dirty="0">
                <a:effectLst/>
              </a:rPr>
              <a:t>HashMap</a:t>
            </a:r>
            <a:r>
              <a:rPr lang="en-GB" dirty="0">
                <a:effectLst/>
              </a:rPr>
              <a:t> - </a:t>
            </a:r>
            <a:r>
              <a:rPr lang="en-GB" i="1" dirty="0">
                <a:effectLst/>
              </a:rPr>
              <a:t>unsorted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GB" i="1" dirty="0">
                <a:effectLst/>
              </a:rPr>
              <a:t>unordered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коллекция. Ключи размещаются в мапе на основе </a:t>
            </a:r>
            <a:r>
              <a:rPr lang="en-GB" i="1" dirty="0" err="1">
                <a:effectLst/>
              </a:rPr>
              <a:t>hashCode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ключа. Позволяет установить </a:t>
            </a:r>
            <a:r>
              <a:rPr lang="en-GB" i="1" dirty="0">
                <a:effectLst/>
              </a:rPr>
              <a:t>null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в качестве ключа и в качестве значения. </a:t>
            </a:r>
            <a:endParaRPr lang="ru-RU" dirty="0"/>
          </a:p>
          <a:p>
            <a:r>
              <a:rPr lang="en-GB" i="1" dirty="0" err="1">
                <a:effectLst/>
              </a:rPr>
              <a:t>Hashtable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синхронизированный аналог </a:t>
            </a:r>
            <a:r>
              <a:rPr lang="en-GB" i="1" dirty="0">
                <a:effectLst/>
              </a:rPr>
              <a:t>HashMap-</a:t>
            </a:r>
            <a:r>
              <a:rPr lang="ru-RU" i="1" dirty="0">
                <a:effectLst/>
              </a:rPr>
              <a:t>ы</a:t>
            </a:r>
            <a:r>
              <a:rPr lang="ru-RU" dirty="0">
                <a:effectLst/>
              </a:rPr>
              <a:t>. </a:t>
            </a:r>
            <a:r>
              <a:rPr lang="en-GB" i="1" dirty="0">
                <a:effectLst/>
              </a:rPr>
              <a:t>null-</a:t>
            </a:r>
            <a:r>
              <a:rPr lang="ru-RU" i="1" dirty="0">
                <a:effectLst/>
              </a:rPr>
              <a:t>ы</a:t>
            </a:r>
            <a:r>
              <a:rPr lang="ru-RU" dirty="0">
                <a:effectLst/>
              </a:rPr>
              <a:t> запрещены. </a:t>
            </a:r>
            <a:endParaRPr lang="ru-RU" dirty="0"/>
          </a:p>
          <a:p>
            <a:r>
              <a:rPr lang="en-GB" i="1" dirty="0" err="1">
                <a:effectLst/>
              </a:rPr>
              <a:t>LinkedHashMap</a:t>
            </a:r>
            <a:r>
              <a:rPr lang="en-GB" dirty="0">
                <a:effectLst/>
              </a:rPr>
              <a:t> - </a:t>
            </a:r>
            <a:r>
              <a:rPr lang="en-GB" i="1" dirty="0">
                <a:effectLst/>
              </a:rPr>
              <a:t>ordered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версия </a:t>
            </a:r>
            <a:r>
              <a:rPr lang="en-GB" i="1" dirty="0">
                <a:effectLst/>
              </a:rPr>
              <a:t>HashMap</a:t>
            </a:r>
            <a:r>
              <a:rPr lang="en-GB" dirty="0">
                <a:effectLst/>
              </a:rPr>
              <a:t>. </a:t>
            </a:r>
            <a:r>
              <a:rPr lang="ru-RU" dirty="0">
                <a:effectLst/>
              </a:rPr>
              <a:t>Добавление и удаление медленнее, но итерация быстрее. </a:t>
            </a:r>
            <a:endParaRPr lang="ru-RU" dirty="0"/>
          </a:p>
          <a:p>
            <a:r>
              <a:rPr lang="en-GB" i="1" dirty="0" err="1">
                <a:effectLst/>
              </a:rPr>
              <a:t>TreeMap</a:t>
            </a:r>
            <a:r>
              <a:rPr lang="en-GB" dirty="0">
                <a:effectLst/>
              </a:rPr>
              <a:t> - </a:t>
            </a:r>
            <a:r>
              <a:rPr lang="en-GB" i="1" dirty="0">
                <a:effectLst/>
              </a:rPr>
              <a:t>sorted Map-</a:t>
            </a:r>
            <a:r>
              <a:rPr lang="ru-RU" i="1" dirty="0">
                <a:effectLst/>
              </a:rPr>
              <a:t>а</a:t>
            </a:r>
            <a:r>
              <a:rPr lang="ru-RU" dirty="0">
                <a:effectLst/>
              </a:rPr>
              <a:t>, сортировку которой можно определить через </a:t>
            </a:r>
            <a:r>
              <a:rPr lang="en-GB" i="1" dirty="0">
                <a:effectLst/>
              </a:rPr>
              <a:t>Comparable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или </a:t>
            </a:r>
            <a:r>
              <a:rPr lang="en-GB" i="1" dirty="0">
                <a:effectLst/>
              </a:rPr>
              <a:t>Comparator</a:t>
            </a:r>
            <a:r>
              <a:rPr lang="en-GB" dirty="0">
                <a:effectLst/>
              </a:rPr>
              <a:t>.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043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420-3A01-3951-97CA-7194B01C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Queue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A41C-A703-200F-2851-76291E37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>
                <a:effectLst/>
              </a:rPr>
              <a:t>Queue</a:t>
            </a:r>
            <a:r>
              <a:rPr lang="en-GB" dirty="0">
                <a:effectLst/>
              </a:rPr>
              <a:t> - </a:t>
            </a:r>
            <a:r>
              <a:rPr lang="en-GB" i="1" dirty="0">
                <a:effectLst/>
              </a:rPr>
              <a:t>ordered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коллекция, работающая по принципу </a:t>
            </a:r>
            <a:r>
              <a:rPr lang="en-GB" i="1" dirty="0">
                <a:effectLst/>
              </a:rPr>
              <a:t>FIFO</a:t>
            </a:r>
            <a:r>
              <a:rPr lang="en-GB" dirty="0">
                <a:effectLst/>
              </a:rPr>
              <a:t>. </a:t>
            </a:r>
            <a:r>
              <a:rPr lang="en-GB" i="1" dirty="0">
                <a:effectLst/>
              </a:rPr>
              <a:t>LinkedList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может работать как очередь. </a:t>
            </a:r>
            <a:endParaRPr lang="ru-RU" dirty="0"/>
          </a:p>
          <a:p>
            <a:r>
              <a:rPr lang="en-GB" i="1" dirty="0" err="1">
                <a:effectLst/>
              </a:rPr>
              <a:t>PriorityQueue</a:t>
            </a:r>
            <a:r>
              <a:rPr lang="en-GB" dirty="0">
                <a:effectLst/>
              </a:rPr>
              <a:t> - </a:t>
            </a:r>
            <a:r>
              <a:rPr lang="ru-RU" dirty="0">
                <a:effectLst/>
              </a:rPr>
              <a:t>очередь, работающая по принципу </a:t>
            </a:r>
            <a:r>
              <a:rPr lang="en-GB" i="1" dirty="0">
                <a:effectLst/>
              </a:rPr>
              <a:t>priority-in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priority-out</a:t>
            </a:r>
            <a:r>
              <a:rPr lang="en-GB" dirty="0">
                <a:effectLst/>
              </a:rPr>
              <a:t>. </a:t>
            </a:r>
            <a:r>
              <a:rPr lang="ru-RU" dirty="0">
                <a:effectLst/>
              </a:rPr>
              <a:t>Сортировка устанавливается за счет </a:t>
            </a:r>
            <a:r>
              <a:rPr lang="en-GB" i="1" dirty="0">
                <a:effectLst/>
              </a:rPr>
              <a:t>Comparable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или </a:t>
            </a:r>
            <a:r>
              <a:rPr lang="en-GB" i="1" dirty="0">
                <a:effectLst/>
              </a:rPr>
              <a:t>Comparator</a:t>
            </a:r>
            <a:r>
              <a:rPr lang="en-GB" dirty="0">
                <a:effectLst/>
              </a:rPr>
              <a:t>.</a:t>
            </a:r>
          </a:p>
          <a:p>
            <a:pPr lvl="1"/>
            <a:r>
              <a:rPr lang="ru-RU" dirty="0">
                <a:effectLst/>
              </a:rPr>
              <a:t>Вытаскивание элементов происходит исходя из приоритета</a:t>
            </a:r>
          </a:p>
          <a:p>
            <a:pPr lvl="1"/>
            <a:r>
              <a:rPr lang="ru-RU" i="1" dirty="0"/>
              <a:t>Д</a:t>
            </a:r>
            <a:r>
              <a:rPr lang="ru-RU" i="1" dirty="0">
                <a:effectLst/>
              </a:rPr>
              <a:t>ефолтный приоритет </a:t>
            </a:r>
            <a:r>
              <a:rPr lang="ru-RU" dirty="0">
                <a:effectLst/>
              </a:rPr>
              <a:t>- 1,2,3,4 и </a:t>
            </a:r>
            <a:r>
              <a:rPr lang="ru-RU" dirty="0" err="1">
                <a:effectLst/>
              </a:rPr>
              <a:t>тд</a:t>
            </a:r>
            <a:endParaRPr lang="ru-RU" dirty="0"/>
          </a:p>
          <a:p>
            <a:pPr lvl="1"/>
            <a:r>
              <a:rPr lang="en-US" i="1" dirty="0">
                <a:effectLst/>
              </a:rPr>
              <a:t>C</a:t>
            </a:r>
            <a:r>
              <a:rPr lang="en-GB" i="1" dirty="0" err="1">
                <a:effectLst/>
              </a:rPr>
              <a:t>ustom</a:t>
            </a:r>
            <a:r>
              <a:rPr lang="en-GB" i="1" dirty="0">
                <a:effectLst/>
              </a:rPr>
              <a:t>-</a:t>
            </a:r>
            <a:r>
              <a:rPr lang="ru-RU" i="1" dirty="0" err="1">
                <a:effectLst/>
              </a:rPr>
              <a:t>ный</a:t>
            </a:r>
            <a:r>
              <a:rPr lang="ru-RU" i="1" dirty="0">
                <a:effectLst/>
              </a:rPr>
              <a:t> </a:t>
            </a:r>
            <a:r>
              <a:rPr lang="ru-RU" dirty="0">
                <a:effectLst/>
              </a:rPr>
              <a:t>- исходя из </a:t>
            </a:r>
            <a:r>
              <a:rPr lang="en-GB" dirty="0">
                <a:effectLst/>
              </a:rPr>
              <a:t>Comparator-</a:t>
            </a:r>
            <a:r>
              <a:rPr lang="ru-RU" dirty="0">
                <a:effectLst/>
              </a:rPr>
              <a:t>а</a:t>
            </a:r>
            <a:endParaRPr lang="ru-RU" dirty="0"/>
          </a:p>
          <a:p>
            <a:pPr lvl="1"/>
            <a:endParaRPr lang="ru-RU" i="1" dirty="0"/>
          </a:p>
          <a:p>
            <a:pPr lvl="1"/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07846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4279</TotalTime>
  <Words>1248</Words>
  <Application>Microsoft Macintosh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Collections</vt:lpstr>
      <vt:lpstr>Дерево </vt:lpstr>
      <vt:lpstr>Основные интерфейсы</vt:lpstr>
      <vt:lpstr>Реализации</vt:lpstr>
      <vt:lpstr>Сортировка и упорядочивание</vt:lpstr>
      <vt:lpstr>List</vt:lpstr>
      <vt:lpstr>Set</vt:lpstr>
      <vt:lpstr>Map</vt:lpstr>
      <vt:lpstr>Queue</vt:lpstr>
      <vt:lpstr>Таблица ordered/sorted</vt:lpstr>
      <vt:lpstr>Comparable</vt:lpstr>
      <vt:lpstr>Comparable</vt:lpstr>
      <vt:lpstr>equals()</vt:lpstr>
      <vt:lpstr>Правила переопределения equals()</vt:lpstr>
      <vt:lpstr>hashCode()</vt:lpstr>
      <vt:lpstr>Bucket</vt:lpstr>
      <vt:lpstr>Коллизии в hashCode</vt:lpstr>
      <vt:lpstr>Iterable и Iterator</vt:lpstr>
      <vt:lpstr>ListIterator</vt:lpstr>
      <vt:lpstr>Arrays</vt:lpstr>
      <vt:lpstr>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Microsoft Office User</dc:creator>
  <cp:lastModifiedBy>Microsoft Office User</cp:lastModifiedBy>
  <cp:revision>365</cp:revision>
  <dcterms:created xsi:type="dcterms:W3CDTF">2023-06-15T08:59:43Z</dcterms:created>
  <dcterms:modified xsi:type="dcterms:W3CDTF">2023-07-06T11:31:07Z</dcterms:modified>
</cp:coreProperties>
</file>