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1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4/12/23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4/12/23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39A1-2217-8545-948B-962D949F8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Exceptions</a:t>
            </a:r>
            <a:endParaRPr lang="ru-RU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8CF-7A91-C54A-AF34-B7398EDBE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63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7AA9-948E-F64A-B37D-717B27B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Определение собственного класса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BA06-BDA6-D64C-A758-6F25AA9E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Исключения, определяемые программистом, должны создаваться в случаях, когда возникает потребность в исключениях, не предусмотренных в </a:t>
            </a:r>
            <a:r>
              <a:rPr lang="en-US" i="1"/>
              <a:t>Java</a:t>
            </a:r>
            <a:r>
              <a:rPr lang="en-US"/>
              <a:t>.</a:t>
            </a:r>
          </a:p>
          <a:p>
            <a:r>
              <a:rPr lang="ru-RU"/>
              <a:t>Чтобы создать </a:t>
            </a:r>
            <a:r>
              <a:rPr lang="ru-RU" i="1"/>
              <a:t>проверяемое исключение</a:t>
            </a:r>
            <a:r>
              <a:rPr lang="ru-RU"/>
              <a:t>, новый класс должен расширить</a:t>
            </a:r>
            <a:r>
              <a:rPr lang="en-US"/>
              <a:t> </a:t>
            </a:r>
            <a:r>
              <a:rPr lang="ru-RU"/>
              <a:t>класс </a:t>
            </a:r>
            <a:r>
              <a:rPr lang="en-US" i="1"/>
              <a:t>Exception</a:t>
            </a:r>
            <a:endParaRPr lang="en-US"/>
          </a:p>
          <a:p>
            <a:r>
              <a:rPr lang="ru-RU"/>
              <a:t>Чтобы создать </a:t>
            </a:r>
            <a:r>
              <a:rPr lang="ru-RU" i="1"/>
              <a:t>непроверяемое исключение</a:t>
            </a:r>
            <a:r>
              <a:rPr lang="ru-RU"/>
              <a:t>, новый класс должен расширить</a:t>
            </a:r>
            <a:r>
              <a:rPr lang="en-US"/>
              <a:t> </a:t>
            </a:r>
            <a:r>
              <a:rPr lang="ru-RU"/>
              <a:t>класс </a:t>
            </a:r>
            <a:r>
              <a:rPr lang="en-US" i="1" err="1"/>
              <a:t>RuntimeException</a:t>
            </a:r>
            <a:endParaRPr lang="en-US"/>
          </a:p>
          <a:p>
            <a:r>
              <a:rPr lang="ru-RU"/>
              <a:t>Создаваемый класс-исключение в названии, в конце должен содержать </a:t>
            </a:r>
            <a:r>
              <a:rPr lang="en-US" i="1"/>
              <a:t>Exception</a:t>
            </a:r>
            <a:r>
              <a:rPr lang="en-US"/>
              <a:t> </a:t>
            </a:r>
            <a:r>
              <a:rPr lang="ru-RU"/>
              <a:t>Примеры: </a:t>
            </a:r>
            <a:r>
              <a:rPr lang="en-US" i="1" err="1"/>
              <a:t>MyException</a:t>
            </a:r>
            <a:r>
              <a:rPr lang="en-US"/>
              <a:t>, </a:t>
            </a:r>
            <a:r>
              <a:rPr lang="en-US" i="1" err="1"/>
              <a:t>CustomException</a:t>
            </a:r>
            <a:endParaRPr lang="en-US" i="1"/>
          </a:p>
          <a:p>
            <a:r>
              <a:rPr lang="ru-RU"/>
              <a:t>Созданное исключение должно по меньшей мере определить два конструктора: один без аргументов, а другой с аргументом сообщения об ошибке.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6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18CA-EF8D-FB48-A171-B0695A0A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Ключевые слова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DB4-FF83-4B4C-8679-91834795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try</a:t>
            </a:r>
            <a:r>
              <a:rPr lang="en-US"/>
              <a:t> – </a:t>
            </a:r>
            <a:r>
              <a:rPr lang="ru-RU"/>
              <a:t>блок, в котором может броситься исключение</a:t>
            </a:r>
          </a:p>
          <a:p>
            <a:r>
              <a:rPr lang="en-US" b="1" i="1"/>
              <a:t>catch</a:t>
            </a:r>
            <a:r>
              <a:rPr lang="ru-RU"/>
              <a:t> – блок, отлавливающий исключения</a:t>
            </a:r>
            <a:endParaRPr lang="en-US"/>
          </a:p>
          <a:p>
            <a:r>
              <a:rPr lang="en-US" b="1" i="1"/>
              <a:t>throw</a:t>
            </a:r>
            <a:r>
              <a:rPr lang="ru-RU"/>
              <a:t> – бросает исключение</a:t>
            </a:r>
            <a:endParaRPr lang="en-US"/>
          </a:p>
          <a:p>
            <a:r>
              <a:rPr lang="en-US" b="1" i="1"/>
              <a:t>throws</a:t>
            </a:r>
            <a:r>
              <a:rPr lang="ru-RU"/>
              <a:t> – обозначает возможность выброса исключения</a:t>
            </a:r>
            <a:endParaRPr lang="en-US"/>
          </a:p>
          <a:p>
            <a:r>
              <a:rPr lang="en-US" b="1" i="1"/>
              <a:t>finally</a:t>
            </a:r>
            <a:r>
              <a:rPr lang="ru-RU"/>
              <a:t> – блок, который отрабатывает всегда</a:t>
            </a:r>
          </a:p>
        </p:txBody>
      </p:sp>
    </p:spTree>
    <p:extLst>
      <p:ext uri="{BB962C8B-B14F-4D97-AF65-F5344CB8AC3E}">
        <p14:creationId xmlns:p14="http://schemas.microsoft.com/office/powerpoint/2010/main" val="378195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A9AC-2BFB-004E-9E42-7C00F1D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Как работает </a:t>
            </a:r>
            <a:r>
              <a:rPr lang="en-US" b="1" i="1"/>
              <a:t>try-catch-finally</a:t>
            </a:r>
            <a:endParaRPr lang="ru-RU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93A-C6CC-4E4F-A03B-638A78E2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/>
              <a:t>Каждый блок кода, который способен бросить исключение – нужно отлавливать. свой собственный блок </a:t>
            </a:r>
            <a:r>
              <a:rPr lang="en-US" i="1"/>
              <a:t>try</a:t>
            </a:r>
            <a:r>
              <a:rPr lang="en-US"/>
              <a:t> </a:t>
            </a:r>
            <a:r>
              <a:rPr lang="ru-RU"/>
              <a:t>и предоставьте для каждого из них отдельный обработчик исключений в своем собственном блоке </a:t>
            </a:r>
            <a:r>
              <a:rPr lang="en-US" i="1"/>
              <a:t>catch</a:t>
            </a:r>
            <a:r>
              <a:rPr lang="en-US"/>
              <a:t>.</a:t>
            </a:r>
            <a:endParaRPr lang="ru-RU"/>
          </a:p>
          <a:p>
            <a:r>
              <a:rPr lang="ru-RU"/>
              <a:t>Если в блоке </a:t>
            </a:r>
            <a:r>
              <a:rPr lang="en-US" i="1"/>
              <a:t>try</a:t>
            </a:r>
            <a:r>
              <a:rPr lang="en-US"/>
              <a:t> </a:t>
            </a:r>
            <a:r>
              <a:rPr lang="ru-RU"/>
              <a:t>возникает исключение, то оно попадает в обработчик исключения. Каждый блок </a:t>
            </a:r>
            <a:r>
              <a:rPr lang="en-US" i="1"/>
              <a:t>catch</a:t>
            </a:r>
            <a:r>
              <a:rPr lang="en-US"/>
              <a:t> </a:t>
            </a:r>
            <a:r>
              <a:rPr lang="ru-RU"/>
              <a:t>является обработчиком исключения</a:t>
            </a:r>
            <a:r>
              <a:rPr lang="en-US"/>
              <a:t> </a:t>
            </a:r>
            <a:r>
              <a:rPr lang="ru-RU"/>
              <a:t>указанного его аргументом. Аргумент объявляет тип исключения, которое он может обрабатывать, и должен быть наследником </a:t>
            </a:r>
            <a:r>
              <a:rPr lang="en-US" i="1"/>
              <a:t>Throwable</a:t>
            </a:r>
            <a:r>
              <a:rPr lang="en-US"/>
              <a:t>.</a:t>
            </a:r>
          </a:p>
          <a:p>
            <a:r>
              <a:rPr lang="ru-RU"/>
              <a:t>Для каждого блока </a:t>
            </a:r>
            <a:r>
              <a:rPr lang="en-US" i="1"/>
              <a:t>try</a:t>
            </a:r>
            <a:r>
              <a:rPr lang="en-US"/>
              <a:t> </a:t>
            </a:r>
            <a:r>
              <a:rPr lang="ru-RU"/>
              <a:t>может быть ноль или более блоков </a:t>
            </a:r>
            <a:r>
              <a:rPr lang="en-US" i="1"/>
              <a:t>catch</a:t>
            </a:r>
            <a:r>
              <a:rPr lang="en-US"/>
              <a:t>, </a:t>
            </a:r>
            <a:r>
              <a:rPr lang="ru-RU"/>
              <a:t>но только один конечный блок.</a:t>
            </a:r>
            <a:r>
              <a:rPr lang="en-US"/>
              <a:t> </a:t>
            </a:r>
            <a:r>
              <a:rPr lang="ru-RU"/>
              <a:t>Для каждого блока </a:t>
            </a:r>
            <a:r>
              <a:rPr lang="en-US" i="1"/>
              <a:t>try</a:t>
            </a:r>
            <a:r>
              <a:rPr lang="en-US"/>
              <a:t> </a:t>
            </a:r>
            <a:r>
              <a:rPr lang="ru-RU"/>
              <a:t>может быть ноль или более блоков </a:t>
            </a:r>
            <a:r>
              <a:rPr lang="en-US" i="1"/>
              <a:t>catch</a:t>
            </a:r>
            <a:r>
              <a:rPr lang="en-US"/>
              <a:t>, </a:t>
            </a:r>
            <a:r>
              <a:rPr lang="ru-RU"/>
              <a:t>но только один </a:t>
            </a:r>
            <a:r>
              <a:rPr lang="en-US" i="1"/>
              <a:t>finally</a:t>
            </a:r>
            <a:r>
              <a:rPr lang="ru-RU"/>
              <a:t> блок.</a:t>
            </a:r>
            <a:endParaRPr lang="en-US"/>
          </a:p>
          <a:p>
            <a:r>
              <a:rPr lang="ru-RU"/>
              <a:t>Блок </a:t>
            </a:r>
            <a:r>
              <a:rPr lang="en-US" i="1"/>
              <a:t>finally</a:t>
            </a:r>
            <a:r>
              <a:rPr lang="en-US"/>
              <a:t> </a:t>
            </a:r>
            <a:r>
              <a:rPr lang="ru-RU"/>
              <a:t>является необязательным. Он всегда выполняется независимо от того, произошло ли исключение в блоке </a:t>
            </a:r>
            <a:r>
              <a:rPr lang="en-US" i="1"/>
              <a:t>try</a:t>
            </a:r>
            <a:r>
              <a:rPr lang="en-US"/>
              <a:t> </a:t>
            </a:r>
            <a:r>
              <a:rPr lang="ru-RU"/>
              <a:t>или нет. Если брошено исключение, то оно будет выполнено после блоков </a:t>
            </a:r>
            <a:r>
              <a:rPr lang="en-US" i="1"/>
              <a:t>try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i="1"/>
              <a:t>catch</a:t>
            </a:r>
            <a:r>
              <a:rPr lang="en-US"/>
              <a:t>. </a:t>
            </a:r>
            <a:r>
              <a:rPr lang="ru-RU"/>
              <a:t>Если исключение не брошено, то оно будет выполнено после блока </a:t>
            </a:r>
            <a:r>
              <a:rPr lang="en-US" i="1"/>
              <a:t>try</a:t>
            </a:r>
            <a:r>
              <a:rPr lang="en-US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7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03C8-D6D2-A946-A4D2-6B69A4EF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throw/throws</a:t>
            </a:r>
            <a:endParaRPr lang="ru-RU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9BAF-D1D7-1E47-B540-1E33B42E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Бросится может только наследник класса </a:t>
            </a:r>
            <a:r>
              <a:rPr lang="en-US" i="1"/>
              <a:t>Throwable</a:t>
            </a:r>
            <a:r>
              <a:rPr lang="ru-RU"/>
              <a:t>.</a:t>
            </a:r>
          </a:p>
          <a:p>
            <a:r>
              <a:rPr lang="ru-RU"/>
              <a:t>Ключевое слово </a:t>
            </a:r>
            <a:r>
              <a:rPr lang="en-US" i="1"/>
              <a:t>throws</a:t>
            </a:r>
            <a:r>
              <a:rPr lang="en-US"/>
              <a:t> </a:t>
            </a:r>
            <a:r>
              <a:rPr lang="ru-RU"/>
              <a:t>требуется только для проверяемого исключения, а использование </a:t>
            </a:r>
            <a:r>
              <a:rPr lang="en-US" i="1"/>
              <a:t>throws</a:t>
            </a:r>
            <a:r>
              <a:rPr lang="en-US"/>
              <a:t> </a:t>
            </a:r>
            <a:r>
              <a:rPr lang="ru-RU"/>
              <a:t>для непроверяемого исключения бессмысленно.</a:t>
            </a:r>
          </a:p>
          <a:p>
            <a:r>
              <a:rPr lang="ru-RU"/>
              <a:t>Ключевое слово </a:t>
            </a:r>
            <a:r>
              <a:rPr lang="en-US" i="1"/>
              <a:t>throws</a:t>
            </a:r>
            <a:r>
              <a:rPr lang="en-US"/>
              <a:t> </a:t>
            </a:r>
            <a:r>
              <a:rPr lang="ru-RU"/>
              <a:t>требуется только для того, чтобы убедить компилятор, но не предотвращает аварийное завершение программы.</a:t>
            </a:r>
          </a:p>
          <a:p>
            <a:r>
              <a:rPr lang="ru-RU"/>
              <a:t>Мы можем использовать ключевое слово </a:t>
            </a:r>
            <a:r>
              <a:rPr lang="en-US" i="1"/>
              <a:t>throws</a:t>
            </a:r>
            <a:r>
              <a:rPr lang="en-US"/>
              <a:t>, </a:t>
            </a:r>
            <a:r>
              <a:rPr lang="ru-RU"/>
              <a:t>чтобы делегировать ответственность за обработку исключений вызывающей стороне, тогда метод вызывающей стороны отвечает за обработку этого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429313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3C58-6631-8E41-A1A9-58B9A0F1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Дополнительная информация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B60BCA8-D04C-D04A-B137-390CB8C9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81490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Подавление исключения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try {//</a:t>
            </a:r>
            <a:r>
              <a:rPr lang="ru-RU" i="1" dirty="0"/>
              <a:t> Код, генерируемый исключения</a:t>
            </a:r>
            <a:r>
              <a:rPr lang="en-US" i="1" dirty="0"/>
              <a:t>} </a:t>
            </a:r>
          </a:p>
          <a:p>
            <a:pPr marL="0" indent="0">
              <a:buNone/>
            </a:pPr>
            <a:r>
              <a:rPr lang="en-US" i="1" dirty="0"/>
              <a:t>finally {//</a:t>
            </a:r>
            <a:r>
              <a:rPr lang="ru-RU" i="1" dirty="0"/>
              <a:t> Код, генерируемый исключения</a:t>
            </a: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 отлове </a:t>
            </a:r>
            <a:r>
              <a:rPr lang="en-US" i="1" dirty="0"/>
              <a:t>Exception</a:t>
            </a:r>
            <a:r>
              <a:rPr lang="ru-RU" dirty="0"/>
              <a:t>-класса есть шанс отловить не только проверяемые, но и непроверяемые исключения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Если логика при отлове разных исключений одинаковая, то из можно поместить в одном блоке </a:t>
            </a:r>
            <a:r>
              <a:rPr lang="en-US" i="1" dirty="0"/>
              <a:t>catch </a:t>
            </a:r>
            <a:r>
              <a:rPr lang="en-US" dirty="0"/>
              <a:t>[</a:t>
            </a:r>
            <a:r>
              <a:rPr lang="ru-RU" dirty="0"/>
              <a:t>исключение в блоке </a:t>
            </a:r>
            <a:r>
              <a:rPr lang="en-US" i="1" dirty="0"/>
              <a:t>catch</a:t>
            </a:r>
            <a:r>
              <a:rPr lang="en-US" dirty="0"/>
              <a:t> </a:t>
            </a:r>
            <a:r>
              <a:rPr lang="ru-RU" dirty="0"/>
              <a:t>будет </a:t>
            </a:r>
            <a:r>
              <a:rPr lang="en-US" i="1" dirty="0"/>
              <a:t>final</a:t>
            </a:r>
            <a:r>
              <a:rPr lang="en-US" dirty="0"/>
              <a:t>]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77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1C69-D039-BC49-9B12-D4773C9B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исключения?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2043-F446-1143-B7CD-2521ECE4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Исключение</a:t>
            </a:r>
            <a:r>
              <a:rPr lang="ru-RU" dirty="0"/>
              <a:t> </a:t>
            </a:r>
            <a:r>
              <a:rPr lang="ru-RU" i="1" dirty="0"/>
              <a:t>-</a:t>
            </a:r>
            <a:r>
              <a:rPr lang="ru-RU" dirty="0"/>
              <a:t> возникновение ошибок и непредвиденных ситуаций при выполнении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3146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E72-C7FB-FC46-A94A-98E4658D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Иерархия исключений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17738-984B-9F48-B1D1-D51E60B67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648" y="2403424"/>
            <a:ext cx="2994534" cy="337729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F8212-88E8-0845-9C03-A90504FBC359}"/>
              </a:ext>
            </a:extLst>
          </p:cNvPr>
          <p:cNvSpPr txBox="1"/>
          <p:nvPr/>
        </p:nvSpPr>
        <p:spPr>
          <a:xfrm>
            <a:off x="680320" y="2403424"/>
            <a:ext cx="661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Иерархия исключений, как показано на рисунке, все классы исключений и ошибок наследуются от класса </a:t>
            </a:r>
            <a:r>
              <a:rPr lang="en-US" dirty="0"/>
              <a:t>Throwable, </a:t>
            </a:r>
            <a:r>
              <a:rPr lang="ru-RU" dirty="0"/>
              <a:t>который, в свою очередь, наследуется от класса </a:t>
            </a:r>
            <a:r>
              <a:rPr lang="en-US" dirty="0"/>
              <a:t>Object.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97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45CE-5DE6-2D4B-BDB8-68E7B401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Проверяемые исключения (</a:t>
            </a:r>
            <a:r>
              <a:rPr lang="en-US" b="1" i="1" dirty="0"/>
              <a:t>Checked</a:t>
            </a:r>
            <a:r>
              <a:rPr lang="ru-RU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8339-83C5-C14C-9807-F91DBA95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 проверяемым исключениям относятся исключения типа </a:t>
            </a:r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ru-RU" dirty="0"/>
              <a:t>и все классы, которые являются подтипом класса </a:t>
            </a:r>
            <a:r>
              <a:rPr lang="en-US" i="1" dirty="0"/>
              <a:t>Exception</a:t>
            </a:r>
            <a:r>
              <a:rPr lang="en-US" dirty="0"/>
              <a:t>, </a:t>
            </a:r>
            <a:r>
              <a:rPr lang="ru-RU" dirty="0"/>
              <a:t>кроме класса </a:t>
            </a:r>
            <a:r>
              <a:rPr lang="en-US" i="1" dirty="0" err="1"/>
              <a:t>RuntimeException</a:t>
            </a:r>
            <a:r>
              <a:rPr lang="en-US" dirty="0"/>
              <a:t> </a:t>
            </a:r>
            <a:r>
              <a:rPr lang="ru-RU" dirty="0"/>
              <a:t>и его подтипов.</a:t>
            </a:r>
            <a:endParaRPr lang="en-US" dirty="0"/>
          </a:p>
          <a:p>
            <a:r>
              <a:rPr lang="ru-RU" dirty="0"/>
              <a:t>Проверяемые исключения проверяются компилятором на этапе компиляции</a:t>
            </a:r>
            <a:endParaRPr lang="en-US" dirty="0"/>
          </a:p>
          <a:p>
            <a:r>
              <a:rPr lang="ru-RU" dirty="0"/>
              <a:t>Если в методах может генерироваться проверяемое исключение, то этот факт должен быть указан в объявлении методов с помощью оператора </a:t>
            </a:r>
            <a:r>
              <a:rPr lang="en-US" i="1" dirty="0"/>
              <a:t>throws</a:t>
            </a:r>
            <a:r>
              <a:rPr lang="en-US" dirty="0"/>
              <a:t>.</a:t>
            </a:r>
          </a:p>
          <a:p>
            <a:r>
              <a:rPr lang="ru-RU" dirty="0"/>
              <a:t>Все проверяемые исключения должны быть перехвачены в явном виде блоком </a:t>
            </a:r>
            <a:r>
              <a:rPr lang="en-US" i="1" dirty="0"/>
              <a:t>catch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7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AFC-C6CA-324B-B8F5-18B69DE6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Непроверяемые исключения</a:t>
            </a:r>
            <a:r>
              <a:rPr lang="en-US" b="1"/>
              <a:t> (</a:t>
            </a:r>
            <a:r>
              <a:rPr lang="en-US" b="1" i="1"/>
              <a:t>Unchecked</a:t>
            </a:r>
            <a:r>
              <a:rPr lang="en-US" b="1"/>
              <a:t>)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DF99-66EB-0240-8CE3-83AC98EF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К непроверяемым исключениям относятся исключения типа </a:t>
            </a:r>
            <a:r>
              <a:rPr lang="en-US" err="1"/>
              <a:t>RuntimeException</a:t>
            </a:r>
            <a:r>
              <a:rPr lang="en-US"/>
              <a:t> </a:t>
            </a:r>
            <a:r>
              <a:rPr lang="ru-RU"/>
              <a:t>и всех его подтипов.</a:t>
            </a:r>
          </a:p>
          <a:p>
            <a:r>
              <a:rPr lang="ru-RU"/>
              <a:t>Компилятор не контролирует непроверяемые исключения во время компиляции</a:t>
            </a:r>
          </a:p>
          <a:p>
            <a:r>
              <a:rPr lang="ru-RU"/>
              <a:t>Непроверяемые исключения возникают во время выполнения программы вследствие ошибок в ее коде (например, выход индекса массива за допустимые пределы, деление на нуль или исключение при использовании нулевого указателя) или исчерпания системных ресурсов.</a:t>
            </a:r>
          </a:p>
          <a:p>
            <a:r>
              <a:rPr lang="ru-RU"/>
              <a:t>Непроверяемые исключения необязательно должны обрабатываться</a:t>
            </a:r>
          </a:p>
          <a:p>
            <a:r>
              <a:rPr lang="ru-RU"/>
              <a:t>Если в методе генерируется непроверяемое исключение, то этот факт можно указать (а можно и не указывать) в его объявлении.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78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BFF-9C1D-934D-A745-5CCFF700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Ошибки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6777-DB2F-7E4F-98B3-4CC2BC14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Ошибки, как правило, являются необратимыми и отражают серьезные ситуации.</a:t>
            </a:r>
          </a:p>
          <a:p>
            <a:r>
              <a:rPr lang="ru-RU"/>
              <a:t>Ошибки не проверяются во время компиляции программы и необязательно должны перехватываться/обрабатываться</a:t>
            </a:r>
          </a:p>
        </p:txBody>
      </p:sp>
    </p:spTree>
    <p:extLst>
      <p:ext uri="{BB962C8B-B14F-4D97-AF65-F5344CB8AC3E}">
        <p14:creationId xmlns:p14="http://schemas.microsoft.com/office/powerpoint/2010/main" val="116386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FBD9-AFE5-C543-A816-181851BF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Популярные проверяемые исключения: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E232-725E-FB4B-813D-DD28D4FF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err="1"/>
              <a:t>IOException</a:t>
            </a:r>
            <a:r>
              <a:rPr lang="en-US"/>
              <a:t> - </a:t>
            </a:r>
            <a:r>
              <a:rPr lang="ru-RU"/>
              <a:t>Генерируется, когда операция ввода-вывода завершается </a:t>
            </a:r>
            <a:r>
              <a:rPr lang="ru-RU" err="1"/>
              <a:t>аварийно</a:t>
            </a:r>
            <a:r>
              <a:rPr lang="ru-RU"/>
              <a:t> или досрочно прекращается по какой-либо причине.</a:t>
            </a:r>
          </a:p>
          <a:p>
            <a:r>
              <a:rPr lang="en-US" b="1" i="1" err="1"/>
              <a:t>EOFException</a:t>
            </a:r>
            <a:r>
              <a:rPr lang="en-US"/>
              <a:t> - </a:t>
            </a:r>
            <a:r>
              <a:rPr lang="ru-RU"/>
              <a:t>Генерируется при попытке прочитать очередную порцию данных из файла, если ранее был достигнут конец файла. Является подтипом </a:t>
            </a:r>
            <a:r>
              <a:rPr lang="en-US" i="1" err="1"/>
              <a:t>IOException</a:t>
            </a:r>
            <a:endParaRPr lang="en-US" i="1"/>
          </a:p>
          <a:p>
            <a:r>
              <a:rPr lang="en-US" b="1" i="1" err="1"/>
              <a:t>FileNotFoundException</a:t>
            </a:r>
            <a:r>
              <a:rPr lang="en-US"/>
              <a:t> - </a:t>
            </a:r>
            <a:r>
              <a:rPr lang="ru-RU"/>
              <a:t>Генерируется при попытке открыть файл, который невозможно найти. Является подтипом </a:t>
            </a:r>
            <a:r>
              <a:rPr lang="en-US" i="1" err="1"/>
              <a:t>IOException</a:t>
            </a:r>
            <a:endParaRPr lang="en-US" i="1"/>
          </a:p>
          <a:p>
            <a:r>
              <a:rPr lang="en-US" b="1" i="1" err="1"/>
              <a:t>SQLException</a:t>
            </a:r>
            <a:r>
              <a:rPr lang="en-US"/>
              <a:t> - </a:t>
            </a:r>
            <a:r>
              <a:rPr lang="ru-RU"/>
              <a:t>Генерируется, когда происходит ошибка при работе с базой данных.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3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219-2703-1147-942A-13F853E9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/>
              <a:t>Популярные непроверяемые исключения: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56BE-EF7F-7B44-8189-9F5F123C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err="1"/>
              <a:t>NullPointerException</a:t>
            </a:r>
            <a:r>
              <a:rPr lang="en-US"/>
              <a:t> - </a:t>
            </a:r>
            <a:r>
              <a:rPr lang="ru-RU"/>
              <a:t>Генерируется, когда для ссылки на некий объект используется </a:t>
            </a:r>
            <a:r>
              <a:rPr lang="en-US"/>
              <a:t>null.</a:t>
            </a:r>
          </a:p>
          <a:p>
            <a:r>
              <a:rPr lang="en-US" b="1" i="1" err="1"/>
              <a:t>IllegalArgumentException</a:t>
            </a:r>
            <a:r>
              <a:rPr lang="en-US"/>
              <a:t> - </a:t>
            </a:r>
            <a:r>
              <a:rPr lang="ru-RU"/>
              <a:t>Генерируется во время вызова метода, которому передан аргумент недопустимого типа.</a:t>
            </a:r>
          </a:p>
          <a:p>
            <a:r>
              <a:rPr lang="en-US" b="1" i="1" err="1"/>
              <a:t>IndexOutOfBoundsException</a:t>
            </a:r>
            <a:r>
              <a:rPr lang="en-US"/>
              <a:t> - </a:t>
            </a:r>
            <a:r>
              <a:rPr lang="ru-RU"/>
              <a:t>Генерируется если значение индекса выходит за допустимые пределы.</a:t>
            </a:r>
          </a:p>
          <a:p>
            <a:r>
              <a:rPr lang="en-US" b="1" i="1" err="1"/>
              <a:t>ClassCastException</a:t>
            </a:r>
            <a:r>
              <a:rPr lang="en-US"/>
              <a:t> - </a:t>
            </a:r>
            <a:r>
              <a:rPr lang="ru-RU"/>
              <a:t>Генерируется при попытке преобразования объекта в подкласс, экземпляром которого этот объект не является.</a:t>
            </a:r>
          </a:p>
          <a:p>
            <a:r>
              <a:rPr lang="en-US" b="1" i="1" err="1"/>
              <a:t>DataTimeException</a:t>
            </a:r>
            <a:r>
              <a:rPr lang="en-US"/>
              <a:t> - </a:t>
            </a:r>
            <a:r>
              <a:rPr lang="ru-RU"/>
              <a:t>Генерируется при возникновении проблем при работе с объектами даты/времени.</a:t>
            </a:r>
          </a:p>
          <a:p>
            <a:r>
              <a:rPr lang="en-US" b="1" i="1" err="1"/>
              <a:t>NumberFormatException</a:t>
            </a:r>
            <a:r>
              <a:rPr lang="en-US"/>
              <a:t> - </a:t>
            </a:r>
            <a:r>
              <a:rPr lang="ru-RU"/>
              <a:t>Генерируется при попытке некорректного преобразования строки в число.</a:t>
            </a:r>
          </a:p>
          <a:p>
            <a:r>
              <a:rPr lang="en-US" b="1" i="1" err="1"/>
              <a:t>ArithmeticException</a:t>
            </a:r>
            <a:r>
              <a:rPr lang="en-US"/>
              <a:t> - </a:t>
            </a:r>
            <a:r>
              <a:rPr lang="ru-RU"/>
              <a:t>Генерируется, если во время выполнения арифметических операций происходит исключительная ситуация.</a:t>
            </a:r>
          </a:p>
        </p:txBody>
      </p:sp>
    </p:spTree>
    <p:extLst>
      <p:ext uri="{BB962C8B-B14F-4D97-AF65-F5344CB8AC3E}">
        <p14:creationId xmlns:p14="http://schemas.microsoft.com/office/powerpoint/2010/main" val="390709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7868-323F-1D41-AE66-1BE455A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Популярные ошибки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4661-59D3-BE49-90F5-E402DFE1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/>
              <a:t>OutOfMemoryError</a:t>
            </a:r>
            <a:r>
              <a:rPr lang="en-US"/>
              <a:t> - </a:t>
            </a:r>
            <a:r>
              <a:rPr lang="ru-RU"/>
              <a:t>Генерируется в случае нехватки памяти при её выделении какому-либо объекту или выполнении сборки мусора.</a:t>
            </a:r>
          </a:p>
          <a:p>
            <a:r>
              <a:rPr lang="en-US" b="1" i="1" err="1"/>
              <a:t>StackOverflowError</a:t>
            </a:r>
            <a:r>
              <a:rPr lang="en-US"/>
              <a:t> - </a:t>
            </a:r>
            <a:r>
              <a:rPr lang="ru-RU"/>
              <a:t>Генерируется в случае переполнения программного стека.</a:t>
            </a:r>
          </a:p>
        </p:txBody>
      </p:sp>
    </p:spTree>
    <p:extLst>
      <p:ext uri="{BB962C8B-B14F-4D97-AF65-F5344CB8AC3E}">
        <p14:creationId xmlns:p14="http://schemas.microsoft.com/office/powerpoint/2010/main" val="11889101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2792</TotalTime>
  <Words>856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Exceptions</vt:lpstr>
      <vt:lpstr>Что такое исключения?</vt:lpstr>
      <vt:lpstr>Иерархия исключений</vt:lpstr>
      <vt:lpstr>Проверяемые исключения (Checked)</vt:lpstr>
      <vt:lpstr>Непроверяемые исключения (Unchecked)</vt:lpstr>
      <vt:lpstr>Ошибки</vt:lpstr>
      <vt:lpstr>Популярные проверяемые исключения:</vt:lpstr>
      <vt:lpstr>Популярные непроверяемые исключения:</vt:lpstr>
      <vt:lpstr>Популярные ошибки</vt:lpstr>
      <vt:lpstr>Определение собственного класса исключения</vt:lpstr>
      <vt:lpstr>Ключевые слова</vt:lpstr>
      <vt:lpstr>Как работает try-catch-finally</vt:lpstr>
      <vt:lpstr>throw/throws</vt:lpstr>
      <vt:lpstr>Дополнительная информация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Exceptions</dc:title>
  <dc:creator>Microsoft Office User</dc:creator>
  <cp:lastModifiedBy>Microsoft Office User</cp:lastModifiedBy>
  <cp:revision>203</cp:revision>
  <dcterms:created xsi:type="dcterms:W3CDTF">2023-04-02T09:32:51Z</dcterms:created>
  <dcterms:modified xsi:type="dcterms:W3CDTF">2023-04-12T12:02:13Z</dcterms:modified>
</cp:coreProperties>
</file>