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9"/>
    <p:restoredTop sz="96959"/>
  </p:normalViewPr>
  <p:slideViewPr>
    <p:cSldViewPr snapToGrid="0">
      <p:cViewPr>
        <p:scale>
          <a:sx n="170" d="100"/>
          <a:sy n="170" d="100"/>
        </p:scale>
        <p:origin x="14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28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25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664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38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9335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180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399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374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29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926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9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04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135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2807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953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53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245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5764-B262-F74C-8A3B-B12D137F0224}" type="datetimeFigureOut">
              <a:rPr lang="en-RU" smtClean="0"/>
              <a:t>03.07.2023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9122-91BA-FA4A-B028-ACE4642839B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63871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generics/bridgeMethod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96D8-A055-D7B5-8A20-CBB76F29D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B0D0E-B25C-865F-8975-F01A71EE4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9524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A384-181E-ECA0-6F2B-C8E4F394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B689-3ECD-97A0-78F7-9A059254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Wildcard(?)</a:t>
            </a:r>
            <a:r>
              <a:rPr lang="en-US" dirty="0"/>
              <a:t> - </a:t>
            </a:r>
            <a:r>
              <a:rPr lang="ru-RU" dirty="0"/>
              <a:t>в </a:t>
            </a:r>
            <a:r>
              <a:rPr lang="en-GB" dirty="0"/>
              <a:t>generic</a:t>
            </a:r>
            <a:r>
              <a:rPr lang="ru-RU" dirty="0"/>
              <a:t> коде</a:t>
            </a:r>
            <a:r>
              <a:rPr lang="ru-RU" i="1" dirty="0"/>
              <a:t> </a:t>
            </a:r>
            <a:r>
              <a:rPr lang="ru-RU" dirty="0"/>
              <a:t>представляет неизвестный тип. </a:t>
            </a:r>
          </a:p>
          <a:p>
            <a:pPr lvl="1"/>
            <a:r>
              <a:rPr lang="ru-RU" dirty="0"/>
              <a:t>Может быть типам параметра, поля, локальной переменной или возвращаемым типом.</a:t>
            </a:r>
          </a:p>
          <a:p>
            <a:pPr lvl="1"/>
            <a:r>
              <a:rPr lang="ru-RU" dirty="0"/>
              <a:t>Не используется в типе аргумента метода, создании инстанса или </a:t>
            </a:r>
            <a:r>
              <a:rPr lang="ru-RU" dirty="0" err="1"/>
              <a:t>супертипе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При помощи </a:t>
            </a:r>
            <a:r>
              <a:rPr lang="en-US" i="1" dirty="0"/>
              <a:t>wildcard-</a:t>
            </a:r>
            <a:r>
              <a:rPr lang="en-US" i="1" dirty="0" err="1"/>
              <a:t>о</a:t>
            </a:r>
            <a:r>
              <a:rPr lang="ru-RU" i="1" dirty="0"/>
              <a:t>в </a:t>
            </a:r>
            <a:r>
              <a:rPr lang="ru-RU" dirty="0"/>
              <a:t>можно создать связь между </a:t>
            </a:r>
            <a:r>
              <a:rPr lang="en-US" i="1" dirty="0"/>
              <a:t>generic-</a:t>
            </a:r>
            <a:r>
              <a:rPr lang="ru-RU" i="1" dirty="0" err="1"/>
              <a:t>ами</a:t>
            </a:r>
            <a:endParaRPr lang="en-RU" i="1" dirty="0"/>
          </a:p>
          <a:p>
            <a:pPr marL="0" indent="0">
              <a:buNone/>
            </a:pPr>
            <a:r>
              <a:rPr lang="ru-RU" dirty="0"/>
              <a:t>Можно</a:t>
            </a:r>
            <a:r>
              <a:rPr lang="en-US" i="1" dirty="0"/>
              <a:t> wildcard </a:t>
            </a:r>
            <a:r>
              <a:rPr lang="ru-RU" dirty="0"/>
              <a:t>не ограничивать и у этого есть несколько применений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Работать с типом как с </a:t>
            </a:r>
            <a:r>
              <a:rPr lang="en-US" i="1" dirty="0"/>
              <a:t>Object.</a:t>
            </a:r>
            <a:endParaRPr lang="en-US" dirty="0"/>
          </a:p>
          <a:p>
            <a:pPr lvl="1"/>
            <a:r>
              <a:rPr lang="ru-RU" dirty="0"/>
              <a:t>Можно выполнять функционал не завязанный на параметр типа.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89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436A-4914-1713-B194-96B1970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RU" i="1" dirty="0"/>
              <a:t>wildcard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FF72-BE99-CF77-9E6F-69245C6F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</a:t>
            </a:r>
            <a:r>
              <a:rPr lang="en-RU" i="1" dirty="0"/>
              <a:t>ildcard</a:t>
            </a:r>
            <a:r>
              <a:rPr lang="en-RU" dirty="0"/>
              <a:t> </a:t>
            </a:r>
            <a:r>
              <a:rPr lang="ru-RU" dirty="0"/>
              <a:t>можно ограничить сверху при помощи </a:t>
            </a:r>
            <a:r>
              <a:rPr lang="en-US" i="1" dirty="0"/>
              <a:t>extends, </a:t>
            </a:r>
            <a:r>
              <a:rPr lang="ru-RU" dirty="0"/>
              <a:t>таким образом мы будем работать с родительским классом</a:t>
            </a:r>
            <a:r>
              <a:rPr lang="en-US" i="1" dirty="0"/>
              <a:t>.</a:t>
            </a:r>
          </a:p>
          <a:p>
            <a:pPr lvl="1"/>
            <a:endParaRPr lang="en-US" i="1" dirty="0"/>
          </a:p>
          <a:p>
            <a:pPr marL="0" indent="0">
              <a:buNone/>
            </a:pPr>
            <a:r>
              <a:rPr lang="en-US" i="1" dirty="0"/>
              <a:t>W</a:t>
            </a:r>
            <a:r>
              <a:rPr lang="en-RU" i="1" dirty="0"/>
              <a:t>ildcard</a:t>
            </a:r>
            <a:r>
              <a:rPr lang="en-RU" dirty="0"/>
              <a:t> </a:t>
            </a:r>
            <a:r>
              <a:rPr lang="ru-RU" dirty="0"/>
              <a:t>можно ограничить снизу при помощи </a:t>
            </a:r>
            <a:r>
              <a:rPr lang="en-US" i="1" dirty="0"/>
              <a:t>super, </a:t>
            </a:r>
            <a:r>
              <a:rPr lang="ru-RU" dirty="0"/>
              <a:t>таким образом мы будем работать с</a:t>
            </a:r>
            <a:r>
              <a:rPr lang="en-US" dirty="0"/>
              <a:t> </a:t>
            </a:r>
            <a:r>
              <a:rPr lang="ru-RU" dirty="0"/>
              <a:t>ним, как с </a:t>
            </a:r>
            <a:r>
              <a:rPr lang="en-US" i="1" dirty="0"/>
              <a:t>Object.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Wildcard </a:t>
            </a:r>
            <a:r>
              <a:rPr lang="ru-RU" dirty="0"/>
              <a:t>можно ограничить либо сверху, либо снизу, но не одновременно.</a:t>
            </a:r>
            <a:endParaRPr lang="en-US" i="1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7420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CD1A-A6F2-CB2F-A3A7-D0028AE0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</a:t>
            </a:r>
            <a:r>
              <a:rPr lang="en-US" i="1" dirty="0"/>
              <a:t>wildcard-</a:t>
            </a:r>
            <a:r>
              <a:rPr lang="ru-RU" i="1" dirty="0" err="1"/>
              <a:t>ов</a:t>
            </a:r>
            <a:endParaRPr lang="en-RU" i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D46023-5842-F9A2-A716-FDCA729DE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938" y="2809081"/>
            <a:ext cx="4610100" cy="2654300"/>
          </a:xfrm>
        </p:spPr>
      </p:pic>
    </p:spTree>
    <p:extLst>
      <p:ext uri="{BB962C8B-B14F-4D97-AF65-F5344CB8AC3E}">
        <p14:creationId xmlns:p14="http://schemas.microsoft.com/office/powerpoint/2010/main" val="424535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3C6A-005B-AC0B-B188-F076D5A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</a:t>
            </a:r>
            <a:r>
              <a:rPr lang="en-GB" i="1" dirty="0" err="1"/>
              <a:t>ildcard</a:t>
            </a:r>
            <a:r>
              <a:rPr lang="en-GB" i="1" dirty="0"/>
              <a:t> capture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C612-E7EE-EB4A-20CE-6A164DE1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U" i="1" dirty="0"/>
              <a:t>Wildcard capture </a:t>
            </a:r>
            <a:r>
              <a:rPr lang="en-RU" dirty="0"/>
              <a:t>– </a:t>
            </a:r>
            <a:r>
              <a:rPr lang="ru-RU" dirty="0"/>
              <a:t>подстановка конкретного типа </a:t>
            </a:r>
            <a:r>
              <a:rPr lang="en-US" i="1" dirty="0"/>
              <a:t>wildcard-</a:t>
            </a:r>
            <a:r>
              <a:rPr lang="ru-RU" i="1" dirty="0"/>
              <a:t>у.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ru-RU" dirty="0"/>
              <a:t>Пример метода</a:t>
            </a:r>
            <a:r>
              <a:rPr lang="en-US" dirty="0"/>
              <a:t>: </a:t>
            </a:r>
            <a:r>
              <a:rPr lang="en-GB" i="1" dirty="0"/>
              <a:t>void foo(List&lt;?&gt; </a:t>
            </a:r>
            <a:r>
              <a:rPr lang="en-GB" i="1" dirty="0" err="1"/>
              <a:t>i</a:t>
            </a:r>
            <a:r>
              <a:rPr lang="en-GB" i="1" dirty="0"/>
              <a:t>) { </a:t>
            </a:r>
            <a:r>
              <a:rPr lang="en-GB" i="1" dirty="0" err="1"/>
              <a:t>i.set</a:t>
            </a:r>
            <a:r>
              <a:rPr lang="en-GB" i="1" dirty="0"/>
              <a:t>(0, </a:t>
            </a:r>
            <a:r>
              <a:rPr lang="en-GB" i="1" dirty="0" err="1"/>
              <a:t>i.get</a:t>
            </a:r>
            <a:r>
              <a:rPr lang="en-GB" i="1" dirty="0"/>
              <a:t>(0)); }</a:t>
            </a:r>
          </a:p>
          <a:p>
            <a:pPr marL="457200" lvl="1" indent="0">
              <a:buNone/>
            </a:pPr>
            <a:r>
              <a:rPr lang="ru-RU" dirty="0"/>
              <a:t>Ошибка метода</a:t>
            </a:r>
            <a:r>
              <a:rPr lang="en-US" dirty="0"/>
              <a:t>: </a:t>
            </a:r>
            <a:r>
              <a:rPr lang="en-GB" i="1" dirty="0"/>
              <a:t>required: int,CAP#1 found: </a:t>
            </a:r>
            <a:r>
              <a:rPr lang="en-GB" i="1" dirty="0" err="1"/>
              <a:t>int,Object</a:t>
            </a:r>
            <a:endParaRPr lang="en-GB" i="1" dirty="0"/>
          </a:p>
          <a:p>
            <a:pPr marL="0" indent="0">
              <a:buNone/>
            </a:pPr>
            <a:r>
              <a:rPr lang="ru-RU" dirty="0"/>
              <a:t>Для решения данной ошибки достаточно создать </a:t>
            </a:r>
            <a:r>
              <a:rPr lang="en-US" i="1" dirty="0"/>
              <a:t>helper </a:t>
            </a:r>
            <a:r>
              <a:rPr lang="ru-RU" i="1" dirty="0"/>
              <a:t>метод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/>
              <a:t>private &lt;T&gt; void </a:t>
            </a:r>
            <a:r>
              <a:rPr lang="en-US" i="1" dirty="0" err="1"/>
              <a:t>fooHelper</a:t>
            </a:r>
            <a:r>
              <a:rPr lang="en-US" i="1" dirty="0"/>
              <a:t>(List&lt;T&gt; l) { </a:t>
            </a:r>
            <a:r>
              <a:rPr lang="en-US" i="1" dirty="0" err="1"/>
              <a:t>l.set</a:t>
            </a:r>
            <a:r>
              <a:rPr lang="en-US" i="1" dirty="0"/>
              <a:t>(0, </a:t>
            </a:r>
            <a:r>
              <a:rPr lang="en-US" i="1" dirty="0" err="1"/>
              <a:t>l.get</a:t>
            </a:r>
            <a:r>
              <a:rPr lang="en-US" i="1" dirty="0"/>
              <a:t>(0)); } </a:t>
            </a:r>
          </a:p>
          <a:p>
            <a:pPr marL="0" indent="0">
              <a:buNone/>
            </a:pPr>
            <a:r>
              <a:rPr lang="ru-RU" dirty="0"/>
              <a:t>Таким образом компилятор определит, что </a:t>
            </a:r>
            <a:r>
              <a:rPr lang="en-US" i="1" dirty="0"/>
              <a:t>T – CAP#1 </a:t>
            </a:r>
            <a:r>
              <a:rPr lang="ru-RU" dirty="0"/>
              <a:t>тип.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5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48A3-422A-F17E-B656-230EA3EE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i="1" dirty="0"/>
              <a:t>Generic-</a:t>
            </a:r>
            <a:r>
              <a:rPr lang="ru-RU" i="1" dirty="0" err="1"/>
              <a:t>ов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DF3D-B7A4-C64A-67A0-AAE00499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Нельзя использовать примитивы</a:t>
            </a:r>
          </a:p>
          <a:p>
            <a:r>
              <a:rPr lang="ru-RU" dirty="0"/>
              <a:t>Нельзя создать инстанс параметра типа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ru-RU" i="1" dirty="0"/>
              <a:t>только при помощь рефлексии</a:t>
            </a:r>
            <a:r>
              <a:rPr lang="en-US" i="1" dirty="0"/>
              <a:t>)</a:t>
            </a:r>
            <a:endParaRPr lang="ru-RU" i="1" dirty="0"/>
          </a:p>
          <a:p>
            <a:r>
              <a:rPr lang="ru-RU" dirty="0"/>
              <a:t>Нельзя сделать </a:t>
            </a:r>
            <a:r>
              <a:rPr lang="en-US" i="1" dirty="0"/>
              <a:t>static-</a:t>
            </a:r>
            <a:r>
              <a:rPr lang="ru-RU" i="1" dirty="0"/>
              <a:t>поле</a:t>
            </a:r>
            <a:r>
              <a:rPr lang="ru-RU" dirty="0"/>
              <a:t> параметра типа</a:t>
            </a:r>
          </a:p>
          <a:p>
            <a:r>
              <a:rPr lang="ru-RU" dirty="0"/>
              <a:t>Нельзя использовать в приведениях, если параметр не ограничен.</a:t>
            </a:r>
          </a:p>
          <a:p>
            <a:r>
              <a:rPr lang="ru-RU" dirty="0"/>
              <a:t>Нельзя использовать в </a:t>
            </a:r>
            <a:r>
              <a:rPr lang="en-US" i="1" dirty="0"/>
              <a:t>instance</a:t>
            </a:r>
            <a:r>
              <a:rPr lang="ru-RU" i="1" dirty="0" err="1"/>
              <a:t>o</a:t>
            </a:r>
            <a:r>
              <a:rPr lang="en-US" i="1" dirty="0"/>
              <a:t>f ()</a:t>
            </a:r>
          </a:p>
          <a:p>
            <a:r>
              <a:rPr lang="ru-RU" dirty="0"/>
              <a:t>Нельзя создать массив параметризованного типа</a:t>
            </a:r>
            <a:endParaRPr lang="en-GB" dirty="0"/>
          </a:p>
          <a:p>
            <a:r>
              <a:rPr lang="ru-RU" dirty="0"/>
              <a:t>Нельзя создать</a:t>
            </a:r>
            <a:r>
              <a:rPr lang="en-US" i="1" dirty="0"/>
              <a:t> generic-</a:t>
            </a:r>
            <a:r>
              <a:rPr lang="ru-RU" i="1" dirty="0"/>
              <a:t>класс</a:t>
            </a:r>
            <a:r>
              <a:rPr lang="ru-RU" dirty="0"/>
              <a:t>, наследника </a:t>
            </a:r>
            <a:r>
              <a:rPr lang="en-US" i="1" dirty="0"/>
              <a:t>Throwable</a:t>
            </a:r>
            <a:r>
              <a:rPr lang="ru-RU" i="1" dirty="0"/>
              <a:t>,</a:t>
            </a:r>
            <a:r>
              <a:rPr lang="en-US" dirty="0"/>
              <a:t> </a:t>
            </a:r>
            <a:r>
              <a:rPr lang="ru-RU" dirty="0"/>
              <a:t>отловить или выбросить новое исключение параметризированного типа </a:t>
            </a:r>
            <a:r>
              <a:rPr lang="ru-RU" i="1" dirty="0"/>
              <a:t>(можно поместить в </a:t>
            </a:r>
            <a:r>
              <a:rPr lang="en-US" i="1" dirty="0"/>
              <a:t>throws</a:t>
            </a:r>
            <a:r>
              <a:rPr lang="ru-RU" i="1" dirty="0"/>
              <a:t>)</a:t>
            </a:r>
            <a:endParaRPr lang="en-US" i="1" dirty="0"/>
          </a:p>
          <a:p>
            <a:r>
              <a:rPr lang="ru-RU" dirty="0"/>
              <a:t>Нельзя перегружать метод, где зачистка происходит к одному и тому же типу</a:t>
            </a:r>
            <a:br>
              <a:rPr lang="en-GB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3077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4412-53B9-CD7B-DFC1-88846472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Type Erasure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0C4B-2655-A9C2-2D58-532D8F05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Type erasure </a:t>
            </a:r>
            <a:r>
              <a:rPr lang="en-US" dirty="0"/>
              <a:t>– </a:t>
            </a:r>
            <a:r>
              <a:rPr lang="ru-RU" dirty="0"/>
              <a:t>стирание параметр типов в </a:t>
            </a:r>
            <a:r>
              <a:rPr lang="en-US" i="1" dirty="0"/>
              <a:t>runtime-</a:t>
            </a:r>
            <a:r>
              <a:rPr lang="ru-RU" i="1" dirty="0"/>
              <a:t>е</a:t>
            </a:r>
            <a:r>
              <a:rPr lang="ru-RU" dirty="0"/>
              <a:t>. </a:t>
            </a:r>
          </a:p>
          <a:p>
            <a:r>
              <a:rPr lang="ru-RU" dirty="0"/>
              <a:t>Замена всех параметр типов в </a:t>
            </a:r>
            <a:r>
              <a:rPr lang="en-US" i="1" dirty="0"/>
              <a:t>generic</a:t>
            </a:r>
            <a:r>
              <a:rPr lang="ru-RU" dirty="0"/>
              <a:t> типах на верхнее ограничение, если не указан явно, то это </a:t>
            </a:r>
            <a:r>
              <a:rPr lang="en-US" i="1" dirty="0"/>
              <a:t>Object</a:t>
            </a:r>
            <a:endParaRPr lang="ru-RU" i="1" dirty="0"/>
          </a:p>
          <a:p>
            <a:r>
              <a:rPr lang="ru-RU" dirty="0"/>
              <a:t>Производит приведение типов для сохранения типов</a:t>
            </a:r>
            <a:endParaRPr lang="en-US" dirty="0"/>
          </a:p>
          <a:p>
            <a:r>
              <a:rPr lang="ru-RU" dirty="0"/>
              <a:t>Если есть проблемы с приведением типов, то компилятором может быть сгенерирован </a:t>
            </a:r>
            <a:r>
              <a:rPr lang="en-US" i="1" dirty="0"/>
              <a:t>bridge</a:t>
            </a:r>
            <a:r>
              <a:rPr lang="ru-RU" i="1" dirty="0"/>
              <a:t> метод. </a:t>
            </a:r>
            <a:r>
              <a:rPr lang="en-US" dirty="0"/>
              <a:t>[</a:t>
            </a: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i="1" dirty="0"/>
              <a:t> </a:t>
            </a:r>
            <a:r>
              <a:rPr lang="en-GB" i="1" dirty="0">
                <a:hlinkClick r:id="rId2"/>
              </a:rPr>
              <a:t>https://docs.oracle.com/javase/tutorial/java/generics/bridgeMethods.html</a:t>
            </a:r>
            <a:r>
              <a:rPr lang="en-US" dirty="0"/>
              <a:t>]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6536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ABB7-4E8C-A712-04A0-5C3A57A8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i="1" dirty="0"/>
              <a:t>Non-Reifiable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BA89-8BF1-43ED-25C9-1989B37D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RU" i="1" dirty="0"/>
              <a:t>Reifiable type </a:t>
            </a:r>
            <a:r>
              <a:rPr lang="en-RU" dirty="0"/>
              <a:t>– </a:t>
            </a:r>
            <a:r>
              <a:rPr lang="ru-RU" dirty="0"/>
              <a:t>тип, полная информация о котором доступна в </a:t>
            </a:r>
            <a:r>
              <a:rPr lang="en-US" i="1" dirty="0"/>
              <a:t>runtime-</a:t>
            </a:r>
            <a:r>
              <a:rPr lang="ru-RU" i="1" dirty="0"/>
              <a:t>е</a:t>
            </a:r>
            <a:r>
              <a:rPr lang="en-GB" i="1" dirty="0"/>
              <a:t> </a:t>
            </a:r>
            <a:r>
              <a:rPr lang="ru-RU" dirty="0"/>
              <a:t>(Примитивы</a:t>
            </a:r>
            <a:r>
              <a:rPr lang="en-GB" i="1" dirty="0"/>
              <a:t>, </a:t>
            </a:r>
            <a:r>
              <a:rPr lang="ru-RU" dirty="0"/>
              <a:t>не</a:t>
            </a:r>
            <a:r>
              <a:rPr lang="ru-RU" i="1" dirty="0"/>
              <a:t> </a:t>
            </a:r>
            <a:r>
              <a:rPr lang="en-GB" i="1" dirty="0"/>
              <a:t>generic </a:t>
            </a:r>
            <a:r>
              <a:rPr lang="ru-RU" dirty="0"/>
              <a:t>типы</a:t>
            </a:r>
            <a:r>
              <a:rPr lang="en-GB" i="1" dirty="0"/>
              <a:t>, raw </a:t>
            </a:r>
            <a:r>
              <a:rPr lang="ru-RU" dirty="0"/>
              <a:t>типы </a:t>
            </a:r>
            <a:r>
              <a:rPr lang="en-GB" dirty="0"/>
              <a:t> </a:t>
            </a:r>
            <a:r>
              <a:rPr lang="ru-RU" dirty="0"/>
              <a:t>и неограниченные </a:t>
            </a:r>
            <a:r>
              <a:rPr lang="en-GB" i="1" dirty="0"/>
              <a:t>wildcard</a:t>
            </a:r>
            <a:r>
              <a:rPr lang="ru-RU" i="1" dirty="0"/>
              <a:t>-ы</a:t>
            </a:r>
            <a:r>
              <a:rPr lang="ru-RU" dirty="0"/>
              <a:t>)</a:t>
            </a:r>
            <a:r>
              <a:rPr lang="en-GB" i="1" dirty="0"/>
              <a:t>.</a:t>
            </a:r>
            <a:endParaRPr lang="ru-RU" i="1" dirty="0"/>
          </a:p>
          <a:p>
            <a:r>
              <a:rPr lang="en-US" i="1" dirty="0"/>
              <a:t>Non-reifiable type – </a:t>
            </a:r>
            <a:r>
              <a:rPr lang="ru-RU" dirty="0"/>
              <a:t>тип, полная информация о котором недоступна в </a:t>
            </a:r>
            <a:r>
              <a:rPr lang="en-US" i="1" dirty="0"/>
              <a:t>runtime-</a:t>
            </a:r>
            <a:r>
              <a:rPr lang="ru-RU" i="1" dirty="0"/>
              <a:t>е </a:t>
            </a:r>
            <a:r>
              <a:rPr lang="ru-RU" dirty="0"/>
              <a:t>(ограниченные </a:t>
            </a:r>
            <a:r>
              <a:rPr lang="en-US" i="1" dirty="0"/>
              <a:t>wildcard-</a:t>
            </a:r>
            <a:r>
              <a:rPr lang="ru-RU" i="1" dirty="0"/>
              <a:t>ы</a:t>
            </a:r>
            <a:r>
              <a:rPr lang="ru-RU" dirty="0"/>
              <a:t>).</a:t>
            </a:r>
            <a:endParaRPr lang="en-US" dirty="0"/>
          </a:p>
          <a:p>
            <a:r>
              <a:rPr lang="ru-RU" dirty="0"/>
              <a:t>Непроверяемые предупреждения генерируются во время компиляции (проверка типов) или во время выполнения(правильность операций с параметризованными типами).</a:t>
            </a:r>
          </a:p>
          <a:p>
            <a:r>
              <a:rPr lang="ru-RU" dirty="0"/>
              <a:t>Предотвратить предупреждения можно при помощи аннотаций </a:t>
            </a:r>
          </a:p>
          <a:p>
            <a:pPr lvl="1"/>
            <a:r>
              <a:rPr lang="en-US" i="1" dirty="0" err="1"/>
              <a:t>SuppressWarnings</a:t>
            </a:r>
            <a:r>
              <a:rPr lang="en-US" i="1" dirty="0"/>
              <a:t>({“unchecked”, “</a:t>
            </a:r>
            <a:r>
              <a:rPr lang="en-US" i="1" dirty="0" err="1"/>
              <a:t>varargs</a:t>
            </a:r>
            <a:r>
              <a:rPr lang="en-US" i="1" dirty="0"/>
              <a:t>”})</a:t>
            </a:r>
          </a:p>
          <a:p>
            <a:pPr lvl="1"/>
            <a:r>
              <a:rPr lang="en-US" i="1" dirty="0" err="1"/>
              <a:t>SafeVarargs</a:t>
            </a:r>
            <a:r>
              <a:rPr lang="en-US" i="1" dirty="0"/>
              <a:t> – </a:t>
            </a:r>
            <a:r>
              <a:rPr lang="ru-RU" dirty="0"/>
              <a:t>только для </a:t>
            </a:r>
            <a:r>
              <a:rPr lang="en-US" i="1" dirty="0" err="1"/>
              <a:t>vararg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0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9A25-E4CF-A959-A350-E77EDCD0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8C49-6062-FC41-3131-5BB6FF70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676068" cy="3599316"/>
          </a:xfrm>
        </p:spPr>
        <p:txBody>
          <a:bodyPr/>
          <a:lstStyle/>
          <a:p>
            <a:pPr marL="0" indent="0">
              <a:buNone/>
            </a:pPr>
            <a:r>
              <a:rPr lang="en-RU" i="1" dirty="0"/>
              <a:t>Wrapper</a:t>
            </a:r>
            <a:r>
              <a:rPr lang="en-RU" dirty="0"/>
              <a:t> – </a:t>
            </a:r>
            <a:r>
              <a:rPr lang="ru-RU" dirty="0"/>
              <a:t>классы, представляющие классовое представление примитивов.</a:t>
            </a:r>
          </a:p>
          <a:p>
            <a:pPr lvl="1"/>
            <a:r>
              <a:rPr lang="ru-RU" i="1" dirty="0"/>
              <a:t>% </a:t>
            </a:r>
            <a:r>
              <a:rPr lang="ru-RU" dirty="0"/>
              <a:t>и</a:t>
            </a:r>
            <a:r>
              <a:rPr lang="ru-RU" i="1" dirty="0"/>
              <a:t> += </a:t>
            </a:r>
            <a:r>
              <a:rPr lang="ru-RU" dirty="0"/>
              <a:t>нельзя применять</a:t>
            </a:r>
          </a:p>
          <a:p>
            <a:pPr marL="0" indent="0">
              <a:buNone/>
            </a:pPr>
            <a:r>
              <a:rPr lang="en-US" i="1" dirty="0"/>
              <a:t>Autoboxing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unboxing </a:t>
            </a:r>
            <a:r>
              <a:rPr lang="en-US" dirty="0"/>
              <a:t>– </a:t>
            </a:r>
            <a:r>
              <a:rPr lang="ru-RU" dirty="0"/>
              <a:t>автоматические переводы между примитивами и </a:t>
            </a:r>
            <a:r>
              <a:rPr lang="en-US" i="1" dirty="0"/>
              <a:t>wrapper</a:t>
            </a:r>
            <a:r>
              <a:rPr lang="ru-RU" i="1" dirty="0"/>
              <a:t>-</a:t>
            </a:r>
            <a:r>
              <a:rPr lang="ru-RU" i="1" dirty="0" err="1"/>
              <a:t>ами</a:t>
            </a:r>
            <a:r>
              <a:rPr lang="en-US" dirty="0"/>
              <a:t> </a:t>
            </a:r>
            <a:r>
              <a:rPr lang="ru-RU" dirty="0"/>
              <a:t>при помощи</a:t>
            </a:r>
            <a:r>
              <a:rPr lang="en-US" dirty="0"/>
              <a:t> </a:t>
            </a:r>
            <a:r>
              <a:rPr lang="en-US" i="1" dirty="0"/>
              <a:t>Java </a:t>
            </a:r>
            <a:r>
              <a:rPr lang="ru-RU" i="1" dirty="0"/>
              <a:t>компилятора</a:t>
            </a:r>
            <a:endParaRPr lang="en-US" i="1" dirty="0"/>
          </a:p>
          <a:p>
            <a:pPr lvl="1"/>
            <a:r>
              <a:rPr lang="ru-RU" dirty="0"/>
              <a:t>Из</a:t>
            </a:r>
            <a:r>
              <a:rPr lang="en-US" dirty="0"/>
              <a:t> </a:t>
            </a:r>
            <a:r>
              <a:rPr lang="en-US" i="1" dirty="0"/>
              <a:t>wrapper-a </a:t>
            </a:r>
            <a:r>
              <a:rPr lang="ru-RU" dirty="0"/>
              <a:t>в примитив при помощи метода </a:t>
            </a:r>
            <a:r>
              <a:rPr lang="en-US" i="1" dirty="0"/>
              <a:t>*type*Value()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C0C1-6D7C-161F-F5C7-603D1482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82" y="2625231"/>
            <a:ext cx="2641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56E0-9FFC-E69A-9F8A-9F204B75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28FC-D830-CB8B-980C-7C412D40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Generic</a:t>
            </a:r>
            <a:r>
              <a:rPr lang="ru-RU" i="1" dirty="0"/>
              <a:t>-и</a:t>
            </a:r>
            <a:r>
              <a:rPr lang="en-US" i="1" dirty="0"/>
              <a:t> </a:t>
            </a:r>
            <a:r>
              <a:rPr lang="ru-RU" dirty="0"/>
              <a:t>нужны для уменьшения количества багов за счет повышения </a:t>
            </a:r>
            <a:r>
              <a:rPr lang="ru-RU" dirty="0" err="1"/>
              <a:t>реюзабельности</a:t>
            </a:r>
            <a:r>
              <a:rPr lang="ru-RU" dirty="0"/>
              <a:t>, ужесточения проверки типов на этапе компиляции и избавления от </a:t>
            </a:r>
            <a:r>
              <a:rPr lang="en-US" i="1" dirty="0"/>
              <a:t>class cast-</a:t>
            </a:r>
            <a:r>
              <a:rPr lang="ru-RU" i="1" dirty="0" err="1"/>
              <a:t>ов</a:t>
            </a:r>
            <a:r>
              <a:rPr lang="ru-RU" dirty="0"/>
              <a:t>. </a:t>
            </a:r>
          </a:p>
          <a:p>
            <a:r>
              <a:rPr lang="en-US" i="1" dirty="0"/>
              <a:t>Generic</a:t>
            </a:r>
            <a:r>
              <a:rPr lang="ru-RU" i="1" dirty="0"/>
              <a:t>-и</a:t>
            </a:r>
            <a:r>
              <a:rPr lang="en-US" i="1" dirty="0"/>
              <a:t> </a:t>
            </a:r>
            <a:r>
              <a:rPr lang="ru-RU" dirty="0"/>
              <a:t>позволяют использовать типы как параметры классов, интерфейсов и методов.</a:t>
            </a:r>
          </a:p>
          <a:p>
            <a:r>
              <a:rPr lang="ru-RU" dirty="0"/>
              <a:t>Вместо </a:t>
            </a:r>
            <a:r>
              <a:rPr lang="en-US" i="1" dirty="0"/>
              <a:t>Generic-</a:t>
            </a:r>
            <a:r>
              <a:rPr lang="ru-RU" i="1" dirty="0" err="1"/>
              <a:t>ов</a:t>
            </a:r>
            <a:r>
              <a:rPr lang="ru-RU" i="1" dirty="0"/>
              <a:t> </a:t>
            </a:r>
            <a:r>
              <a:rPr lang="ru-RU" dirty="0"/>
              <a:t>можно использовать </a:t>
            </a:r>
            <a:r>
              <a:rPr lang="en-US" i="1" dirty="0"/>
              <a:t>Object</a:t>
            </a:r>
            <a:r>
              <a:rPr lang="ru-RU" i="1" dirty="0"/>
              <a:t>, </a:t>
            </a:r>
            <a:r>
              <a:rPr lang="ru-RU" dirty="0"/>
              <a:t>но из-за этого увеличивается шанс ошибок в </a:t>
            </a:r>
            <a:r>
              <a:rPr lang="en-US" i="1" dirty="0"/>
              <a:t>runtime</a:t>
            </a:r>
            <a:r>
              <a:rPr lang="ru-RU" i="1" dirty="0"/>
              <a:t>-е.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5498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614-5C1F-0D02-655F-2BBDF31F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i="1" dirty="0"/>
              <a:t>Generic</a:t>
            </a:r>
            <a:r>
              <a:rPr lang="ru-RU" dirty="0"/>
              <a:t> 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ED6D-3101-7E62-55FB-F4854558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  <a:r>
              <a:rPr lang="ru-RU" i="1" dirty="0"/>
              <a:t> </a:t>
            </a:r>
            <a:r>
              <a:rPr lang="en-GB" i="1" dirty="0"/>
              <a:t>class </a:t>
            </a:r>
            <a:r>
              <a:rPr lang="en-US" i="1" dirty="0"/>
              <a:t>Name</a:t>
            </a:r>
            <a:r>
              <a:rPr lang="en-GB" i="1" dirty="0"/>
              <a:t>&lt;T1, T2, ..., Tn&gt; { /* ... */ }</a:t>
            </a:r>
          </a:p>
          <a:p>
            <a:r>
              <a:rPr lang="ru-RU" dirty="0"/>
              <a:t>Типы в </a:t>
            </a:r>
            <a:r>
              <a:rPr lang="en-US" i="1" dirty="0"/>
              <a:t>Generic-</a:t>
            </a:r>
            <a:r>
              <a:rPr lang="ru-RU" i="1" dirty="0"/>
              <a:t>ах </a:t>
            </a:r>
            <a:r>
              <a:rPr lang="ru-RU" dirty="0"/>
              <a:t>не могут быть примитивами.</a:t>
            </a:r>
          </a:p>
          <a:p>
            <a:r>
              <a:rPr lang="ru-RU" dirty="0"/>
              <a:t>Типы должны называться одной заглавной буквой(по конвенции).</a:t>
            </a:r>
          </a:p>
          <a:p>
            <a:r>
              <a:rPr lang="ru-RU" dirty="0"/>
              <a:t>Не путать</a:t>
            </a:r>
            <a:r>
              <a:rPr lang="en-US" dirty="0"/>
              <a:t>:</a:t>
            </a:r>
          </a:p>
          <a:p>
            <a:pPr lvl="1"/>
            <a:r>
              <a:rPr lang="en-GB" i="1" dirty="0"/>
              <a:t>T </a:t>
            </a:r>
            <a:r>
              <a:rPr lang="ru-RU" dirty="0"/>
              <a:t>в </a:t>
            </a:r>
            <a:r>
              <a:rPr lang="en-GB" i="1" dirty="0"/>
              <a:t>Foo&lt;T&gt; - </a:t>
            </a:r>
            <a:r>
              <a:rPr lang="ru-RU" dirty="0"/>
              <a:t>параметр типа</a:t>
            </a:r>
            <a:endParaRPr lang="ru-RU" i="1" dirty="0"/>
          </a:p>
          <a:p>
            <a:pPr lvl="1"/>
            <a:r>
              <a:rPr lang="en-GB" i="1" dirty="0"/>
              <a:t>String </a:t>
            </a:r>
            <a:r>
              <a:rPr lang="ru-RU" dirty="0"/>
              <a:t>в</a:t>
            </a:r>
            <a:r>
              <a:rPr lang="en-GB" i="1" dirty="0"/>
              <a:t> Foo&lt;String&gt;</a:t>
            </a:r>
            <a:r>
              <a:rPr lang="ru-RU" i="1" dirty="0"/>
              <a:t> - </a:t>
            </a:r>
            <a:r>
              <a:rPr lang="ru-RU" dirty="0"/>
              <a:t>аргумент типа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638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00A-AE8D-BD64-9F5E-EE0E309A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  <a:r>
              <a:rPr lang="en-US" dirty="0"/>
              <a:t> </a:t>
            </a:r>
            <a:r>
              <a:rPr lang="ru-RU" dirty="0"/>
              <a:t>объекта с </a:t>
            </a:r>
            <a:r>
              <a:rPr lang="en-US" i="1" dirty="0"/>
              <a:t>Generic-</a:t>
            </a:r>
            <a:r>
              <a:rPr lang="ru-RU" i="1" dirty="0"/>
              <a:t>ом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6BC8-F318-4EB8-79D3-BB2C0823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List</a:t>
            </a:r>
            <a:r>
              <a:rPr lang="en-GB" i="1" dirty="0"/>
              <a:t>&lt;Integer&gt; </a:t>
            </a:r>
            <a:r>
              <a:rPr lang="en-GB" i="1" dirty="0" err="1"/>
              <a:t>integerList</a:t>
            </a:r>
            <a:r>
              <a:rPr lang="en-GB" i="1" dirty="0"/>
              <a:t> = new </a:t>
            </a:r>
            <a:r>
              <a:rPr lang="en-GB" i="1" dirty="0" err="1"/>
              <a:t>ArrayList</a:t>
            </a:r>
            <a:r>
              <a:rPr lang="en-GB" i="1" dirty="0"/>
              <a:t>&lt;Integer&gt;()</a:t>
            </a:r>
            <a:endParaRPr lang="ru-RU" i="1" dirty="0"/>
          </a:p>
          <a:p>
            <a:r>
              <a:rPr lang="en-US" i="1" dirty="0"/>
              <a:t>List</a:t>
            </a:r>
            <a:r>
              <a:rPr lang="en-GB" i="1" dirty="0"/>
              <a:t>&lt;Integer&gt; </a:t>
            </a:r>
            <a:r>
              <a:rPr lang="en-GB" i="1" dirty="0" err="1"/>
              <a:t>integerList</a:t>
            </a:r>
            <a:r>
              <a:rPr lang="en-GB" i="1" dirty="0"/>
              <a:t> = new </a:t>
            </a:r>
            <a:r>
              <a:rPr lang="en-GB" i="1" dirty="0" err="1"/>
              <a:t>ArrayList</a:t>
            </a:r>
            <a:r>
              <a:rPr lang="en-GB" i="1" dirty="0"/>
              <a:t>&lt;&gt;()</a:t>
            </a:r>
            <a:r>
              <a:rPr lang="ru-RU" i="1" dirty="0"/>
              <a:t> – </a:t>
            </a:r>
            <a:r>
              <a:rPr lang="en-US" i="1" dirty="0"/>
              <a:t>The Diamond</a:t>
            </a:r>
          </a:p>
          <a:p>
            <a:r>
              <a:rPr lang="en-GB" i="1" dirty="0"/>
              <a:t>Pair&lt;String, Integer&gt; pair = new </a:t>
            </a:r>
            <a:r>
              <a:rPr lang="en-GB" i="1" dirty="0" err="1"/>
              <a:t>OrderedPair</a:t>
            </a:r>
            <a:r>
              <a:rPr lang="en-GB" i="1" dirty="0"/>
              <a:t>&lt;String, Integer&gt;("Even", 8)</a:t>
            </a:r>
          </a:p>
          <a:p>
            <a:r>
              <a:rPr lang="en-GB" i="1" dirty="0"/>
              <a:t>Pair&lt;String, Box&lt;Integer&gt;&gt; p = new </a:t>
            </a:r>
            <a:r>
              <a:rPr lang="en-GB" i="1" dirty="0" err="1"/>
              <a:t>OrderedPair</a:t>
            </a:r>
            <a:r>
              <a:rPr lang="en-GB" i="1" dirty="0"/>
              <a:t>&lt;&gt;("primes", new Box&lt;Integer&gt;(...))</a:t>
            </a:r>
            <a:endParaRPr lang="ru-RU" i="1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845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8818-39D0-7B97-8A47-F6BF5C78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Generic</a:t>
            </a:r>
            <a:r>
              <a:rPr lang="en-US" dirty="0"/>
              <a:t> </a:t>
            </a:r>
            <a:r>
              <a:rPr lang="ru-RU" dirty="0"/>
              <a:t>методы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8FEF-FF77-1AB7-C7E9-6C407027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Generic</a:t>
            </a:r>
            <a:r>
              <a:rPr lang="en-GB" dirty="0"/>
              <a:t> </a:t>
            </a:r>
            <a:r>
              <a:rPr lang="ru-RU" dirty="0"/>
              <a:t>методы – методы, у которых есть свои параметры типа.</a:t>
            </a:r>
            <a:r>
              <a:rPr lang="en-GB" dirty="0"/>
              <a:t> </a:t>
            </a:r>
            <a:endParaRPr lang="ru-RU" dirty="0"/>
          </a:p>
          <a:p>
            <a:pPr lvl="1"/>
            <a:r>
              <a:rPr lang="ru-RU" dirty="0"/>
              <a:t>Их тип ограничен телом метода. </a:t>
            </a:r>
          </a:p>
          <a:p>
            <a:pPr lvl="1"/>
            <a:r>
              <a:rPr lang="en-US" i="1" dirty="0"/>
              <a:t>Generic</a:t>
            </a:r>
            <a:r>
              <a:rPr lang="en-US" dirty="0"/>
              <a:t> </a:t>
            </a:r>
            <a:r>
              <a:rPr lang="ru-RU" dirty="0"/>
              <a:t>конструктор аналогичны</a:t>
            </a:r>
            <a:r>
              <a:rPr lang="en-US" dirty="0"/>
              <a:t> </a:t>
            </a:r>
            <a:r>
              <a:rPr lang="en-US" i="1" dirty="0"/>
              <a:t>generic</a:t>
            </a:r>
            <a:r>
              <a:rPr lang="en-US" dirty="0"/>
              <a:t> </a:t>
            </a:r>
            <a:r>
              <a:rPr lang="ru-RU" dirty="0"/>
              <a:t>методам</a:t>
            </a:r>
            <a:r>
              <a:rPr lang="en-US" dirty="0"/>
              <a:t>(</a:t>
            </a:r>
            <a:r>
              <a:rPr lang="ru-RU" dirty="0"/>
              <a:t>тип указывается после </a:t>
            </a:r>
            <a:r>
              <a:rPr lang="en-US" i="1" dirty="0"/>
              <a:t>new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Список параметров типа должны быть перед типом результата</a:t>
            </a:r>
            <a:r>
              <a:rPr lang="ru-RU" i="1" dirty="0"/>
              <a:t>.</a:t>
            </a:r>
          </a:p>
          <a:p>
            <a:pPr lvl="1"/>
            <a:r>
              <a:rPr lang="ru-RU" dirty="0"/>
              <a:t>При вызове такого метода аргументы типа указываются перед именем метода (можно и не указывать</a:t>
            </a:r>
            <a:r>
              <a:rPr lang="en-US" dirty="0"/>
              <a:t> – </a:t>
            </a:r>
            <a:r>
              <a:rPr lang="ru-RU" dirty="0"/>
              <a:t>это называется </a:t>
            </a:r>
            <a:r>
              <a:rPr lang="en-US" i="1" dirty="0"/>
              <a:t>type inference</a:t>
            </a:r>
            <a:r>
              <a:rPr lang="ru-RU" dirty="0"/>
              <a:t>).</a:t>
            </a:r>
          </a:p>
          <a:p>
            <a:pPr lvl="1"/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147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24E2-78B3-6366-FF68-8FB61AC0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i="1" dirty="0"/>
              <a:t>Raw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63F8-7F53-8313-C2A7-731DD8E6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Raw type </a:t>
            </a:r>
            <a:r>
              <a:rPr lang="en-GB" dirty="0"/>
              <a:t>- </a:t>
            </a:r>
            <a:r>
              <a:rPr lang="ru-RU" dirty="0"/>
              <a:t>имя для </a:t>
            </a:r>
            <a:r>
              <a:rPr lang="en-US" dirty="0"/>
              <a:t>generic </a:t>
            </a:r>
            <a:r>
              <a:rPr lang="ru-RU" dirty="0"/>
              <a:t>класса или интерфейса без аргумента типа.</a:t>
            </a:r>
          </a:p>
          <a:p>
            <a:pPr marL="0" indent="0">
              <a:buNone/>
            </a:pPr>
            <a:r>
              <a:rPr lang="ru-RU" dirty="0"/>
              <a:t>Аргумент типа в данном случае будет </a:t>
            </a:r>
            <a:r>
              <a:rPr lang="en-US" i="1" dirty="0"/>
              <a:t>Object.</a:t>
            </a:r>
          </a:p>
          <a:p>
            <a:pPr marL="0" indent="0">
              <a:buNone/>
            </a:pPr>
            <a:r>
              <a:rPr lang="ru-RU" dirty="0"/>
              <a:t>Так как </a:t>
            </a:r>
            <a:r>
              <a:rPr lang="en-US" i="1" dirty="0"/>
              <a:t>raw types </a:t>
            </a:r>
            <a:r>
              <a:rPr lang="ru-RU" dirty="0"/>
              <a:t>встречаются в </a:t>
            </a:r>
            <a:r>
              <a:rPr lang="en-US" i="1" dirty="0"/>
              <a:t>legacy </a:t>
            </a:r>
            <a:r>
              <a:rPr lang="ru-RU" dirty="0"/>
              <a:t>коде, то рекомендуется запускать программу с </a:t>
            </a:r>
            <a:r>
              <a:rPr lang="en-GB" i="1" dirty="0"/>
              <a:t>-</a:t>
            </a:r>
            <a:r>
              <a:rPr lang="en-GB" i="1" dirty="0" err="1"/>
              <a:t>Xlint:unchecked</a:t>
            </a:r>
            <a:r>
              <a:rPr lang="ru-RU" i="1" dirty="0"/>
              <a:t>, </a:t>
            </a:r>
            <a:r>
              <a:rPr lang="ru-RU" dirty="0"/>
              <a:t>что позволит увидеть </a:t>
            </a:r>
            <a:r>
              <a:rPr lang="en-US" i="1" dirty="0"/>
              <a:t>unchecked</a:t>
            </a:r>
            <a:r>
              <a:rPr lang="en-US" dirty="0"/>
              <a:t> </a:t>
            </a:r>
            <a:r>
              <a:rPr lang="ru-RU" dirty="0"/>
              <a:t>предупреждения.</a:t>
            </a:r>
            <a:endParaRPr lang="ru-RU" i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4254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CFFD-05B1-E429-9E57-4F06F202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parameter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4484-F5C8-9C7F-77BD-8CC7F61F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Bounded type parameter </a:t>
            </a:r>
            <a:r>
              <a:rPr lang="en-GB" dirty="0"/>
              <a:t>– </a:t>
            </a:r>
            <a:r>
              <a:rPr lang="ru-RU" dirty="0"/>
              <a:t>ограничение типов, которые могут быть использованы как параметр типа.</a:t>
            </a:r>
            <a:endParaRPr lang="en-US" dirty="0"/>
          </a:p>
          <a:p>
            <a:pPr lvl="1"/>
            <a:r>
              <a:rPr lang="ru-RU" dirty="0"/>
              <a:t>Для ограничения типа необходимо </a:t>
            </a:r>
            <a:r>
              <a:rPr lang="ru-RU" dirty="0" err="1"/>
              <a:t>добави</a:t>
            </a:r>
            <a:r>
              <a:rPr lang="en-US"/>
              <a:t>s</a:t>
            </a:r>
            <a:r>
              <a:rPr lang="ru-RU"/>
              <a:t>ть</a:t>
            </a:r>
            <a:r>
              <a:rPr lang="ru-RU" dirty="0"/>
              <a:t> слово </a:t>
            </a:r>
            <a:r>
              <a:rPr lang="en-US" i="1" dirty="0"/>
              <a:t>extends</a:t>
            </a:r>
            <a:r>
              <a:rPr lang="ru-RU" i="1" dirty="0"/>
              <a:t> </a:t>
            </a:r>
            <a:r>
              <a:rPr lang="ru-RU" dirty="0"/>
              <a:t>и тип после</a:t>
            </a:r>
            <a:r>
              <a:rPr lang="ru-RU" i="1" dirty="0"/>
              <a:t>.</a:t>
            </a:r>
          </a:p>
          <a:p>
            <a:pPr marL="0" indent="0">
              <a:buNone/>
            </a:pPr>
            <a:r>
              <a:rPr lang="ru-RU" dirty="0"/>
              <a:t>Множественное ограничение – ограничение несколькими классами.</a:t>
            </a:r>
          </a:p>
          <a:p>
            <a:pPr lvl="1"/>
            <a:r>
              <a:rPr lang="ru-RU" dirty="0"/>
              <a:t>Синтаксис</a:t>
            </a:r>
            <a:r>
              <a:rPr lang="en-US" dirty="0"/>
              <a:t>: </a:t>
            </a:r>
            <a:r>
              <a:rPr lang="en-GB" i="1" dirty="0"/>
              <a:t>&lt;T extends B1 &amp; B2 &amp; B3&gt;</a:t>
            </a:r>
          </a:p>
          <a:p>
            <a:pPr lvl="1"/>
            <a:r>
              <a:rPr lang="ru-RU" dirty="0"/>
              <a:t>Если наследование происходит от класса, то он должен быть первым в последовательности.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1954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C2B7-552B-0608-322B-E62BF496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у </a:t>
            </a:r>
            <a:r>
              <a:rPr lang="en-US" i="1" dirty="0"/>
              <a:t>Generic-</a:t>
            </a:r>
            <a:r>
              <a:rPr lang="ru-RU" i="1" dirty="0" err="1"/>
              <a:t>ов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5854-5E0B-D8E4-948F-97B10BB6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814788" cy="3599316"/>
          </a:xfrm>
        </p:spPr>
        <p:txBody>
          <a:bodyPr/>
          <a:lstStyle/>
          <a:p>
            <a:r>
              <a:rPr lang="ru-RU" dirty="0"/>
              <a:t>Если в классе параметр типа</a:t>
            </a:r>
            <a:r>
              <a:rPr lang="en-US" dirty="0"/>
              <a:t> </a:t>
            </a:r>
            <a:r>
              <a:rPr lang="ru-RU" dirty="0"/>
              <a:t>имеет наследников, то это не значит, что</a:t>
            </a:r>
            <a:r>
              <a:rPr lang="en-US" dirty="0"/>
              <a:t> </a:t>
            </a:r>
            <a:r>
              <a:rPr lang="ru-RU" dirty="0"/>
              <a:t>экземпляр этого класса с типом наследника является наследником этого же класса с типом родителя.</a:t>
            </a:r>
          </a:p>
          <a:p>
            <a:r>
              <a:rPr lang="ru-RU" dirty="0"/>
              <a:t>С разными классами в параметре типа можно работать через родительский класс.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692E1-DE2E-A195-1721-2A9AEA4C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35" y="2275239"/>
            <a:ext cx="3519077" cy="2301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5749C-DC3A-E9ED-6568-79E84CE3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64" y="4772285"/>
            <a:ext cx="3838664" cy="11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915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{28322752-143B-E845-805A-92267817732E}tf10001057</Template>
  <TotalTime>5692</TotalTime>
  <Words>915</Words>
  <Application>Microsoft Macintosh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Generics</vt:lpstr>
      <vt:lpstr>Wrappers</vt:lpstr>
      <vt:lpstr>Введение</vt:lpstr>
      <vt:lpstr>Generic классы</vt:lpstr>
      <vt:lpstr>Создание объекта с Generic-ом</vt:lpstr>
      <vt:lpstr>Generic методы</vt:lpstr>
      <vt:lpstr>Raw types</vt:lpstr>
      <vt:lpstr>Bounded type parameter</vt:lpstr>
      <vt:lpstr>Наследование у Generic-ов</vt:lpstr>
      <vt:lpstr>Wildcards</vt:lpstr>
      <vt:lpstr>Ограничения wildcard</vt:lpstr>
      <vt:lpstr>Иерархия wildcard-ов</vt:lpstr>
      <vt:lpstr>Wildcard capture</vt:lpstr>
      <vt:lpstr>Ограничения Generic-ов</vt:lpstr>
      <vt:lpstr>Type Erasure</vt:lpstr>
      <vt:lpstr>Non-Reifiable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Microsoft Office User</dc:creator>
  <cp:lastModifiedBy>Microsoft Office User</cp:lastModifiedBy>
  <cp:revision>588</cp:revision>
  <dcterms:created xsi:type="dcterms:W3CDTF">2023-06-15T19:21:20Z</dcterms:created>
  <dcterms:modified xsi:type="dcterms:W3CDTF">2023-07-03T11:46:54Z</dcterms:modified>
</cp:coreProperties>
</file>