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8"/>
    <p:restoredTop sz="96405"/>
  </p:normalViewPr>
  <p:slideViewPr>
    <p:cSldViewPr snapToGrid="0" snapToObjects="1">
      <p:cViewPr>
        <p:scale>
          <a:sx n="188" d="100"/>
          <a:sy n="18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E775-6338-A84E-B3E1-E766E208B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IO/NIO</a:t>
            </a:r>
            <a:endParaRPr lang="ru-R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7FEF0-8F4D-674F-B4CA-A49DB604C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20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67D5-C4DF-1640-9F0E-7A3EC6A4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NIO Paths	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247-08A9-6747-96E9-3FAD8564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get() </a:t>
            </a:r>
            <a:r>
              <a:rPr lang="en-US" dirty="0"/>
              <a:t>– </a:t>
            </a:r>
            <a:r>
              <a:rPr lang="ru-RU" dirty="0"/>
              <a:t>достает путь по </a:t>
            </a:r>
            <a:r>
              <a:rPr lang="en-US" i="1" dirty="0" err="1"/>
              <a:t>uri</a:t>
            </a:r>
            <a:r>
              <a:rPr lang="ru-RU" dirty="0"/>
              <a:t>.</a:t>
            </a:r>
            <a:endParaRPr lang="en-US" dirty="0"/>
          </a:p>
          <a:p>
            <a:r>
              <a:rPr lang="en-US" i="1" dirty="0" err="1"/>
              <a:t>getName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достает путь, соответствующий индексу </a:t>
            </a:r>
            <a:r>
              <a:rPr lang="en-US" dirty="0"/>
              <a:t>[</a:t>
            </a:r>
            <a:r>
              <a:rPr lang="en-US" i="1" dirty="0"/>
              <a:t>Path</a:t>
            </a:r>
            <a:r>
              <a:rPr lang="en-US" dirty="0"/>
              <a:t> </a:t>
            </a:r>
            <a:r>
              <a:rPr lang="ru-RU" dirty="0"/>
              <a:t>хранит имена в виде последовательности</a:t>
            </a:r>
            <a:r>
              <a:rPr lang="en-US" dirty="0"/>
              <a:t>]</a:t>
            </a:r>
            <a:r>
              <a:rPr lang="ru-RU" dirty="0"/>
              <a:t>.</a:t>
            </a:r>
          </a:p>
          <a:p>
            <a:r>
              <a:rPr lang="en-US" i="1" dirty="0" err="1"/>
              <a:t>getRoot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возвращает корневую директорию. </a:t>
            </a:r>
            <a:r>
              <a:rPr lang="en-US" dirty="0"/>
              <a:t>[</a:t>
            </a:r>
            <a:r>
              <a:rPr lang="ru-RU" dirty="0"/>
              <a:t>Для относительного пути </a:t>
            </a:r>
            <a:r>
              <a:rPr lang="en-US" i="1" dirty="0" err="1"/>
              <a:t>getRoot</a:t>
            </a:r>
            <a:r>
              <a:rPr lang="en-US" i="1" dirty="0"/>
              <a:t>() </a:t>
            </a:r>
            <a:r>
              <a:rPr lang="ru-RU" i="1" dirty="0"/>
              <a:t>==</a:t>
            </a:r>
            <a:r>
              <a:rPr lang="en-US" i="1" dirty="0"/>
              <a:t> null]</a:t>
            </a:r>
            <a:r>
              <a:rPr lang="ru-RU" i="1" dirty="0"/>
              <a:t>.</a:t>
            </a:r>
          </a:p>
          <a:p>
            <a:r>
              <a:rPr lang="en-US" i="1" dirty="0" err="1"/>
              <a:t>toUri</a:t>
            </a:r>
            <a:r>
              <a:rPr lang="en-US" i="1" dirty="0"/>
              <a:t>() – </a:t>
            </a:r>
            <a:r>
              <a:rPr lang="ru-RU" dirty="0"/>
              <a:t>конвертирование пути в строку, открываемую в браузере.</a:t>
            </a:r>
            <a:endParaRPr lang="en-US" dirty="0"/>
          </a:p>
          <a:p>
            <a:r>
              <a:rPr lang="en-US" i="1" dirty="0" err="1"/>
              <a:t>toAbsolutePath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возвращает абсолютный путь.</a:t>
            </a:r>
            <a:endParaRPr lang="en-US" dirty="0"/>
          </a:p>
          <a:p>
            <a:r>
              <a:rPr lang="en-US" i="1" dirty="0" err="1"/>
              <a:t>toRealPath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возвращает реальный путь файла</a:t>
            </a:r>
            <a:r>
              <a:rPr lang="en-US" dirty="0"/>
              <a:t> [</a:t>
            </a:r>
            <a:r>
              <a:rPr lang="ru-RU" dirty="0"/>
              <a:t>разрешает символические ссылки, возвращает абсолютный путь, избавляется от избыточной информации</a:t>
            </a:r>
            <a:r>
              <a:rPr lang="en-US" dirty="0"/>
              <a:t>]</a:t>
            </a:r>
            <a:r>
              <a:rPr lang="ru-RU" dirty="0"/>
              <a:t>.</a:t>
            </a:r>
            <a:endParaRPr lang="en-US" dirty="0"/>
          </a:p>
          <a:p>
            <a:r>
              <a:rPr lang="en-US" i="1" dirty="0"/>
              <a:t>resolve() – </a:t>
            </a:r>
            <a:r>
              <a:rPr lang="ru-RU" dirty="0"/>
              <a:t>соединение двух путей.</a:t>
            </a:r>
            <a:endParaRPr lang="en-US" dirty="0"/>
          </a:p>
          <a:p>
            <a:r>
              <a:rPr lang="en-US" i="1" dirty="0"/>
              <a:t>relativize() –</a:t>
            </a:r>
            <a:r>
              <a:rPr lang="ru-RU" i="1" dirty="0"/>
              <a:t> </a:t>
            </a:r>
            <a:r>
              <a:rPr lang="ru-RU" dirty="0"/>
              <a:t>создает путь из двух путей </a:t>
            </a:r>
            <a:r>
              <a:rPr lang="en-US" dirty="0"/>
              <a:t>[</a:t>
            </a:r>
            <a:r>
              <a:rPr lang="ru-RU" dirty="0"/>
              <a:t>берет первый за основу</a:t>
            </a:r>
            <a:r>
              <a:rPr lang="en-US" dirty="0"/>
              <a:t>]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60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5614-5B53-D442-88CF-DDB6E696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Try-with-resources</a:t>
            </a:r>
            <a:endParaRPr lang="ru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F53E-E021-D547-9E93-63EEF828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Большинство ресурсов реализуют интерфейс </a:t>
            </a:r>
            <a:r>
              <a:rPr lang="en-US" dirty="0"/>
              <a:t>Closable</a:t>
            </a:r>
            <a:r>
              <a:rPr lang="ru-RU" dirty="0"/>
              <a:t>. Когда ресурс больше не нужен – его нужно освободить методом </a:t>
            </a:r>
            <a:r>
              <a:rPr lang="en-US" i="1" dirty="0"/>
              <a:t>close()</a:t>
            </a:r>
            <a:r>
              <a:rPr lang="ru-RU" dirty="0"/>
              <a:t>.</a:t>
            </a:r>
          </a:p>
          <a:p>
            <a:r>
              <a:rPr lang="en-US" i="1" dirty="0"/>
              <a:t>try-with-resources</a:t>
            </a:r>
            <a:r>
              <a:rPr lang="en-US" dirty="0"/>
              <a:t> – </a:t>
            </a:r>
            <a:r>
              <a:rPr lang="ru-RU" dirty="0"/>
              <a:t>оператор, позволяющий автоматически освобождать ресурс.</a:t>
            </a:r>
          </a:p>
        </p:txBody>
      </p:sp>
    </p:spTree>
    <p:extLst>
      <p:ext uri="{BB962C8B-B14F-4D97-AF65-F5344CB8AC3E}">
        <p14:creationId xmlns:p14="http://schemas.microsoft.com/office/powerpoint/2010/main" val="336859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F8CF-CDAC-3E41-84AC-D14EE58E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NIO Files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CD67-A704-F648-87B1-9F5CF65F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Files</a:t>
            </a:r>
            <a:r>
              <a:rPr lang="en-US" dirty="0"/>
              <a:t> – </a:t>
            </a:r>
            <a:r>
              <a:rPr lang="ru-RU" dirty="0"/>
              <a:t>класс, методы которого взаимодействуют с файлами и директориями. Работает с объектами </a:t>
            </a:r>
            <a:r>
              <a:rPr lang="en-US" i="1" dirty="0"/>
              <a:t>Path</a:t>
            </a:r>
            <a:r>
              <a:rPr lang="ru-RU" dirty="0"/>
              <a:t>.</a:t>
            </a:r>
            <a:endParaRPr lang="en-US" dirty="0"/>
          </a:p>
          <a:p>
            <a:r>
              <a:rPr lang="en-US" i="1" dirty="0"/>
              <a:t>exists() </a:t>
            </a:r>
            <a:r>
              <a:rPr lang="ru-RU" i="1" dirty="0"/>
              <a:t>– существует ли файл.</a:t>
            </a:r>
          </a:p>
          <a:p>
            <a:r>
              <a:rPr lang="en-US" i="1" dirty="0" err="1"/>
              <a:t>isRegularFile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обычный ли это файл.</a:t>
            </a:r>
          </a:p>
          <a:p>
            <a:r>
              <a:rPr lang="en-US" i="1" dirty="0" err="1"/>
              <a:t>isReadable</a:t>
            </a:r>
            <a:r>
              <a:rPr lang="en-US" i="1" dirty="0"/>
              <a:t>()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ru-RU" dirty="0"/>
              <a:t>доступен ли для чтения.</a:t>
            </a:r>
          </a:p>
          <a:p>
            <a:r>
              <a:rPr lang="en-US" i="1" dirty="0" err="1"/>
              <a:t>isExecutable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доступен ли для запуска.</a:t>
            </a:r>
            <a:endParaRPr lang="en-US" dirty="0"/>
          </a:p>
          <a:p>
            <a:r>
              <a:rPr lang="en-US" i="1" dirty="0" err="1"/>
              <a:t>isSameFile</a:t>
            </a:r>
            <a:r>
              <a:rPr lang="en-US" i="1" dirty="0"/>
              <a:t>(Path, Path) – </a:t>
            </a:r>
            <a:r>
              <a:rPr lang="ru-RU" dirty="0"/>
              <a:t>одинаковые ли пути файлов.</a:t>
            </a:r>
            <a:endParaRPr lang="en-US" dirty="0"/>
          </a:p>
          <a:p>
            <a:r>
              <a:rPr lang="en-US" i="1" dirty="0"/>
              <a:t>delete() – </a:t>
            </a:r>
            <a:r>
              <a:rPr lang="ru-RU" dirty="0"/>
              <a:t>удаляет файл.</a:t>
            </a:r>
            <a:endParaRPr lang="en-US" dirty="0"/>
          </a:p>
          <a:p>
            <a:r>
              <a:rPr lang="en-US" i="1" dirty="0"/>
              <a:t>copy() – </a:t>
            </a:r>
            <a:r>
              <a:rPr lang="ru-RU" dirty="0"/>
              <a:t>копирует файл.</a:t>
            </a:r>
            <a:endParaRPr lang="en-US" dirty="0"/>
          </a:p>
          <a:p>
            <a:r>
              <a:rPr lang="en-US" i="1" dirty="0"/>
              <a:t>move() </a:t>
            </a:r>
            <a:r>
              <a:rPr lang="ru-RU" i="1" dirty="0"/>
              <a:t>– </a:t>
            </a:r>
            <a:r>
              <a:rPr lang="ru-RU" dirty="0"/>
              <a:t>перемещение файла.</a:t>
            </a:r>
          </a:p>
        </p:txBody>
      </p:sp>
    </p:spTree>
    <p:extLst>
      <p:ext uri="{BB962C8B-B14F-4D97-AF65-F5344CB8AC3E}">
        <p14:creationId xmlns:p14="http://schemas.microsoft.com/office/powerpoint/2010/main" val="200965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BC4B-FDEC-467D-A83E-8B8A5D09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RandomAccessFile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A6CD-377B-DE49-8905-473F9A3C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Позволяет непоследовательный или </a:t>
            </a:r>
            <a:r>
              <a:rPr lang="ru-RU" dirty="0" err="1"/>
              <a:t>рандомный</a:t>
            </a:r>
            <a:r>
              <a:rPr lang="ru-RU" dirty="0"/>
              <a:t> доступ к файлу.</a:t>
            </a:r>
            <a:endParaRPr lang="en-GB" dirty="0"/>
          </a:p>
          <a:p>
            <a:r>
              <a:rPr lang="en-GB" dirty="0"/>
              <a:t>position – Returns the channel's current position</a:t>
            </a:r>
          </a:p>
          <a:p>
            <a:r>
              <a:rPr lang="en-GB" dirty="0"/>
              <a:t>position(long) – Sets the channel's position</a:t>
            </a:r>
          </a:p>
          <a:p>
            <a:r>
              <a:rPr lang="en-GB" dirty="0"/>
              <a:t>read(</a:t>
            </a:r>
            <a:r>
              <a:rPr lang="en-GB" dirty="0" err="1"/>
              <a:t>ByteBuffer</a:t>
            </a:r>
            <a:r>
              <a:rPr lang="en-GB" dirty="0"/>
              <a:t>) – Reads bytes into the buffer from the channel</a:t>
            </a:r>
          </a:p>
          <a:p>
            <a:r>
              <a:rPr lang="en-GB" dirty="0"/>
              <a:t>write(</a:t>
            </a:r>
            <a:r>
              <a:rPr lang="en-GB" dirty="0" err="1"/>
              <a:t>ByteBuffer</a:t>
            </a:r>
            <a:r>
              <a:rPr lang="en-GB" dirty="0"/>
              <a:t>) – Writes bytes from the buffer to the channel</a:t>
            </a:r>
          </a:p>
          <a:p>
            <a:r>
              <a:rPr lang="en-GB" dirty="0"/>
              <a:t>truncate(long) – Truncates the file (or other entity) connected to the channel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1047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CCFC-ADE3-D616-8BAE-9B4D7AFF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NIO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7610-418C-8F14-48EE-1E884F0D6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Канал – это альтернатива стриму. </a:t>
            </a:r>
          </a:p>
          <a:p>
            <a:pPr lvl="1"/>
            <a:r>
              <a:rPr lang="ru-RU" dirty="0"/>
              <a:t>В канал можно писать и читать из него.</a:t>
            </a:r>
          </a:p>
          <a:p>
            <a:pPr lvl="1"/>
            <a:r>
              <a:rPr lang="ru-RU" dirty="0"/>
              <a:t>Каналы могут работать асинхронно.</a:t>
            </a:r>
          </a:p>
          <a:p>
            <a:pPr lvl="1"/>
            <a:r>
              <a:rPr lang="ru-RU" dirty="0"/>
              <a:t>Каналы работают с буферами.</a:t>
            </a:r>
          </a:p>
          <a:p>
            <a:pPr marL="0" indent="0">
              <a:buNone/>
            </a:pPr>
            <a:r>
              <a:rPr lang="ru-RU" dirty="0"/>
              <a:t>Реализации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FileChannel</a:t>
            </a:r>
            <a:r>
              <a:rPr lang="en-US" dirty="0"/>
              <a:t> – </a:t>
            </a:r>
            <a:r>
              <a:rPr lang="ru-RU" dirty="0"/>
              <a:t>для работы с файлами.</a:t>
            </a:r>
          </a:p>
          <a:p>
            <a:pPr lvl="1"/>
            <a:r>
              <a:rPr lang="en-US" i="1" dirty="0" err="1"/>
              <a:t>DatagramChannel</a:t>
            </a:r>
            <a:r>
              <a:rPr lang="en-US" dirty="0"/>
              <a:t> – </a:t>
            </a:r>
            <a:r>
              <a:rPr lang="ru-RU" dirty="0"/>
              <a:t>для работы через </a:t>
            </a:r>
            <a:r>
              <a:rPr lang="en-US" i="1" dirty="0"/>
              <a:t>UDP</a:t>
            </a:r>
            <a:r>
              <a:rPr lang="en-US" dirty="0"/>
              <a:t>.</a:t>
            </a:r>
          </a:p>
          <a:p>
            <a:pPr lvl="1"/>
            <a:r>
              <a:rPr lang="en-US" i="1" dirty="0" err="1"/>
              <a:t>SocketChannel</a:t>
            </a:r>
            <a:r>
              <a:rPr lang="en-US" dirty="0"/>
              <a:t> – </a:t>
            </a:r>
            <a:r>
              <a:rPr lang="ru-RU" dirty="0"/>
              <a:t>для работы через </a:t>
            </a:r>
            <a:r>
              <a:rPr lang="en-US" i="1" dirty="0"/>
              <a:t>TCP</a:t>
            </a:r>
            <a:r>
              <a:rPr lang="en-US" dirty="0"/>
              <a:t>.</a:t>
            </a:r>
          </a:p>
          <a:p>
            <a:pPr lvl="1"/>
            <a:r>
              <a:rPr lang="en-US" i="1" dirty="0" err="1"/>
              <a:t>ServerSocketChannel</a:t>
            </a:r>
            <a:r>
              <a:rPr lang="en-US" dirty="0"/>
              <a:t> – </a:t>
            </a:r>
            <a:r>
              <a:rPr lang="ru-RU" dirty="0"/>
              <a:t>для прослушивания входящего </a:t>
            </a:r>
            <a:r>
              <a:rPr lang="en-US" i="1" dirty="0"/>
              <a:t>TCP</a:t>
            </a:r>
            <a:r>
              <a:rPr lang="ru-RU" dirty="0"/>
              <a:t> соединения. Каждый раз создается </a:t>
            </a:r>
            <a:r>
              <a:rPr lang="en-US" i="1" dirty="0" err="1"/>
              <a:t>SocketChannel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30618-6EE4-BD52-E12B-ECC7C28E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082" y="2429286"/>
            <a:ext cx="3213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0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249C-8BBF-7A6E-5C98-F6412924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NIO Buffer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9320-2D51-8797-39DB-27FFD3D7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из каналов читаются из канала в буфер и наоборот.</a:t>
            </a:r>
            <a:endParaRPr lang="en-US" dirty="0"/>
          </a:p>
          <a:p>
            <a:r>
              <a:rPr lang="ru-RU" dirty="0"/>
              <a:t>Этапы чтения из буфера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Запись данных в буфер.</a:t>
            </a:r>
          </a:p>
          <a:p>
            <a:pPr lvl="1"/>
            <a:r>
              <a:rPr lang="ru-RU" dirty="0"/>
              <a:t>Переключение в режим чтения (метод </a:t>
            </a:r>
            <a:r>
              <a:rPr lang="en-US" i="1" dirty="0"/>
              <a:t>flip()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Чтение данных из буфера.</a:t>
            </a:r>
          </a:p>
          <a:p>
            <a:pPr lvl="1"/>
            <a:r>
              <a:rPr lang="ru-RU" dirty="0"/>
              <a:t>Переключение в режим записи (метод </a:t>
            </a:r>
            <a:r>
              <a:rPr lang="en-US" i="1" dirty="0"/>
              <a:t>clear() – </a:t>
            </a:r>
            <a:r>
              <a:rPr lang="ru-RU" dirty="0"/>
              <a:t>зачищает буфер, метод </a:t>
            </a:r>
            <a:r>
              <a:rPr lang="en-US" i="1" dirty="0"/>
              <a:t>compact() –</a:t>
            </a:r>
            <a:r>
              <a:rPr lang="ru-RU" i="1" dirty="0"/>
              <a:t> </a:t>
            </a:r>
            <a:r>
              <a:rPr lang="ru-RU" dirty="0"/>
              <a:t>зачищает все прочитанные данные из буфера).</a:t>
            </a:r>
            <a:endParaRPr lang="en-US" dirty="0"/>
          </a:p>
          <a:p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6040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E027-5779-EA30-E797-1CB7A6A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NIO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C80F-A64A-93CA-DD7A-8E4525D6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568081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У буфера есть три свойства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Capacity</a:t>
            </a:r>
            <a:r>
              <a:rPr lang="en-US" dirty="0"/>
              <a:t>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фиксированная вместимость буфера.</a:t>
            </a:r>
            <a:endParaRPr lang="en-US" dirty="0"/>
          </a:p>
          <a:p>
            <a:pPr lvl="1"/>
            <a:r>
              <a:rPr lang="en-US" i="1" dirty="0"/>
              <a:t>Position</a:t>
            </a:r>
            <a:r>
              <a:rPr lang="en-US" dirty="0"/>
              <a:t> </a:t>
            </a:r>
            <a:r>
              <a:rPr lang="ru-RU" dirty="0"/>
              <a:t>- позиция данных в буфере (от 0 до </a:t>
            </a:r>
            <a:r>
              <a:rPr lang="en-US" i="1" dirty="0"/>
              <a:t>Capacity</a:t>
            </a:r>
            <a:r>
              <a:rPr lang="en-US" dirty="0"/>
              <a:t>-1</a:t>
            </a:r>
            <a:r>
              <a:rPr lang="ru-RU" dirty="0"/>
              <a:t>). При чтении позиция обнуляется.</a:t>
            </a:r>
          </a:p>
          <a:p>
            <a:pPr lvl="1"/>
            <a:r>
              <a:rPr lang="en-US" i="1" dirty="0"/>
              <a:t>Limit</a:t>
            </a:r>
            <a:r>
              <a:rPr lang="en-US" dirty="0"/>
              <a:t> – </a:t>
            </a:r>
            <a:r>
              <a:rPr lang="ru-RU" dirty="0"/>
              <a:t>при записи </a:t>
            </a:r>
            <a:r>
              <a:rPr lang="en-US" i="1" dirty="0"/>
              <a:t>limit = capacity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При чтении </a:t>
            </a:r>
            <a:r>
              <a:rPr lang="en-US" i="1" dirty="0"/>
              <a:t>limit = position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Типы буферов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ByteBuffer</a:t>
            </a:r>
            <a:endParaRPr lang="en-US" i="1" dirty="0"/>
          </a:p>
          <a:p>
            <a:pPr lvl="1"/>
            <a:r>
              <a:rPr lang="en-US" i="1" dirty="0" err="1"/>
              <a:t>MappedByteBuffer</a:t>
            </a:r>
            <a:endParaRPr lang="en-US" i="1" dirty="0"/>
          </a:p>
          <a:p>
            <a:pPr lvl="1"/>
            <a:r>
              <a:rPr lang="en-US" i="1" dirty="0"/>
              <a:t>*primitive type*Buffer</a:t>
            </a:r>
            <a:endParaRPr lang="ru-RU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5F446-46D6-0BE0-4347-6252B88E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2" y="2741365"/>
            <a:ext cx="4130998" cy="2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7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DD19-84C3-BDE1-3C1B-6DB31BB8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NIO </a:t>
            </a:r>
            <a:r>
              <a:rPr lang="en-RU" b="1" dirty="0"/>
              <a:t>ByteBuffer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830B-583E-2D3B-95BF-BE142459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i="1" dirty="0"/>
              <a:t>allocate() –</a:t>
            </a:r>
            <a:r>
              <a:rPr lang="ru-RU" i="1" dirty="0"/>
              <a:t> </a:t>
            </a:r>
            <a:r>
              <a:rPr lang="ru-RU" dirty="0"/>
              <a:t>получает объект буфера с указанной вместимостью.</a:t>
            </a:r>
          </a:p>
          <a:p>
            <a:r>
              <a:rPr lang="en-US" i="1" dirty="0" err="1"/>
              <a:t>channel.read</a:t>
            </a:r>
            <a:r>
              <a:rPr lang="en-US" i="1" dirty="0"/>
              <a:t>()</a:t>
            </a:r>
            <a:r>
              <a:rPr lang="en-US" dirty="0"/>
              <a:t> – </a:t>
            </a:r>
            <a:r>
              <a:rPr lang="ru-RU" dirty="0"/>
              <a:t>запись данных в буфер из канала.</a:t>
            </a:r>
          </a:p>
          <a:p>
            <a:r>
              <a:rPr lang="en-US" i="1" dirty="0"/>
              <a:t>put() – </a:t>
            </a:r>
            <a:r>
              <a:rPr lang="ru-RU" dirty="0"/>
              <a:t>запись данных в буфер напрямую</a:t>
            </a:r>
            <a:r>
              <a:rPr lang="ru-RU" i="1" dirty="0"/>
              <a:t>.</a:t>
            </a:r>
            <a:endParaRPr lang="en-US" i="1" dirty="0"/>
          </a:p>
          <a:p>
            <a:r>
              <a:rPr lang="en-US" i="1" dirty="0"/>
              <a:t>flip() – </a:t>
            </a:r>
            <a:r>
              <a:rPr lang="ru-RU" dirty="0"/>
              <a:t>переключает режим с записи на чтение.</a:t>
            </a:r>
          </a:p>
          <a:p>
            <a:r>
              <a:rPr lang="en-US" i="1" dirty="0" err="1"/>
              <a:t>channel.write</a:t>
            </a:r>
            <a:r>
              <a:rPr lang="en-US" i="1" dirty="0"/>
              <a:t>() – </a:t>
            </a:r>
            <a:r>
              <a:rPr lang="ru-RU" dirty="0"/>
              <a:t>чтение данных из буфера в канал.</a:t>
            </a:r>
          </a:p>
          <a:p>
            <a:r>
              <a:rPr lang="en-US" i="1" dirty="0"/>
              <a:t>get() </a:t>
            </a:r>
            <a:r>
              <a:rPr lang="en-US" dirty="0"/>
              <a:t>– </a:t>
            </a:r>
            <a:r>
              <a:rPr lang="ru-RU" dirty="0"/>
              <a:t>чтение данных из буфера напрямую.</a:t>
            </a:r>
          </a:p>
          <a:p>
            <a:r>
              <a:rPr lang="en-US" i="1" dirty="0"/>
              <a:t>rewind() – </a:t>
            </a:r>
            <a:r>
              <a:rPr lang="ru-RU" dirty="0"/>
              <a:t>ставит</a:t>
            </a:r>
            <a:r>
              <a:rPr lang="ru-RU" i="1" dirty="0"/>
              <a:t> </a:t>
            </a:r>
            <a:r>
              <a:rPr lang="en-US" i="1" dirty="0"/>
              <a:t>position</a:t>
            </a:r>
            <a:r>
              <a:rPr lang="ru-RU" i="1" dirty="0"/>
              <a:t> </a:t>
            </a:r>
            <a:r>
              <a:rPr lang="en-US" i="1" dirty="0"/>
              <a:t>=</a:t>
            </a:r>
            <a:r>
              <a:rPr lang="ru-RU" i="1" dirty="0"/>
              <a:t> </a:t>
            </a:r>
            <a:r>
              <a:rPr lang="en-US" dirty="0"/>
              <a:t>0</a:t>
            </a:r>
            <a:r>
              <a:rPr lang="en-US" i="1" dirty="0"/>
              <a:t> </a:t>
            </a:r>
            <a:r>
              <a:rPr lang="ru-RU" dirty="0"/>
              <a:t>и позволяет перечитать данные.</a:t>
            </a:r>
            <a:endParaRPr lang="en-US" dirty="0"/>
          </a:p>
          <a:p>
            <a:r>
              <a:rPr lang="en-US" i="1" dirty="0"/>
              <a:t>clear() </a:t>
            </a:r>
            <a:r>
              <a:rPr lang="en-US" dirty="0"/>
              <a:t>– </a:t>
            </a:r>
            <a:r>
              <a:rPr lang="ru-RU" dirty="0"/>
              <a:t>ставит </a:t>
            </a:r>
            <a:r>
              <a:rPr lang="en-US" i="1" dirty="0"/>
              <a:t>position = </a:t>
            </a:r>
            <a:r>
              <a:rPr lang="en-US" dirty="0"/>
              <a:t>0, </a:t>
            </a:r>
            <a:r>
              <a:rPr lang="ru-RU" dirty="0"/>
              <a:t>а </a:t>
            </a:r>
            <a:r>
              <a:rPr lang="en-US" i="1" dirty="0"/>
              <a:t>limit = capacity,</a:t>
            </a:r>
            <a:r>
              <a:rPr lang="en-US" dirty="0"/>
              <a:t> </a:t>
            </a:r>
            <a:r>
              <a:rPr lang="ru-RU" dirty="0"/>
              <a:t>таким образом переписывая данные.</a:t>
            </a:r>
          </a:p>
          <a:p>
            <a:r>
              <a:rPr lang="en-US" i="1" dirty="0"/>
              <a:t>compact() </a:t>
            </a:r>
            <a:r>
              <a:rPr lang="ru-RU" i="1" dirty="0"/>
              <a:t>–</a:t>
            </a:r>
            <a:r>
              <a:rPr lang="ru-RU" dirty="0"/>
              <a:t> копирует непрочитанные данные в начало буфера и выставляет </a:t>
            </a:r>
            <a:r>
              <a:rPr lang="en-US" i="1" dirty="0"/>
              <a:t>position</a:t>
            </a:r>
            <a:r>
              <a:rPr lang="ru-RU" i="1" dirty="0"/>
              <a:t> = </a:t>
            </a:r>
            <a:r>
              <a:rPr lang="en-US" i="1" dirty="0"/>
              <a:t>limit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i="1" dirty="0"/>
              <a:t>limit </a:t>
            </a:r>
            <a:r>
              <a:rPr lang="ru-RU" i="1" dirty="0"/>
              <a:t>= </a:t>
            </a:r>
            <a:r>
              <a:rPr lang="en-US" i="1" dirty="0"/>
              <a:t>capacity.</a:t>
            </a:r>
            <a:endParaRPr lang="ru-RU" i="1" dirty="0"/>
          </a:p>
          <a:p>
            <a:r>
              <a:rPr lang="en-RU" i="1" dirty="0"/>
              <a:t>mark() – </a:t>
            </a:r>
            <a:r>
              <a:rPr lang="ru-RU" dirty="0"/>
              <a:t>отмечает </a:t>
            </a:r>
            <a:r>
              <a:rPr lang="en-US" i="1" dirty="0"/>
              <a:t>position</a:t>
            </a:r>
            <a:r>
              <a:rPr lang="ru-RU" dirty="0"/>
              <a:t>, к которой можно будет вернуться при помощи метода</a:t>
            </a:r>
            <a:r>
              <a:rPr lang="en-US" dirty="0"/>
              <a:t> </a:t>
            </a:r>
            <a:r>
              <a:rPr lang="en-GB" i="1" dirty="0"/>
              <a:t>reset()</a:t>
            </a:r>
            <a:endParaRPr lang="en-RU" i="1" dirty="0"/>
          </a:p>
        </p:txBody>
      </p:sp>
    </p:spTree>
    <p:extLst>
      <p:ext uri="{BB962C8B-B14F-4D97-AF65-F5344CB8AC3E}">
        <p14:creationId xmlns:p14="http://schemas.microsoft.com/office/powerpoint/2010/main" val="389599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C5D3-0CE9-998C-CB7B-6ABB44DE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NIO Scatter/Gather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B40D98-FABA-664C-6226-52D8F30A2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605881"/>
            <a:ext cx="3340100" cy="29754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C4F30-E7E9-D9E3-A5A1-EC2F9A0C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81" y="2605882"/>
            <a:ext cx="3407040" cy="2914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319A7-3732-28E8-98B9-FE786632DA28}"/>
              </a:ext>
            </a:extLst>
          </p:cNvPr>
          <p:cNvSpPr txBox="1"/>
          <p:nvPr/>
        </p:nvSpPr>
        <p:spPr>
          <a:xfrm>
            <a:off x="4844583" y="3554083"/>
            <a:ext cx="128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U" dirty="0"/>
              <a:t>Scatter =&gt;</a:t>
            </a:r>
          </a:p>
          <a:p>
            <a:r>
              <a:rPr lang="en-RU" dirty="0"/>
              <a:t>&lt;= Gather</a:t>
            </a:r>
          </a:p>
        </p:txBody>
      </p:sp>
    </p:spTree>
    <p:extLst>
      <p:ext uri="{BB962C8B-B14F-4D97-AF65-F5344CB8AC3E}">
        <p14:creationId xmlns:p14="http://schemas.microsoft.com/office/powerpoint/2010/main" val="148248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C5D3-0CE9-998C-CB7B-6ABB44DE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NIO Scatter/Gather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E70C-99F1-83EB-261E-945C36AC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i="1" dirty="0"/>
              <a:t>Scatter</a:t>
            </a:r>
            <a:r>
              <a:rPr lang="en-RU" dirty="0"/>
              <a:t> – </a:t>
            </a:r>
            <a:r>
              <a:rPr lang="ru-RU" dirty="0"/>
              <a:t>данные из одного канала записываются в разные буферы (Плохо работает с сообщениями с динамическим размером).</a:t>
            </a:r>
          </a:p>
          <a:p>
            <a:r>
              <a:rPr lang="en-US" i="1" dirty="0"/>
              <a:t>Gather</a:t>
            </a:r>
            <a:r>
              <a:rPr lang="en-US" dirty="0"/>
              <a:t> – </a:t>
            </a:r>
            <a:r>
              <a:rPr lang="ru-RU" dirty="0"/>
              <a:t>данные из разных буфером читаются в один канал (Хорошо работает с сообщениями с динамическим размером).</a:t>
            </a:r>
          </a:p>
          <a:p>
            <a:pPr marL="0" indent="0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ru-RU" dirty="0"/>
          </a:p>
          <a:p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798D0-903B-859A-5469-798B86E6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701" y="4539189"/>
            <a:ext cx="4737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ED38-8ED3-1145-8ABB-829537DA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I/O Stream</a:t>
            </a:r>
            <a:endParaRPr lang="ru-R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0291D-C91D-094D-BDE1-8097074E0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3974384"/>
            <a:ext cx="4714639" cy="19470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F877C-DF6A-E242-A621-BDAB114D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05" y="3974384"/>
            <a:ext cx="4461777" cy="1947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E70D17-522F-3C49-8E3E-4904486F6920}"/>
              </a:ext>
            </a:extLst>
          </p:cNvPr>
          <p:cNvSpPr txBox="1"/>
          <p:nvPr/>
        </p:nvSpPr>
        <p:spPr>
          <a:xfrm>
            <a:off x="680321" y="2336800"/>
            <a:ext cx="961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I/O Stream</a:t>
            </a:r>
            <a:r>
              <a:rPr lang="en-US" dirty="0"/>
              <a:t> </a:t>
            </a:r>
            <a:r>
              <a:rPr lang="ru-RU" dirty="0"/>
              <a:t>представляет источник данных или место назначения (файл, другая программа, сокет)</a:t>
            </a:r>
            <a:r>
              <a:rPr lang="en-US" dirty="0"/>
              <a:t>. </a:t>
            </a:r>
            <a:r>
              <a:rPr lang="ru-RU" dirty="0"/>
              <a:t>Некоторые </a:t>
            </a:r>
            <a:r>
              <a:rPr lang="ru-RU" dirty="0" err="1"/>
              <a:t>стримы</a:t>
            </a:r>
            <a:r>
              <a:rPr lang="ru-RU" dirty="0"/>
              <a:t> просто передают дату, некоторые умеют ее преобразовывать. </a:t>
            </a:r>
            <a:r>
              <a:rPr lang="en-US" dirty="0"/>
              <a:t>Stream</a:t>
            </a:r>
            <a:r>
              <a:rPr lang="ru-RU" dirty="0"/>
              <a:t> – это последовательность данных. </a:t>
            </a:r>
            <a:r>
              <a:rPr lang="en-US" i="1" dirty="0"/>
              <a:t>Input stream</a:t>
            </a:r>
            <a:r>
              <a:rPr lang="en-US" dirty="0"/>
              <a:t> </a:t>
            </a:r>
            <a:r>
              <a:rPr lang="ru-RU" dirty="0"/>
              <a:t>используется для чтения данных, а </a:t>
            </a:r>
            <a:r>
              <a:rPr lang="en-US" i="1" dirty="0"/>
              <a:t>output stream </a:t>
            </a:r>
            <a:r>
              <a:rPr lang="ru-RU" dirty="0"/>
              <a:t>для записи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3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C5D3-0CE9-998C-CB7B-6ABB44DE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NIO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E70C-99F1-83EB-261E-945C36AC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Selector</a:t>
            </a:r>
            <a:r>
              <a:rPr lang="ru-RU" i="1" dirty="0"/>
              <a:t> </a:t>
            </a:r>
            <a:r>
              <a:rPr lang="ru-RU" dirty="0"/>
              <a:t>позволяет работать с несколькими каналами в одном потоке.</a:t>
            </a:r>
          </a:p>
          <a:p>
            <a:r>
              <a:rPr lang="en-US" i="1" dirty="0"/>
              <a:t>open() </a:t>
            </a:r>
            <a:r>
              <a:rPr lang="en-US" dirty="0"/>
              <a:t>– </a:t>
            </a:r>
            <a:r>
              <a:rPr lang="ru-RU" dirty="0"/>
              <a:t>создание экземпляра селектора</a:t>
            </a:r>
            <a:r>
              <a:rPr lang="en-US" i="1" dirty="0"/>
              <a:t>.</a:t>
            </a:r>
          </a:p>
          <a:p>
            <a:r>
              <a:rPr lang="en-RU" i="1" dirty="0"/>
              <a:t>register() – </a:t>
            </a:r>
            <a:r>
              <a:rPr lang="ru-RU" dirty="0"/>
              <a:t>регистрация каналов в селекторе </a:t>
            </a:r>
          </a:p>
          <a:p>
            <a:pPr lvl="1"/>
            <a:r>
              <a:rPr lang="ru-RU" dirty="0"/>
              <a:t>Канал должен быть неблокирующим.</a:t>
            </a:r>
          </a:p>
          <a:p>
            <a:pPr lvl="1"/>
            <a:r>
              <a:rPr lang="ru-RU" dirty="0"/>
              <a:t>Эвент, на которое канал должен реагировать </a:t>
            </a:r>
            <a:r>
              <a:rPr lang="en-US" dirty="0"/>
              <a:t>[</a:t>
            </a:r>
            <a:r>
              <a:rPr lang="ru-RU" dirty="0"/>
              <a:t>Несколько эвентов проставляются через ИЛИ (</a:t>
            </a:r>
            <a:r>
              <a:rPr lang="en-US" dirty="0"/>
              <a:t>|</a:t>
            </a:r>
            <a:r>
              <a:rPr lang="ru-RU" dirty="0"/>
              <a:t>)</a:t>
            </a:r>
            <a:r>
              <a:rPr lang="en-US" dirty="0"/>
              <a:t>]</a:t>
            </a:r>
            <a:r>
              <a:rPr lang="ru-RU" dirty="0"/>
              <a:t>.</a:t>
            </a:r>
            <a:endParaRPr lang="en-US" dirty="0"/>
          </a:p>
          <a:p>
            <a:r>
              <a:rPr lang="en-GB" dirty="0"/>
              <a:t>select() blocks until at least one channel is ready for the events you registered for.</a:t>
            </a:r>
          </a:p>
          <a:p>
            <a:r>
              <a:rPr lang="en-GB" dirty="0"/>
              <a:t>select(long timeout) does the same as select() except it blocks for a maximum of timeout milliseconds (the parameter).</a:t>
            </a:r>
          </a:p>
          <a:p>
            <a:r>
              <a:rPr lang="en-GB" dirty="0" err="1"/>
              <a:t>selectNow</a:t>
            </a:r>
            <a:r>
              <a:rPr lang="en-GB" dirty="0"/>
              <a:t>() doesn't block at all. It returns immediately with whatever channels are ready</a:t>
            </a:r>
          </a:p>
          <a:p>
            <a:r>
              <a:rPr lang="en-US" dirty="0"/>
              <a:t>select </a:t>
            </a:r>
            <a:r>
              <a:rPr lang="ru-RU" dirty="0"/>
              <a:t>отображает готовность новых каналов с последнего вызова </a:t>
            </a:r>
            <a:r>
              <a:rPr lang="en-US" dirty="0"/>
              <a:t>select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22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C5D3-0CE9-998C-CB7B-6ABB44DE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NIO SelectionKey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E70C-99F1-83EB-261E-945C36AC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Здесь содержится список эвентов.</a:t>
            </a:r>
          </a:p>
          <a:p>
            <a:r>
              <a:rPr lang="en-US" i="1" dirty="0"/>
              <a:t>is*</a:t>
            </a:r>
            <a:r>
              <a:rPr lang="ru-RU" i="1" dirty="0"/>
              <a:t>эвент</a:t>
            </a:r>
            <a:r>
              <a:rPr lang="en-US" i="1" dirty="0"/>
              <a:t>*</a:t>
            </a:r>
            <a:r>
              <a:rPr lang="ru-RU" i="1" dirty="0"/>
              <a:t>() – </a:t>
            </a:r>
            <a:r>
              <a:rPr lang="ru-RU" dirty="0"/>
              <a:t>какой эвент ожидается.</a:t>
            </a:r>
          </a:p>
          <a:p>
            <a:r>
              <a:rPr lang="en-GB" i="1" dirty="0"/>
              <a:t>channel</a:t>
            </a:r>
            <a:r>
              <a:rPr lang="ru-RU" i="1" dirty="0"/>
              <a:t>()</a:t>
            </a:r>
          </a:p>
          <a:p>
            <a:r>
              <a:rPr lang="en-GB" i="1" dirty="0"/>
              <a:t>selector</a:t>
            </a:r>
            <a:r>
              <a:rPr lang="ru-RU" i="1" dirty="0"/>
              <a:t>()</a:t>
            </a:r>
          </a:p>
          <a:p>
            <a:r>
              <a:rPr lang="en-GB" i="1" dirty="0"/>
              <a:t>attach</a:t>
            </a:r>
            <a:r>
              <a:rPr lang="ru-RU" i="1" dirty="0"/>
              <a:t>() – </a:t>
            </a:r>
            <a:r>
              <a:rPr lang="ru-RU" dirty="0"/>
              <a:t>присоединяет объект к </a:t>
            </a:r>
            <a:r>
              <a:rPr lang="en-RU" i="1" dirty="0"/>
              <a:t>SelectionKey</a:t>
            </a:r>
            <a:r>
              <a:rPr lang="ru-RU" i="1" dirty="0"/>
              <a:t> </a:t>
            </a:r>
            <a:r>
              <a:rPr lang="ru-RU" dirty="0"/>
              <a:t>(Можно привязать </a:t>
            </a:r>
            <a:r>
              <a:rPr lang="en-US" i="1" dirty="0"/>
              <a:t>Buffer </a:t>
            </a:r>
            <a:r>
              <a:rPr lang="ru-RU" dirty="0"/>
              <a:t>или агрегирующий класс)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397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A60C-2C2D-844A-B24D-69FAD537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OpenOptions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EA14-6494-3D49-B2B1-B1618FA0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WRITE – Opens the file for write access.</a:t>
            </a:r>
          </a:p>
          <a:p>
            <a:r>
              <a:rPr lang="en-US" dirty="0"/>
              <a:t>APPEND – Appends the new data to the end of the file. This option is used with the WRITE or CREATE options.</a:t>
            </a:r>
          </a:p>
          <a:p>
            <a:r>
              <a:rPr lang="en-US" dirty="0"/>
              <a:t>TRUNCATE_EXISTING – Truncates the file to zero bytes. This option is used with the WRITE option.</a:t>
            </a:r>
          </a:p>
          <a:p>
            <a:r>
              <a:rPr lang="en-US" dirty="0"/>
              <a:t>CREATE_NEW – Creates a new file and throws an exception if the file already exists.</a:t>
            </a:r>
          </a:p>
          <a:p>
            <a:r>
              <a:rPr lang="en-US" dirty="0"/>
              <a:t>CREATE – Opens the file if it exists or creates a new file if it does not.</a:t>
            </a:r>
          </a:p>
          <a:p>
            <a:r>
              <a:rPr lang="en-US" dirty="0"/>
              <a:t>DELETE_ON_CLOSE – Deletes the file when the stream is closed. This option is useful for temporary files.</a:t>
            </a:r>
          </a:p>
          <a:p>
            <a:r>
              <a:rPr lang="en-US" dirty="0"/>
              <a:t>SPARSE – Hints that a newly created file will be sparse. This advanced option is honored on some file systems, such as NTFS, where large files with data "gaps" can be stored in a more efficient manner where those empty gaps do not consume disk space.</a:t>
            </a:r>
          </a:p>
          <a:p>
            <a:r>
              <a:rPr lang="en-US" dirty="0"/>
              <a:t>SYNC – Keeps the file (both content and metadata) synchronized with the underlying storage device.</a:t>
            </a:r>
          </a:p>
          <a:p>
            <a:r>
              <a:rPr lang="en-US" dirty="0"/>
              <a:t>DSYNC – Keeps the file content synchronized with the underlying storage device.</a:t>
            </a:r>
          </a:p>
        </p:txBody>
      </p:sp>
    </p:spTree>
    <p:extLst>
      <p:ext uri="{BB962C8B-B14F-4D97-AF65-F5344CB8AC3E}">
        <p14:creationId xmlns:p14="http://schemas.microsoft.com/office/powerpoint/2010/main" val="5303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B4BF-054E-D544-BCC1-695336C8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Стримы байтов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9166-5588-4746-82F6-09B61CD7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775599" cy="3599316"/>
          </a:xfrm>
        </p:spPr>
        <p:txBody>
          <a:bodyPr>
            <a:normAutofit fontScale="92500"/>
          </a:bodyPr>
          <a:lstStyle/>
          <a:p>
            <a:r>
              <a:rPr lang="ru-RU" dirty="0"/>
              <a:t>Все классы </a:t>
            </a:r>
            <a:r>
              <a:rPr lang="ru-RU" dirty="0" err="1"/>
              <a:t>стримов</a:t>
            </a:r>
            <a:r>
              <a:rPr lang="ru-RU" dirty="0"/>
              <a:t> байтов происходят от </a:t>
            </a:r>
            <a:r>
              <a:rPr lang="en-US" i="1" dirty="0" err="1"/>
              <a:t>InputStream</a:t>
            </a:r>
            <a:r>
              <a:rPr lang="ru-RU" dirty="0"/>
              <a:t> и </a:t>
            </a:r>
            <a:r>
              <a:rPr lang="en-US" i="1" dirty="0" err="1"/>
              <a:t>OutputStream</a:t>
            </a:r>
            <a:r>
              <a:rPr lang="ru-RU" i="1" dirty="0"/>
              <a:t>.</a:t>
            </a:r>
            <a:endParaRPr lang="en-US" dirty="0"/>
          </a:p>
          <a:p>
            <a:r>
              <a:rPr lang="ru-RU" dirty="0"/>
              <a:t>Все остальные </a:t>
            </a:r>
            <a:r>
              <a:rPr lang="ru-RU" dirty="0" err="1"/>
              <a:t>стримы</a:t>
            </a:r>
            <a:r>
              <a:rPr lang="ru-RU" dirty="0"/>
              <a:t> построены на </a:t>
            </a:r>
            <a:r>
              <a:rPr lang="ru-RU" dirty="0" err="1"/>
              <a:t>стриме</a:t>
            </a:r>
            <a:r>
              <a:rPr lang="ru-RU" dirty="0"/>
              <a:t> байтов.</a:t>
            </a:r>
          </a:p>
          <a:p>
            <a:r>
              <a:rPr lang="ru-RU" dirty="0" err="1"/>
              <a:t>Стримы</a:t>
            </a:r>
            <a:r>
              <a:rPr lang="ru-RU" dirty="0"/>
              <a:t> всегда нужно закрывать, чтобы предотвратить утечку ресурсов.</a:t>
            </a:r>
          </a:p>
          <a:p>
            <a:r>
              <a:rPr lang="ru-RU" dirty="0"/>
              <a:t>Использовать напрямую </a:t>
            </a:r>
            <a:r>
              <a:rPr lang="ru-RU" dirty="0" err="1"/>
              <a:t>стримы</a:t>
            </a:r>
            <a:r>
              <a:rPr lang="ru-RU" dirty="0"/>
              <a:t> байтов не рекомендуется.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D7BC9-9713-5E40-9FFC-DB0BC5CD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22" y="2636807"/>
            <a:ext cx="3769360" cy="29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5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A041-A7FA-6A40-8842-AC6342DD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Стримы символов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1007-E9F9-B344-88C6-46B54021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Стримы</a:t>
            </a:r>
            <a:r>
              <a:rPr lang="ru-RU" dirty="0"/>
              <a:t> символов автоматически адаптируются к локальным символам и готовы к интернационализации. </a:t>
            </a:r>
            <a:endParaRPr lang="en-US" dirty="0"/>
          </a:p>
          <a:p>
            <a:r>
              <a:rPr lang="ru-RU" dirty="0"/>
              <a:t>Все классы </a:t>
            </a:r>
            <a:r>
              <a:rPr lang="ru-RU" dirty="0" err="1"/>
              <a:t>стримов</a:t>
            </a:r>
            <a:r>
              <a:rPr lang="ru-RU" dirty="0"/>
              <a:t> символов происходят от </a:t>
            </a:r>
            <a:r>
              <a:rPr lang="en-US" i="1" dirty="0"/>
              <a:t>Reader</a:t>
            </a:r>
            <a:r>
              <a:rPr lang="ru-RU" dirty="0"/>
              <a:t> и </a:t>
            </a:r>
            <a:r>
              <a:rPr lang="en-US" i="1" dirty="0"/>
              <a:t>Writer</a:t>
            </a:r>
          </a:p>
          <a:p>
            <a:r>
              <a:rPr lang="ru-RU" dirty="0"/>
              <a:t>В </a:t>
            </a:r>
            <a:r>
              <a:rPr lang="ru-RU" dirty="0" err="1"/>
              <a:t>стримах</a:t>
            </a:r>
            <a:r>
              <a:rPr lang="ru-RU" dirty="0"/>
              <a:t> символов переменная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содержит значение символа в последних 16 битах, а в </a:t>
            </a:r>
            <a:r>
              <a:rPr lang="ru-RU" dirty="0" err="1"/>
              <a:t>стримах</a:t>
            </a:r>
            <a:r>
              <a:rPr lang="ru-RU" dirty="0"/>
              <a:t> байтов переменная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содержит значение байта в последних 8 битах.</a:t>
            </a:r>
            <a:endParaRPr lang="ru-RU" i="1" dirty="0"/>
          </a:p>
          <a:p>
            <a:r>
              <a:rPr lang="ru-RU" dirty="0" err="1"/>
              <a:t>Стримы</a:t>
            </a:r>
            <a:r>
              <a:rPr lang="ru-RU" dirty="0"/>
              <a:t> символов используют </a:t>
            </a:r>
            <a:r>
              <a:rPr lang="ru-RU" dirty="0" err="1"/>
              <a:t>стримы</a:t>
            </a:r>
            <a:r>
              <a:rPr lang="ru-RU" dirty="0"/>
              <a:t> байтов.</a:t>
            </a:r>
          </a:p>
        </p:txBody>
      </p:sp>
    </p:spTree>
    <p:extLst>
      <p:ext uri="{BB962C8B-B14F-4D97-AF65-F5344CB8AC3E}">
        <p14:creationId xmlns:p14="http://schemas.microsoft.com/office/powerpoint/2010/main" val="39461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F8F8-A0BF-4E42-B6F8-BEE36CD1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Буферизованные </a:t>
            </a:r>
            <a:r>
              <a:rPr lang="ru-RU" b="1" dirty="0" err="1"/>
              <a:t>стримы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D120-55AE-C248-B6CF-57C8D299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Предыдущие </a:t>
            </a:r>
            <a:r>
              <a:rPr lang="ru-RU" dirty="0" err="1"/>
              <a:t>стримы</a:t>
            </a:r>
            <a:r>
              <a:rPr lang="ru-RU" dirty="0"/>
              <a:t> были не буферизованными. Это значит что каждое чтение и запись инициирует доступ к диску или сетевую активность, а это очень тяжелые операции.</a:t>
            </a:r>
          </a:p>
          <a:p>
            <a:r>
              <a:rPr lang="ru-RU" dirty="0"/>
              <a:t>Буферизованные </a:t>
            </a:r>
            <a:r>
              <a:rPr lang="ru-RU" dirty="0" err="1"/>
              <a:t>стримы</a:t>
            </a:r>
            <a:r>
              <a:rPr lang="ru-RU" dirty="0"/>
              <a:t> читают данные из памяти, называемой буфером. </a:t>
            </a:r>
            <a:r>
              <a:rPr lang="ru-RU" dirty="0" err="1"/>
              <a:t>Нативный</a:t>
            </a:r>
            <a:r>
              <a:rPr lang="ru-RU" dirty="0"/>
              <a:t> метод используется только если буфер пуст. С записью то же самое, только буфер должен быть полон.</a:t>
            </a:r>
          </a:p>
          <a:p>
            <a:r>
              <a:rPr lang="ru-RU" dirty="0"/>
              <a:t>Конвертация в буферизированный тип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i="1" dirty="0"/>
              <a:t>	new </a:t>
            </a:r>
            <a:r>
              <a:rPr lang="en-US" i="1" dirty="0" err="1"/>
              <a:t>BufferedReader</a:t>
            </a:r>
            <a:r>
              <a:rPr lang="en-US" i="1" dirty="0"/>
              <a:t>(new </a:t>
            </a:r>
            <a:r>
              <a:rPr lang="en-US" i="1" dirty="0" err="1"/>
              <a:t>FileReader</a:t>
            </a:r>
            <a:r>
              <a:rPr lang="en-US" i="1" dirty="0"/>
              <a:t>("</a:t>
            </a:r>
            <a:r>
              <a:rPr lang="en-US" i="1" dirty="0" err="1"/>
              <a:t>xanadu.txt</a:t>
            </a:r>
            <a:r>
              <a:rPr lang="en-US" i="1" dirty="0"/>
              <a:t>")); </a:t>
            </a:r>
          </a:p>
          <a:p>
            <a:pPr marL="0" indent="0">
              <a:buNone/>
            </a:pPr>
            <a:r>
              <a:rPr lang="en-US" i="1" dirty="0"/>
              <a:t>	new </a:t>
            </a:r>
            <a:r>
              <a:rPr lang="en-US" i="1" dirty="0" err="1"/>
              <a:t>BufferedWriter</a:t>
            </a:r>
            <a:r>
              <a:rPr lang="en-US" i="1" dirty="0"/>
              <a:t>(new </a:t>
            </a:r>
            <a:r>
              <a:rPr lang="en-US" i="1" dirty="0" err="1"/>
              <a:t>FileWriter</a:t>
            </a:r>
            <a:r>
              <a:rPr lang="en-US" i="1" dirty="0"/>
              <a:t>("</a:t>
            </a:r>
            <a:r>
              <a:rPr lang="en-US" i="1" dirty="0" err="1"/>
              <a:t>characteroutput.txt</a:t>
            </a:r>
            <a:r>
              <a:rPr lang="en-US" i="1" dirty="0"/>
              <a:t>"));</a:t>
            </a:r>
          </a:p>
          <a:p>
            <a:r>
              <a:rPr lang="ru-RU" dirty="0"/>
              <a:t>Принудительная очистка буфера производится с помощью метода </a:t>
            </a:r>
            <a:r>
              <a:rPr lang="en-US" dirty="0"/>
              <a:t> </a:t>
            </a:r>
            <a:r>
              <a:rPr lang="en-US" i="1" dirty="0"/>
              <a:t>flush().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910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AEFF-FF3B-294C-A4BC-BE1019A3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Строко</a:t>
            </a:r>
            <a:r>
              <a:rPr lang="ru-RU" b="1" dirty="0"/>
              <a:t>-ориентированное </a:t>
            </a:r>
            <a:r>
              <a:rPr lang="en-US" b="1" dirty="0"/>
              <a:t>I/O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C33E-031D-6445-B2BA-49E23C70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BufferedReader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 err="1"/>
              <a:t>PrintWriter</a:t>
            </a:r>
            <a:r>
              <a:rPr lang="en-US" dirty="0"/>
              <a:t> </a:t>
            </a:r>
            <a:r>
              <a:rPr lang="ru-RU" dirty="0"/>
              <a:t>позволяют считывать и записывать данные в виде строк.</a:t>
            </a:r>
          </a:p>
          <a:p>
            <a:r>
              <a:rPr lang="ru-RU" dirty="0"/>
              <a:t>Символами окончания строки здесь являются </a:t>
            </a:r>
            <a:r>
              <a:rPr lang="en-US" i="1" dirty="0"/>
              <a:t>\n </a:t>
            </a:r>
            <a:r>
              <a:rPr lang="ru-RU" dirty="0"/>
              <a:t>и </a:t>
            </a:r>
            <a:r>
              <a:rPr lang="en-US" i="1" dirty="0"/>
              <a:t>\r</a:t>
            </a:r>
            <a:r>
              <a:rPr lang="ru-RU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60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C432-5000-7F4A-979C-9955BAE5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Scanner </a:t>
            </a:r>
            <a:r>
              <a:rPr lang="ru-RU" b="1" dirty="0"/>
              <a:t>и </a:t>
            </a:r>
            <a:r>
              <a:rPr lang="en-US" b="1" dirty="0" err="1"/>
              <a:t>PrintWriter</a:t>
            </a:r>
            <a:r>
              <a:rPr lang="en-US" b="1" dirty="0"/>
              <a:t>/</a:t>
            </a:r>
            <a:r>
              <a:rPr lang="en-US" b="1" dirty="0" err="1"/>
              <a:t>PrintStream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38CA-C9A4-A24A-B3FC-98D2A792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типа </a:t>
            </a:r>
            <a:r>
              <a:rPr lang="en-US" i="1" dirty="0"/>
              <a:t>Scanner</a:t>
            </a:r>
            <a:r>
              <a:rPr lang="en-US" dirty="0"/>
              <a:t> </a:t>
            </a:r>
            <a:r>
              <a:rPr lang="ru-RU" dirty="0"/>
              <a:t>полезны для разбиения форматированного ввода на </a:t>
            </a:r>
            <a:r>
              <a:rPr lang="ru-RU" dirty="0" err="1"/>
              <a:t>токены</a:t>
            </a:r>
            <a:r>
              <a:rPr lang="ru-RU" dirty="0"/>
              <a:t> и преобразования отдельных </a:t>
            </a:r>
            <a:r>
              <a:rPr lang="ru-RU" dirty="0" err="1"/>
              <a:t>токенов</a:t>
            </a:r>
            <a:r>
              <a:rPr lang="ru-RU" dirty="0"/>
              <a:t> в соответствии с их типом данных.</a:t>
            </a:r>
            <a:endParaRPr lang="en-US" dirty="0"/>
          </a:p>
          <a:p>
            <a:r>
              <a:rPr lang="en-US" i="1" dirty="0"/>
              <a:t>Scanner</a:t>
            </a:r>
            <a:r>
              <a:rPr lang="en-US" dirty="0"/>
              <a:t> </a:t>
            </a:r>
            <a:r>
              <a:rPr lang="ru-RU" dirty="0"/>
              <a:t>использует </a:t>
            </a:r>
            <a:r>
              <a:rPr lang="en-US" i="1" dirty="0"/>
              <a:t>whitespace</a:t>
            </a:r>
            <a:r>
              <a:rPr lang="en-US" dirty="0"/>
              <a:t> </a:t>
            </a:r>
            <a:r>
              <a:rPr lang="ru-RU" dirty="0"/>
              <a:t>для разделения </a:t>
            </a:r>
            <a:r>
              <a:rPr lang="ru-RU" dirty="0" err="1"/>
              <a:t>токенов</a:t>
            </a:r>
            <a:r>
              <a:rPr lang="ru-RU" dirty="0"/>
              <a:t>.</a:t>
            </a:r>
            <a:r>
              <a:rPr lang="en-US" dirty="0"/>
              <a:t> (</a:t>
            </a:r>
            <a:r>
              <a:rPr lang="en-US" i="1" dirty="0" err="1"/>
              <a:t>useDelimeter</a:t>
            </a:r>
            <a:r>
              <a:rPr lang="en-US" i="1" dirty="0"/>
              <a:t>()</a:t>
            </a:r>
            <a:r>
              <a:rPr lang="ru-RU" dirty="0"/>
              <a:t> изменяет разделитель</a:t>
            </a:r>
            <a:r>
              <a:rPr lang="en-US" dirty="0"/>
              <a:t>).</a:t>
            </a:r>
          </a:p>
          <a:p>
            <a:r>
              <a:rPr lang="en-US" i="1" dirty="0" err="1"/>
              <a:t>PrintStream</a:t>
            </a:r>
            <a:r>
              <a:rPr lang="ru-RU" dirty="0"/>
              <a:t> и </a:t>
            </a:r>
            <a:r>
              <a:rPr lang="en-US" i="1" dirty="0" err="1"/>
              <a:t>PrintWriter</a:t>
            </a:r>
            <a:r>
              <a:rPr lang="en-US" dirty="0"/>
              <a:t> </a:t>
            </a:r>
            <a:r>
              <a:rPr lang="ru-RU" dirty="0"/>
              <a:t>обладают методами </a:t>
            </a:r>
            <a:r>
              <a:rPr lang="en-US" i="1" dirty="0"/>
              <a:t>print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en-US" i="1" dirty="0" err="1"/>
              <a:t>println</a:t>
            </a:r>
            <a:r>
              <a:rPr lang="en-US" dirty="0"/>
              <a:t>, </a:t>
            </a:r>
            <a:r>
              <a:rPr lang="ru-RU" dirty="0"/>
              <a:t>а</a:t>
            </a:r>
            <a:r>
              <a:rPr lang="ru-RU" i="1" dirty="0"/>
              <a:t> </a:t>
            </a:r>
            <a:r>
              <a:rPr lang="ru-RU" dirty="0"/>
              <a:t>также</a:t>
            </a:r>
            <a:r>
              <a:rPr lang="ru-RU" i="1" dirty="0"/>
              <a:t> </a:t>
            </a:r>
            <a:r>
              <a:rPr lang="en-US" i="1" dirty="0"/>
              <a:t>format</a:t>
            </a:r>
            <a:r>
              <a:rPr lang="ru-RU" i="1" dirty="0"/>
              <a:t>. </a:t>
            </a:r>
            <a:r>
              <a:rPr lang="en-US" i="1" dirty="0"/>
              <a:t>(</a:t>
            </a:r>
            <a:r>
              <a:rPr lang="en-US" i="1" dirty="0" err="1"/>
              <a:t>System.out</a:t>
            </a:r>
            <a:r>
              <a:rPr lang="en-US" i="1" dirty="0"/>
              <a:t> = </a:t>
            </a:r>
            <a:r>
              <a:rPr lang="en-US" i="1" dirty="0" err="1"/>
              <a:t>PrintStream</a:t>
            </a:r>
            <a:r>
              <a:rPr lang="en-US" i="1" dirty="0"/>
              <a:t>).</a:t>
            </a:r>
          </a:p>
          <a:p>
            <a:r>
              <a:rPr lang="ru-RU" dirty="0"/>
              <a:t>В </a:t>
            </a:r>
            <a:r>
              <a:rPr lang="en-US" i="1" dirty="0"/>
              <a:t>format </a:t>
            </a:r>
            <a:r>
              <a:rPr lang="ru-RU" dirty="0"/>
              <a:t>необходимо использовать </a:t>
            </a:r>
            <a:r>
              <a:rPr lang="en-US" i="1" dirty="0"/>
              <a:t>%n</a:t>
            </a:r>
            <a:r>
              <a:rPr lang="en-US" dirty="0"/>
              <a:t>, </a:t>
            </a:r>
            <a:r>
              <a:rPr lang="ru-RU" dirty="0"/>
              <a:t>так как </a:t>
            </a:r>
            <a:r>
              <a:rPr lang="en-US" i="1" dirty="0"/>
              <a:t>\n </a:t>
            </a:r>
            <a:r>
              <a:rPr lang="ru-RU" dirty="0"/>
              <a:t>генерирует символ </a:t>
            </a:r>
            <a:r>
              <a:rPr lang="en-US" i="1" dirty="0"/>
              <a:t>\u000A</a:t>
            </a:r>
            <a:r>
              <a:rPr lang="ru-RU" dirty="0"/>
              <a:t>, который может вызвать проблемы.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557D-0D5B-4544-9456-8AD2A2B1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Console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9931-D25B-7343-94EB-B810C75E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Console</a:t>
            </a:r>
            <a:r>
              <a:rPr lang="ru-RU" dirty="0"/>
              <a:t> использует </a:t>
            </a:r>
            <a:r>
              <a:rPr lang="ru-RU" dirty="0" err="1"/>
              <a:t>стримы</a:t>
            </a:r>
            <a:r>
              <a:rPr lang="ru-RU" dirty="0"/>
              <a:t> символов для чтения и вывода.</a:t>
            </a:r>
          </a:p>
          <a:p>
            <a:r>
              <a:rPr lang="en-US" i="1" dirty="0"/>
              <a:t>Console</a:t>
            </a:r>
            <a:r>
              <a:rPr lang="en-US" dirty="0"/>
              <a:t> </a:t>
            </a:r>
            <a:r>
              <a:rPr lang="ru-RU" dirty="0"/>
              <a:t>имеет возможность скрытно считывать пароль при помощи метода </a:t>
            </a:r>
            <a:r>
              <a:rPr lang="en-US" i="1" dirty="0" err="1"/>
              <a:t>readPassword</a:t>
            </a:r>
            <a:r>
              <a:rPr lang="en-US" i="1" dirty="0"/>
              <a:t>()</a:t>
            </a:r>
            <a:r>
              <a:rPr lang="ru-RU" i="1" dirty="0"/>
              <a:t>.</a:t>
            </a:r>
          </a:p>
          <a:p>
            <a:r>
              <a:rPr lang="en-US" i="1" dirty="0" err="1"/>
              <a:t>System.console</a:t>
            </a:r>
            <a:r>
              <a:rPr lang="en-US" i="1" dirty="0"/>
              <a:t>() –</a:t>
            </a:r>
            <a:r>
              <a:rPr lang="ru-RU" i="1" dirty="0"/>
              <a:t> </a:t>
            </a:r>
            <a:r>
              <a:rPr lang="ru-RU" dirty="0"/>
              <a:t>получение экземпляра класса консоли</a:t>
            </a:r>
            <a:r>
              <a:rPr lang="ru-RU" i="1" dirty="0"/>
              <a:t>. </a:t>
            </a:r>
            <a:r>
              <a:rPr lang="ru-RU" dirty="0"/>
              <a:t>Может быть </a:t>
            </a:r>
            <a:r>
              <a:rPr lang="en-US" i="1" dirty="0"/>
              <a:t>null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если нет доступа к консоли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46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7AD3-65A1-3C49-B81E-D589F89A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Path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11BA-A112-E345-8431-2EF23DFB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Path</a:t>
            </a:r>
            <a:r>
              <a:rPr lang="en-US" dirty="0"/>
              <a:t> – </a:t>
            </a:r>
            <a:r>
              <a:rPr lang="ru-RU" dirty="0" err="1"/>
              <a:t>програмное</a:t>
            </a:r>
            <a:r>
              <a:rPr lang="ru-RU" dirty="0"/>
              <a:t> представление пути в файловой системе. </a:t>
            </a:r>
            <a:r>
              <a:rPr lang="en-US" dirty="0"/>
              <a:t>Path </a:t>
            </a:r>
            <a:r>
              <a:rPr lang="ru-RU" dirty="0"/>
              <a:t>содержит имя файла и список директорий, которые собираются в путь.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Для каждой платформы используется свой синтаксис пути.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Файл для пути может не существовать. Его можно создать и взаимодействовать с ним при помощи класса </a:t>
            </a:r>
            <a:r>
              <a:rPr lang="en-US" i="1" dirty="0"/>
              <a:t>Files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Операции производимые с путем без доступа к файловой системе называются </a:t>
            </a:r>
            <a:r>
              <a:rPr lang="ru-RU" i="1" dirty="0"/>
              <a:t>синтаксическими операциями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6120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1534</TotalTime>
  <Words>1453</Words>
  <Application>Microsoft Macintosh PowerPoint</Application>
  <PresentationFormat>Widescreen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Berlin</vt:lpstr>
      <vt:lpstr>IO/NIO</vt:lpstr>
      <vt:lpstr>I/O Stream</vt:lpstr>
      <vt:lpstr>Стримы байтов</vt:lpstr>
      <vt:lpstr>Стримы символов </vt:lpstr>
      <vt:lpstr>Буферизованные стримы</vt:lpstr>
      <vt:lpstr>Строко-ориентированное I/O</vt:lpstr>
      <vt:lpstr>Scanner и PrintWriter/PrintStream</vt:lpstr>
      <vt:lpstr>Console</vt:lpstr>
      <vt:lpstr>Path</vt:lpstr>
      <vt:lpstr>NIO Paths </vt:lpstr>
      <vt:lpstr>Try-with-resources</vt:lpstr>
      <vt:lpstr>NIO Files</vt:lpstr>
      <vt:lpstr>RandomAccessFile</vt:lpstr>
      <vt:lpstr>NIO Channel</vt:lpstr>
      <vt:lpstr>NIO Buffer</vt:lpstr>
      <vt:lpstr>NIO Buffer</vt:lpstr>
      <vt:lpstr>NIO ByteBuffer</vt:lpstr>
      <vt:lpstr>NIO Scatter/Gather</vt:lpstr>
      <vt:lpstr>NIO Scatter/Gather</vt:lpstr>
      <vt:lpstr>NIO Selector</vt:lpstr>
      <vt:lpstr>NIO SelectionKey</vt:lpstr>
      <vt:lpstr>OpenOptions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IO/NIO</dc:title>
  <dc:creator>Microsoft Office User</dc:creator>
  <cp:lastModifiedBy>Microsoft Office User</cp:lastModifiedBy>
  <cp:revision>501</cp:revision>
  <dcterms:created xsi:type="dcterms:W3CDTF">2023-04-24T16:11:37Z</dcterms:created>
  <dcterms:modified xsi:type="dcterms:W3CDTF">2023-07-10T11:11:37Z</dcterms:modified>
</cp:coreProperties>
</file>