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405"/>
  </p:normalViewPr>
  <p:slideViewPr>
    <p:cSldViewPr snapToGrid="0">
      <p:cViewPr varScale="1">
        <p:scale>
          <a:sx n="131" d="100"/>
          <a:sy n="13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FC5-7FE1-4968-1DA4-483FF9832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Lambdas</a:t>
            </a:r>
            <a:endParaRPr lang="en-RU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12F31-9923-0233-3C0E-08905EDF7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8653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99FA-277A-EC13-BB88-28ADF489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</a:t>
            </a:r>
            <a:r>
              <a:rPr lang="ru-RU" b="1" dirty="0"/>
              <a:t>-выражения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2DD1-F425-3E9D-892A-0824EF68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b="1" i="1" dirty="0"/>
              <a:t>Lambda</a:t>
            </a:r>
            <a:r>
              <a:rPr lang="en" i="1" dirty="0"/>
              <a:t>-</a:t>
            </a:r>
            <a:r>
              <a:rPr lang="ru-RU" i="1" dirty="0"/>
              <a:t>выражения </a:t>
            </a:r>
            <a:r>
              <a:rPr lang="ru-RU" dirty="0"/>
              <a:t>– это метод без объявления, т.е. без модификаторов доступа, возвращающие значение и имя. Это позволяет сократить время на объявление и написание метода без необходимости создавать класс.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ru-RU" altLang="ru-RU" dirty="0">
                <a:cs typeface="Arial" pitchFamily="34" charset="0"/>
              </a:rPr>
              <a:t>Внешние переменные, передаваемые в </a:t>
            </a:r>
            <a:r>
              <a:rPr lang="en-US" altLang="ru-RU" i="1" dirty="0">
                <a:cs typeface="Arial" pitchFamily="34" charset="0"/>
              </a:rPr>
              <a:t>lambda-</a:t>
            </a:r>
            <a:r>
              <a:rPr lang="ru-RU" altLang="ru-RU" i="1" dirty="0">
                <a:cs typeface="Arial" pitchFamily="34" charset="0"/>
              </a:rPr>
              <a:t>выражения </a:t>
            </a:r>
            <a:r>
              <a:rPr lang="ru-RU" altLang="ru-RU" dirty="0">
                <a:cs typeface="Arial" pitchFamily="34" charset="0"/>
              </a:rPr>
              <a:t>должны быть не изменяемыми или </a:t>
            </a:r>
            <a:r>
              <a:rPr lang="en-US" altLang="ru-RU" i="1" dirty="0">
                <a:cs typeface="Arial" pitchFamily="34" charset="0"/>
              </a:rPr>
              <a:t>final</a:t>
            </a:r>
            <a:r>
              <a:rPr lang="en-US" altLang="ru-RU" dirty="0">
                <a:cs typeface="Arial" pitchFamily="34" charset="0"/>
              </a:rPr>
              <a:t>.</a:t>
            </a:r>
          </a:p>
          <a:p>
            <a:r>
              <a:rPr lang="ru-RU" dirty="0"/>
              <a:t>Примеры использования</a:t>
            </a:r>
            <a:r>
              <a:rPr lang="en-US" dirty="0"/>
              <a:t>:</a:t>
            </a:r>
          </a:p>
          <a:p>
            <a:pPr lvl="1"/>
            <a:r>
              <a:rPr lang="en" dirty="0"/>
              <a:t>(a, b) -&gt; { </a:t>
            </a:r>
            <a:r>
              <a:rPr lang="en" b="1" dirty="0"/>
              <a:t>return</a:t>
            </a:r>
            <a:r>
              <a:rPr lang="en" dirty="0"/>
              <a:t> a + b; }</a:t>
            </a:r>
          </a:p>
          <a:p>
            <a:pPr lvl="1"/>
            <a:r>
              <a:rPr lang="en" dirty="0"/>
              <a:t>() -&gt; </a:t>
            </a:r>
            <a:r>
              <a:rPr lang="en" dirty="0" err="1"/>
              <a:t>System.out.println</a:t>
            </a:r>
            <a:r>
              <a:rPr lang="en" dirty="0"/>
              <a:t>("Hello World");</a:t>
            </a:r>
          </a:p>
          <a:p>
            <a:pPr lvl="1"/>
            <a:r>
              <a:rPr lang="en" dirty="0"/>
              <a:t>(</a:t>
            </a:r>
            <a:r>
              <a:rPr lang="en" b="1" dirty="0"/>
              <a:t>String</a:t>
            </a:r>
            <a:r>
              <a:rPr lang="en" dirty="0"/>
              <a:t> s) -&gt; { </a:t>
            </a:r>
            <a:r>
              <a:rPr lang="en" dirty="0" err="1"/>
              <a:t>System.out.println</a:t>
            </a:r>
            <a:r>
              <a:rPr lang="en" dirty="0"/>
              <a:t>(s);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74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3F1F-4D5A-DB97-B56F-50A26DAB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Функциональные интерфейсы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B7E5-378D-6D19-FCDE-F94CE783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/>
              <a:t>Функциональные интерфейсы </a:t>
            </a:r>
            <a:r>
              <a:rPr lang="en" dirty="0"/>
              <a:t>– </a:t>
            </a:r>
            <a:r>
              <a:rPr lang="ru-RU" dirty="0"/>
              <a:t>это интерфейсы только с одним абстрактным методом, объявленным в нем. Дефолтные методы также могут присутствовать в интерфейсе.</a:t>
            </a:r>
          </a:p>
          <a:p>
            <a:r>
              <a:rPr lang="ru-RU" dirty="0"/>
              <a:t>Функциональные интерфейсы помечаются аннотацией </a:t>
            </a:r>
            <a:r>
              <a:rPr lang="en-US" i="1" dirty="0"/>
              <a:t>@</a:t>
            </a:r>
            <a:r>
              <a:rPr lang="en-US" i="1" dirty="0" err="1"/>
              <a:t>FunctionalInterface</a:t>
            </a:r>
            <a:endParaRPr lang="en-US" i="1" dirty="0"/>
          </a:p>
          <a:p>
            <a:r>
              <a:rPr lang="ru-RU" dirty="0"/>
              <a:t>Функциональный интерфейс может быть создан внутри лямбд, ссылки на конструктор или метод.</a:t>
            </a:r>
          </a:p>
          <a:p>
            <a:r>
              <a:rPr lang="ru-RU" dirty="0"/>
              <a:t>Примеры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en" i="1" dirty="0" err="1"/>
              <a:t>java.lang.Runnable</a:t>
            </a:r>
            <a:endParaRPr lang="ru-RU" i="1" dirty="0"/>
          </a:p>
          <a:p>
            <a:pPr lvl="1"/>
            <a:r>
              <a:rPr lang="en" i="1" dirty="0" err="1"/>
              <a:t>java.util.function.Function</a:t>
            </a:r>
            <a:endParaRPr lang="ru-RU" i="1" dirty="0"/>
          </a:p>
          <a:p>
            <a:pPr lvl="1"/>
            <a:r>
              <a:rPr lang="en" i="1" dirty="0" err="1"/>
              <a:t>java.util.function.Consumer</a:t>
            </a:r>
            <a:endParaRPr lang="ru-RU" i="1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7211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3AB0-8CAF-B3A3-0E40-698BBAD3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Ссылка на метод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6D45-E418-1193-3E49-EFC0C32C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dirty="0">
                <a:latin typeface="Arial" pitchFamily="34" charset="0"/>
                <a:cs typeface="Arial" pitchFamily="34" charset="0"/>
              </a:rPr>
              <a:t>Оператор </a:t>
            </a:r>
            <a:r>
              <a:rPr lang="en-US" altLang="ru-RU" b="1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ru-RU" dirty="0">
                <a:latin typeface="Arial" pitchFamily="34" charset="0"/>
                <a:cs typeface="Arial" pitchFamily="34" charset="0"/>
              </a:rPr>
              <a:t> -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 ссылка</a:t>
            </a:r>
            <a:r>
              <a:rPr lang="en-US" alt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dirty="0">
                <a:latin typeface="Arial" pitchFamily="34" charset="0"/>
                <a:cs typeface="Arial" pitchFamily="34" charset="0"/>
              </a:rPr>
              <a:t>на метод, который </a:t>
            </a:r>
            <a:r>
              <a:rPr lang="ru-RU" dirty="0"/>
              <a:t>конвертирует обычный метод в </a:t>
            </a:r>
            <a:r>
              <a:rPr lang="en-US" i="1" dirty="0"/>
              <a:t>lambda-</a:t>
            </a:r>
            <a:r>
              <a:rPr lang="ru-RU" i="1" dirty="0"/>
              <a:t>выражение</a:t>
            </a:r>
            <a:r>
              <a:rPr lang="en-US" dirty="0"/>
              <a:t>.</a:t>
            </a:r>
            <a:endParaRPr lang="ru-RU" dirty="0"/>
          </a:p>
          <a:p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Если количество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и тип аргументов </a:t>
            </a:r>
            <a:r>
              <a:rPr kumimoji="0" lang="en-US" altLang="ru-RU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lambda-</a:t>
            </a:r>
            <a:r>
              <a:rPr kumimoji="0" lang="ru-RU" altLang="ru-RU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функции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соответствует аргументам вызываемого метода, то тогда ее можно заменить ссылкой на метод.</a:t>
            </a:r>
          </a:p>
          <a:p>
            <a:r>
              <a:rPr lang="ru-RU" altLang="ru-RU" dirty="0">
                <a:latin typeface="Arial" pitchFamily="34" charset="0"/>
                <a:cs typeface="Arial" pitchFamily="34" charset="0"/>
              </a:rPr>
              <a:t>Для использования конструктора в качестве ссылки на метод надо добавить </a:t>
            </a:r>
            <a:r>
              <a:rPr lang="en-US" altLang="ru-RU" b="1" i="1" dirty="0">
                <a:latin typeface="Arial" pitchFamily="34" charset="0"/>
                <a:cs typeface="Arial" pitchFamily="34" charset="0"/>
              </a:rPr>
              <a:t>::new</a:t>
            </a:r>
            <a:r>
              <a:rPr lang="en-US" alt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/>
              <a:t>Пример</a:t>
            </a:r>
            <a:r>
              <a:rPr lang="en-US" dirty="0"/>
              <a:t>:</a:t>
            </a:r>
            <a:r>
              <a:rPr lang="ru-RU" dirty="0"/>
              <a:t> Вместо </a:t>
            </a:r>
            <a:r>
              <a:rPr lang="en" i="1" dirty="0" err="1"/>
              <a:t>list.forEach</a:t>
            </a:r>
            <a:r>
              <a:rPr lang="en" i="1" dirty="0"/>
              <a:t>(n -&gt; </a:t>
            </a:r>
            <a:r>
              <a:rPr lang="en" i="1" dirty="0" err="1"/>
              <a:t>System.out.println</a:t>
            </a:r>
            <a:r>
              <a:rPr lang="en" i="1" dirty="0"/>
              <a:t>(n))</a:t>
            </a:r>
            <a:r>
              <a:rPr lang="ru-RU" i="1" dirty="0"/>
              <a:t> можно использовать </a:t>
            </a:r>
            <a:r>
              <a:rPr lang="en" i="1" dirty="0" err="1"/>
              <a:t>list.forEach</a:t>
            </a:r>
            <a:r>
              <a:rPr lang="en" i="1" dirty="0"/>
              <a:t>(</a:t>
            </a:r>
            <a:r>
              <a:rPr lang="en" i="1" dirty="0" err="1"/>
              <a:t>System.out</a:t>
            </a:r>
            <a:r>
              <a:rPr lang="en" i="1" dirty="0"/>
              <a:t>::</a:t>
            </a:r>
            <a:r>
              <a:rPr lang="en" i="1" dirty="0" err="1"/>
              <a:t>println</a:t>
            </a:r>
            <a:r>
              <a:rPr lang="en" i="1" dirty="0"/>
              <a:t>).</a:t>
            </a:r>
          </a:p>
          <a:p>
            <a:pPr marL="0" indent="0">
              <a:buNone/>
            </a:pPr>
            <a:endParaRPr kumimoji="0" lang="ru-RU" altLang="ru-RU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9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98D3-49D9-A978-FB8A-6B68BF15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Отличие </a:t>
            </a:r>
            <a:r>
              <a:rPr lang="en-GB" b="1" dirty="0"/>
              <a:t>lambda </a:t>
            </a:r>
            <a:r>
              <a:rPr lang="ru-RU" b="1" dirty="0"/>
              <a:t>от анонимных классов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04D6-0719-1045-C1E7-A8AF5004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анонимных классов ключевое слово</a:t>
            </a:r>
            <a:r>
              <a:rPr lang="en-US" dirty="0"/>
              <a:t> </a:t>
            </a:r>
            <a:r>
              <a:rPr lang="en" b="1" i="1" dirty="0"/>
              <a:t>this</a:t>
            </a:r>
            <a:r>
              <a:rPr lang="en" dirty="0"/>
              <a:t> </a:t>
            </a:r>
            <a:r>
              <a:rPr lang="ru-RU" dirty="0"/>
              <a:t>обозначает объект анонимного класса, в то время как в </a:t>
            </a:r>
            <a:r>
              <a:rPr lang="en" i="1" dirty="0"/>
              <a:t>lambda-</a:t>
            </a:r>
            <a:r>
              <a:rPr lang="ru-RU" i="1" dirty="0"/>
              <a:t>выражении </a:t>
            </a:r>
            <a:r>
              <a:rPr lang="en" b="1" i="1" dirty="0"/>
              <a:t>this</a:t>
            </a:r>
            <a:r>
              <a:rPr lang="en" dirty="0"/>
              <a:t> </a:t>
            </a:r>
            <a:r>
              <a:rPr lang="ru-RU" dirty="0"/>
              <a:t>обозначает объект класса, в котором </a:t>
            </a:r>
            <a:r>
              <a:rPr lang="en" i="1" dirty="0"/>
              <a:t>lambda-</a:t>
            </a:r>
            <a:r>
              <a:rPr lang="ru-RU" i="1" dirty="0"/>
              <a:t>выражение </a:t>
            </a:r>
            <a:r>
              <a:rPr lang="ru-RU" dirty="0"/>
              <a:t>используется. </a:t>
            </a:r>
            <a:endParaRPr lang="en-US" dirty="0"/>
          </a:p>
          <a:p>
            <a:r>
              <a:rPr lang="en-US" i="1" dirty="0"/>
              <a:t>Lambda-</a:t>
            </a:r>
            <a:r>
              <a:rPr lang="ru-RU" i="1" dirty="0"/>
              <a:t>выражения </a:t>
            </a:r>
            <a:r>
              <a:rPr lang="ru-RU" dirty="0"/>
              <a:t>реализуется только через функциональный интерфейс, а анонимный класс может расширить любой класс или реализовать любой интерфейс.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700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17CA-0B30-2576-E0C6-D363E7AD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3621-7AF3-6497-F0B3-E61FA744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" i="1" dirty="0" err="1"/>
              <a:t>java.util.Optional</a:t>
            </a:r>
            <a:r>
              <a:rPr lang="en" i="1" dirty="0"/>
              <a:t> </a:t>
            </a:r>
            <a:r>
              <a:rPr lang="ru-RU" dirty="0"/>
              <a:t>используется для</a:t>
            </a:r>
            <a:r>
              <a:rPr lang="en" b="1" dirty="0"/>
              <a:t> </a:t>
            </a:r>
            <a:r>
              <a:rPr lang="ru-RU" dirty="0"/>
              <a:t>повышения безопасности и читаемости кода, значения которых</a:t>
            </a:r>
            <a:r>
              <a:rPr lang="en-US" dirty="0"/>
              <a:t> </a:t>
            </a:r>
            <a:r>
              <a:rPr lang="ru-RU" dirty="0"/>
              <a:t>могут быть </a:t>
            </a:r>
            <a:r>
              <a:rPr lang="en" i="1" dirty="0"/>
              <a:t>null</a:t>
            </a:r>
            <a:r>
              <a:rPr lang="en" dirty="0"/>
              <a:t>. </a:t>
            </a:r>
            <a:endParaRPr lang="ru-RU" dirty="0"/>
          </a:p>
          <a:p>
            <a:r>
              <a:rPr lang="en" i="1" dirty="0"/>
              <a:t>of</a:t>
            </a:r>
            <a:r>
              <a:rPr lang="ru-RU" i="1" dirty="0"/>
              <a:t>()</a:t>
            </a:r>
            <a:r>
              <a:rPr lang="en" i="1" dirty="0"/>
              <a:t> </a:t>
            </a:r>
            <a:r>
              <a:rPr lang="ru-RU" i="1" dirty="0"/>
              <a:t>-</a:t>
            </a:r>
            <a:r>
              <a:rPr lang="en" dirty="0"/>
              <a:t> </a:t>
            </a:r>
            <a:r>
              <a:rPr lang="ru-RU" dirty="0"/>
              <a:t>возвращает </a:t>
            </a:r>
            <a:r>
              <a:rPr lang="en" i="1" dirty="0"/>
              <a:t>Optional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 err="1"/>
              <a:t>NullPointerException</a:t>
            </a:r>
            <a:r>
              <a:rPr lang="ru-RU" dirty="0"/>
              <a:t>.</a:t>
            </a:r>
          </a:p>
          <a:p>
            <a:r>
              <a:rPr lang="en" i="1" dirty="0" err="1"/>
              <a:t>ofNullable</a:t>
            </a:r>
            <a:r>
              <a:rPr lang="ru-RU" i="1" dirty="0"/>
              <a:t>()</a:t>
            </a:r>
            <a:r>
              <a:rPr lang="en" i="1" dirty="0"/>
              <a:t> </a:t>
            </a:r>
            <a:r>
              <a:rPr lang="ru-RU" i="1" dirty="0"/>
              <a:t>- </a:t>
            </a:r>
            <a:r>
              <a:rPr lang="ru-RU" dirty="0"/>
              <a:t>возвращает </a:t>
            </a:r>
            <a:r>
              <a:rPr lang="en" i="1" dirty="0"/>
              <a:t>Optional</a:t>
            </a:r>
            <a:r>
              <a:rPr lang="ru-RU" dirty="0"/>
              <a:t> или </a:t>
            </a:r>
            <a:r>
              <a:rPr lang="en-US" i="1" dirty="0"/>
              <a:t>empty</a:t>
            </a:r>
            <a:r>
              <a:rPr lang="ru-RU" dirty="0"/>
              <a:t>.</a:t>
            </a:r>
          </a:p>
          <a:p>
            <a:r>
              <a:rPr lang="en" i="1" dirty="0"/>
              <a:t>empty</a:t>
            </a:r>
            <a:r>
              <a:rPr lang="ru-RU" i="1" dirty="0"/>
              <a:t>()</a:t>
            </a:r>
            <a:r>
              <a:rPr lang="en" i="1" dirty="0"/>
              <a:t> </a:t>
            </a:r>
            <a:r>
              <a:rPr lang="ru-RU" i="1" dirty="0"/>
              <a:t>-</a:t>
            </a:r>
            <a:r>
              <a:rPr lang="en" dirty="0"/>
              <a:t> </a:t>
            </a:r>
            <a:r>
              <a:rPr lang="ru-RU" dirty="0"/>
              <a:t>возвращает пустой </a:t>
            </a:r>
            <a:r>
              <a:rPr lang="en" dirty="0"/>
              <a:t>Optional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  <a:p>
            <a:r>
              <a:rPr lang="en" i="1" dirty="0" err="1"/>
              <a:t>isPresent</a:t>
            </a:r>
            <a:r>
              <a:rPr lang="ru-RU" i="1" dirty="0"/>
              <a:t>() – </a:t>
            </a:r>
            <a:r>
              <a:rPr lang="ru-RU" dirty="0"/>
              <a:t>проверка значения на </a:t>
            </a:r>
            <a:r>
              <a:rPr lang="en-US" i="1" dirty="0"/>
              <a:t>null.</a:t>
            </a:r>
            <a:endParaRPr lang="ru-RU" i="1" dirty="0"/>
          </a:p>
          <a:p>
            <a:r>
              <a:rPr lang="en" i="1" dirty="0" err="1"/>
              <a:t>ifPresent</a:t>
            </a:r>
            <a:r>
              <a:rPr lang="ru-RU" i="1" dirty="0"/>
              <a:t>() – </a:t>
            </a:r>
            <a:r>
              <a:rPr lang="ru-RU" dirty="0"/>
              <a:t>выполняет функцию, если значение не </a:t>
            </a:r>
            <a:r>
              <a:rPr lang="en-US" i="1" dirty="0"/>
              <a:t>null.</a:t>
            </a:r>
            <a:endParaRPr lang="ru-RU" i="1" dirty="0"/>
          </a:p>
          <a:p>
            <a:r>
              <a:rPr lang="en" i="1" dirty="0" err="1"/>
              <a:t>orElse</a:t>
            </a:r>
            <a:r>
              <a:rPr lang="en" i="1" dirty="0"/>
              <a:t>() </a:t>
            </a:r>
            <a:r>
              <a:rPr lang="ru-RU" i="1" dirty="0"/>
              <a:t>-</a:t>
            </a:r>
            <a:r>
              <a:rPr lang="en" dirty="0"/>
              <a:t> </a:t>
            </a:r>
            <a:r>
              <a:rPr lang="ru-RU" dirty="0"/>
              <a:t>возвращает значение или объект, если</a:t>
            </a:r>
            <a:r>
              <a:rPr lang="ru-RU" i="1" dirty="0"/>
              <a:t> </a:t>
            </a:r>
            <a:r>
              <a:rPr lang="en-US" i="1" dirty="0"/>
              <a:t>empty</a:t>
            </a:r>
            <a:r>
              <a:rPr lang="ru-RU" dirty="0"/>
              <a:t>.</a:t>
            </a:r>
          </a:p>
          <a:p>
            <a:r>
              <a:rPr lang="en" i="1" dirty="0" err="1"/>
              <a:t>orElseGet</a:t>
            </a:r>
            <a:r>
              <a:rPr lang="en" i="1" dirty="0"/>
              <a:t>() </a:t>
            </a:r>
            <a:r>
              <a:rPr lang="ru-RU" i="1" dirty="0"/>
              <a:t>-</a:t>
            </a:r>
            <a:r>
              <a:rPr lang="en" dirty="0"/>
              <a:t> </a:t>
            </a:r>
            <a:r>
              <a:rPr lang="ru-RU" dirty="0"/>
              <a:t>возвращает значение или выполняет указанную функцию, если</a:t>
            </a:r>
            <a:r>
              <a:rPr lang="ru-RU" i="1" dirty="0"/>
              <a:t> </a:t>
            </a:r>
            <a:r>
              <a:rPr lang="en-US" i="1" dirty="0"/>
              <a:t>empty</a:t>
            </a:r>
            <a:r>
              <a:rPr lang="ru-RU" dirty="0"/>
              <a:t>.</a:t>
            </a:r>
          </a:p>
          <a:p>
            <a:r>
              <a:rPr lang="en" i="1" dirty="0" err="1"/>
              <a:t>orElseThrow</a:t>
            </a:r>
            <a:r>
              <a:rPr lang="en" i="1" dirty="0"/>
              <a:t>()</a:t>
            </a:r>
            <a:r>
              <a:rPr lang="ru-RU" i="1" dirty="0"/>
              <a:t> -</a:t>
            </a:r>
            <a:r>
              <a:rPr lang="en" dirty="0"/>
              <a:t> </a:t>
            </a:r>
            <a:r>
              <a:rPr lang="ru-RU" dirty="0"/>
              <a:t>возвращает значение или выбрасывает исключение, если</a:t>
            </a:r>
            <a:r>
              <a:rPr lang="ru-RU" i="1" dirty="0"/>
              <a:t> </a:t>
            </a:r>
            <a:r>
              <a:rPr lang="en-US" i="1" dirty="0"/>
              <a:t>empty</a:t>
            </a:r>
            <a:r>
              <a:rPr lang="ru-RU" dirty="0"/>
              <a:t>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363990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82</TotalTime>
  <Words>393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Lambdas</vt:lpstr>
      <vt:lpstr>Lambda-выражения</vt:lpstr>
      <vt:lpstr>Функциональные интерфейсы</vt:lpstr>
      <vt:lpstr>Ссылка на метод</vt:lpstr>
      <vt:lpstr>Отличие lambda от анонимных классов</vt:lpstr>
      <vt:lpstr>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dc:creator>Microsoft Office User</dc:creator>
  <cp:lastModifiedBy>Microsoft Office User</cp:lastModifiedBy>
  <cp:revision>171</cp:revision>
  <dcterms:created xsi:type="dcterms:W3CDTF">2023-05-17T12:16:54Z</dcterms:created>
  <dcterms:modified xsi:type="dcterms:W3CDTF">2023-05-18T10:11:29Z</dcterms:modified>
</cp:coreProperties>
</file>