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6"/>
    <p:restoredTop sz="96959"/>
  </p:normalViewPr>
  <p:slideViewPr>
    <p:cSldViewPr snapToGrid="0">
      <p:cViewPr varScale="1">
        <p:scale>
          <a:sx n="147" d="100"/>
          <a:sy n="147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281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472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988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75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93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317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872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928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6542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24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0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10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62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667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408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301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885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9F85-3871-314A-9D78-86ABE6D3F4A0}" type="datetimeFigureOut">
              <a:rPr lang="en-RU" smtClean="0"/>
              <a:t>22.06.2023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6535-65A6-0D45-9542-EEDC7864389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7355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ref/3.8.6/maven-core/lifecycles.html#default_Lifecyc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DEEB-B3C7-3F3A-1F3B-F2A10BAFC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i="1" dirty="0"/>
              <a:t>Maven</a:t>
            </a:r>
            <a:r>
              <a:rPr lang="ru-RU" dirty="0"/>
              <a:t> и </a:t>
            </a:r>
            <a:r>
              <a:rPr lang="en-US" i="1" dirty="0"/>
              <a:t>Git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C763F-2070-368F-5373-4B55ED32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305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16F1-A7A1-4151-2B54-94876102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RU" i="1" dirty="0"/>
              <a:t>maven-</a:t>
            </a:r>
            <a:r>
              <a:rPr lang="ru-RU" dirty="0"/>
              <a:t>проекта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82DC-12B4-7287-8C35-0FC4356A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папке </a:t>
            </a:r>
            <a:r>
              <a:rPr lang="en" i="1" dirty="0" err="1"/>
              <a:t>src</a:t>
            </a:r>
            <a:r>
              <a:rPr lang="en" i="1" dirty="0"/>
              <a:t>/main/java</a:t>
            </a:r>
            <a:r>
              <a:rPr lang="en" dirty="0"/>
              <a:t> </a:t>
            </a:r>
            <a:r>
              <a:rPr lang="ru-RU" dirty="0"/>
              <a:t>содержатся </a:t>
            </a:r>
            <a:r>
              <a:rPr lang="en" dirty="0"/>
              <a:t>java-</a:t>
            </a:r>
            <a:r>
              <a:rPr lang="ru-RU" dirty="0"/>
              <a:t>классы</a:t>
            </a:r>
            <a:endParaRPr lang="en-US" dirty="0"/>
          </a:p>
          <a:p>
            <a:r>
              <a:rPr lang="ru-RU" dirty="0"/>
              <a:t>В </a:t>
            </a:r>
            <a:r>
              <a:rPr lang="en" i="1" dirty="0" err="1"/>
              <a:t>src</a:t>
            </a:r>
            <a:r>
              <a:rPr lang="en" i="1" dirty="0"/>
              <a:t>/main/resources</a:t>
            </a:r>
            <a:r>
              <a:rPr lang="en" dirty="0"/>
              <a:t> — </a:t>
            </a:r>
            <a:r>
              <a:rPr lang="ru-RU" dirty="0"/>
              <a:t>ресурсы, которые использует наше приложение (</a:t>
            </a:r>
            <a:r>
              <a:rPr lang="en" i="1" dirty="0"/>
              <a:t>HTML-</a:t>
            </a:r>
            <a:r>
              <a:rPr lang="ru-RU" dirty="0"/>
              <a:t>страницы, конфигурационные файлы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)</a:t>
            </a:r>
          </a:p>
          <a:p>
            <a:r>
              <a:rPr lang="en" i="1" dirty="0" err="1"/>
              <a:t>src</a:t>
            </a:r>
            <a:r>
              <a:rPr lang="en" i="1" dirty="0"/>
              <a:t>/test</a:t>
            </a:r>
            <a:r>
              <a:rPr lang="en" dirty="0"/>
              <a:t> — </a:t>
            </a:r>
            <a:r>
              <a:rPr lang="ru-RU" dirty="0"/>
              <a:t>для тестов.</a:t>
            </a:r>
            <a:endParaRPr lang="en-US" dirty="0"/>
          </a:p>
          <a:p>
            <a:r>
              <a:rPr lang="ru-RU" dirty="0"/>
              <a:t>В </a:t>
            </a:r>
            <a:r>
              <a:rPr lang="en" i="1" dirty="0" err="1"/>
              <a:t>src</a:t>
            </a:r>
            <a:r>
              <a:rPr lang="en" i="1" dirty="0"/>
              <a:t>/main/resources</a:t>
            </a:r>
            <a:r>
              <a:rPr lang="en" dirty="0"/>
              <a:t> — </a:t>
            </a:r>
            <a:r>
              <a:rPr lang="ru-RU" dirty="0"/>
              <a:t>ресурсы, которые используются тестами (</a:t>
            </a:r>
            <a:r>
              <a:rPr lang="en-US" i="1" dirty="0"/>
              <a:t>JSON-</a:t>
            </a:r>
            <a:r>
              <a:rPr lang="ru-RU" dirty="0"/>
              <a:t>файлы, конфигурационные файлы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)</a:t>
            </a:r>
          </a:p>
          <a:p>
            <a:r>
              <a:rPr lang="ru-RU" dirty="0"/>
              <a:t>Файл </a:t>
            </a:r>
            <a:r>
              <a:rPr lang="en" i="1" dirty="0" err="1"/>
              <a:t>pom.xml</a:t>
            </a:r>
            <a:r>
              <a:rPr lang="ru-RU" i="1" dirty="0"/>
              <a:t> </a:t>
            </a:r>
            <a:r>
              <a:rPr lang="ru-RU" dirty="0"/>
              <a:t>- главный файл для управления </a:t>
            </a:r>
            <a:r>
              <a:rPr lang="en-US" i="1" dirty="0"/>
              <a:t>maven</a:t>
            </a:r>
            <a:r>
              <a:rPr lang="ru-RU" dirty="0"/>
              <a:t>. Все описание проекта содержится здесь.</a:t>
            </a:r>
          </a:p>
          <a:p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344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34A-20E4-8B5D-39D3-B8CEF223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Теги </a:t>
            </a:r>
            <a:r>
              <a:rPr lang="en-US" i="1" dirty="0" err="1"/>
              <a:t>pom.xml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1627-A3E6-14ED-6E66-A54B2601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group</a:t>
            </a:r>
            <a:r>
              <a:rPr lang="en-US" altLang="ru-RU" i="1" dirty="0" err="1">
                <a:latin typeface="Arial" pitchFamily="34" charset="0"/>
                <a:cs typeface="Arial" pitchFamily="34" charset="0"/>
              </a:rPr>
              <a:t>Id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идентификатор проекта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 err="1">
                <a:latin typeface="Arial" pitchFamily="34" charset="0"/>
                <a:cs typeface="Arial" pitchFamily="34" charset="0"/>
              </a:rPr>
              <a:t>artifactId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имя проекта 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(имя 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jar-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файл)</a:t>
            </a:r>
            <a:endParaRPr lang="en-US" altLang="ru-RU" i="1" dirty="0"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version – </a:t>
            </a:r>
            <a:r>
              <a:rPr kumimoji="0" lang="ru-RU" altLang="ru-RU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версия проекта</a:t>
            </a:r>
            <a:endParaRPr lang="ru-RU" altLang="ru-RU" i="1" dirty="0"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>
                <a:latin typeface="Arial" pitchFamily="34" charset="0"/>
                <a:cs typeface="Arial" pitchFamily="34" charset="0"/>
              </a:rPr>
              <a:t>dependencies &gt; </a:t>
            </a:r>
            <a:r>
              <a:rPr lang="ru-RU" altLang="ru-RU" i="1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altLang="ru-RU" i="1" dirty="0" err="1">
                <a:latin typeface="Arial" pitchFamily="34" charset="0"/>
                <a:cs typeface="Arial" pitchFamily="34" charset="0"/>
              </a:rPr>
              <a:t>ependency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зависимости проекта</a:t>
            </a:r>
            <a:endParaRPr lang="en-RU" altLang="ru-RU" dirty="0"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>
                <a:latin typeface="Arial" pitchFamily="34" charset="0"/>
                <a:cs typeface="Arial" pitchFamily="34" charset="0"/>
              </a:rPr>
              <a:t>parent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родительский модуль проекта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>
                <a:latin typeface="Arial" pitchFamily="34" charset="0"/>
                <a:cs typeface="Arial" pitchFamily="34" charset="0"/>
              </a:rPr>
              <a:t>modules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&gt; module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модули проекта</a:t>
            </a:r>
            <a:endParaRPr lang="en-US" altLang="ru-RU" dirty="0"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>
                <a:latin typeface="Arial" pitchFamily="34" charset="0"/>
                <a:cs typeface="Arial" pitchFamily="34" charset="0"/>
              </a:rPr>
              <a:t>properties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настройки проекта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>
                <a:latin typeface="Arial" pitchFamily="34" charset="0"/>
                <a:cs typeface="Arial" pitchFamily="34" charset="0"/>
              </a:rPr>
              <a:t>plugins &gt; plugin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плагины проекта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 err="1">
                <a:latin typeface="Arial" pitchFamily="34" charset="0"/>
                <a:cs typeface="Arial" pitchFamily="34" charset="0"/>
              </a:rPr>
              <a:t>plugin.executions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 &gt; execution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условия выполнения плагина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 err="1">
                <a:latin typeface="Arial" pitchFamily="34" charset="0"/>
                <a:cs typeface="Arial" pitchFamily="34" charset="0"/>
              </a:rPr>
              <a:t>execution.goals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 &gt; goal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цель выполнения</a:t>
            </a:r>
            <a:endParaRPr lang="ru-RU" altLang="ru-RU" i="1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 err="1">
                <a:latin typeface="Arial" pitchFamily="34" charset="0"/>
                <a:cs typeface="Arial" pitchFamily="34" charset="0"/>
              </a:rPr>
              <a:t>execution.phase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фаза</a:t>
            </a:r>
            <a:r>
              <a:rPr lang="en-US" alt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выполнения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 dirty="0">
                <a:latin typeface="Arial" pitchFamily="34" charset="0"/>
                <a:cs typeface="Arial" pitchFamily="34" charset="0"/>
              </a:rPr>
              <a:t>profiles –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 профили проекта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i="1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i="1" dirty="0"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ru-RU" altLang="ru-RU" i="1" dirty="0"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ru-RU" altLang="ru-RU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8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D512-0557-D384-DF15-9F4AAAC5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Maven goal </a:t>
            </a:r>
            <a:r>
              <a:rPr lang="ru-RU" dirty="0"/>
              <a:t>и </a:t>
            </a:r>
            <a:r>
              <a:rPr lang="ru-RU" i="1" dirty="0" err="1"/>
              <a:t>p</a:t>
            </a:r>
            <a:r>
              <a:rPr lang="en-US" i="1" dirty="0" err="1"/>
              <a:t>hase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1E0D-F248-9446-8CD2-8AA03975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У каждой </a:t>
            </a:r>
            <a:r>
              <a:rPr lang="en-US" i="1" dirty="0"/>
              <a:t>phase</a:t>
            </a:r>
            <a:r>
              <a:rPr lang="en-US" dirty="0"/>
              <a:t> </a:t>
            </a:r>
            <a:r>
              <a:rPr lang="ru-RU" dirty="0"/>
              <a:t>есть определенный список </a:t>
            </a:r>
            <a:r>
              <a:rPr lang="en-US" i="1" dirty="0"/>
              <a:t>goal-</a:t>
            </a:r>
            <a:r>
              <a:rPr lang="ru-RU" i="1" dirty="0" err="1"/>
              <a:t>ов</a:t>
            </a:r>
            <a:r>
              <a:rPr lang="ru-RU" i="1" dirty="0"/>
              <a:t>, </a:t>
            </a:r>
            <a:r>
              <a:rPr lang="ru-RU" dirty="0"/>
              <a:t>которые выполняются последовательно.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Если при запуске </a:t>
            </a:r>
            <a:r>
              <a:rPr lang="en-US" i="1" dirty="0"/>
              <a:t>maven-</a:t>
            </a:r>
            <a:r>
              <a:rPr lang="ru-RU" i="1" dirty="0"/>
              <a:t>а </a:t>
            </a:r>
            <a:r>
              <a:rPr lang="ru-RU" dirty="0"/>
              <a:t>указать определенную фазу, то он выполнит все фазы до нее, а потом ее саму, учитывая все </a:t>
            </a:r>
            <a:r>
              <a:rPr lang="en-US" i="1" dirty="0"/>
              <a:t>goal-</a:t>
            </a:r>
            <a:r>
              <a:rPr lang="ru-RU" i="1" dirty="0"/>
              <a:t>ы.</a:t>
            </a:r>
          </a:p>
          <a:p>
            <a:pPr marL="0" indent="0">
              <a:buNone/>
            </a:pPr>
            <a:r>
              <a:rPr lang="ru-RU" dirty="0"/>
              <a:t>Если при запуске </a:t>
            </a:r>
            <a:r>
              <a:rPr lang="en-US" i="1" dirty="0"/>
              <a:t>maven-</a:t>
            </a:r>
            <a:r>
              <a:rPr lang="ru-RU" i="1" dirty="0"/>
              <a:t>а</a:t>
            </a:r>
            <a:r>
              <a:rPr lang="en-US" i="1" dirty="0"/>
              <a:t> </a:t>
            </a:r>
            <a:r>
              <a:rPr lang="ru-RU" dirty="0"/>
              <a:t>указать определенный </a:t>
            </a:r>
            <a:r>
              <a:rPr lang="en-US" i="1" dirty="0"/>
              <a:t>goal</a:t>
            </a:r>
            <a:r>
              <a:rPr lang="en-US" dirty="0"/>
              <a:t> - </a:t>
            </a:r>
            <a:r>
              <a:rPr lang="ru-RU" dirty="0"/>
              <a:t>выполнится только она, так что если до этого ничего не выполнялось, то высок риск ошибки.</a:t>
            </a:r>
          </a:p>
          <a:p>
            <a:pPr marL="0" indent="0">
              <a:buNone/>
            </a:pPr>
            <a:r>
              <a:rPr lang="ru-RU" dirty="0"/>
              <a:t>При явном указании цели в плагине – он будет привязан к дефолтной фазе. При указании фазы – он будет привязан к определенной фазе.</a:t>
            </a:r>
          </a:p>
          <a:p>
            <a:pPr marL="0" indent="0">
              <a:buNone/>
            </a:pPr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en-GB" i="1" dirty="0" err="1"/>
              <a:t>compiler:compile</a:t>
            </a:r>
            <a:r>
              <a:rPr lang="en-GB" i="1" dirty="0"/>
              <a:t> – </a:t>
            </a:r>
            <a:r>
              <a:rPr lang="en-US" i="1" dirty="0"/>
              <a:t>compile goal </a:t>
            </a:r>
            <a:r>
              <a:rPr lang="ru-RU" dirty="0"/>
              <a:t>из </a:t>
            </a:r>
            <a:r>
              <a:rPr lang="en-US" i="1" dirty="0"/>
              <a:t>compiler</a:t>
            </a:r>
            <a:r>
              <a:rPr lang="en-US" dirty="0"/>
              <a:t> </a:t>
            </a:r>
            <a:r>
              <a:rPr lang="ru-RU" dirty="0"/>
              <a:t>плагина, связанного с фазой </a:t>
            </a:r>
            <a:r>
              <a:rPr lang="en-US" i="1" dirty="0"/>
              <a:t>compile.</a:t>
            </a:r>
          </a:p>
          <a:p>
            <a:pPr lvl="1"/>
            <a:r>
              <a:rPr lang="en-GB" i="1" dirty="0" err="1"/>
              <a:t>surefire:test</a:t>
            </a:r>
            <a:r>
              <a:rPr lang="en-GB" i="1" dirty="0"/>
              <a:t> </a:t>
            </a:r>
            <a:r>
              <a:rPr lang="ru-RU" i="1" dirty="0"/>
              <a:t>- </a:t>
            </a:r>
            <a:r>
              <a:rPr lang="ru-RU" dirty="0"/>
              <a:t>привязан к фазе </a:t>
            </a:r>
            <a:r>
              <a:rPr lang="en-US" i="1" dirty="0"/>
              <a:t>test.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78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8E0B-A30F-8CA8-5A22-0646D7CD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i="1" dirty="0"/>
              <a:t>Lifecycle-</a:t>
            </a:r>
            <a:r>
              <a:rPr lang="ru-RU" i="1" dirty="0"/>
              <a:t>ы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28A1-9A75-5274-1908-5F2F8223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/>
            <a:r>
              <a:rPr lang="en" i="1" dirty="0"/>
              <a:t>clean</a:t>
            </a:r>
            <a:r>
              <a:rPr lang="en" dirty="0"/>
              <a:t> — </a:t>
            </a:r>
            <a:r>
              <a:rPr lang="ru-RU" dirty="0"/>
              <a:t>удаляются все скомпилированные файлы из каталога </a:t>
            </a:r>
            <a:r>
              <a:rPr lang="en" i="1" dirty="0"/>
              <a:t>target</a:t>
            </a:r>
            <a:endParaRPr lang="ru-RU" i="1" dirty="0"/>
          </a:p>
          <a:p>
            <a:pPr marL="285750" indent="-285750"/>
            <a:r>
              <a:rPr lang="en" i="1" dirty="0"/>
              <a:t>validate</a:t>
            </a:r>
            <a:r>
              <a:rPr lang="en" dirty="0"/>
              <a:t> — </a:t>
            </a:r>
            <a:r>
              <a:rPr lang="ru-RU" dirty="0"/>
              <a:t>идет проверка, вся ли информация доступна для сборки проекта</a:t>
            </a:r>
          </a:p>
          <a:p>
            <a:pPr marL="285750" indent="-285750"/>
            <a:r>
              <a:rPr lang="en" i="1" dirty="0"/>
              <a:t>compile</a:t>
            </a:r>
            <a:r>
              <a:rPr lang="en" dirty="0"/>
              <a:t> — </a:t>
            </a:r>
            <a:r>
              <a:rPr lang="ru-RU" dirty="0"/>
              <a:t>компилируются файлы с исходным кодом</a:t>
            </a:r>
          </a:p>
          <a:p>
            <a:pPr marL="285750" indent="-285750"/>
            <a:r>
              <a:rPr lang="en" i="1" dirty="0"/>
              <a:t>test</a:t>
            </a:r>
            <a:r>
              <a:rPr lang="en" dirty="0"/>
              <a:t> — </a:t>
            </a:r>
            <a:r>
              <a:rPr lang="ru-RU" dirty="0"/>
              <a:t>запускаются тесты</a:t>
            </a:r>
          </a:p>
          <a:p>
            <a:pPr marL="285750" indent="-285750"/>
            <a:r>
              <a:rPr lang="en" i="1" dirty="0"/>
              <a:t>package</a:t>
            </a:r>
            <a:r>
              <a:rPr lang="en" dirty="0"/>
              <a:t> — </a:t>
            </a:r>
            <a:r>
              <a:rPr lang="ru-RU" dirty="0"/>
              <a:t>упаковываются скомпилированные файлы</a:t>
            </a:r>
          </a:p>
          <a:p>
            <a:pPr marL="285750" indent="-285750"/>
            <a:r>
              <a:rPr lang="en" i="1" dirty="0"/>
              <a:t>verify</a:t>
            </a:r>
            <a:r>
              <a:rPr lang="en" dirty="0"/>
              <a:t> — </a:t>
            </a:r>
            <a:r>
              <a:rPr lang="ru-RU" dirty="0"/>
              <a:t>выполняются проверки для подтверждения готовности упакованного файла</a:t>
            </a:r>
          </a:p>
          <a:p>
            <a:pPr marL="285750" indent="-285750"/>
            <a:r>
              <a:rPr lang="en" i="1" dirty="0"/>
              <a:t>install</a:t>
            </a:r>
            <a:r>
              <a:rPr lang="en" dirty="0"/>
              <a:t> — </a:t>
            </a:r>
            <a:r>
              <a:rPr lang="ru-RU" dirty="0"/>
              <a:t>пакет помещается в локальный репозиторий. Теперь он может использоваться другими проектами как внешняя библиотека</a:t>
            </a:r>
          </a:p>
          <a:p>
            <a:pPr marL="285750" indent="-285750"/>
            <a:r>
              <a:rPr lang="en" i="1" dirty="0"/>
              <a:t>site</a:t>
            </a:r>
            <a:r>
              <a:rPr lang="en" dirty="0"/>
              <a:t> — </a:t>
            </a:r>
            <a:r>
              <a:rPr lang="ru-RU" dirty="0"/>
              <a:t>создается документация проекта</a:t>
            </a:r>
          </a:p>
          <a:p>
            <a:pPr marL="285750" indent="-285750"/>
            <a:r>
              <a:rPr lang="en" i="1" dirty="0"/>
              <a:t>deploy</a:t>
            </a:r>
            <a:r>
              <a:rPr lang="en" dirty="0"/>
              <a:t> — </a:t>
            </a:r>
            <a:r>
              <a:rPr lang="ru-RU" dirty="0"/>
              <a:t>собранный архив копируется в удаленный репозиторий</a:t>
            </a:r>
            <a:endParaRPr lang="en-US" dirty="0"/>
          </a:p>
          <a:p>
            <a:pPr marL="0" indent="0">
              <a:buNone/>
            </a:pPr>
            <a:r>
              <a:rPr lang="en-GB" i="1" dirty="0">
                <a:hlinkClick r:id="rId2"/>
              </a:rPr>
              <a:t>https://maven.apache.org/ref/3.8.6/maven-core/lifecycles.html#default_Lifecycle</a:t>
            </a:r>
            <a:r>
              <a:rPr lang="en-GB" i="1" dirty="0"/>
              <a:t> – </a:t>
            </a:r>
            <a:r>
              <a:rPr lang="ru-RU" dirty="0"/>
              <a:t>полный список</a:t>
            </a:r>
            <a:r>
              <a:rPr lang="ru-RU" i="1" dirty="0"/>
              <a:t> </a:t>
            </a:r>
            <a:r>
              <a:rPr lang="en-GB" i="1" dirty="0"/>
              <a:t>lifecycle</a:t>
            </a:r>
            <a:r>
              <a:rPr lang="ru-RU" i="1" dirty="0"/>
              <a:t>-</a:t>
            </a:r>
            <a:r>
              <a:rPr lang="ru-RU" i="1" dirty="0" err="1"/>
              <a:t>ов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60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07F2-8EF2-A6B7-E77C-BD0CE8A7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Начальная настройка </a:t>
            </a:r>
            <a:r>
              <a:rPr lang="en-RU" i="1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230F-840D-50BB-DE0B-78014939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git help</a:t>
            </a:r>
            <a:r>
              <a:rPr lang="en-GB" dirty="0"/>
              <a:t> - </a:t>
            </a:r>
            <a:r>
              <a:rPr lang="ru-RU" dirty="0"/>
              <a:t>справка по всем командам</a:t>
            </a:r>
          </a:p>
          <a:p>
            <a:r>
              <a:rPr lang="en-US" i="1" dirty="0"/>
              <a:t>git </a:t>
            </a:r>
            <a:r>
              <a:rPr lang="en-US" i="1" dirty="0" err="1"/>
              <a:t>init</a:t>
            </a:r>
            <a:r>
              <a:rPr lang="en-US" i="1" dirty="0"/>
              <a:t> – </a:t>
            </a:r>
            <a:r>
              <a:rPr lang="ru-RU" dirty="0"/>
              <a:t>инициализирует </a:t>
            </a:r>
            <a:r>
              <a:rPr lang="en-US" i="1" dirty="0"/>
              <a:t>git</a:t>
            </a:r>
            <a:r>
              <a:rPr lang="ru-RU" dirty="0"/>
              <a:t>-проект</a:t>
            </a:r>
            <a:endParaRPr lang="en-US" dirty="0"/>
          </a:p>
          <a:p>
            <a:r>
              <a:rPr lang="en-US" i="1" dirty="0"/>
              <a:t>git config --global </a:t>
            </a:r>
            <a:r>
              <a:rPr lang="en-US" i="1" dirty="0" err="1"/>
              <a:t>init.defaultBranch</a:t>
            </a:r>
            <a:r>
              <a:rPr lang="en-US" i="1" dirty="0"/>
              <a:t> &lt;name&gt;</a:t>
            </a:r>
          </a:p>
          <a:p>
            <a:pPr lvl="1"/>
            <a:r>
              <a:rPr lang="en-US" i="1" dirty="0"/>
              <a:t>--global – </a:t>
            </a:r>
            <a:r>
              <a:rPr lang="ru-RU" i="1" dirty="0"/>
              <a:t>отвечает за </a:t>
            </a:r>
            <a:r>
              <a:rPr lang="ru-RU" dirty="0"/>
              <a:t>конфиги в </a:t>
            </a:r>
            <a:r>
              <a:rPr lang="en-GB" i="1" dirty="0"/>
              <a:t>~/.</a:t>
            </a:r>
            <a:r>
              <a:rPr lang="en-GB" i="1" dirty="0" err="1"/>
              <a:t>gitconfig</a:t>
            </a:r>
            <a:endParaRPr lang="ru-RU" i="1" dirty="0"/>
          </a:p>
          <a:p>
            <a:pPr lvl="1"/>
            <a:r>
              <a:rPr lang="ru-RU" i="1" dirty="0"/>
              <a:t>--</a:t>
            </a:r>
            <a:r>
              <a:rPr lang="en-US" i="1" dirty="0"/>
              <a:t>system - </a:t>
            </a:r>
            <a:r>
              <a:rPr lang="ru-RU" dirty="0"/>
              <a:t>отвечает за конфиги в</a:t>
            </a:r>
            <a:r>
              <a:rPr lang="ru-RU" i="1" dirty="0"/>
              <a:t> </a:t>
            </a:r>
            <a:r>
              <a:rPr lang="en-GB" i="1" dirty="0"/>
              <a:t>/etc/</a:t>
            </a:r>
            <a:r>
              <a:rPr lang="en-GB" i="1" dirty="0" err="1"/>
              <a:t>gitconfig</a:t>
            </a:r>
            <a:endParaRPr lang="ru-RU" i="1" dirty="0"/>
          </a:p>
          <a:p>
            <a:pPr lvl="1"/>
            <a:r>
              <a:rPr lang="ru-RU" i="1" dirty="0"/>
              <a:t>--</a:t>
            </a:r>
            <a:r>
              <a:rPr lang="en-US" i="1" dirty="0"/>
              <a:t>local – </a:t>
            </a:r>
            <a:r>
              <a:rPr lang="ru-RU" dirty="0"/>
              <a:t>отвечает за конфиги в </a:t>
            </a:r>
            <a:r>
              <a:rPr lang="en-US" i="1" dirty="0"/>
              <a:t>.git/config</a:t>
            </a:r>
            <a:endParaRPr lang="ru-RU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2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07F2-8EF2-A6B7-E77C-BD0CE8A7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статусами в </a:t>
            </a:r>
            <a:r>
              <a:rPr lang="en-RU" i="1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230F-840D-50BB-DE0B-78014939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git status</a:t>
            </a:r>
            <a:r>
              <a:rPr lang="ru-RU" i="1" dirty="0"/>
              <a:t> – </a:t>
            </a:r>
            <a:r>
              <a:rPr lang="ru-RU" dirty="0"/>
              <a:t>выводит статус всех файлов в локальном репозитории</a:t>
            </a:r>
            <a:endParaRPr lang="en-US" dirty="0"/>
          </a:p>
          <a:p>
            <a:r>
              <a:rPr lang="en-GB" i="1" dirty="0"/>
              <a:t>git status</a:t>
            </a:r>
            <a:r>
              <a:rPr lang="ru-RU" i="1" dirty="0"/>
              <a:t> – </a:t>
            </a:r>
            <a:r>
              <a:rPr lang="ru-RU" dirty="0"/>
              <a:t>выводит лог коммитов</a:t>
            </a:r>
          </a:p>
          <a:p>
            <a:r>
              <a:rPr lang="en-GB" i="1" dirty="0"/>
              <a:t>git add</a:t>
            </a:r>
            <a:r>
              <a:rPr lang="ru-RU" i="1" dirty="0"/>
              <a:t> </a:t>
            </a:r>
            <a:r>
              <a:rPr lang="en-US" i="1" dirty="0" err="1"/>
              <a:t>file_name</a:t>
            </a:r>
            <a:r>
              <a:rPr lang="en-US" i="1" dirty="0"/>
              <a:t>/</a:t>
            </a:r>
            <a:r>
              <a:rPr lang="en-US" i="1" dirty="0" err="1"/>
              <a:t>regexp</a:t>
            </a:r>
            <a:r>
              <a:rPr lang="en-US" i="1" dirty="0"/>
              <a:t> </a:t>
            </a:r>
            <a:r>
              <a:rPr lang="ru-RU" i="1" dirty="0"/>
              <a:t>–</a:t>
            </a:r>
            <a:r>
              <a:rPr lang="en-US" i="1" dirty="0"/>
              <a:t> </a:t>
            </a:r>
            <a:r>
              <a:rPr lang="ru-RU" dirty="0"/>
              <a:t>переводит файлы в состояние </a:t>
            </a:r>
            <a:r>
              <a:rPr lang="en-US" i="1" dirty="0"/>
              <a:t>staged</a:t>
            </a:r>
            <a:r>
              <a:rPr lang="ru-RU" i="1" dirty="0"/>
              <a:t>.</a:t>
            </a:r>
            <a:endParaRPr lang="en-GB" i="1" dirty="0"/>
          </a:p>
          <a:p>
            <a:r>
              <a:rPr lang="en-GB" i="1" dirty="0"/>
              <a:t>git commit </a:t>
            </a:r>
            <a:r>
              <a:rPr lang="en-US" i="1" dirty="0"/>
              <a:t>–m ‘</a:t>
            </a:r>
            <a:r>
              <a:rPr lang="en-US" i="1" dirty="0" err="1"/>
              <a:t>message_text</a:t>
            </a:r>
            <a:r>
              <a:rPr lang="en-US" i="1" dirty="0"/>
              <a:t>’ </a:t>
            </a:r>
            <a:r>
              <a:rPr lang="en-GB" i="1" dirty="0"/>
              <a:t>- </a:t>
            </a:r>
            <a:r>
              <a:rPr lang="ru-RU" dirty="0"/>
              <a:t>коммитит изменения с определенным тестом для дальнейшего </a:t>
            </a:r>
            <a:r>
              <a:rPr lang="en-US" i="1" dirty="0"/>
              <a:t>update-</a:t>
            </a:r>
            <a:r>
              <a:rPr lang="ru-RU" i="1" dirty="0"/>
              <a:t>а.</a:t>
            </a:r>
            <a:endParaRPr lang="en-GB" i="1" dirty="0"/>
          </a:p>
          <a:p>
            <a:r>
              <a:rPr lang="en-GB" i="1" dirty="0"/>
              <a:t>git restore – </a:t>
            </a:r>
            <a:r>
              <a:rPr lang="ru-RU" dirty="0"/>
              <a:t>переводит файл в предыдущее состояние.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8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07F2-8EF2-A6B7-E77C-BD0CE8A7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удаленными репозиториями в </a:t>
            </a:r>
            <a:r>
              <a:rPr lang="en-RU" i="1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230F-840D-50BB-DE0B-78014939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i="1" dirty="0"/>
              <a:t>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  <a:r>
              <a:rPr lang="en-US" i="1" dirty="0" err="1"/>
              <a:t>folder_name</a:t>
            </a:r>
            <a:r>
              <a:rPr lang="en-US" i="1" dirty="0"/>
              <a:t> </a:t>
            </a:r>
            <a:r>
              <a:rPr lang="en-GB" i="1" dirty="0"/>
              <a:t>– </a:t>
            </a:r>
            <a:r>
              <a:rPr lang="ru-RU" dirty="0"/>
              <a:t>копирует проект из удаленной репы в локальный</a:t>
            </a:r>
          </a:p>
          <a:p>
            <a:r>
              <a:rPr lang="en-GB" i="1" dirty="0"/>
              <a:t>git branch</a:t>
            </a:r>
            <a:r>
              <a:rPr lang="ru-RU" i="1" dirty="0"/>
              <a:t> – </a:t>
            </a:r>
            <a:r>
              <a:rPr lang="ru-RU" dirty="0"/>
              <a:t>выводит список локальных веток</a:t>
            </a:r>
          </a:p>
          <a:p>
            <a:pPr lvl="1"/>
            <a:r>
              <a:rPr lang="en-GB" i="1" dirty="0"/>
              <a:t>-a </a:t>
            </a:r>
            <a:r>
              <a:rPr lang="en-GB" dirty="0"/>
              <a:t>– </a:t>
            </a:r>
            <a:r>
              <a:rPr lang="ru-RU" dirty="0"/>
              <a:t>вывести полный список веток (учитывая удаленную репу)</a:t>
            </a:r>
            <a:endParaRPr lang="en-GB" dirty="0"/>
          </a:p>
          <a:p>
            <a:r>
              <a:rPr lang="en-GB" i="1" dirty="0"/>
              <a:t>git checkout – </a:t>
            </a:r>
            <a:r>
              <a:rPr lang="ru-RU" dirty="0"/>
              <a:t>переключение между веток</a:t>
            </a:r>
            <a:endParaRPr lang="en-US" dirty="0"/>
          </a:p>
          <a:p>
            <a:pPr lvl="1"/>
            <a:r>
              <a:rPr lang="en-GB" i="1" dirty="0" err="1"/>
              <a:t>remote_repo_name</a:t>
            </a:r>
            <a:r>
              <a:rPr lang="en-GB" i="1" dirty="0"/>
              <a:t>/test – </a:t>
            </a:r>
            <a:r>
              <a:rPr lang="ru-RU" dirty="0"/>
              <a:t>переключение на удаленную ветку (после надо сделать </a:t>
            </a:r>
            <a:r>
              <a:rPr lang="en-US" i="1" dirty="0"/>
              <a:t>switch</a:t>
            </a:r>
            <a:r>
              <a:rPr lang="ru-RU" dirty="0"/>
              <a:t>)</a:t>
            </a:r>
            <a:endParaRPr lang="en-GB" i="1" dirty="0"/>
          </a:p>
          <a:p>
            <a:r>
              <a:rPr lang="en-GB" i="1" dirty="0"/>
              <a:t>git merge</a:t>
            </a:r>
            <a:r>
              <a:rPr lang="ru-RU" i="1" dirty="0"/>
              <a:t> </a:t>
            </a:r>
            <a:r>
              <a:rPr lang="en-US" i="1" dirty="0" err="1"/>
              <a:t>branch_name</a:t>
            </a:r>
            <a:r>
              <a:rPr lang="en-US" i="1" dirty="0"/>
              <a:t> </a:t>
            </a:r>
            <a:r>
              <a:rPr lang="ru-RU" i="1" dirty="0"/>
              <a:t>– </a:t>
            </a:r>
            <a:r>
              <a:rPr lang="ru-RU" dirty="0" err="1"/>
              <a:t>мердж</a:t>
            </a:r>
            <a:r>
              <a:rPr lang="ru-RU" dirty="0"/>
              <a:t> двух веток (после нужно сделать </a:t>
            </a:r>
            <a:r>
              <a:rPr lang="en-US" i="1" dirty="0"/>
              <a:t>add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commit[</a:t>
            </a:r>
            <a:r>
              <a:rPr lang="ru-RU" i="1" dirty="0"/>
              <a:t>без сообщения</a:t>
            </a:r>
            <a:r>
              <a:rPr lang="en-US" i="1" dirty="0"/>
              <a:t>]</a:t>
            </a:r>
            <a:r>
              <a:rPr lang="ru-RU" dirty="0"/>
              <a:t>)</a:t>
            </a:r>
            <a:endParaRPr lang="en-GB" i="1" dirty="0"/>
          </a:p>
          <a:p>
            <a:r>
              <a:rPr lang="en-GB" i="1" dirty="0"/>
              <a:t>git remote</a:t>
            </a:r>
            <a:r>
              <a:rPr lang="ru-RU" i="1" dirty="0"/>
              <a:t> – </a:t>
            </a:r>
            <a:r>
              <a:rPr lang="ru-RU" dirty="0"/>
              <a:t>управление данными о удаленных репах</a:t>
            </a:r>
            <a:endParaRPr lang="en-US" dirty="0"/>
          </a:p>
          <a:p>
            <a:pPr lvl="1"/>
            <a:r>
              <a:rPr lang="en-GB" i="1" dirty="0"/>
              <a:t>get-</a:t>
            </a:r>
            <a:r>
              <a:rPr lang="en-GB" i="1" dirty="0" err="1"/>
              <a:t>url</a:t>
            </a:r>
            <a:r>
              <a:rPr lang="en-GB" i="1" dirty="0"/>
              <a:t> </a:t>
            </a:r>
            <a:r>
              <a:rPr lang="en-US" i="1" dirty="0" err="1"/>
              <a:t>remote_repo_name</a:t>
            </a:r>
            <a:r>
              <a:rPr lang="en-US" i="1" dirty="0"/>
              <a:t> </a:t>
            </a:r>
            <a:r>
              <a:rPr lang="en-GB" i="1" dirty="0"/>
              <a:t>-</a:t>
            </a:r>
            <a:r>
              <a:rPr lang="ru-RU" i="1" dirty="0"/>
              <a:t> </a:t>
            </a:r>
            <a:r>
              <a:rPr lang="ru-RU" dirty="0"/>
              <a:t>получить</a:t>
            </a:r>
            <a:r>
              <a:rPr lang="ru-RU" i="1" dirty="0"/>
              <a:t> </a:t>
            </a:r>
            <a:r>
              <a:rPr lang="en-US" i="1" dirty="0" err="1"/>
              <a:t>url</a:t>
            </a:r>
            <a:r>
              <a:rPr lang="en-US" i="1" dirty="0"/>
              <a:t> </a:t>
            </a:r>
            <a:r>
              <a:rPr lang="ru-RU" dirty="0"/>
              <a:t>удаленной репы</a:t>
            </a:r>
          </a:p>
          <a:p>
            <a:pPr lvl="1"/>
            <a:r>
              <a:rPr lang="en-US" i="1" dirty="0"/>
              <a:t>s</a:t>
            </a:r>
            <a:r>
              <a:rPr lang="en-GB" i="1" dirty="0"/>
              <a:t>et-</a:t>
            </a:r>
            <a:r>
              <a:rPr lang="en-GB" i="1" dirty="0" err="1"/>
              <a:t>url</a:t>
            </a:r>
            <a:r>
              <a:rPr lang="en-GB" i="1" dirty="0"/>
              <a:t> </a:t>
            </a:r>
            <a:r>
              <a:rPr lang="en-US" i="1" dirty="0" err="1"/>
              <a:t>remote_repo_name</a:t>
            </a:r>
            <a:r>
              <a:rPr lang="en-US" i="1" dirty="0"/>
              <a:t> </a:t>
            </a:r>
            <a:r>
              <a:rPr lang="en-GB" i="1" dirty="0"/>
              <a:t>-</a:t>
            </a:r>
            <a:r>
              <a:rPr lang="ru-RU" i="1" dirty="0"/>
              <a:t> </a:t>
            </a:r>
            <a:r>
              <a:rPr lang="ru-RU" dirty="0"/>
              <a:t>изменить</a:t>
            </a:r>
            <a:r>
              <a:rPr lang="ru-RU" i="1" dirty="0"/>
              <a:t> </a:t>
            </a:r>
            <a:r>
              <a:rPr lang="en-US" i="1" dirty="0" err="1"/>
              <a:t>url</a:t>
            </a:r>
            <a:r>
              <a:rPr lang="en-US" i="1" dirty="0"/>
              <a:t> </a:t>
            </a:r>
            <a:r>
              <a:rPr lang="ru-RU" dirty="0"/>
              <a:t>удаленной репы</a:t>
            </a:r>
            <a:endParaRPr lang="en-GB" dirty="0"/>
          </a:p>
          <a:p>
            <a:r>
              <a:rPr lang="en-GB" i="1" dirty="0"/>
              <a:t>git fetch – </a:t>
            </a:r>
            <a:r>
              <a:rPr lang="ru-RU" dirty="0"/>
              <a:t>обновляет данные проекта в локальной репе из удаленной репы</a:t>
            </a:r>
            <a:endParaRPr lang="en-GB" i="1" dirty="0"/>
          </a:p>
          <a:p>
            <a:r>
              <a:rPr lang="en-GB" i="1" dirty="0"/>
              <a:t>git push</a:t>
            </a:r>
            <a:r>
              <a:rPr lang="ru-RU" i="1" dirty="0"/>
              <a:t> </a:t>
            </a:r>
            <a:r>
              <a:rPr lang="en-US" i="1" dirty="0"/>
              <a:t>-</a:t>
            </a:r>
            <a:r>
              <a:rPr lang="ru-RU" dirty="0"/>
              <a:t> залить изменения ветки в удаленную репу </a:t>
            </a:r>
            <a:endParaRPr lang="en-US" i="1" dirty="0"/>
          </a:p>
          <a:p>
            <a:pPr lvl="1"/>
            <a:r>
              <a:rPr lang="en-US" i="1" dirty="0" err="1"/>
              <a:t>repo_name</a:t>
            </a:r>
            <a:r>
              <a:rPr lang="en-US" i="1" dirty="0"/>
              <a:t> </a:t>
            </a:r>
            <a:r>
              <a:rPr lang="ru-RU" i="1" dirty="0"/>
              <a:t>– </a:t>
            </a:r>
            <a:r>
              <a:rPr lang="ru-RU" dirty="0"/>
              <a:t>залить изменения ветки в удаленную репу (создаст новую ветку, если ее нет) </a:t>
            </a:r>
          </a:p>
          <a:p>
            <a:pPr lvl="1"/>
            <a:r>
              <a:rPr lang="en-US" i="1" dirty="0" err="1"/>
              <a:t>repo_name</a:t>
            </a:r>
            <a:r>
              <a:rPr lang="en-US" i="1" dirty="0"/>
              <a:t> </a:t>
            </a:r>
            <a:r>
              <a:rPr lang="en-US" i="1" dirty="0" err="1"/>
              <a:t>local_branch:remote_branch</a:t>
            </a:r>
            <a:r>
              <a:rPr lang="ru-RU" i="1" dirty="0"/>
              <a:t> </a:t>
            </a:r>
            <a:r>
              <a:rPr lang="ru-RU" dirty="0"/>
              <a:t>– залить изменения из другой ветки</a:t>
            </a:r>
            <a:endParaRPr lang="en-GB" dirty="0"/>
          </a:p>
          <a:p>
            <a:r>
              <a:rPr lang="en-GB" i="1" dirty="0"/>
              <a:t>git pull </a:t>
            </a:r>
            <a:r>
              <a:rPr lang="en-GB" i="1" dirty="0" err="1"/>
              <a:t>remote_repo_name</a:t>
            </a:r>
            <a:r>
              <a:rPr lang="en-GB" i="1" dirty="0"/>
              <a:t> </a:t>
            </a:r>
            <a:r>
              <a:rPr lang="en-GB" i="1" dirty="0" err="1"/>
              <a:t>branch_name</a:t>
            </a:r>
            <a:r>
              <a:rPr lang="en-GB" i="1" dirty="0"/>
              <a:t> – </a:t>
            </a:r>
            <a:r>
              <a:rPr lang="ru-RU" dirty="0"/>
              <a:t>загружает данные из удаленной ветки</a:t>
            </a:r>
            <a:endParaRPr lang="en-GB" dirty="0"/>
          </a:p>
          <a:p>
            <a:r>
              <a:rPr lang="en-GB" i="1" dirty="0"/>
              <a:t>git reset </a:t>
            </a:r>
            <a:r>
              <a:rPr lang="en-US" i="1" dirty="0"/>
              <a:t>--soft </a:t>
            </a:r>
            <a:r>
              <a:rPr lang="en-US" i="1" dirty="0" err="1"/>
              <a:t>HEAD~commit_count</a:t>
            </a:r>
            <a:r>
              <a:rPr lang="en-US" i="1" dirty="0"/>
              <a:t> </a:t>
            </a:r>
            <a:r>
              <a:rPr lang="en-GB" i="1" dirty="0"/>
              <a:t>– </a:t>
            </a:r>
            <a:r>
              <a:rPr lang="ru-RU" dirty="0"/>
              <a:t>сбросить коммиты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3EE-C6CC-89C6-37AC-4A22BB63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статусов в </a:t>
            </a:r>
            <a:r>
              <a:rPr lang="en-US" i="1" dirty="0"/>
              <a:t>Git</a:t>
            </a:r>
            <a:endParaRPr lang="en-RU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187E7-D28A-B7F4-D7C4-85093BDC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93" y="2336800"/>
            <a:ext cx="8269989" cy="3598863"/>
          </a:xfrm>
        </p:spPr>
      </p:pic>
    </p:spTree>
    <p:extLst>
      <p:ext uri="{BB962C8B-B14F-4D97-AF65-F5344CB8AC3E}">
        <p14:creationId xmlns:p14="http://schemas.microsoft.com/office/powerpoint/2010/main" val="27458540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{28322752-143B-E845-805A-92267817732E}tf10001057</Template>
  <TotalTime>666</TotalTime>
  <Words>718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Maven и Git</vt:lpstr>
      <vt:lpstr>Структура maven-проекта</vt:lpstr>
      <vt:lpstr>Теги pom.xml</vt:lpstr>
      <vt:lpstr>Maven goal и phase</vt:lpstr>
      <vt:lpstr>Lifecycle-ы</vt:lpstr>
      <vt:lpstr>Начальная настройка Git</vt:lpstr>
      <vt:lpstr>Работа со статусами в Git</vt:lpstr>
      <vt:lpstr>Взаимодействие с удаленными репозиториями в Git</vt:lpstr>
      <vt:lpstr>Жизненный цикл статусов в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Microsoft Office User</dc:creator>
  <cp:lastModifiedBy>Microsoft Office User</cp:lastModifiedBy>
  <cp:revision>316</cp:revision>
  <dcterms:created xsi:type="dcterms:W3CDTF">2023-06-20T14:34:16Z</dcterms:created>
  <dcterms:modified xsi:type="dcterms:W3CDTF">2023-06-22T22:28:20Z</dcterms:modified>
</cp:coreProperties>
</file>