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72" r:id="rId5"/>
    <p:sldId id="273" r:id="rId6"/>
    <p:sldId id="268" r:id="rId7"/>
    <p:sldId id="266" r:id="rId8"/>
    <p:sldId id="270" r:id="rId9"/>
    <p:sldId id="275" r:id="rId10"/>
    <p:sldId id="278" r:id="rId11"/>
    <p:sldId id="274" r:id="rId12"/>
    <p:sldId id="269" r:id="rId13"/>
    <p:sldId id="258" r:id="rId14"/>
    <p:sldId id="276" r:id="rId15"/>
    <p:sldId id="277" r:id="rId16"/>
    <p:sldId id="26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/>
    <p:restoredTop sz="96959"/>
  </p:normalViewPr>
  <p:slideViewPr>
    <p:cSldViewPr snapToGrid="0">
      <p:cViewPr varScale="1">
        <p:scale>
          <a:sx n="152" d="100"/>
          <a:sy n="152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218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25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5657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68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407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87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0078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632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2446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07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88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967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80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2991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974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223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174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EEBB-C3CD-7F4E-83E0-D847A3CD897D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027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7C4A-006F-9925-63E0-3DA1C161F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06199-5602-FBB3-18A9-3859C8D7C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DAB8-E3D8-CDB7-E58D-30BBE4E4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Override</a:t>
            </a:r>
            <a:r>
              <a:rPr lang="ru-RU" i="1" dirty="0"/>
              <a:t> </a:t>
            </a:r>
            <a:r>
              <a:rPr lang="ru-RU" dirty="0"/>
              <a:t>и </a:t>
            </a:r>
            <a:r>
              <a:rPr lang="en-US" i="1" dirty="0"/>
              <a:t>Overload</a:t>
            </a:r>
            <a:r>
              <a:rPr lang="ru-RU" i="1" dirty="0"/>
              <a:t> </a:t>
            </a:r>
            <a:r>
              <a:rPr lang="ru-RU" dirty="0"/>
              <a:t>методы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CCD-8489-2713-3270-2877AEDD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Override</a:t>
            </a:r>
            <a:r>
              <a:rPr lang="ru-RU" dirty="0"/>
              <a:t> методы – методы переопределенные в наследниках.</a:t>
            </a:r>
          </a:p>
          <a:p>
            <a:pPr marL="0" indent="0">
              <a:buNone/>
            </a:pPr>
            <a:r>
              <a:rPr lang="en-US" i="1" dirty="0"/>
              <a:t>Overload</a:t>
            </a:r>
            <a:r>
              <a:rPr lang="en-US" dirty="0"/>
              <a:t> </a:t>
            </a:r>
            <a:r>
              <a:rPr lang="ru-RU" dirty="0"/>
              <a:t>методы – методы с одинаковым названием, но с разными параметрами в сигнатуре.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7251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520A-5F57-B15C-F55D-A70950D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99A2-5E66-F4FE-195A-14B967A5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ООП абстракция – процесс сокрытия деталей реализации от пользователя. Иными словами, пользователю доступна информация о том, что объект делает вместо того, как он это делает. </a:t>
            </a:r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-US" i="1" dirty="0"/>
              <a:t>Java </a:t>
            </a:r>
            <a:r>
              <a:rPr lang="ru-RU" dirty="0"/>
              <a:t>абстракция добивается при помощи абстрактных классов и интерфейсов.</a:t>
            </a:r>
          </a:p>
        </p:txBody>
      </p:sp>
    </p:spTree>
    <p:extLst>
      <p:ext uri="{BB962C8B-B14F-4D97-AF65-F5344CB8AC3E}">
        <p14:creationId xmlns:p14="http://schemas.microsoft.com/office/powerpoint/2010/main" val="193628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748F-F2BF-926A-B3C9-6E1F22B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67D2-5E7D-6B0A-AC2C-B11E822B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Для того, чтобы сделать класс абстрактным – необходимо добавить ключевое слово </a:t>
            </a:r>
            <a:r>
              <a:rPr lang="en-US" i="1" dirty="0"/>
              <a:t>abstract</a:t>
            </a:r>
            <a:r>
              <a:rPr lang="en-US" dirty="0"/>
              <a:t> </a:t>
            </a:r>
            <a:r>
              <a:rPr lang="ru-RU" dirty="0"/>
              <a:t>в модификаторы класса. Абстрактные классы могут содержать абстрактные методы.</a:t>
            </a:r>
          </a:p>
          <a:p>
            <a:pPr marL="0" indent="0">
              <a:buNone/>
            </a:pPr>
            <a:r>
              <a:rPr lang="ru-RU" dirty="0"/>
              <a:t>Абстрактные методы – это методы, помеченные ключевым словом </a:t>
            </a:r>
            <a:r>
              <a:rPr lang="en-US" i="1" dirty="0"/>
              <a:t>abstract</a:t>
            </a:r>
            <a:r>
              <a:rPr lang="ru-RU" i="1" dirty="0"/>
              <a:t>. </a:t>
            </a:r>
            <a:r>
              <a:rPr lang="ru-RU" dirty="0"/>
              <a:t>У таких методов нет тела и их нужно реализовывать в наследниках.</a:t>
            </a:r>
            <a:r>
              <a:rPr lang="ru-RU" i="1" dirty="0"/>
              <a:t> </a:t>
            </a:r>
          </a:p>
          <a:p>
            <a:pPr marL="0" indent="0">
              <a:buNone/>
            </a:pPr>
            <a:r>
              <a:rPr lang="ru-RU" dirty="0"/>
              <a:t>Свойства абстрактных классов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Он не может быть </a:t>
            </a:r>
            <a:r>
              <a:rPr lang="ru-RU" dirty="0" err="1"/>
              <a:t>инстанциирован</a:t>
            </a:r>
            <a:r>
              <a:rPr lang="ru-RU" dirty="0"/>
              <a:t>.</a:t>
            </a:r>
            <a:endParaRPr lang="en-GB" dirty="0"/>
          </a:p>
          <a:p>
            <a:r>
              <a:rPr lang="ru-RU" dirty="0"/>
              <a:t>Для использования абстрактного класса – необходимо использовать наследников его наследников.</a:t>
            </a:r>
          </a:p>
          <a:p>
            <a:r>
              <a:rPr lang="ru-RU" dirty="0"/>
              <a:t>Если вы наследуетесь от абстрактного класса – вы должны реализовать все его абстрактные методы.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241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1937-9748-0890-AB15-F0EDB973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536D-22D4-3E48-8A9B-A189DA28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Интерфейс - это набор </a:t>
            </a:r>
            <a:r>
              <a:rPr lang="en-US" i="1" dirty="0"/>
              <a:t>abstract</a:t>
            </a:r>
            <a:r>
              <a:rPr lang="en-US" dirty="0"/>
              <a:t> </a:t>
            </a:r>
            <a:r>
              <a:rPr lang="ru-RU" dirty="0"/>
              <a:t>методов, который наследник должен реализовать.</a:t>
            </a:r>
          </a:p>
          <a:p>
            <a:pPr lvl="1"/>
            <a:r>
              <a:rPr lang="ru-RU" dirty="0"/>
              <a:t>Интерфейс также может содержать константы, </a:t>
            </a:r>
            <a:r>
              <a:rPr lang="en-US" i="1" dirty="0"/>
              <a:t>default</a:t>
            </a:r>
            <a:r>
              <a:rPr lang="ru-RU" dirty="0"/>
              <a:t> методы(можно переопределять), </a:t>
            </a:r>
            <a:r>
              <a:rPr lang="en-US" i="1" dirty="0"/>
              <a:t>static</a:t>
            </a:r>
            <a:r>
              <a:rPr lang="ru-RU" dirty="0"/>
              <a:t> методы</a:t>
            </a:r>
            <a:r>
              <a:rPr lang="en-US" dirty="0"/>
              <a:t>(</a:t>
            </a:r>
            <a:r>
              <a:rPr lang="ru-RU" dirty="0"/>
              <a:t>нельзя переопределить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i="1" dirty="0"/>
              <a:t>nested</a:t>
            </a:r>
            <a:r>
              <a:rPr lang="ru-RU" dirty="0"/>
              <a:t> типы.</a:t>
            </a:r>
            <a:r>
              <a:rPr lang="en-US" dirty="0"/>
              <a:t> </a:t>
            </a:r>
            <a:r>
              <a:rPr lang="ru-RU" dirty="0"/>
              <a:t>Тело методов присутствует только у </a:t>
            </a:r>
            <a:r>
              <a:rPr lang="en-US" i="1" dirty="0"/>
              <a:t>static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default</a:t>
            </a:r>
            <a:r>
              <a:rPr lang="en-US" dirty="0"/>
              <a:t> </a:t>
            </a:r>
            <a:r>
              <a:rPr lang="ru-RU" dirty="0"/>
              <a:t>методов.</a:t>
            </a:r>
            <a:endParaRPr lang="en-RU" dirty="0"/>
          </a:p>
          <a:p>
            <a:pPr lvl="1"/>
            <a:r>
              <a:rPr lang="ru-RU" dirty="0"/>
              <a:t>Интерфейс нельзя </a:t>
            </a:r>
            <a:r>
              <a:rPr lang="ru-RU" dirty="0" err="1"/>
              <a:t>инстанциировать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У интерфейсов нет конструкторов.</a:t>
            </a:r>
          </a:p>
          <a:p>
            <a:pPr lvl="1"/>
            <a:r>
              <a:rPr lang="ru-RU" dirty="0"/>
              <a:t>Все методы </a:t>
            </a:r>
            <a:r>
              <a:rPr lang="en-US" i="1" dirty="0"/>
              <a:t>public</a:t>
            </a:r>
            <a:r>
              <a:rPr lang="en-US" dirty="0"/>
              <a:t> </a:t>
            </a:r>
            <a:r>
              <a:rPr lang="en-US" i="1" dirty="0"/>
              <a:t>abstract </a:t>
            </a:r>
            <a:r>
              <a:rPr lang="ru-RU" dirty="0"/>
              <a:t>неявно. </a:t>
            </a:r>
          </a:p>
          <a:p>
            <a:pPr lvl="1"/>
            <a:r>
              <a:rPr lang="ru-RU" dirty="0"/>
              <a:t>Все поля </a:t>
            </a:r>
            <a:r>
              <a:rPr lang="en-US" i="1" dirty="0"/>
              <a:t>static final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Абстрактный</a:t>
            </a:r>
            <a:r>
              <a:rPr lang="en-US" dirty="0"/>
              <a:t> </a:t>
            </a:r>
            <a:r>
              <a:rPr lang="ru-RU" dirty="0"/>
              <a:t>класс не обязан реализовывать все методы интерфейса.</a:t>
            </a:r>
            <a:endParaRPr lang="en-US" dirty="0"/>
          </a:p>
          <a:p>
            <a:pPr lvl="1"/>
            <a:r>
              <a:rPr lang="ru-RU" dirty="0"/>
              <a:t>Интерфейс может расширяться через ключевое слово </a:t>
            </a:r>
            <a:r>
              <a:rPr lang="en-US" i="1" dirty="0"/>
              <a:t>extends</a:t>
            </a:r>
            <a:r>
              <a:rPr lang="ru-RU" dirty="0"/>
              <a:t>(даже от нескольких интерфейсов)</a:t>
            </a:r>
            <a:r>
              <a:rPr lang="ru-RU" i="1" dirty="0"/>
              <a:t>.</a:t>
            </a:r>
          </a:p>
          <a:p>
            <a:pPr lvl="1"/>
            <a:r>
              <a:rPr lang="en-US" i="1" dirty="0"/>
              <a:t>Tagging</a:t>
            </a:r>
            <a:r>
              <a:rPr lang="ru-RU" dirty="0"/>
              <a:t> интерфейс – интерфейс без методов, который нужен для создания общего родителя для групп интерфейсов.</a:t>
            </a:r>
            <a:endParaRPr lang="ru-RU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5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D08F-5D29-3F2D-DFB7-019F5FFE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E021-9C5E-2637-5824-6F050851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Полиморфизм – это когда ссылка на </a:t>
            </a:r>
            <a:r>
              <a:rPr lang="en-US" i="1" dirty="0"/>
              <a:t>superclass</a:t>
            </a:r>
            <a:r>
              <a:rPr lang="ru-RU" dirty="0"/>
              <a:t> используется для ссылки на объект </a:t>
            </a:r>
            <a:r>
              <a:rPr lang="en-US" i="1" dirty="0"/>
              <a:t>subclass-</a:t>
            </a:r>
            <a:r>
              <a:rPr lang="ru-RU" i="1" dirty="0"/>
              <a:t>а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В</a:t>
            </a:r>
            <a:r>
              <a:rPr lang="en-US" dirty="0"/>
              <a:t> java </a:t>
            </a:r>
            <a:r>
              <a:rPr lang="ru-RU" dirty="0"/>
              <a:t>объект полиморфен, если он проходит </a:t>
            </a:r>
            <a:r>
              <a:rPr lang="en-US" i="1" dirty="0"/>
              <a:t>IS-A</a:t>
            </a:r>
            <a:r>
              <a:rPr lang="en-US" dirty="0"/>
              <a:t> </a:t>
            </a:r>
            <a:r>
              <a:rPr lang="ru-RU" dirty="0"/>
              <a:t>тест для его типа и для </a:t>
            </a:r>
            <a:r>
              <a:rPr lang="en-US" i="1" dirty="0"/>
              <a:t>Object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ru-RU" dirty="0"/>
              <a:t>Доступ к объекту доступен только через ссылочную переменную, тип которой не может изменяться. </a:t>
            </a:r>
          </a:p>
          <a:p>
            <a:pPr lvl="1"/>
            <a:r>
              <a:rPr lang="ru-RU" dirty="0"/>
              <a:t>Ссылочная переменная может быть переназначена на другой </a:t>
            </a:r>
            <a:r>
              <a:rPr lang="ru-RU" i="1" dirty="0" err="1"/>
              <a:t>не-</a:t>
            </a:r>
            <a:r>
              <a:rPr lang="en-US" i="1" dirty="0"/>
              <a:t>final </a:t>
            </a:r>
            <a:r>
              <a:rPr lang="ru-RU" dirty="0"/>
              <a:t>объект. </a:t>
            </a:r>
          </a:p>
          <a:p>
            <a:pPr lvl="1"/>
            <a:r>
              <a:rPr lang="ru-RU" dirty="0"/>
              <a:t>Ссылочная переменная может быть как классом, так и интерфейсом.</a:t>
            </a:r>
          </a:p>
          <a:p>
            <a:pPr lvl="1"/>
            <a:r>
              <a:rPr lang="ru-RU" dirty="0"/>
              <a:t>Виртуальные методы – методы </a:t>
            </a:r>
            <a:r>
              <a:rPr lang="en-US" i="1" dirty="0"/>
              <a:t>subclass-</a:t>
            </a:r>
            <a:r>
              <a:rPr lang="ru-RU" i="1" dirty="0" err="1"/>
              <a:t>ов</a:t>
            </a:r>
            <a:r>
              <a:rPr lang="ru-RU" dirty="0"/>
              <a:t>, выполняемые через ссылочную переменную </a:t>
            </a:r>
            <a:r>
              <a:rPr lang="en-US" i="1" dirty="0"/>
              <a:t>superclass-</a:t>
            </a:r>
            <a:r>
              <a:rPr lang="ru-RU" i="1" dirty="0"/>
              <a:t>а</a:t>
            </a:r>
            <a:r>
              <a:rPr lang="ru-RU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2374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3D58-7265-51C7-AACF-1B837343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FAA5-6634-16E2-B1AF-EC2174F5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Инкапсуляция(сокрытие данных) – механизм оборачивания данных и кода, воздействующего на эти данные, как единое целое. В инкапсуляции, переменные скрыты от других классов и может быть доступен только через методы.</a:t>
            </a:r>
          </a:p>
          <a:p>
            <a:pPr marL="0" indent="0">
              <a:buNone/>
            </a:pPr>
            <a:r>
              <a:rPr lang="ru-RU" dirty="0"/>
              <a:t>Реализация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Пометить поля как </a:t>
            </a:r>
            <a:r>
              <a:rPr lang="en-US" i="1" dirty="0"/>
              <a:t>private.</a:t>
            </a:r>
          </a:p>
          <a:p>
            <a:pPr lvl="1"/>
            <a:r>
              <a:rPr lang="ru-RU" dirty="0"/>
              <a:t>Добавить</a:t>
            </a:r>
            <a:r>
              <a:rPr lang="ru-RU" i="1" dirty="0"/>
              <a:t> </a:t>
            </a:r>
            <a:r>
              <a:rPr lang="en-US" i="1" dirty="0"/>
              <a:t>setter-</a:t>
            </a:r>
            <a:r>
              <a:rPr lang="ru-RU" i="1" dirty="0"/>
              <a:t>ы</a:t>
            </a:r>
            <a:r>
              <a:rPr lang="ru-RU" dirty="0"/>
              <a:t> и </a:t>
            </a:r>
            <a:r>
              <a:rPr lang="en-US" i="1" dirty="0"/>
              <a:t>getter-</a:t>
            </a:r>
            <a:r>
              <a:rPr lang="ru-RU" i="1" dirty="0"/>
              <a:t>ы.</a:t>
            </a:r>
          </a:p>
          <a:p>
            <a:pPr marL="0" indent="0">
              <a:buNone/>
            </a:pPr>
            <a:r>
              <a:rPr lang="ru-RU" dirty="0"/>
              <a:t>Таким образом поля классов можно сделать </a:t>
            </a:r>
            <a:r>
              <a:rPr lang="en-US" i="1" dirty="0"/>
              <a:t>read-only </a:t>
            </a:r>
            <a:r>
              <a:rPr lang="ru-RU" dirty="0"/>
              <a:t>или</a:t>
            </a:r>
            <a:r>
              <a:rPr lang="ru-RU" i="1" dirty="0"/>
              <a:t> </a:t>
            </a:r>
            <a:r>
              <a:rPr lang="en-US" i="1" dirty="0"/>
              <a:t>write-only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9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82A3-3420-531A-8DD2-C32DB601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A6E9-8A02-E02F-0712-6227A20F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Packages</a:t>
            </a:r>
            <a:r>
              <a:rPr lang="ru-RU" dirty="0"/>
              <a:t> – это способ разбить классы и интерфейсы на категории. Это упрощает жизнь при написании приложений.</a:t>
            </a:r>
            <a:endParaRPr lang="en-GB" dirty="0"/>
          </a:p>
          <a:p>
            <a:pPr marL="0" indent="0">
              <a:buNone/>
            </a:pPr>
            <a:r>
              <a:rPr lang="en-US" i="1" dirty="0"/>
              <a:t>import</a:t>
            </a:r>
            <a:r>
              <a:rPr lang="en-US" dirty="0"/>
              <a:t> - </a:t>
            </a:r>
            <a:r>
              <a:rPr lang="ru-RU" dirty="0"/>
              <a:t>ключевое слово для импортирования пакетов в класс программы.</a:t>
            </a:r>
          </a:p>
          <a:p>
            <a:pPr lvl="1"/>
            <a:r>
              <a:rPr lang="ru-RU" dirty="0"/>
              <a:t>импортировать можно все классы из пакета.</a:t>
            </a:r>
          </a:p>
          <a:p>
            <a:pPr lvl="1"/>
            <a:r>
              <a:rPr lang="ru-RU" dirty="0"/>
              <a:t>импортировать можно статические методы и поля </a:t>
            </a:r>
            <a:r>
              <a:rPr lang="en-US" dirty="0"/>
              <a:t>(</a:t>
            </a:r>
            <a:r>
              <a:rPr lang="ru-RU" dirty="0"/>
              <a:t>добавлением </a:t>
            </a:r>
            <a:r>
              <a:rPr lang="en-US" i="1" dirty="0"/>
              <a:t>static</a:t>
            </a:r>
            <a:r>
              <a:rPr lang="en-US" dirty="0"/>
              <a:t> </a:t>
            </a:r>
            <a:r>
              <a:rPr lang="ru-RU" dirty="0"/>
              <a:t>после слова </a:t>
            </a:r>
            <a:r>
              <a:rPr lang="en-US" i="1" dirty="0"/>
              <a:t>import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Пакет – это первое что должно быть прописано в файле, далее идут импорты, а затем уже сам класс.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Импорты и пакет распространяются на весь файл.</a:t>
            </a:r>
            <a:br>
              <a:rPr lang="en-GB" dirty="0"/>
            </a:b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86758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F1C5-2F1D-B190-FD27-4F469FD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(</a:t>
            </a:r>
            <a:r>
              <a:rPr lang="en-US" i="1" dirty="0" err="1"/>
              <a:t>enum</a:t>
            </a:r>
            <a:r>
              <a:rPr lang="ru-RU" dirty="0"/>
              <a:t>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1684-EAA2-8B0E-E22B-CFC1392C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Перечисления – переменная, которая имеет ограниченное количество предопределенных значений.</a:t>
            </a:r>
          </a:p>
          <a:p>
            <a:r>
              <a:rPr lang="en-GB" i="1" dirty="0"/>
              <a:t>Enums</a:t>
            </a:r>
            <a:r>
              <a:rPr lang="en-GB" dirty="0"/>
              <a:t> </a:t>
            </a:r>
            <a:r>
              <a:rPr lang="ru-RU" dirty="0"/>
              <a:t>могут быть объявлены в их собственном классе. Также в </a:t>
            </a:r>
            <a:r>
              <a:rPr lang="en-US" i="1" dirty="0" err="1"/>
              <a:t>enum</a:t>
            </a:r>
            <a:r>
              <a:rPr lang="en-US" i="1" dirty="0"/>
              <a:t>-</a:t>
            </a:r>
            <a:r>
              <a:rPr lang="ru-RU" i="1" dirty="0"/>
              <a:t>е </a:t>
            </a:r>
            <a:r>
              <a:rPr lang="ru-RU" dirty="0"/>
              <a:t>могут быть определены переменные, методы и конструкторы.</a:t>
            </a:r>
            <a:br>
              <a:rPr lang="en-GB" dirty="0"/>
            </a:b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60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AE46-A2F4-FA87-32B3-9B574E08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5D4E-967B-DBD9-0E92-E8E1D7D6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У полей, классов и методов и т.д. можно указать модификаторы для накладывания на них определенных свойств</a:t>
            </a:r>
            <a:r>
              <a:rPr lang="en-US" dirty="0"/>
              <a:t>:</a:t>
            </a:r>
            <a:endParaRPr lang="ru-RU" dirty="0"/>
          </a:p>
          <a:p>
            <a:r>
              <a:rPr lang="en-GB" dirty="0"/>
              <a:t>Access Modifiers: </a:t>
            </a:r>
          </a:p>
          <a:p>
            <a:pPr lvl="1"/>
            <a:r>
              <a:rPr lang="en-GB" i="1" dirty="0"/>
              <a:t>public – </a:t>
            </a:r>
            <a:r>
              <a:rPr lang="ru-RU" dirty="0"/>
              <a:t>видны везде</a:t>
            </a:r>
            <a:endParaRPr lang="en-GB" dirty="0"/>
          </a:p>
          <a:p>
            <a:pPr lvl="1"/>
            <a:r>
              <a:rPr lang="en-GB" i="1" dirty="0"/>
              <a:t>protected</a:t>
            </a:r>
            <a:r>
              <a:rPr lang="ru-RU" i="1" dirty="0"/>
              <a:t> – </a:t>
            </a:r>
            <a:r>
              <a:rPr lang="ru-RU" dirty="0"/>
              <a:t>видны в пакете и у наследников</a:t>
            </a:r>
            <a:endParaRPr lang="en-GB" dirty="0"/>
          </a:p>
          <a:p>
            <a:pPr lvl="1"/>
            <a:r>
              <a:rPr lang="en-GB" i="1" dirty="0"/>
              <a:t>private</a:t>
            </a:r>
            <a:r>
              <a:rPr lang="ru-RU" i="1" dirty="0"/>
              <a:t> – </a:t>
            </a:r>
            <a:r>
              <a:rPr lang="ru-RU" dirty="0"/>
              <a:t>видны только в классе</a:t>
            </a:r>
            <a:endParaRPr lang="en-GB" dirty="0"/>
          </a:p>
          <a:p>
            <a:pPr lvl="1"/>
            <a:r>
              <a:rPr lang="en-US" i="1" dirty="0"/>
              <a:t>package </a:t>
            </a:r>
            <a:r>
              <a:rPr lang="en-GB" i="1" dirty="0"/>
              <a:t>(</a:t>
            </a:r>
            <a:r>
              <a:rPr lang="ru-RU" i="1" dirty="0"/>
              <a:t>пустота</a:t>
            </a:r>
            <a:r>
              <a:rPr lang="en-GB" i="1" dirty="0"/>
              <a:t>)</a:t>
            </a:r>
            <a:r>
              <a:rPr lang="ru-RU" i="1" dirty="0"/>
              <a:t> </a:t>
            </a:r>
            <a:r>
              <a:rPr lang="ru-RU" dirty="0"/>
              <a:t>– видны в пакете</a:t>
            </a:r>
            <a:endParaRPr lang="en-GB" dirty="0"/>
          </a:p>
          <a:p>
            <a:r>
              <a:rPr lang="en-GB" i="1" dirty="0"/>
              <a:t>Non-access Modifiers:</a:t>
            </a:r>
          </a:p>
          <a:p>
            <a:pPr lvl="1"/>
            <a:r>
              <a:rPr lang="en-US" i="1" dirty="0"/>
              <a:t>static – </a:t>
            </a:r>
            <a:r>
              <a:rPr lang="ru-RU" dirty="0"/>
              <a:t>метод или поле класса, которое существует в одном экземпляре</a:t>
            </a:r>
            <a:endParaRPr lang="en-US" dirty="0"/>
          </a:p>
          <a:p>
            <a:pPr lvl="1"/>
            <a:r>
              <a:rPr lang="en-GB" i="1" dirty="0"/>
              <a:t>final – </a:t>
            </a:r>
            <a:r>
              <a:rPr lang="ru-RU" dirty="0"/>
              <a:t>не дает изменять переменные или наследовать методы и классы</a:t>
            </a:r>
            <a:endParaRPr lang="en-GB" dirty="0"/>
          </a:p>
          <a:p>
            <a:pPr lvl="1"/>
            <a:r>
              <a:rPr lang="en-GB" i="1" dirty="0"/>
              <a:t>abstract</a:t>
            </a:r>
            <a:r>
              <a:rPr lang="ru-RU" i="1" dirty="0"/>
              <a:t> – </a:t>
            </a:r>
            <a:r>
              <a:rPr lang="ru-RU" dirty="0"/>
              <a:t>метод или класс, который необходимо реализовать</a:t>
            </a:r>
            <a:endParaRPr lang="en-GB" i="1" dirty="0"/>
          </a:p>
          <a:p>
            <a:pPr lvl="1"/>
            <a:r>
              <a:rPr lang="en-GB" i="1" dirty="0"/>
              <a:t>synchronized</a:t>
            </a:r>
            <a:r>
              <a:rPr lang="ru-RU" i="1" dirty="0"/>
              <a:t> – </a:t>
            </a:r>
            <a:r>
              <a:rPr lang="ru-RU" dirty="0"/>
              <a:t>синхронизирует метод или блок кода</a:t>
            </a:r>
            <a:endParaRPr lang="en-GB" i="1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836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B78-00F4-F9FE-5C03-7A69BDC6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CF64-B22B-EAC7-F278-A4FE9888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 – шаблон, по которому создаются объекты.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файле может быть только один публичный класс и несколько непубличных.</a:t>
            </a:r>
          </a:p>
          <a:p>
            <a:pPr marL="0" indent="0">
              <a:buNone/>
            </a:pPr>
            <a:r>
              <a:rPr lang="ru-RU" dirty="0"/>
              <a:t>Виды классов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Внутренние классы</a:t>
            </a:r>
          </a:p>
          <a:p>
            <a:pPr lvl="1"/>
            <a:r>
              <a:rPr lang="ru-RU" dirty="0"/>
              <a:t>Абстрактные классы</a:t>
            </a:r>
          </a:p>
          <a:p>
            <a:pPr lvl="1"/>
            <a:r>
              <a:rPr lang="ru-RU" dirty="0"/>
              <a:t>Интерфейсы</a:t>
            </a:r>
          </a:p>
          <a:p>
            <a:r>
              <a:rPr lang="ru-RU" dirty="0"/>
              <a:t>Ключевое слово </a:t>
            </a:r>
            <a:r>
              <a:rPr lang="en-US" i="1" dirty="0"/>
              <a:t>this</a:t>
            </a:r>
            <a:r>
              <a:rPr lang="en-US" dirty="0"/>
              <a:t> </a:t>
            </a:r>
            <a:r>
              <a:rPr lang="ru-RU" dirty="0"/>
              <a:t>позволяет обратиться к текущему экземпляру класса.</a:t>
            </a:r>
            <a:endParaRPr lang="en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5201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1168-D244-75F9-48FB-E2FF2E1C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ru-RU" dirty="0"/>
              <a:t>и </a:t>
            </a:r>
            <a:r>
              <a:rPr lang="en-US" dirty="0"/>
              <a:t>Inner </a:t>
            </a:r>
            <a:r>
              <a:rPr lang="ru-RU" dirty="0"/>
              <a:t>классы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BBC19-91D1-694D-2FDE-9B75B07BD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999" y="2336800"/>
            <a:ext cx="7461978" cy="3598863"/>
          </a:xfrm>
        </p:spPr>
      </p:pic>
    </p:spTree>
    <p:extLst>
      <p:ext uri="{BB962C8B-B14F-4D97-AF65-F5344CB8AC3E}">
        <p14:creationId xmlns:p14="http://schemas.microsoft.com/office/powerpoint/2010/main" val="41976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4F58-87DC-7EFC-9E41-D6E58A02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</a:t>
            </a:r>
            <a:r>
              <a:rPr lang="ru-RU" dirty="0"/>
              <a:t>класс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4722-C658-C601-1FD4-DD6EA869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Inner</a:t>
            </a:r>
            <a:r>
              <a:rPr lang="en-US" dirty="0"/>
              <a:t> </a:t>
            </a:r>
            <a:r>
              <a:rPr lang="ru-RU" dirty="0"/>
              <a:t>класс – механизм защиты в </a:t>
            </a:r>
            <a:r>
              <a:rPr lang="en-US" i="1" dirty="0"/>
              <a:t>Java. </a:t>
            </a:r>
            <a:r>
              <a:rPr lang="ru-RU" dirty="0"/>
              <a:t>Такой класс можно пометить модификатором </a:t>
            </a:r>
            <a:r>
              <a:rPr lang="en-US" i="1" dirty="0"/>
              <a:t>private</a:t>
            </a:r>
            <a:r>
              <a:rPr lang="ru-RU" i="1" dirty="0"/>
              <a:t>.</a:t>
            </a:r>
          </a:p>
          <a:p>
            <a:r>
              <a:rPr lang="ru-RU" dirty="0"/>
              <a:t>Чтобы создать экземпляр внутреннего класса, сначала вы должны создать экземпляр внешнего класса. Внутренний класс создается следующим образом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GB" i="1" dirty="0" err="1"/>
              <a:t>Outer_Demo.Inner_Demo</a:t>
            </a:r>
            <a:r>
              <a:rPr lang="en-GB" i="1" dirty="0"/>
              <a:t> inner = </a:t>
            </a:r>
            <a:r>
              <a:rPr lang="en-GB" i="1" dirty="0" err="1"/>
              <a:t>outer.new</a:t>
            </a:r>
            <a:r>
              <a:rPr lang="en-GB" i="1" dirty="0"/>
              <a:t> </a:t>
            </a:r>
            <a:r>
              <a:rPr lang="en-GB" i="1" dirty="0" err="1"/>
              <a:t>Inner_Demo</a:t>
            </a:r>
            <a:r>
              <a:rPr lang="en-GB" i="1" dirty="0"/>
              <a:t>()</a:t>
            </a:r>
            <a:r>
              <a:rPr lang="ru-RU" i="1" dirty="0"/>
              <a:t>.</a:t>
            </a:r>
            <a:endParaRPr lang="en-GB" i="1" dirty="0"/>
          </a:p>
          <a:p>
            <a:r>
              <a:rPr lang="ru-RU" dirty="0"/>
              <a:t>Внутренний класс можно разместить внутри метода, но он будет доступен только внутри него.</a:t>
            </a:r>
          </a:p>
          <a:p>
            <a:r>
              <a:rPr lang="ru-RU" dirty="0"/>
              <a:t>Анонимные внутренние классы - внутренние классы у которых нет имени.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56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BC84-5386-EF6F-BF3D-A4216DF9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E81F-7D94-B431-9E10-A5F23E48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Методы - это набор операторов, собранных для выполнения определенной логики.</a:t>
            </a:r>
            <a:r>
              <a:rPr lang="en-US" dirty="0"/>
              <a:t> </a:t>
            </a:r>
          </a:p>
          <a:p>
            <a:r>
              <a:rPr lang="ru-RU" dirty="0"/>
              <a:t>Синтаксис метода</a:t>
            </a:r>
            <a:r>
              <a:rPr lang="en-US" dirty="0"/>
              <a:t>: </a:t>
            </a:r>
            <a:r>
              <a:rPr lang="en-GB" i="1" dirty="0"/>
              <a:t>modifier </a:t>
            </a:r>
            <a:r>
              <a:rPr lang="en-GB" i="1" dirty="0" err="1"/>
              <a:t>returnType</a:t>
            </a:r>
            <a:r>
              <a:rPr lang="en-GB" i="1" dirty="0"/>
              <a:t> </a:t>
            </a:r>
            <a:r>
              <a:rPr lang="en-GB" i="1" dirty="0" err="1"/>
              <a:t>methodName</a:t>
            </a:r>
            <a:r>
              <a:rPr lang="en-GB" i="1" dirty="0"/>
              <a:t> (Type </a:t>
            </a:r>
            <a:r>
              <a:rPr lang="en-GB" i="1" dirty="0" err="1"/>
              <a:t>typeName</a:t>
            </a:r>
            <a:r>
              <a:rPr lang="en-GB" i="1" dirty="0"/>
              <a:t>) { // method body }</a:t>
            </a:r>
            <a:endParaRPr lang="en-US" i="1" dirty="0"/>
          </a:p>
          <a:p>
            <a:r>
              <a:rPr lang="ru-RU" dirty="0"/>
              <a:t>Синтаксис вызова метода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i="1" dirty="0" err="1"/>
              <a:t>class.methodName</a:t>
            </a:r>
            <a:r>
              <a:rPr lang="en-US" i="1" dirty="0"/>
              <a:t>(</a:t>
            </a:r>
            <a:r>
              <a:rPr lang="en-GB" i="1" dirty="0" err="1"/>
              <a:t>typeName</a:t>
            </a:r>
            <a:r>
              <a:rPr lang="en-US" i="1" dirty="0"/>
              <a:t>)</a:t>
            </a:r>
          </a:p>
          <a:p>
            <a:r>
              <a:rPr lang="ru-RU" dirty="0"/>
              <a:t>Для того чтобы метод ничего не вернул </a:t>
            </a:r>
            <a:r>
              <a:rPr lang="en-GB" i="1" dirty="0" err="1"/>
              <a:t>returnType</a:t>
            </a:r>
            <a:r>
              <a:rPr lang="ru-RU" dirty="0"/>
              <a:t> должен быть </a:t>
            </a:r>
            <a:r>
              <a:rPr lang="en-US" i="1" dirty="0"/>
              <a:t>void</a:t>
            </a:r>
            <a:r>
              <a:rPr lang="ru-RU" dirty="0"/>
              <a:t>.</a:t>
            </a:r>
            <a:r>
              <a:rPr lang="en-US" i="1" dirty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5060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5A5-2EE5-AA4B-A03A-6035BA2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C8B-CA16-330A-D742-E91C6911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Конструктор – это способ создать экземпляр класса. У каждого класса есть конструктор. </a:t>
            </a:r>
            <a:endParaRPr lang="en-US" dirty="0"/>
          </a:p>
          <a:p>
            <a:r>
              <a:rPr lang="ru-RU" dirty="0"/>
              <a:t>В конструкторе обычно указывается логика инициализации полей.</a:t>
            </a:r>
            <a:endParaRPr lang="en-US" dirty="0"/>
          </a:p>
          <a:p>
            <a:r>
              <a:rPr lang="ru-RU" dirty="0"/>
              <a:t>Если мы явно не задаем конструктор, то создаться дефолтный (не имеющий переменных в сигнатуре).</a:t>
            </a:r>
            <a:endParaRPr lang="en-US" dirty="0"/>
          </a:p>
          <a:p>
            <a:r>
              <a:rPr lang="ru-RU" dirty="0"/>
              <a:t>У конструктора должно быть такое же название как у класса.</a:t>
            </a:r>
            <a:endParaRPr lang="en-US" dirty="0"/>
          </a:p>
          <a:p>
            <a:r>
              <a:rPr lang="ru-RU" dirty="0"/>
              <a:t>У класса может быть несколько конструкторов.</a:t>
            </a:r>
            <a:endParaRPr lang="en-US" dirty="0"/>
          </a:p>
          <a:p>
            <a:r>
              <a:rPr lang="ru-RU" dirty="0"/>
              <a:t>Дефолтный конструктор имеет модификатор доступа класса.</a:t>
            </a:r>
            <a:endParaRPr lang="en-US" dirty="0"/>
          </a:p>
          <a:p>
            <a:r>
              <a:rPr lang="ru-RU" dirty="0"/>
              <a:t>У конструкторов </a:t>
            </a:r>
            <a:r>
              <a:rPr lang="ru-RU" dirty="0" err="1"/>
              <a:t>сабкласса</a:t>
            </a:r>
            <a:r>
              <a:rPr lang="ru-RU" dirty="0"/>
              <a:t> должен быть вызван конструктор суперкласса.</a:t>
            </a:r>
            <a:br>
              <a:rPr lang="en-GB" dirty="0"/>
            </a:b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718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2639-AC03-33AE-1198-A96A1FFE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1A2A-98DA-17C2-4644-66B711C1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Наследование – процесс, где один класс получает свойства другого. Информация становится управляемой в иерархическом порядке.</a:t>
            </a:r>
          </a:p>
          <a:p>
            <a:pPr lvl="1"/>
            <a:r>
              <a:rPr lang="ru-RU" dirty="0"/>
              <a:t>Класс-наследник называется </a:t>
            </a:r>
            <a:r>
              <a:rPr lang="en-GB" i="1" dirty="0"/>
              <a:t>subclass</a:t>
            </a:r>
            <a:r>
              <a:rPr lang="ru-RU" i="1" dirty="0"/>
              <a:t>-ом</a:t>
            </a:r>
            <a:r>
              <a:rPr lang="ru-RU" dirty="0"/>
              <a:t>, а наследуемый класс –</a:t>
            </a:r>
            <a:r>
              <a:rPr lang="en-US" dirty="0"/>
              <a:t> </a:t>
            </a:r>
            <a:r>
              <a:rPr lang="en-US" i="1" dirty="0"/>
              <a:t>superclass-</a:t>
            </a:r>
            <a:r>
              <a:rPr lang="ru-RU" i="1" dirty="0"/>
              <a:t>ом.</a:t>
            </a:r>
            <a:endParaRPr lang="en-US" i="1" dirty="0"/>
          </a:p>
          <a:p>
            <a:pPr lvl="1"/>
            <a:r>
              <a:rPr lang="ru-RU" dirty="0"/>
              <a:t>Класс является наследником, когда в его сигнатуре указывается слово </a:t>
            </a:r>
            <a:r>
              <a:rPr lang="en-US" i="1" dirty="0"/>
              <a:t>extends</a:t>
            </a:r>
            <a:r>
              <a:rPr lang="ru-RU" i="1" dirty="0"/>
              <a:t> </a:t>
            </a:r>
            <a:r>
              <a:rPr lang="ru-RU" dirty="0"/>
              <a:t>с родительским классом или </a:t>
            </a:r>
            <a:r>
              <a:rPr lang="en-US" i="1" dirty="0"/>
              <a:t>implements</a:t>
            </a:r>
            <a:r>
              <a:rPr lang="en-US" dirty="0"/>
              <a:t> </a:t>
            </a:r>
            <a:r>
              <a:rPr lang="ru-RU" dirty="0"/>
              <a:t>с интерфейсом.</a:t>
            </a:r>
          </a:p>
          <a:p>
            <a:pPr lvl="1"/>
            <a:r>
              <a:rPr lang="ru-RU" dirty="0"/>
              <a:t>При создании </a:t>
            </a:r>
            <a:r>
              <a:rPr lang="en-US" i="1" dirty="0"/>
              <a:t>subclass-</a:t>
            </a:r>
            <a:r>
              <a:rPr lang="ru-RU" i="1" dirty="0"/>
              <a:t>а </a:t>
            </a:r>
            <a:r>
              <a:rPr lang="ru-RU" dirty="0"/>
              <a:t>происходит создание </a:t>
            </a:r>
            <a:r>
              <a:rPr lang="en-US" i="1" dirty="0"/>
              <a:t>superclass-</a:t>
            </a:r>
            <a:r>
              <a:rPr lang="ru-RU" i="1" dirty="0"/>
              <a:t>а </a:t>
            </a:r>
            <a:r>
              <a:rPr lang="ru-RU" dirty="0"/>
              <a:t>(конструктор  </a:t>
            </a:r>
            <a:r>
              <a:rPr lang="en-US" i="1" dirty="0"/>
              <a:t>superclass-</a:t>
            </a:r>
            <a:r>
              <a:rPr lang="ru-RU" i="1" dirty="0"/>
              <a:t>а</a:t>
            </a:r>
            <a:r>
              <a:rPr lang="ru-RU" dirty="0"/>
              <a:t> должен быть вызваны в конструкторах </a:t>
            </a:r>
            <a:r>
              <a:rPr lang="en-US" i="1" dirty="0"/>
              <a:t>subclass-</a:t>
            </a:r>
            <a:r>
              <a:rPr lang="ru-RU" i="1" dirty="0"/>
              <a:t>а</a:t>
            </a:r>
            <a:r>
              <a:rPr lang="ru-RU" dirty="0"/>
              <a:t>)</a:t>
            </a:r>
            <a:r>
              <a:rPr lang="ru-RU" i="1" dirty="0"/>
              <a:t>.</a:t>
            </a:r>
          </a:p>
          <a:p>
            <a:pPr lvl="1"/>
            <a:r>
              <a:rPr lang="ru-RU" dirty="0"/>
              <a:t>Ключевое слово </a:t>
            </a:r>
            <a:r>
              <a:rPr lang="en-US" i="1" dirty="0"/>
              <a:t>super</a:t>
            </a:r>
            <a:r>
              <a:rPr lang="en-US" dirty="0"/>
              <a:t> </a:t>
            </a:r>
            <a:r>
              <a:rPr lang="ru-RU" dirty="0"/>
              <a:t>позволяет обратиться к членам супер класса.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73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9088-742E-4A61-6AD5-2B07D72E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6E0A-4D0A-DF47-19A0-17CCD2BD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i="1" dirty="0"/>
              <a:t>IS-A Relationship: This object is a type of that object</a:t>
            </a:r>
            <a:r>
              <a:rPr lang="ru-RU" i="1" dirty="0"/>
              <a:t> (наследование)</a:t>
            </a:r>
            <a:r>
              <a:rPr lang="en-GB" i="1" dirty="0"/>
              <a:t>.</a:t>
            </a:r>
            <a:endParaRPr lang="ru-RU" i="1" dirty="0"/>
          </a:p>
          <a:p>
            <a:pPr lvl="1"/>
            <a:r>
              <a:rPr lang="en-GB" i="1" dirty="0"/>
              <a:t>HAS-A relationship</a:t>
            </a:r>
            <a:r>
              <a:rPr lang="en-US" i="1" dirty="0"/>
              <a:t>: </a:t>
            </a:r>
            <a:r>
              <a:rPr lang="ru-RU" i="1" dirty="0"/>
              <a:t>А </a:t>
            </a:r>
            <a:r>
              <a:rPr lang="en-US" i="1" dirty="0"/>
              <a:t>certain class HAS-A certain thing</a:t>
            </a:r>
            <a:r>
              <a:rPr lang="ru-RU" i="1" dirty="0"/>
              <a:t> (композиция)</a:t>
            </a:r>
            <a:r>
              <a:rPr lang="en-US" i="1" dirty="0"/>
              <a:t>[</a:t>
            </a:r>
            <a:r>
              <a:rPr lang="ru-RU" i="1" dirty="0" err="1"/>
              <a:t>реюзабельность</a:t>
            </a:r>
            <a:r>
              <a:rPr lang="en-US" i="1" dirty="0"/>
              <a:t>]</a:t>
            </a:r>
            <a:r>
              <a:rPr lang="ru-RU" i="1" dirty="0"/>
              <a:t>.</a:t>
            </a:r>
            <a:endParaRPr lang="en-GB" i="1" dirty="0"/>
          </a:p>
          <a:p>
            <a:pPr lvl="1"/>
            <a:r>
              <a:rPr lang="en-GB" i="1" dirty="0" err="1"/>
              <a:t>instanceof</a:t>
            </a:r>
            <a:r>
              <a:rPr lang="en-GB" i="1" dirty="0"/>
              <a:t> </a:t>
            </a:r>
            <a:r>
              <a:rPr lang="ru-RU" i="1" dirty="0"/>
              <a:t>– </a:t>
            </a:r>
            <a:r>
              <a:rPr lang="ru-RU" dirty="0"/>
              <a:t>ключевое слово для определения принадлежности класса к другому классу в качестве наследника.</a:t>
            </a:r>
          </a:p>
          <a:p>
            <a:pPr lvl="1"/>
            <a:r>
              <a:rPr lang="ru-RU" dirty="0"/>
              <a:t>В </a:t>
            </a:r>
            <a:r>
              <a:rPr lang="en-US" i="1" dirty="0"/>
              <a:t>Java </a:t>
            </a:r>
            <a:r>
              <a:rPr lang="ru-RU" dirty="0"/>
              <a:t>нет множественного наследования от классов, но есть множественная реализация интерфейсов.</a:t>
            </a:r>
            <a:endParaRPr lang="en-US" dirty="0"/>
          </a:p>
          <a:p>
            <a:pPr lvl="1"/>
            <a:r>
              <a:rPr lang="ru-RU" dirty="0"/>
              <a:t>Проверяемые исключения в наследниках могут быть либо как </a:t>
            </a:r>
            <a:r>
              <a:rPr lang="en-US" i="1" dirty="0"/>
              <a:t>superclass-</a:t>
            </a:r>
            <a:r>
              <a:rPr lang="ru-RU" i="1" dirty="0"/>
              <a:t>а</a:t>
            </a:r>
            <a:r>
              <a:rPr lang="ru-RU" dirty="0"/>
              <a:t>, либо быть наследниками этого исключения.</a:t>
            </a:r>
            <a:r>
              <a:rPr lang="en-GB" dirty="0"/>
              <a:t> </a:t>
            </a:r>
          </a:p>
          <a:p>
            <a:pPr lvl="1"/>
            <a:r>
              <a:rPr lang="ru-RU" dirty="0"/>
              <a:t>Переопределенный метод может иметь в качестве возвращаемого типа как тот же класс, так и его наследника.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000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{28322752-143B-E845-805A-92267817732E}tf10001057</Template>
  <TotalTime>4188</TotalTime>
  <Words>1043</Words>
  <Application>Microsoft Macintosh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OOP</vt:lpstr>
      <vt:lpstr>Модификаторы</vt:lpstr>
      <vt:lpstr>Классы</vt:lpstr>
      <vt:lpstr>Nested и Inner классы</vt:lpstr>
      <vt:lpstr>Inner класс</vt:lpstr>
      <vt:lpstr>Методы</vt:lpstr>
      <vt:lpstr>Конструкторы</vt:lpstr>
      <vt:lpstr>Наследование</vt:lpstr>
      <vt:lpstr>Наследование</vt:lpstr>
      <vt:lpstr>Override и Overload методы</vt:lpstr>
      <vt:lpstr>Абстракция</vt:lpstr>
      <vt:lpstr>Абстрактные классы</vt:lpstr>
      <vt:lpstr>Интерфейсы</vt:lpstr>
      <vt:lpstr>Полиморфизм</vt:lpstr>
      <vt:lpstr>Инкапсуляция</vt:lpstr>
      <vt:lpstr>Пакеты</vt:lpstr>
      <vt:lpstr>Перечисления (enum)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Microsoft Office User</dc:creator>
  <cp:lastModifiedBy>Microsoft Office User</cp:lastModifiedBy>
  <cp:revision>423</cp:revision>
  <dcterms:created xsi:type="dcterms:W3CDTF">2023-06-15T19:22:33Z</dcterms:created>
  <dcterms:modified xsi:type="dcterms:W3CDTF">2023-06-22T10:09:44Z</dcterms:modified>
</cp:coreProperties>
</file>