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95"/>
    <p:restoredTop sz="96405"/>
  </p:normalViewPr>
  <p:slideViewPr>
    <p:cSldViewPr snapToGrid="0" snapToObjects="1">
      <p:cViewPr varScale="1">
        <p:scale>
          <a:sx n="148" d="100"/>
          <a:sy n="148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4/24/23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204-09EC-8D4B-9ABB-CA7C01D2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Reflection API</a:t>
            </a:r>
            <a:endParaRPr lang="ru-RU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DAF81-713F-FC40-9328-963740B8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46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9C0F-7029-1247-B19D-6ABEE1B4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/>
              <a:t>java.lang.reflect.Field</a:t>
            </a:r>
            <a:endParaRPr lang="ru-RU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A2EE-982E-BE41-9953-F75F9F1F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Поле – это класс, интерфейс, массив или </a:t>
            </a:r>
            <a:r>
              <a:rPr lang="en-US" err="1"/>
              <a:t>enum</a:t>
            </a:r>
            <a:r>
              <a:rPr lang="en-US"/>
              <a:t> c</a:t>
            </a:r>
            <a:r>
              <a:rPr lang="ru-RU"/>
              <a:t> соответствующим значением</a:t>
            </a:r>
            <a:r>
              <a:rPr lang="en-US"/>
              <a:t>.</a:t>
            </a:r>
            <a:endParaRPr lang="ru-RU"/>
          </a:p>
          <a:p>
            <a:r>
              <a:rPr lang="ru-RU"/>
              <a:t>Методы класса</a:t>
            </a:r>
            <a:r>
              <a:rPr lang="en-US"/>
              <a:t> </a:t>
            </a:r>
            <a:r>
              <a:rPr lang="en-US" i="1"/>
              <a:t>java.lang.reflect.Field</a:t>
            </a:r>
            <a:r>
              <a:rPr lang="en-US"/>
              <a:t> </a:t>
            </a:r>
            <a:r>
              <a:rPr lang="ru-RU"/>
              <a:t>предоставляют динамический доступ и модификацию значений полей.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AC0-9A8A-A44C-873D-F8433DA7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класса </a:t>
            </a:r>
            <a:r>
              <a:rPr lang="en-US" i="1"/>
              <a:t>Field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DDDD-282B-6C4B-B06C-B6582DB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err="1"/>
              <a:t>getType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возвращает тип</a:t>
            </a:r>
            <a:r>
              <a:rPr lang="en-US"/>
              <a:t> </a:t>
            </a:r>
            <a:r>
              <a:rPr lang="ru-RU"/>
              <a:t>поля.</a:t>
            </a:r>
          </a:p>
          <a:p>
            <a:r>
              <a:rPr lang="en-US" i="1" err="1"/>
              <a:t>getGenericType</a:t>
            </a:r>
            <a:r>
              <a:rPr lang="en-US" i="1"/>
              <a:t>() – </a:t>
            </a:r>
            <a:r>
              <a:rPr lang="ru-RU"/>
              <a:t>возвращает тип поля с параметризованным типом.</a:t>
            </a:r>
            <a:r>
              <a:rPr lang="en-US"/>
              <a:t> [</a:t>
            </a:r>
            <a:r>
              <a:rPr lang="ru-RU"/>
              <a:t>Если </a:t>
            </a:r>
            <a:r>
              <a:rPr lang="ru-RU" err="1"/>
              <a:t>дженерика</a:t>
            </a:r>
            <a:r>
              <a:rPr lang="ru-RU"/>
              <a:t> нет – вернет </a:t>
            </a:r>
            <a:r>
              <a:rPr lang="en-US" i="1" err="1"/>
              <a:t>getType</a:t>
            </a:r>
            <a:r>
              <a:rPr lang="en-US" i="1"/>
              <a:t>()</a:t>
            </a:r>
            <a:r>
              <a:rPr lang="en-US"/>
              <a:t>]</a:t>
            </a:r>
          </a:p>
          <a:p>
            <a:r>
              <a:rPr lang="en-US" i="1" err="1"/>
              <a:t>getModifiers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возвращает модификаторы поля.</a:t>
            </a:r>
            <a:endParaRPr lang="en-US"/>
          </a:p>
          <a:p>
            <a:r>
              <a:rPr lang="en-US" i="1" err="1"/>
              <a:t>isEnumConstant</a:t>
            </a:r>
            <a:r>
              <a:rPr lang="en-US" i="1"/>
              <a:t>() </a:t>
            </a:r>
            <a:r>
              <a:rPr lang="en-US"/>
              <a:t>–</a:t>
            </a:r>
            <a:r>
              <a:rPr lang="ru-RU"/>
              <a:t> является ли поле </a:t>
            </a:r>
            <a:r>
              <a:rPr lang="en-US" i="1" err="1"/>
              <a:t>enum</a:t>
            </a:r>
            <a:r>
              <a:rPr lang="en-US" i="1"/>
              <a:t>-</a:t>
            </a:r>
            <a:r>
              <a:rPr lang="ru-RU" err="1"/>
              <a:t>костантой</a:t>
            </a:r>
            <a:r>
              <a:rPr lang="ru-RU"/>
              <a:t>.</a:t>
            </a:r>
          </a:p>
          <a:p>
            <a:r>
              <a:rPr lang="en-US" i="1" err="1"/>
              <a:t>isSynthetic</a:t>
            </a:r>
            <a:r>
              <a:rPr lang="en-US" i="1"/>
              <a:t>() – </a:t>
            </a:r>
            <a:r>
              <a:rPr lang="ru-RU"/>
              <a:t>является ли поле сгенерированным во время выполнения.</a:t>
            </a:r>
            <a:endParaRPr lang="en-US"/>
          </a:p>
          <a:p>
            <a:r>
              <a:rPr lang="en-US" i="1"/>
              <a:t>set</a:t>
            </a:r>
            <a:r>
              <a:rPr lang="ru-RU" i="1"/>
              <a:t>() </a:t>
            </a:r>
            <a:r>
              <a:rPr lang="en-US" i="1"/>
              <a:t>– </a:t>
            </a:r>
            <a:r>
              <a:rPr lang="ru-RU"/>
              <a:t>присвоить значение полю. </a:t>
            </a:r>
            <a:r>
              <a:rPr lang="en-US"/>
              <a:t>[</a:t>
            </a:r>
            <a:r>
              <a:rPr lang="en-US" i="1"/>
              <a:t>set*Type*() </a:t>
            </a:r>
            <a:r>
              <a:rPr lang="en-US"/>
              <a:t>– </a:t>
            </a:r>
            <a:r>
              <a:rPr lang="ru-RU"/>
              <a:t>для примитивов</a:t>
            </a:r>
            <a:r>
              <a:rPr lang="en-US"/>
              <a:t>]</a:t>
            </a:r>
            <a:endParaRPr lang="ru-RU"/>
          </a:p>
          <a:p>
            <a:r>
              <a:rPr lang="en-US" i="1"/>
              <a:t>get</a:t>
            </a:r>
            <a:r>
              <a:rPr lang="ru-RU" i="1"/>
              <a:t>() </a:t>
            </a:r>
            <a:r>
              <a:rPr lang="ru-RU"/>
              <a:t>-</a:t>
            </a:r>
            <a:r>
              <a:rPr lang="en-US"/>
              <a:t> </a:t>
            </a:r>
            <a:r>
              <a:rPr lang="ru-RU"/>
              <a:t>получить значение поля. </a:t>
            </a:r>
            <a:r>
              <a:rPr lang="en-US"/>
              <a:t>[</a:t>
            </a:r>
            <a:r>
              <a:rPr lang="en-US" i="1"/>
              <a:t>get*Type*() </a:t>
            </a:r>
            <a:r>
              <a:rPr lang="en-US"/>
              <a:t>– </a:t>
            </a:r>
            <a:r>
              <a:rPr lang="ru-RU"/>
              <a:t>для примитивов</a:t>
            </a:r>
            <a:r>
              <a:rPr lang="en-US"/>
              <a:t>]</a:t>
            </a:r>
            <a:endParaRPr lang="ru-RU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B00-9E23-8B4D-81EA-A7BDF2A1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/>
              <a:t>java.lang.reflect.Method</a:t>
            </a:r>
            <a:endParaRPr lang="ru-RU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43CF-D3A9-A443-A670-D7826893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Методы содержат выполняемый код, который может быть вызван.</a:t>
            </a:r>
          </a:p>
          <a:p>
            <a:r>
              <a:rPr lang="ru-RU"/>
              <a:t>Класс </a:t>
            </a:r>
            <a:r>
              <a:rPr lang="en-US" i="1" err="1"/>
              <a:t>java.lang.reflect.Method</a:t>
            </a:r>
            <a:r>
              <a:rPr lang="ru-RU" i="1"/>
              <a:t> </a:t>
            </a:r>
            <a:r>
              <a:rPr lang="ru-RU"/>
              <a:t>предоставляет </a:t>
            </a:r>
            <a:r>
              <a:rPr lang="en-US"/>
              <a:t>API </a:t>
            </a:r>
            <a:r>
              <a:rPr lang="ru-RU"/>
              <a:t>для доступа к модификаторам методов, возвращаемому значению, параметрам, аннотациям и бросаемым исключениям. Также можно вызвать эти методы.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8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7C6-340D-574F-98BB-5AF3DDE3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класса </a:t>
            </a:r>
            <a:r>
              <a:rPr lang="en-US" i="1"/>
              <a:t>Method</a:t>
            </a:r>
            <a:endParaRPr lang="ru-RU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D176-493C-5C41-A29A-1E6B8FC3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err="1"/>
              <a:t>toGenericString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возвращает сигнатуру метода в виде строки с параметризованным типом.</a:t>
            </a:r>
          </a:p>
          <a:p>
            <a:r>
              <a:rPr lang="en-US" err="1"/>
              <a:t>getReturnType</a:t>
            </a:r>
            <a:r>
              <a:rPr lang="en-US"/>
              <a:t>() – </a:t>
            </a:r>
            <a:r>
              <a:rPr lang="ru-RU"/>
              <a:t>возвращает возвращаемый тип метода.</a:t>
            </a:r>
          </a:p>
          <a:p>
            <a:r>
              <a:rPr lang="en-US" i="1" err="1"/>
              <a:t>getParameterTypes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возвращает параметры метода.</a:t>
            </a:r>
          </a:p>
          <a:p>
            <a:r>
              <a:rPr lang="en-US" i="1" err="1"/>
              <a:t>getExceptionTypes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возвращает исключения, бросаемые методом.</a:t>
            </a:r>
            <a:endParaRPr lang="en-US"/>
          </a:p>
          <a:p>
            <a:r>
              <a:rPr lang="en-US" i="1" err="1"/>
              <a:t>isVarArgs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возвращает </a:t>
            </a:r>
            <a:r>
              <a:rPr lang="en-US" i="1"/>
              <a:t>true</a:t>
            </a:r>
            <a:r>
              <a:rPr lang="ru-RU"/>
              <a:t>, если метод содержит переменное число аргументов.</a:t>
            </a:r>
            <a:endParaRPr lang="en-US"/>
          </a:p>
          <a:p>
            <a:r>
              <a:rPr lang="en-US" i="1"/>
              <a:t>invoke() – </a:t>
            </a:r>
            <a:r>
              <a:rPr lang="ru-RU"/>
              <a:t>вызов метода.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0302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9BE0-9EF6-8D49-8A27-1E73C2E8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Constructors</a:t>
            </a:r>
            <a:endParaRPr lang="ru-RU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82DA-70DB-3645-87A0-F987A9BE4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Конструкторы используются для создания </a:t>
            </a:r>
            <a:r>
              <a:rPr lang="ru-RU" dirty="0" err="1"/>
              <a:t>инстансов</a:t>
            </a:r>
            <a:r>
              <a:rPr lang="ru-RU" dirty="0"/>
              <a:t> класса. Там выполняется инициализация, необходимая перед вызовом методов или получением доступов к полям.</a:t>
            </a:r>
          </a:p>
          <a:p>
            <a:r>
              <a:rPr lang="ru-RU" dirty="0"/>
              <a:t>Конструкторы не наследуются.</a:t>
            </a:r>
          </a:p>
        </p:txBody>
      </p:sp>
    </p:spTree>
    <p:extLst>
      <p:ext uri="{BB962C8B-B14F-4D97-AF65-F5344CB8AC3E}">
        <p14:creationId xmlns:p14="http://schemas.microsoft.com/office/powerpoint/2010/main" val="20525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8668-EF43-AE46-A88F-4548CE90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класса </a:t>
            </a:r>
            <a:r>
              <a:rPr lang="en-US" i="1"/>
              <a:t>Constructor</a:t>
            </a:r>
            <a:endParaRPr lang="ru-RU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5B82-52BA-AE44-B50D-96ABCC4C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Методы схожи с методами класса </a:t>
            </a:r>
            <a:r>
              <a:rPr lang="en-US" i="1" dirty="0" err="1"/>
              <a:t>java.lang.reflect.Method</a:t>
            </a:r>
            <a:endParaRPr lang="en-US" i="1" dirty="0"/>
          </a:p>
          <a:p>
            <a:r>
              <a:rPr lang="en-US" i="1" dirty="0" err="1"/>
              <a:t>newInstance</a:t>
            </a:r>
            <a:r>
              <a:rPr lang="en-US" i="1" dirty="0"/>
              <a:t>() – </a:t>
            </a:r>
            <a:r>
              <a:rPr lang="ru-RU" dirty="0"/>
              <a:t>создает новый экземпляр класса.</a:t>
            </a:r>
          </a:p>
          <a:p>
            <a:r>
              <a:rPr lang="en-US" i="1" dirty="0" err="1"/>
              <a:t>getAnnotatedReturnType</a:t>
            </a:r>
            <a:r>
              <a:rPr lang="en-US" i="1" dirty="0"/>
              <a:t>() – </a:t>
            </a:r>
            <a:r>
              <a:rPr lang="ru-RU" dirty="0"/>
              <a:t>возвращает аннотированный тип (только для </a:t>
            </a:r>
            <a:r>
              <a:rPr lang="en-US" b="1" dirty="0"/>
              <a:t>TYPE_USE </a:t>
            </a:r>
            <a:r>
              <a:rPr lang="ru-RU" dirty="0"/>
              <a:t>аннотаций)</a:t>
            </a:r>
            <a:endParaRPr lang="en-US" dirty="0"/>
          </a:p>
          <a:p>
            <a:r>
              <a:rPr lang="en-US" i="1" dirty="0" err="1"/>
              <a:t>getAnnotatedReceiverType</a:t>
            </a:r>
            <a:r>
              <a:rPr lang="en-US" i="1" dirty="0"/>
              <a:t>() – </a:t>
            </a:r>
            <a:r>
              <a:rPr lang="ru-RU" dirty="0"/>
              <a:t>возвращает аннотированный тип (только для </a:t>
            </a:r>
            <a:r>
              <a:rPr lang="en-US" b="1" dirty="0"/>
              <a:t>TYPE_USE </a:t>
            </a:r>
            <a:r>
              <a:rPr lang="ru-RU" dirty="0"/>
              <a:t>аннотаций)</a:t>
            </a:r>
            <a:endParaRPr lang="en-US" dirty="0"/>
          </a:p>
          <a:p>
            <a:r>
              <a:rPr lang="en-US" i="1" dirty="0" err="1"/>
              <a:t>setAccessible</a:t>
            </a:r>
            <a:r>
              <a:rPr lang="en-US" i="1" dirty="0"/>
              <a:t>() – </a:t>
            </a:r>
            <a:r>
              <a:rPr lang="ru-RU" dirty="0"/>
              <a:t>изменяет доступность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34814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48D1-7660-B849-AE0F-B0F502E7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рефлексия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0180-DBB7-5646-8F03-4ADF54D4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Рефлексия используется программой, когда требуется возможность просмотра и изменения поведения запущенного приложения.</a:t>
            </a:r>
          </a:p>
          <a:p>
            <a:r>
              <a:rPr lang="ru-RU" dirty="0"/>
              <a:t>Рефлексия позволяет выполнять операции, которые базово кодом </a:t>
            </a:r>
            <a:r>
              <a:rPr lang="en-US" i="1" dirty="0"/>
              <a:t>java</a:t>
            </a:r>
            <a:r>
              <a:rPr lang="ru-RU" i="1" dirty="0"/>
              <a:t> </a:t>
            </a:r>
            <a:r>
              <a:rPr lang="ru-RU" dirty="0"/>
              <a:t>не предусмотрены.</a:t>
            </a:r>
          </a:p>
        </p:txBody>
      </p:sp>
    </p:spTree>
    <p:extLst>
      <p:ext uri="{BB962C8B-B14F-4D97-AF65-F5344CB8AC3E}">
        <p14:creationId xmlns:p14="http://schemas.microsoft.com/office/powerpoint/2010/main" val="30249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F60-97AB-7E4C-9622-96F57EC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рефлексии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CBBF-D8EA-4248-B49B-2802FEE5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Приложение может создавать пользовательские классы, </a:t>
            </a:r>
            <a:r>
              <a:rPr lang="ru-RU" dirty="0" err="1"/>
              <a:t>инстанциировав</a:t>
            </a:r>
            <a:r>
              <a:rPr lang="ru-RU" dirty="0"/>
              <a:t> их используя полное имя.</a:t>
            </a:r>
          </a:p>
          <a:p>
            <a:r>
              <a:rPr lang="ru-RU" dirty="0"/>
              <a:t>Используется в </a:t>
            </a:r>
            <a:r>
              <a:rPr lang="en-US" dirty="0"/>
              <a:t>IDE </a:t>
            </a:r>
            <a:r>
              <a:rPr lang="ru-RU" dirty="0"/>
              <a:t>для перечисления элементов классов во время просмотра классов. </a:t>
            </a:r>
          </a:p>
          <a:p>
            <a:r>
              <a:rPr lang="en-US" dirty="0"/>
              <a:t>IDE </a:t>
            </a:r>
            <a:r>
              <a:rPr lang="ru-RU" dirty="0"/>
              <a:t>могут выиграть от использования информации о типах, доступной при использовании рефлексии, чтобы помочь разработчику написать правильный код.</a:t>
            </a:r>
          </a:p>
          <a:p>
            <a:r>
              <a:rPr lang="ru-RU" dirty="0" err="1"/>
              <a:t>Дебагерам</a:t>
            </a:r>
            <a:r>
              <a:rPr lang="ru-RU" dirty="0"/>
              <a:t> необходима возможность просматривать значения приватных полей классов.</a:t>
            </a:r>
          </a:p>
          <a:p>
            <a:r>
              <a:rPr lang="ru-RU" dirty="0"/>
              <a:t>Тестовые инструменты могут использовать рефлексию для вызова </a:t>
            </a:r>
            <a:r>
              <a:rPr lang="en-US" dirty="0"/>
              <a:t>API-</a:t>
            </a:r>
            <a:r>
              <a:rPr lang="ru-RU" dirty="0"/>
              <a:t>интерфейсов, определенных в классе, чтобы обеспечить высокий уровень покрытия кода в тестах.</a:t>
            </a:r>
          </a:p>
        </p:txBody>
      </p:sp>
    </p:spTree>
    <p:extLst>
      <p:ext uri="{BB962C8B-B14F-4D97-AF65-F5344CB8AC3E}">
        <p14:creationId xmlns:p14="http://schemas.microsoft.com/office/powerpoint/2010/main" val="21323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0EE0-F002-324E-AA4E-E12BBFE5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 рефлексии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1B31-1F27-5844-B007-D4040D2B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Код с рефлексией имеет более низкую производительность, так как рефлексия включает типы, которые разрешаются динамически и оптимизации </a:t>
            </a:r>
            <a:r>
              <a:rPr lang="en-US" i="1"/>
              <a:t>JVM</a:t>
            </a:r>
            <a:r>
              <a:rPr lang="en-US"/>
              <a:t> </a:t>
            </a:r>
            <a:r>
              <a:rPr lang="ru-RU"/>
              <a:t>выполнить невозможно.</a:t>
            </a:r>
            <a:endParaRPr lang="en-US"/>
          </a:p>
          <a:p>
            <a:r>
              <a:rPr lang="ru-RU"/>
              <a:t>Для рефлексии требуются разрешения во время выполнения, которые могут отсутствовать. </a:t>
            </a:r>
          </a:p>
          <a:p>
            <a:r>
              <a:rPr lang="ru-RU"/>
              <a:t>Использование рефлексии может привести к неожиданным побочным эффектам, так как позволяет выполнять операции, которые были бы недопустимы в нерефлексивном коде (код станет неработоспособным, нарушится портативность или изменит поведение при обновлении платформы).</a:t>
            </a:r>
          </a:p>
        </p:txBody>
      </p:sp>
    </p:spTree>
    <p:extLst>
      <p:ext uri="{BB962C8B-B14F-4D97-AF65-F5344CB8AC3E}">
        <p14:creationId xmlns:p14="http://schemas.microsoft.com/office/powerpoint/2010/main" val="383738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02AF-90A3-DC4A-A7BF-44EF62CD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/>
              <a:t>java.lang.Class</a:t>
            </a:r>
            <a:endParaRPr lang="ru-RU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7DC7-C2E5-0345-B03A-503BC9B8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Для каждого типа объектов </a:t>
            </a:r>
            <a:r>
              <a:rPr lang="en-US"/>
              <a:t>JVM </a:t>
            </a:r>
            <a:r>
              <a:rPr lang="ru-RU" err="1"/>
              <a:t>инстанциирует</a:t>
            </a:r>
            <a:r>
              <a:rPr lang="ru-RU"/>
              <a:t> неизменяемый </a:t>
            </a:r>
            <a:br>
              <a:rPr lang="en-US"/>
            </a:br>
            <a:r>
              <a:rPr lang="ru-RU"/>
              <a:t>экземпляр класса </a:t>
            </a:r>
            <a:r>
              <a:rPr lang="en-US" i="1" err="1"/>
              <a:t>java.lang.Class</a:t>
            </a:r>
            <a:r>
              <a:rPr lang="ru-RU" i="1"/>
              <a:t>, </a:t>
            </a:r>
            <a:r>
              <a:rPr lang="ru-RU"/>
              <a:t>который содержит информации о свойствах класса во время выполнения. </a:t>
            </a:r>
          </a:p>
          <a:p>
            <a:r>
              <a:rPr lang="en-US" i="1" err="1"/>
              <a:t>java.lang.Class</a:t>
            </a:r>
            <a:r>
              <a:rPr lang="ru-RU" i="1"/>
              <a:t> </a:t>
            </a:r>
            <a:r>
              <a:rPr lang="ru-RU"/>
              <a:t>дает возможность создавать новые классы и объекты.</a:t>
            </a:r>
          </a:p>
          <a:p>
            <a:r>
              <a:rPr lang="en-US" i="1" err="1"/>
              <a:t>java.lang.Class</a:t>
            </a:r>
            <a:r>
              <a:rPr lang="ru-RU" i="1"/>
              <a:t> </a:t>
            </a:r>
            <a:r>
              <a:rPr lang="ru-RU"/>
              <a:t>является входной точкой для всего </a:t>
            </a:r>
            <a:r>
              <a:rPr lang="en-US"/>
              <a:t>Reflection API</a:t>
            </a:r>
            <a:r>
              <a:rPr lang="ru-RU"/>
              <a:t>.</a:t>
            </a:r>
          </a:p>
          <a:p>
            <a:endParaRPr lang="ru-RU"/>
          </a:p>
          <a:p>
            <a:endParaRPr lang="en-US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8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1389-2716-984C-812F-4E6DBE8D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класса объекта</a:t>
            </a:r>
            <a:endParaRPr lang="ru-RU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94DA-5B1E-8540-A344-F533E16D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Если экземпляр объекта доступен, то</a:t>
            </a:r>
            <a:r>
              <a:rPr lang="en-US"/>
              <a:t> </a:t>
            </a:r>
            <a:r>
              <a:rPr lang="ru-RU"/>
              <a:t>вызываем </a:t>
            </a:r>
            <a:r>
              <a:rPr lang="en-US" i="1" err="1"/>
              <a:t>Object.getClass</a:t>
            </a:r>
            <a:r>
              <a:rPr lang="en-US" i="1"/>
              <a:t>(). </a:t>
            </a:r>
            <a:r>
              <a:rPr lang="ru-RU"/>
              <a:t>Это работает только с ссылочными типами.</a:t>
            </a:r>
          </a:p>
          <a:p>
            <a:r>
              <a:rPr lang="ru-RU"/>
              <a:t>Если тип объекта доступен, но экземпляра нет, то есть возможность получить класс добавив </a:t>
            </a:r>
            <a:r>
              <a:rPr lang="en-US" i="1"/>
              <a:t>.class </a:t>
            </a:r>
            <a:r>
              <a:rPr lang="ru-RU"/>
              <a:t>к имени типа. Так можно получить класс для примитивного типа.</a:t>
            </a:r>
          </a:p>
          <a:p>
            <a:r>
              <a:rPr lang="ru-RU"/>
              <a:t>Если доступно полное имя класса, то есть возможность создать класс при помощи метода </a:t>
            </a:r>
            <a:r>
              <a:rPr lang="en-US" i="1" err="1"/>
              <a:t>Class.forName</a:t>
            </a:r>
            <a:r>
              <a:rPr lang="en-US" i="1"/>
              <a:t>()</a:t>
            </a:r>
            <a:r>
              <a:rPr lang="ru-RU" i="1"/>
              <a:t>. </a:t>
            </a:r>
            <a:r>
              <a:rPr lang="ru-RU"/>
              <a:t>Не работает для примитивов (Синтаксис для имен массивов </a:t>
            </a:r>
            <a:r>
              <a:rPr lang="en-US" i="1" err="1"/>
              <a:t>Class.getName</a:t>
            </a:r>
            <a:r>
              <a:rPr lang="en-US" i="1"/>
              <a:t>()</a:t>
            </a:r>
            <a:r>
              <a:rPr lang="ru-RU" i="1"/>
              <a:t>. </a:t>
            </a:r>
            <a:r>
              <a:rPr lang="ru-RU"/>
              <a:t>Подходит для ссылок и примитивных типов).</a:t>
            </a:r>
          </a:p>
          <a:p>
            <a:r>
              <a:rPr lang="ru-RU"/>
              <a:t>Для каждого примитивного типа и </a:t>
            </a:r>
            <a:r>
              <a:rPr lang="en-US" i="1"/>
              <a:t>void</a:t>
            </a:r>
            <a:r>
              <a:rPr lang="en-US"/>
              <a:t> </a:t>
            </a:r>
            <a:r>
              <a:rPr lang="ru-RU"/>
              <a:t>типа есть обертки, содержащие поле </a:t>
            </a:r>
            <a:r>
              <a:rPr lang="en-US" i="1"/>
              <a:t>TYPE</a:t>
            </a:r>
            <a:r>
              <a:rPr lang="ru-RU" i="1"/>
              <a:t>, </a:t>
            </a:r>
            <a:r>
              <a:rPr lang="ru-RU"/>
              <a:t>равное классу примитивного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199334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012E-ECE4-3946-86F8-A96CE2EE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Методы, возвращающие класс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33ED-3EEC-9248-862F-3A72FDBF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err="1"/>
              <a:t>Class.getSuperclass</a:t>
            </a:r>
            <a:r>
              <a:rPr lang="en-US" i="1"/>
              <a:t>() – </a:t>
            </a:r>
            <a:r>
              <a:rPr lang="ru-RU"/>
              <a:t>возвращает супер-класс.</a:t>
            </a:r>
          </a:p>
          <a:p>
            <a:r>
              <a:rPr lang="en-US" i="1" err="1"/>
              <a:t>Class.getClasses</a:t>
            </a:r>
            <a:r>
              <a:rPr lang="en-US" i="1"/>
              <a:t>()</a:t>
            </a:r>
            <a:r>
              <a:rPr lang="ru-RU" i="1"/>
              <a:t> – </a:t>
            </a:r>
            <a:r>
              <a:rPr lang="ru-RU"/>
              <a:t>возвращает все </a:t>
            </a:r>
            <a:r>
              <a:rPr lang="en-US" i="1"/>
              <a:t>public-</a:t>
            </a:r>
            <a:r>
              <a:rPr lang="ru-RU"/>
              <a:t>классы, которые являются его членами.</a:t>
            </a:r>
          </a:p>
          <a:p>
            <a:r>
              <a:rPr lang="en-US" i="1" err="1"/>
              <a:t>Class.getDeclaredClasses</a:t>
            </a:r>
            <a:r>
              <a:rPr lang="en-US" i="1"/>
              <a:t>()</a:t>
            </a:r>
            <a:r>
              <a:rPr lang="ru-RU" i="1"/>
              <a:t> - </a:t>
            </a:r>
            <a:r>
              <a:rPr lang="ru-RU"/>
              <a:t>возвращает все классы, явно объявленные в этом классе.</a:t>
            </a:r>
          </a:p>
          <a:p>
            <a:r>
              <a:rPr lang="en-US" i="1" err="1"/>
              <a:t>Class.getDeclaringClass</a:t>
            </a:r>
            <a:r>
              <a:rPr lang="en-US" i="1"/>
              <a:t>()</a:t>
            </a:r>
            <a:r>
              <a:rPr lang="ru-RU" i="1"/>
              <a:t> – </a:t>
            </a:r>
            <a:r>
              <a:rPr lang="ru-RU"/>
              <a:t>возвращает класс, в котором объявлен этот класс.</a:t>
            </a:r>
          </a:p>
          <a:p>
            <a:r>
              <a:rPr lang="en-US" i="1" err="1"/>
              <a:t>Class.getEnclosingClass</a:t>
            </a:r>
            <a:r>
              <a:rPr lang="en-US" i="1"/>
              <a:t>()</a:t>
            </a:r>
            <a:r>
              <a:rPr lang="ru-RU" i="1"/>
              <a:t> – </a:t>
            </a:r>
            <a:r>
              <a:rPr lang="ru-RU"/>
              <a:t>возвращает класс, охватывающий этот класс.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172154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5835-07D6-684B-A376-9E8E91CA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класса</a:t>
            </a:r>
            <a:r>
              <a:rPr lang="en-US"/>
              <a:t> </a:t>
            </a:r>
            <a:r>
              <a:rPr lang="en-US" i="1"/>
              <a:t>Class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2AC0-EFBC-9344-BACC-9D59A8B8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err="1"/>
              <a:t>getModifiers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достает модификаторы. </a:t>
            </a:r>
            <a:r>
              <a:rPr lang="en-US"/>
              <a:t>[</a:t>
            </a:r>
            <a:r>
              <a:rPr lang="en-US" err="1"/>
              <a:t>Modifier.</a:t>
            </a:r>
            <a:r>
              <a:rPr lang="en-US" i="1" err="1"/>
              <a:t>toString</a:t>
            </a:r>
            <a:r>
              <a:rPr lang="en-US"/>
              <a:t>()]</a:t>
            </a:r>
            <a:endParaRPr lang="ru-RU"/>
          </a:p>
          <a:p>
            <a:r>
              <a:rPr lang="en-US" i="1" err="1"/>
              <a:t>getGenericInterfaces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достает интерфейсы класса.</a:t>
            </a:r>
          </a:p>
          <a:p>
            <a:r>
              <a:rPr lang="en-US" i="1" err="1"/>
              <a:t>getGenericSuperclass</a:t>
            </a:r>
            <a:r>
              <a:rPr lang="ru-RU" i="1"/>
              <a:t>() </a:t>
            </a:r>
            <a:r>
              <a:rPr lang="ru-RU"/>
              <a:t>– достает суперкласс.</a:t>
            </a:r>
          </a:p>
          <a:p>
            <a:r>
              <a:rPr lang="en-US" i="1" err="1"/>
              <a:t>getAnnotations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достает аннотации.</a:t>
            </a:r>
            <a:endParaRPr lang="en-US"/>
          </a:p>
          <a:p>
            <a:r>
              <a:rPr lang="en-US" i="1" err="1"/>
              <a:t>getTypeParameters</a:t>
            </a:r>
            <a:r>
              <a:rPr lang="en-US" i="1"/>
              <a:t>() </a:t>
            </a:r>
            <a:r>
              <a:rPr lang="en-US"/>
              <a:t>– </a:t>
            </a:r>
            <a:r>
              <a:rPr lang="ru-RU"/>
              <a:t>достает параметры типа.</a:t>
            </a:r>
            <a:endParaRPr lang="en-US"/>
          </a:p>
          <a:p>
            <a:r>
              <a:rPr lang="en-US" i="1"/>
              <a:t>cast() </a:t>
            </a:r>
            <a:r>
              <a:rPr lang="en-US"/>
              <a:t>– </a:t>
            </a:r>
            <a:r>
              <a:rPr lang="ru-RU"/>
              <a:t>приводит объект к классу.</a:t>
            </a:r>
          </a:p>
        </p:txBody>
      </p:sp>
    </p:spTree>
    <p:extLst>
      <p:ext uri="{BB962C8B-B14F-4D97-AF65-F5344CB8AC3E}">
        <p14:creationId xmlns:p14="http://schemas.microsoft.com/office/powerpoint/2010/main" val="89052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7ACC-F075-7741-BEA8-3862A241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 класса для получения его членов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E1ACD-3CA7-8C45-AE70-27B0FA2B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696" y="2336800"/>
            <a:ext cx="3692583" cy="3598863"/>
          </a:xfrm>
        </p:spPr>
      </p:pic>
    </p:spTree>
    <p:extLst>
      <p:ext uri="{BB962C8B-B14F-4D97-AF65-F5344CB8AC3E}">
        <p14:creationId xmlns:p14="http://schemas.microsoft.com/office/powerpoint/2010/main" val="39160887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1139</TotalTime>
  <Words>789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Reflection API</vt:lpstr>
      <vt:lpstr>Что такое рефлексия</vt:lpstr>
      <vt:lpstr>Использование рефлексии</vt:lpstr>
      <vt:lpstr>Недостатки рефлексии</vt:lpstr>
      <vt:lpstr>java.lang.Class</vt:lpstr>
      <vt:lpstr>Получение класса объекта</vt:lpstr>
      <vt:lpstr>Методы, возвращающие класс</vt:lpstr>
      <vt:lpstr>Методы класса Class</vt:lpstr>
      <vt:lpstr>Методы класса для получения его членов</vt:lpstr>
      <vt:lpstr>java.lang.reflect.Field</vt:lpstr>
      <vt:lpstr>Методы класса Field</vt:lpstr>
      <vt:lpstr>java.lang.reflect.Method</vt:lpstr>
      <vt:lpstr>Методы класса Method</vt:lpstr>
      <vt:lpstr>Constructors</vt:lpstr>
      <vt:lpstr>Методы класса Constructor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API</dc:title>
  <dc:creator>Microsoft Office User</dc:creator>
  <cp:lastModifiedBy>Microsoft Office User</cp:lastModifiedBy>
  <cp:revision>262</cp:revision>
  <dcterms:created xsi:type="dcterms:W3CDTF">2023-04-17T20:46:40Z</dcterms:created>
  <dcterms:modified xsi:type="dcterms:W3CDTF">2023-04-24T16:11:17Z</dcterms:modified>
</cp:coreProperties>
</file>