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a6097e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0a6097e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a6097ef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a6097ef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a6097ef7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a6097ef7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a6097ef7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a6097ef7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315029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315029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Spring 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4500">
                <a:latin typeface="Fira Sans SemiBold"/>
                <a:ea typeface="Fira Sans SemiBold"/>
                <a:cs typeface="Fira Sans SemiBold"/>
                <a:sym typeface="Fira Sans SemiBold"/>
              </a:rPr>
              <a:t>AOP</a:t>
            </a:r>
            <a:endParaRPr sz="4500"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До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50" y="973800"/>
            <a:ext cx="6618510" cy="4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После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040575"/>
            <a:ext cx="65532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По понятиям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5532125" y="1290800"/>
            <a:ext cx="2575500" cy="223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Spring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225" y="2185450"/>
            <a:ext cx="443300" cy="4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/>
        </p:nvSpPr>
        <p:spPr>
          <a:xfrm>
            <a:off x="5997875" y="2587475"/>
            <a:ext cx="16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200"/>
              <a:t>productService</a:t>
            </a:r>
            <a:endParaRPr sz="1200"/>
          </a:p>
        </p:txBody>
      </p:sp>
      <p:sp>
        <p:nvSpPr>
          <p:cNvPr id="185" name="Google Shape;185;p16"/>
          <p:cNvSpPr txBox="1"/>
          <p:nvPr/>
        </p:nvSpPr>
        <p:spPr>
          <a:xfrm>
            <a:off x="710250" y="1472150"/>
            <a:ext cx="4099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@Service</a:t>
            </a:r>
            <a:br>
              <a:rPr lang="ru"/>
            </a:br>
            <a:r>
              <a:rPr lang="ru"/>
              <a:t>public class ProductService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public ProductDTO getProduct(Integer id)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return productRepository.getProduct(id);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678075" y="3569100"/>
            <a:ext cx="502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Перед </a:t>
            </a:r>
            <a:r>
              <a:rPr lang="ru">
                <a:highlight>
                  <a:schemeClr val="lt1"/>
                </a:highlight>
              </a:rPr>
              <a:t>каждым выполнением                  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Совет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метода getProduct()</a:t>
            </a:r>
            <a:r>
              <a:rPr lang="ru">
                <a:highlight>
                  <a:schemeClr val="lt1"/>
                </a:highlight>
              </a:rPr>
              <a:t>                                   </a:t>
            </a:r>
            <a:r>
              <a:rPr b="1" lang="ru">
                <a:solidFill>
                  <a:schemeClr val="dk1"/>
                </a:solidFill>
              </a:rPr>
              <a:t>Срез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бина productService                                  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Целевой объект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должна выполняться некоторая логика</a:t>
            </a:r>
            <a:r>
              <a:rPr lang="ru"/>
              <a:t>.  </a:t>
            </a:r>
            <a:r>
              <a:rPr b="1" lang="ru">
                <a:solidFill>
                  <a:schemeClr val="dk1"/>
                </a:solidFill>
              </a:rPr>
              <a:t>Аспект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" sz="2500">
                <a:latin typeface="Fira Sans Medium"/>
                <a:ea typeface="Fira Sans Medium"/>
                <a:cs typeface="Fira Sans Medium"/>
                <a:sym typeface="Fira Sans Medium"/>
              </a:rPr>
              <a:t>Выражения срезов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175"/>
            <a:ext cx="8459719" cy="4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