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17d5e7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517d5e7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26355a4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26355a4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1f5ddb7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1f5ddb7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1fc576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1fc576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22d5ea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22d5ea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26355a4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26355a4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26355a4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26355a4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17d5e765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17d5e765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17d5e765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17d5e765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17d5e765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17d5e765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17d5e765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17d5e765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17d5e765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17d5e765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17d5e765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17d5e765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1c31b20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1c31b20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1c31b20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1c31b20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ru" sz="4500">
                <a:latin typeface="Fira Sans SemiBold"/>
                <a:ea typeface="Fira Sans SemiBold"/>
                <a:cs typeface="Fira Sans SemiBold"/>
                <a:sym typeface="Fira Sans SemiBold"/>
              </a:rPr>
              <a:t>Spring Context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Singleton Scope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4899625" y="1463050"/>
            <a:ext cx="3063300" cy="29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 Spring</a:t>
            </a:r>
            <a:endParaRPr/>
          </a:p>
        </p:txBody>
      </p:sp>
      <p:pic>
        <p:nvPicPr>
          <p:cNvPr id="271" name="Google Shape;2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000" y="2065800"/>
            <a:ext cx="688550" cy="6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>
            <a:off x="5539675" y="2754350"/>
            <a:ext cx="1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Singleton Bean 1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266750" y="1944700"/>
            <a:ext cx="44958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var c =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new AnnotationConfigApplicationContext(ProjectConfig.class);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var bean1 = c.getBean(“bean1”, SingletonBean.class);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var </a:t>
            </a:r>
            <a:r>
              <a:rPr lang="ru" sz="1200">
                <a:solidFill>
                  <a:schemeClr val="dk1"/>
                </a:solidFill>
              </a:rPr>
              <a:t>bean2 </a:t>
            </a:r>
            <a:r>
              <a:rPr lang="ru" sz="1200"/>
              <a:t>= c.getBean(</a:t>
            </a:r>
            <a:r>
              <a:rPr lang="ru" sz="1200">
                <a:solidFill>
                  <a:schemeClr val="dk1"/>
                </a:solidFill>
              </a:rPr>
              <a:t>“bean1”, </a:t>
            </a:r>
            <a:r>
              <a:rPr lang="ru" sz="1200"/>
              <a:t>SingletonBean.class);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000" y="3165375"/>
            <a:ext cx="688550" cy="6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/>
        </p:nvSpPr>
        <p:spPr>
          <a:xfrm>
            <a:off x="5539675" y="3864750"/>
            <a:ext cx="1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Singleton Bean 2</a:t>
            </a:r>
            <a:endParaRPr/>
          </a:p>
        </p:txBody>
      </p:sp>
      <p:cxnSp>
        <p:nvCxnSpPr>
          <p:cNvPr id="276" name="Google Shape;276;p22"/>
          <p:cNvCxnSpPr/>
          <p:nvPr/>
        </p:nvCxnSpPr>
        <p:spPr>
          <a:xfrm flipH="1" rot="10800000">
            <a:off x="4137650" y="2491625"/>
            <a:ext cx="17982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2"/>
          <p:cNvCxnSpPr/>
          <p:nvPr/>
        </p:nvCxnSpPr>
        <p:spPr>
          <a:xfrm flipH="1" rot="10800000">
            <a:off x="4297675" y="2720225"/>
            <a:ext cx="15546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Пример использования Singleton bean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1835500" y="1833875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AutoPayService</a:t>
            </a:r>
            <a:endParaRPr sz="1100"/>
          </a:p>
        </p:txBody>
      </p:sp>
      <p:cxnSp>
        <p:nvCxnSpPr>
          <p:cNvPr id="284" name="Google Shape;284;p23"/>
          <p:cNvCxnSpPr>
            <a:stCxn id="283" idx="3"/>
            <a:endCxn id="285" idx="1"/>
          </p:cNvCxnSpPr>
          <p:nvPr/>
        </p:nvCxnSpPr>
        <p:spPr>
          <a:xfrm>
            <a:off x="3727300" y="2358425"/>
            <a:ext cx="1689600" cy="7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3"/>
          <p:cNvSpPr txBox="1"/>
          <p:nvPr/>
        </p:nvSpPr>
        <p:spPr>
          <a:xfrm>
            <a:off x="3950013" y="2387100"/>
            <a:ext cx="13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Использует</a:t>
            </a:r>
            <a:endParaRPr sz="1200"/>
          </a:p>
        </p:txBody>
      </p:sp>
      <p:sp>
        <p:nvSpPr>
          <p:cNvPr id="285" name="Google Shape;285;p23"/>
          <p:cNvSpPr/>
          <p:nvPr/>
        </p:nvSpPr>
        <p:spPr>
          <a:xfrm>
            <a:off x="5416900" y="2571750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AutoPayRepository</a:t>
            </a:r>
            <a:endParaRPr sz="1100"/>
          </a:p>
        </p:txBody>
      </p:sp>
      <p:sp>
        <p:nvSpPr>
          <p:cNvPr id="287" name="Google Shape;287;p23"/>
          <p:cNvSpPr/>
          <p:nvPr/>
        </p:nvSpPr>
        <p:spPr>
          <a:xfrm>
            <a:off x="1835500" y="3380725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UserService</a:t>
            </a:r>
            <a:endParaRPr sz="1100"/>
          </a:p>
        </p:txBody>
      </p:sp>
      <p:cxnSp>
        <p:nvCxnSpPr>
          <p:cNvPr id="288" name="Google Shape;288;p23"/>
          <p:cNvCxnSpPr>
            <a:stCxn id="287" idx="3"/>
            <a:endCxn id="285" idx="1"/>
          </p:cNvCxnSpPr>
          <p:nvPr/>
        </p:nvCxnSpPr>
        <p:spPr>
          <a:xfrm flipH="1" rot="10800000">
            <a:off x="3727300" y="3096175"/>
            <a:ext cx="1689600" cy="8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3"/>
          <p:cNvSpPr txBox="1"/>
          <p:nvPr/>
        </p:nvSpPr>
        <p:spPr>
          <a:xfrm>
            <a:off x="3950013" y="3492000"/>
            <a:ext cx="13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Использует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Как не надо использовать</a:t>
            </a: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 Singleton bean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5196825" y="1950725"/>
            <a:ext cx="1981200" cy="192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 Spring</a:t>
            </a:r>
            <a:endParaRPr/>
          </a:p>
        </p:txBody>
      </p:sp>
      <p:pic>
        <p:nvPicPr>
          <p:cNvPr id="296" name="Google Shape;2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775" y="2689225"/>
            <a:ext cx="443300" cy="4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/>
        </p:nvSpPr>
        <p:spPr>
          <a:xfrm>
            <a:off x="5365425" y="309125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AutoPayRepository</a:t>
            </a:r>
            <a:endParaRPr sz="1200"/>
          </a:p>
        </p:txBody>
      </p:sp>
      <p:cxnSp>
        <p:nvCxnSpPr>
          <p:cNvPr id="298" name="Google Shape;298;p24"/>
          <p:cNvCxnSpPr/>
          <p:nvPr/>
        </p:nvCxnSpPr>
        <p:spPr>
          <a:xfrm>
            <a:off x="1546925" y="2545075"/>
            <a:ext cx="3024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4"/>
          <p:cNvCxnSpPr/>
          <p:nvPr/>
        </p:nvCxnSpPr>
        <p:spPr>
          <a:xfrm>
            <a:off x="1577400" y="3291850"/>
            <a:ext cx="29946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4"/>
          <p:cNvSpPr txBox="1"/>
          <p:nvPr/>
        </p:nvSpPr>
        <p:spPr>
          <a:xfrm>
            <a:off x="1577400" y="22555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1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1577400" y="295265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2</a:t>
            </a:r>
            <a:endParaRPr/>
          </a:p>
        </p:txBody>
      </p:sp>
      <p:cxnSp>
        <p:nvCxnSpPr>
          <p:cNvPr id="302" name="Google Shape;302;p24"/>
          <p:cNvCxnSpPr>
            <a:endCxn id="296" idx="1"/>
          </p:cNvCxnSpPr>
          <p:nvPr/>
        </p:nvCxnSpPr>
        <p:spPr>
          <a:xfrm>
            <a:off x="3962375" y="2560175"/>
            <a:ext cx="20034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4"/>
          <p:cNvCxnSpPr>
            <a:endCxn id="296" idx="1"/>
          </p:cNvCxnSpPr>
          <p:nvPr/>
        </p:nvCxnSpPr>
        <p:spPr>
          <a:xfrm flipH="1" rot="10800000">
            <a:off x="4038575" y="2910875"/>
            <a:ext cx="19272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ru" sz="2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Prototype </a:t>
            </a:r>
            <a:r>
              <a:rPr lang="ru" sz="2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Scope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5105375" y="1790700"/>
            <a:ext cx="3139500" cy="23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 Spring</a:t>
            </a:r>
            <a:endParaRPr/>
          </a:p>
        </p:txBody>
      </p:sp>
      <p:pic>
        <p:nvPicPr>
          <p:cNvPr id="310" name="Google Shape;3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537" y="2253950"/>
            <a:ext cx="1661175" cy="16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 txBox="1"/>
          <p:nvPr/>
        </p:nvSpPr>
        <p:spPr>
          <a:xfrm>
            <a:off x="137200" y="2147925"/>
            <a:ext cx="470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var c =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new AnnotationConfigApplicationContext(ProjectConfig.class);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var prototypeBean1 = c.getBean(PrototypeBean.class);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var prototypeBean2 = c.getBean(PrototypeBean.class);</a:t>
            </a:r>
            <a:endParaRPr sz="1200"/>
          </a:p>
        </p:txBody>
      </p:sp>
      <p:pic>
        <p:nvPicPr>
          <p:cNvPr id="312" name="Google Shape;3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51125"/>
            <a:ext cx="443300" cy="44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25"/>
          <p:cNvCxnSpPr>
            <a:stCxn id="312" idx="1"/>
          </p:cNvCxnSpPr>
          <p:nvPr/>
        </p:nvCxnSpPr>
        <p:spPr>
          <a:xfrm rot="10800000">
            <a:off x="4183500" y="2872775"/>
            <a:ext cx="3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5"/>
          <p:cNvCxnSpPr/>
          <p:nvPr/>
        </p:nvCxnSpPr>
        <p:spPr>
          <a:xfrm rot="10800000">
            <a:off x="5015275" y="2872850"/>
            <a:ext cx="844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5" name="Google Shape;3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222625"/>
            <a:ext cx="443300" cy="44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25"/>
          <p:cNvCxnSpPr>
            <a:stCxn id="315" idx="1"/>
          </p:cNvCxnSpPr>
          <p:nvPr/>
        </p:nvCxnSpPr>
        <p:spPr>
          <a:xfrm rot="10800000">
            <a:off x="4183500" y="3444275"/>
            <a:ext cx="3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5"/>
          <p:cNvCxnSpPr/>
          <p:nvPr/>
        </p:nvCxnSpPr>
        <p:spPr>
          <a:xfrm rot="10800000">
            <a:off x="5015275" y="3444350"/>
            <a:ext cx="844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ru" sz="2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Пример использования Prototype bean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323" name="Google Shape;323;p26"/>
          <p:cNvCxnSpPr/>
          <p:nvPr/>
        </p:nvCxnSpPr>
        <p:spPr>
          <a:xfrm>
            <a:off x="1546925" y="2545075"/>
            <a:ext cx="3024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6"/>
          <p:cNvCxnSpPr/>
          <p:nvPr/>
        </p:nvCxnSpPr>
        <p:spPr>
          <a:xfrm>
            <a:off x="1577400" y="3291850"/>
            <a:ext cx="29946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6"/>
          <p:cNvSpPr txBox="1"/>
          <p:nvPr/>
        </p:nvSpPr>
        <p:spPr>
          <a:xfrm>
            <a:off x="1577400" y="22555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1</a:t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1577400" y="295265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2</a:t>
            </a:r>
            <a:endParaRPr/>
          </a:p>
        </p:txBody>
      </p:sp>
      <p:cxnSp>
        <p:nvCxnSpPr>
          <p:cNvPr id="327" name="Google Shape;327;p26"/>
          <p:cNvCxnSpPr>
            <a:endCxn id="328" idx="1"/>
          </p:cNvCxnSpPr>
          <p:nvPr/>
        </p:nvCxnSpPr>
        <p:spPr>
          <a:xfrm flipH="1" rot="10800000">
            <a:off x="2857425" y="2052813"/>
            <a:ext cx="12711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9" name="Google Shape;329;p26"/>
          <p:cNvSpPr/>
          <p:nvPr/>
        </p:nvSpPr>
        <p:spPr>
          <a:xfrm>
            <a:off x="5105375" y="1790700"/>
            <a:ext cx="3139500" cy="23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 Spring</a:t>
            </a:r>
            <a:endParaRPr/>
          </a:p>
        </p:txBody>
      </p:sp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537" y="2253950"/>
            <a:ext cx="1661175" cy="16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525" y="1831163"/>
            <a:ext cx="443300" cy="44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26"/>
          <p:cNvCxnSpPr>
            <a:endCxn id="332" idx="1"/>
          </p:cNvCxnSpPr>
          <p:nvPr/>
        </p:nvCxnSpPr>
        <p:spPr>
          <a:xfrm flipH="1" rot="10800000">
            <a:off x="2994700" y="2859413"/>
            <a:ext cx="12786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332" name="Google Shape;3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300" y="2637763"/>
            <a:ext cx="443300" cy="4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/>
        </p:nvSpPr>
        <p:spPr>
          <a:xfrm>
            <a:off x="5175125" y="3604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AutoPayRepository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ru" sz="2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Пример использования Prototype bean</a:t>
            </a:r>
            <a:endParaRPr sz="25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1195425" y="2473950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PdfDocService</a:t>
            </a:r>
            <a:endParaRPr sz="1100"/>
          </a:p>
        </p:txBody>
      </p:sp>
      <p:sp>
        <p:nvSpPr>
          <p:cNvPr id="340" name="Google Shape;340;p27"/>
          <p:cNvSpPr/>
          <p:nvPr/>
        </p:nvSpPr>
        <p:spPr>
          <a:xfrm>
            <a:off x="3422850" y="2473950"/>
            <a:ext cx="22983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PdfDocGenerator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GenerateData generateData;</a:t>
            </a:r>
            <a:endParaRPr sz="1200"/>
          </a:p>
        </p:txBody>
      </p:sp>
      <p:sp>
        <p:nvSpPr>
          <p:cNvPr id="341" name="Google Shape;341;p27"/>
          <p:cNvSpPr/>
          <p:nvPr/>
        </p:nvSpPr>
        <p:spPr>
          <a:xfrm>
            <a:off x="5973175" y="2473950"/>
            <a:ext cx="22182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@Repository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PdfDocumentRepository</a:t>
            </a:r>
            <a:endParaRPr sz="1100"/>
          </a:p>
        </p:txBody>
      </p:sp>
      <p:cxnSp>
        <p:nvCxnSpPr>
          <p:cNvPr id="342" name="Google Shape;342;p27"/>
          <p:cNvCxnSpPr>
            <a:endCxn id="340" idx="1"/>
          </p:cNvCxnSpPr>
          <p:nvPr/>
        </p:nvCxnSpPr>
        <p:spPr>
          <a:xfrm>
            <a:off x="3087150" y="2998500"/>
            <a:ext cx="33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7"/>
          <p:cNvCxnSpPr>
            <a:stCxn id="340" idx="3"/>
            <a:endCxn id="341" idx="1"/>
          </p:cNvCxnSpPr>
          <p:nvPr/>
        </p:nvCxnSpPr>
        <p:spPr>
          <a:xfrm>
            <a:off x="5721150" y="299850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Интерфейс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1945888" y="2047200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AutoPayService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sendReminder()</a:t>
            </a:r>
            <a:endParaRPr sz="1100"/>
          </a:p>
        </p:txBody>
      </p:sp>
      <p:sp>
        <p:nvSpPr>
          <p:cNvPr id="171" name="Google Shape;171;p14"/>
          <p:cNvSpPr/>
          <p:nvPr/>
        </p:nvSpPr>
        <p:spPr>
          <a:xfrm>
            <a:off x="5306313" y="2047200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SmsNotifier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sendNotification</a:t>
            </a:r>
            <a:r>
              <a:rPr lang="ru" sz="1100">
                <a:solidFill>
                  <a:schemeClr val="dk1"/>
                </a:solidFill>
              </a:rPr>
              <a:t>()</a:t>
            </a:r>
            <a:endParaRPr/>
          </a:p>
        </p:txBody>
      </p:sp>
      <p:cxnSp>
        <p:nvCxnSpPr>
          <p:cNvPr id="172" name="Google Shape;172;p14"/>
          <p:cNvCxnSpPr>
            <a:stCxn id="170" idx="3"/>
            <a:endCxn id="171" idx="1"/>
          </p:cNvCxnSpPr>
          <p:nvPr/>
        </p:nvCxnSpPr>
        <p:spPr>
          <a:xfrm>
            <a:off x="3837688" y="2571750"/>
            <a:ext cx="14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4"/>
          <p:cNvSpPr txBox="1"/>
          <p:nvPr/>
        </p:nvSpPr>
        <p:spPr>
          <a:xfrm>
            <a:off x="3946000" y="2270750"/>
            <a:ext cx="13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Использует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Интерфейс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1945888" y="2047200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AutoPayService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sendReminder()</a:t>
            </a:r>
            <a:endParaRPr sz="1100"/>
          </a:p>
        </p:txBody>
      </p:sp>
      <p:sp>
        <p:nvSpPr>
          <p:cNvPr id="180" name="Google Shape;180;p15"/>
          <p:cNvSpPr/>
          <p:nvPr/>
        </p:nvSpPr>
        <p:spPr>
          <a:xfrm>
            <a:off x="5306313" y="2047200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Notifier</a:t>
            </a:r>
            <a:br>
              <a:rPr lang="ru"/>
            </a:br>
            <a:r>
              <a:rPr lang="ru" sz="1200"/>
              <a:t>&lt;&lt;Интерфейс&gt;&gt;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sendNotification()</a:t>
            </a:r>
            <a:endParaRPr/>
          </a:p>
        </p:txBody>
      </p:sp>
      <p:cxnSp>
        <p:nvCxnSpPr>
          <p:cNvPr id="181" name="Google Shape;181;p15"/>
          <p:cNvCxnSpPr>
            <a:stCxn id="179" idx="3"/>
            <a:endCxn id="180" idx="1"/>
          </p:cNvCxnSpPr>
          <p:nvPr/>
        </p:nvCxnSpPr>
        <p:spPr>
          <a:xfrm>
            <a:off x="3837688" y="2571750"/>
            <a:ext cx="14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5"/>
          <p:cNvSpPr txBox="1"/>
          <p:nvPr/>
        </p:nvSpPr>
        <p:spPr>
          <a:xfrm>
            <a:off x="3946000" y="2270750"/>
            <a:ext cx="13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Использует</a:t>
            </a:r>
            <a:endParaRPr sz="1200"/>
          </a:p>
        </p:txBody>
      </p:sp>
      <p:sp>
        <p:nvSpPr>
          <p:cNvPr id="183" name="Google Shape;183;p15"/>
          <p:cNvSpPr/>
          <p:nvPr/>
        </p:nvSpPr>
        <p:spPr>
          <a:xfrm>
            <a:off x="4186163" y="3540725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SmsNotifier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sendNotification()</a:t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6541938" y="3540725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Push</a:t>
            </a:r>
            <a:r>
              <a:rPr lang="ru"/>
              <a:t>Notifier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sendNotification()</a:t>
            </a:r>
            <a:endParaRPr/>
          </a:p>
        </p:txBody>
      </p:sp>
      <p:cxnSp>
        <p:nvCxnSpPr>
          <p:cNvPr id="185" name="Google Shape;185;p15"/>
          <p:cNvCxnSpPr>
            <a:stCxn id="183" idx="0"/>
            <a:endCxn id="180" idx="2"/>
          </p:cNvCxnSpPr>
          <p:nvPr/>
        </p:nvCxnSpPr>
        <p:spPr>
          <a:xfrm flipH="1" rot="10800000">
            <a:off x="5132063" y="3096425"/>
            <a:ext cx="11202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5"/>
          <p:cNvCxnSpPr>
            <a:stCxn id="184" idx="0"/>
            <a:endCxn id="180" idx="2"/>
          </p:cNvCxnSpPr>
          <p:nvPr/>
        </p:nvCxnSpPr>
        <p:spPr>
          <a:xfrm rot="10800000">
            <a:off x="6252138" y="3096425"/>
            <a:ext cx="12357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Наименования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1835425" y="2443450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</a:t>
            </a:r>
            <a:r>
              <a:rPr lang="ru"/>
              <a:t>P</a:t>
            </a:r>
            <a:r>
              <a:rPr lang="ru"/>
              <a:t>ayService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sendReminder()</a:t>
            </a:r>
            <a:endParaRPr sz="1100"/>
          </a:p>
        </p:txBody>
      </p:sp>
      <p:cxnSp>
        <p:nvCxnSpPr>
          <p:cNvPr id="193" name="Google Shape;193;p16"/>
          <p:cNvCxnSpPr>
            <a:stCxn id="192" idx="3"/>
            <a:endCxn id="194" idx="1"/>
          </p:cNvCxnSpPr>
          <p:nvPr/>
        </p:nvCxnSpPr>
        <p:spPr>
          <a:xfrm flipH="1" rot="10800000">
            <a:off x="3727225" y="2358400"/>
            <a:ext cx="1689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6"/>
          <p:cNvSpPr txBox="1"/>
          <p:nvPr/>
        </p:nvSpPr>
        <p:spPr>
          <a:xfrm>
            <a:off x="3774613" y="2297450"/>
            <a:ext cx="13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Использует</a:t>
            </a:r>
            <a:endParaRPr sz="1200"/>
          </a:p>
        </p:txBody>
      </p:sp>
      <p:sp>
        <p:nvSpPr>
          <p:cNvPr id="194" name="Google Shape;194;p16"/>
          <p:cNvSpPr/>
          <p:nvPr/>
        </p:nvSpPr>
        <p:spPr>
          <a:xfrm>
            <a:off x="5416750" y="1833875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AutoPayRepository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getAutoPayments</a:t>
            </a:r>
            <a:r>
              <a:rPr lang="ru" sz="1100"/>
              <a:t>()</a:t>
            </a:r>
            <a:endParaRPr sz="1100"/>
          </a:p>
        </p:txBody>
      </p:sp>
      <p:sp>
        <p:nvSpPr>
          <p:cNvPr id="196" name="Google Shape;196;p16"/>
          <p:cNvSpPr/>
          <p:nvPr/>
        </p:nvSpPr>
        <p:spPr>
          <a:xfrm>
            <a:off x="5030575" y="3290475"/>
            <a:ext cx="23253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AutoPay</a:t>
            </a:r>
            <a:r>
              <a:rPr lang="ru"/>
              <a:t>NotificationProxy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sendNotification</a:t>
            </a:r>
            <a:r>
              <a:rPr lang="ru" sz="1100"/>
              <a:t>()</a:t>
            </a:r>
            <a:endParaRPr sz="1100"/>
          </a:p>
        </p:txBody>
      </p:sp>
      <p:cxnSp>
        <p:nvCxnSpPr>
          <p:cNvPr id="197" name="Google Shape;197;p16"/>
          <p:cNvCxnSpPr>
            <a:stCxn id="192" idx="3"/>
            <a:endCxn id="196" idx="1"/>
          </p:cNvCxnSpPr>
          <p:nvPr/>
        </p:nvCxnSpPr>
        <p:spPr>
          <a:xfrm>
            <a:off x="3727225" y="2968000"/>
            <a:ext cx="1303500" cy="8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6"/>
          <p:cNvSpPr txBox="1"/>
          <p:nvPr/>
        </p:nvSpPr>
        <p:spPr>
          <a:xfrm>
            <a:off x="3540838" y="3445600"/>
            <a:ext cx="13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Использует</a:t>
            </a:r>
            <a:endParaRPr sz="1200"/>
          </a:p>
        </p:txBody>
      </p:sp>
      <p:sp>
        <p:nvSpPr>
          <p:cNvPr id="199" name="Google Shape;199;p16"/>
          <p:cNvSpPr txBox="1"/>
          <p:nvPr/>
        </p:nvSpPr>
        <p:spPr>
          <a:xfrm>
            <a:off x="297175" y="2453650"/>
            <a:ext cx="149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</a:t>
            </a:r>
            <a:r>
              <a:rPr lang="ru"/>
              <a:t>напоминает</a:t>
            </a:r>
            <a:r>
              <a:rPr lang="ru"/>
              <a:t> об автоплатеже 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7355875" y="1835075"/>
            <a:ext cx="149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хранит список автоплатежей в базе данных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7355875" y="3290475"/>
            <a:ext cx="149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отправляет уведомление в сторонний сервис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Выбор бина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1328063" y="1300425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AutoPayService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sendReminder()</a:t>
            </a:r>
            <a:endParaRPr sz="1100"/>
          </a:p>
        </p:txBody>
      </p:sp>
      <p:sp>
        <p:nvSpPr>
          <p:cNvPr id="208" name="Google Shape;208;p17"/>
          <p:cNvSpPr/>
          <p:nvPr/>
        </p:nvSpPr>
        <p:spPr>
          <a:xfrm>
            <a:off x="4688503" y="1300425"/>
            <a:ext cx="22992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AutoPayNotificationProxy</a:t>
            </a:r>
            <a:br>
              <a:rPr lang="ru"/>
            </a:br>
            <a:r>
              <a:rPr lang="ru" sz="1200"/>
              <a:t>&lt;&lt;Интерфейс&gt;&gt;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sendNotification()</a:t>
            </a:r>
            <a:endParaRPr/>
          </a:p>
        </p:txBody>
      </p:sp>
      <p:cxnSp>
        <p:nvCxnSpPr>
          <p:cNvPr id="209" name="Google Shape;209;p17"/>
          <p:cNvCxnSpPr>
            <a:stCxn id="207" idx="3"/>
            <a:endCxn id="208" idx="1"/>
          </p:cNvCxnSpPr>
          <p:nvPr/>
        </p:nvCxnSpPr>
        <p:spPr>
          <a:xfrm>
            <a:off x="3219863" y="1824975"/>
            <a:ext cx="14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7"/>
          <p:cNvSpPr txBox="1"/>
          <p:nvPr/>
        </p:nvSpPr>
        <p:spPr>
          <a:xfrm>
            <a:off x="3328175" y="1523975"/>
            <a:ext cx="13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Использует</a:t>
            </a:r>
            <a:endParaRPr sz="1200"/>
          </a:p>
        </p:txBody>
      </p:sp>
      <p:sp>
        <p:nvSpPr>
          <p:cNvPr id="211" name="Google Shape;211;p17"/>
          <p:cNvSpPr/>
          <p:nvPr/>
        </p:nvSpPr>
        <p:spPr>
          <a:xfrm>
            <a:off x="2263149" y="2794075"/>
            <a:ext cx="27933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SmsAutoPayNotificationProxy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sendNotification()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5455924" y="2794075"/>
            <a:ext cx="28956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PushAutoPayNotificationProxy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sendNotification()</a:t>
            </a:r>
            <a:endParaRPr/>
          </a:p>
        </p:txBody>
      </p:sp>
      <p:cxnSp>
        <p:nvCxnSpPr>
          <p:cNvPr id="213" name="Google Shape;213;p17"/>
          <p:cNvCxnSpPr>
            <a:stCxn id="211" idx="0"/>
            <a:endCxn id="208" idx="2"/>
          </p:cNvCxnSpPr>
          <p:nvPr/>
        </p:nvCxnSpPr>
        <p:spPr>
          <a:xfrm flipH="1" rot="10800000">
            <a:off x="3659799" y="2349475"/>
            <a:ext cx="21783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7"/>
          <p:cNvCxnSpPr>
            <a:stCxn id="212" idx="0"/>
            <a:endCxn id="208" idx="2"/>
          </p:cNvCxnSpPr>
          <p:nvPr/>
        </p:nvCxnSpPr>
        <p:spPr>
          <a:xfrm rot="10800000">
            <a:off x="5838124" y="2349475"/>
            <a:ext cx="10656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@Primary в реальных условиях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822950" y="1463050"/>
            <a:ext cx="3063300" cy="29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5196825" y="1463050"/>
            <a:ext cx="3063300" cy="29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Зависимость</a:t>
            </a:r>
            <a:endParaRPr/>
          </a:p>
        </p:txBody>
      </p:sp>
      <p:cxnSp>
        <p:nvCxnSpPr>
          <p:cNvPr id="222" name="Google Shape;222;p18"/>
          <p:cNvCxnSpPr>
            <a:stCxn id="220" idx="3"/>
            <a:endCxn id="221" idx="1"/>
          </p:cNvCxnSpPr>
          <p:nvPr/>
        </p:nvCxnSpPr>
        <p:spPr>
          <a:xfrm>
            <a:off x="3886250" y="2937550"/>
            <a:ext cx="13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8"/>
          <p:cNvSpPr txBox="1"/>
          <p:nvPr/>
        </p:nvSpPr>
        <p:spPr>
          <a:xfrm>
            <a:off x="3861500" y="2571750"/>
            <a:ext cx="13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Использует</a:t>
            </a:r>
            <a:endParaRPr sz="1200"/>
          </a:p>
        </p:txBody>
      </p:sp>
      <p:sp>
        <p:nvSpPr>
          <p:cNvPr id="224" name="Google Shape;224;p18"/>
          <p:cNvSpPr/>
          <p:nvPr/>
        </p:nvSpPr>
        <p:spPr>
          <a:xfrm>
            <a:off x="5901223" y="2332350"/>
            <a:ext cx="1654500" cy="4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5901223" y="3254375"/>
            <a:ext cx="1654500" cy="4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cxnSp>
        <p:nvCxnSpPr>
          <p:cNvPr id="226" name="Google Shape;226;p18"/>
          <p:cNvCxnSpPr>
            <a:stCxn id="225" idx="0"/>
            <a:endCxn id="224" idx="2"/>
          </p:cNvCxnSpPr>
          <p:nvPr/>
        </p:nvCxnSpPr>
        <p:spPr>
          <a:xfrm rot="10800000">
            <a:off x="6728473" y="2811275"/>
            <a:ext cx="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7" name="Google Shape;227;p18"/>
          <p:cNvSpPr/>
          <p:nvPr/>
        </p:nvSpPr>
        <p:spPr>
          <a:xfrm>
            <a:off x="1527348" y="2332350"/>
            <a:ext cx="1654500" cy="4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@Primary</a:t>
            </a:r>
            <a:br>
              <a:rPr lang="ru"/>
            </a:br>
            <a:r>
              <a:rPr lang="ru"/>
              <a:t>Своя</a:t>
            </a:r>
            <a:r>
              <a:rPr lang="ru"/>
              <a:t>Реализация</a:t>
            </a:r>
            <a:endParaRPr/>
          </a:p>
        </p:txBody>
      </p:sp>
      <p:cxnSp>
        <p:nvCxnSpPr>
          <p:cNvPr id="228" name="Google Shape;228;p18"/>
          <p:cNvCxnSpPr>
            <a:stCxn id="227" idx="3"/>
            <a:endCxn id="224" idx="1"/>
          </p:cNvCxnSpPr>
          <p:nvPr/>
        </p:nvCxnSpPr>
        <p:spPr>
          <a:xfrm>
            <a:off x="3181848" y="2571750"/>
            <a:ext cx="27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@Qualifier в реальных условиях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596563" y="1285175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AutoPayService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@Qualifier(“SMS”)</a:t>
            </a:r>
            <a:endParaRPr sz="1100"/>
          </a:p>
        </p:txBody>
      </p:sp>
      <p:sp>
        <p:nvSpPr>
          <p:cNvPr id="235" name="Google Shape;235;p19"/>
          <p:cNvSpPr/>
          <p:nvPr/>
        </p:nvSpPr>
        <p:spPr>
          <a:xfrm>
            <a:off x="5366678" y="1757625"/>
            <a:ext cx="22992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AutoPayNotificationProxy</a:t>
            </a:r>
            <a:br>
              <a:rPr lang="ru"/>
            </a:br>
            <a:r>
              <a:rPr lang="ru" sz="1200"/>
              <a:t>&lt;&lt;Интерфейс&gt;&gt;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sendNotification()</a:t>
            </a:r>
            <a:endParaRPr/>
          </a:p>
        </p:txBody>
      </p:sp>
      <p:cxnSp>
        <p:nvCxnSpPr>
          <p:cNvPr id="236" name="Google Shape;236;p19"/>
          <p:cNvCxnSpPr>
            <a:stCxn id="234" idx="3"/>
            <a:endCxn id="235" idx="1"/>
          </p:cNvCxnSpPr>
          <p:nvPr/>
        </p:nvCxnSpPr>
        <p:spPr>
          <a:xfrm>
            <a:off x="2488363" y="1809725"/>
            <a:ext cx="28782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19"/>
          <p:cNvSpPr txBox="1"/>
          <p:nvPr/>
        </p:nvSpPr>
        <p:spPr>
          <a:xfrm>
            <a:off x="3026438" y="1667675"/>
            <a:ext cx="13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Использует</a:t>
            </a:r>
            <a:endParaRPr sz="1200"/>
          </a:p>
        </p:txBody>
      </p:sp>
      <p:sp>
        <p:nvSpPr>
          <p:cNvPr id="238" name="Google Shape;238;p19"/>
          <p:cNvSpPr/>
          <p:nvPr/>
        </p:nvSpPr>
        <p:spPr>
          <a:xfrm>
            <a:off x="2941324" y="3251275"/>
            <a:ext cx="27933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SmsAutoPayNotificationProxy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sendNotification()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6134099" y="3251275"/>
            <a:ext cx="28956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PushAutoPayNotificationProxy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sendNotification()</a:t>
            </a:r>
            <a:endParaRPr/>
          </a:p>
        </p:txBody>
      </p:sp>
      <p:cxnSp>
        <p:nvCxnSpPr>
          <p:cNvPr id="240" name="Google Shape;240;p19"/>
          <p:cNvCxnSpPr>
            <a:stCxn id="238" idx="0"/>
            <a:endCxn id="235" idx="2"/>
          </p:cNvCxnSpPr>
          <p:nvPr/>
        </p:nvCxnSpPr>
        <p:spPr>
          <a:xfrm flipH="1" rot="10800000">
            <a:off x="4337974" y="2806675"/>
            <a:ext cx="21783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9"/>
          <p:cNvCxnSpPr>
            <a:stCxn id="239" idx="0"/>
            <a:endCxn id="235" idx="2"/>
          </p:cNvCxnSpPr>
          <p:nvPr/>
        </p:nvCxnSpPr>
        <p:spPr>
          <a:xfrm rot="10800000">
            <a:off x="6516299" y="2806675"/>
            <a:ext cx="10656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2" name="Google Shape;242;p19"/>
          <p:cNvSpPr/>
          <p:nvPr/>
        </p:nvSpPr>
        <p:spPr>
          <a:xfrm>
            <a:off x="596563" y="2481525"/>
            <a:ext cx="18918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Another</a:t>
            </a:r>
            <a:r>
              <a:rPr lang="ru"/>
              <a:t>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@Qualifier(“PUSH”)</a:t>
            </a:r>
            <a:endParaRPr sz="1100"/>
          </a:p>
        </p:txBody>
      </p:sp>
      <p:cxnSp>
        <p:nvCxnSpPr>
          <p:cNvPr id="243" name="Google Shape;243;p19"/>
          <p:cNvCxnSpPr>
            <a:stCxn id="242" idx="3"/>
            <a:endCxn id="235" idx="1"/>
          </p:cNvCxnSpPr>
          <p:nvPr/>
        </p:nvCxnSpPr>
        <p:spPr>
          <a:xfrm flipH="1" rot="10800000">
            <a:off x="2488363" y="2282175"/>
            <a:ext cx="2878200" cy="7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19"/>
          <p:cNvSpPr txBox="1"/>
          <p:nvPr/>
        </p:nvSpPr>
        <p:spPr>
          <a:xfrm>
            <a:off x="2977763" y="2734338"/>
            <a:ext cx="13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Использует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Singleton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4495775" y="1463050"/>
            <a:ext cx="3063300" cy="29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 приложения</a:t>
            </a:r>
            <a:endParaRPr/>
          </a:p>
        </p:txBody>
      </p:sp>
      <p:pic>
        <p:nvPicPr>
          <p:cNvPr id="251" name="Google Shape;2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50" y="2431877"/>
            <a:ext cx="1011350" cy="10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0"/>
          <p:cNvSpPr txBox="1"/>
          <p:nvPr/>
        </p:nvSpPr>
        <p:spPr>
          <a:xfrm>
            <a:off x="5311175" y="3535650"/>
            <a:ext cx="143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Singleton объект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274350" y="2065800"/>
            <a:ext cx="40233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63B17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63B17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ClassSingleton </a:t>
            </a:r>
            <a:r>
              <a:rPr b="1" lang="ru" sz="1050">
                <a:solidFill>
                  <a:srgbClr val="2674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63B17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(INSTANCE == </a:t>
            </a:r>
            <a:r>
              <a:rPr lang="ru" sz="1050">
                <a:solidFill>
                  <a:srgbClr val="78A96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INSTANCE = </a:t>
            </a:r>
            <a:r>
              <a:rPr lang="ru" sz="1050">
                <a:solidFill>
                  <a:srgbClr val="63B17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50">
                <a:solidFill>
                  <a:srgbClr val="2674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ClassSingleton</a:t>
            </a: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63B17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INSTANCE;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CF8E6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Singleton Scope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4495775" y="1463050"/>
            <a:ext cx="3063300" cy="29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 Spring</a:t>
            </a:r>
            <a:endParaRPr/>
          </a:p>
        </p:txBody>
      </p:sp>
      <p:pic>
        <p:nvPicPr>
          <p:cNvPr id="260" name="Google Shape;2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150" y="2065800"/>
            <a:ext cx="688550" cy="6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 txBox="1"/>
          <p:nvPr/>
        </p:nvSpPr>
        <p:spPr>
          <a:xfrm>
            <a:off x="5135825" y="2754350"/>
            <a:ext cx="1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Singleton Bean 1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678200" y="1730750"/>
            <a:ext cx="3162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ProjectConfig {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@Bean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SingletonBean bean1() {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new SingletonBean();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@Bean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SingletonBean bean2() {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new SingletonBean();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3" name="Google Shape;2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150" y="3165375"/>
            <a:ext cx="688550" cy="6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 txBox="1"/>
          <p:nvPr/>
        </p:nvSpPr>
        <p:spPr>
          <a:xfrm>
            <a:off x="5135825" y="3864750"/>
            <a:ext cx="1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Singleton Bean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