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60" r:id="rId5"/>
    <p:sldId id="262" r:id="rId6"/>
    <p:sldId id="259" r:id="rId7"/>
    <p:sldId id="264" r:id="rId8"/>
    <p:sldId id="263" r:id="rId9"/>
    <p:sldId id="25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607" autoAdjust="0"/>
  </p:normalViewPr>
  <p:slideViewPr>
    <p:cSldViewPr snapToGrid="0">
      <p:cViewPr varScale="1">
        <p:scale>
          <a:sx n="50" d="100"/>
          <a:sy n="50" d="100"/>
        </p:scale>
        <p:origin x="12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70821-807E-4D19-A2D9-9FCCFDA6FA58}" type="datetimeFigureOut">
              <a:rPr lang="en-CA" smtClean="0"/>
              <a:t>2021-01-21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10656-9DD5-45AE-85BF-14D88B380559}" type="slidenum">
              <a:rPr lang="en-CA" smtClean="0"/>
              <a:t>‹#›</a:t>
            </a:fld>
            <a:endParaRPr lang="en-CA"/>
          </a:p>
        </p:txBody>
      </p:sp>
    </p:spTree>
    <p:extLst>
      <p:ext uri="{BB962C8B-B14F-4D97-AF65-F5344CB8AC3E}">
        <p14:creationId xmlns:p14="http://schemas.microsoft.com/office/powerpoint/2010/main" val="372408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RCEP</a:t>
            </a:r>
            <a:r>
              <a:rPr lang="zh-CN" altLang="en-US" dirty="0"/>
              <a:t>的语言的统计：马来语，英语，高棉语，汉语，印尼语，日语，老挝语，缅甸语，菲律宾语，韩语，泰语，越南语</a:t>
            </a:r>
            <a:endParaRPr lang="en-CA" altLang="zh-CN" dirty="0"/>
          </a:p>
          <a:p>
            <a:endParaRPr lang="en-CA" altLang="zh-CN" dirty="0"/>
          </a:p>
          <a:p>
            <a:r>
              <a:rPr lang="en-CA" altLang="zh-CN" dirty="0"/>
              <a:t>[1]</a:t>
            </a:r>
          </a:p>
        </p:txBody>
      </p:sp>
      <p:sp>
        <p:nvSpPr>
          <p:cNvPr id="4" name="Slide Number Placeholder 3"/>
          <p:cNvSpPr>
            <a:spLocks noGrp="1"/>
          </p:cNvSpPr>
          <p:nvPr>
            <p:ph type="sldNum" sz="quarter" idx="5"/>
          </p:nvPr>
        </p:nvSpPr>
        <p:spPr/>
        <p:txBody>
          <a:bodyPr/>
          <a:lstStyle/>
          <a:p>
            <a:fld id="{F9210656-9DD5-45AE-85BF-14D88B380559}" type="slidenum">
              <a:rPr lang="en-CA" smtClean="0"/>
              <a:t>4</a:t>
            </a:fld>
            <a:endParaRPr lang="en-CA"/>
          </a:p>
        </p:txBody>
      </p:sp>
    </p:spTree>
    <p:extLst>
      <p:ext uri="{BB962C8B-B14F-4D97-AF65-F5344CB8AC3E}">
        <p14:creationId xmlns:p14="http://schemas.microsoft.com/office/powerpoint/2010/main" val="1956640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https://www.applysquare.com/topic-cn/P1mXhAwpZ/</a:t>
            </a:r>
          </a:p>
          <a:p>
            <a:r>
              <a:rPr lang="en-CA" dirty="0"/>
              <a:t>[2]. https://cloud.tencent.com/developer/article/1019332</a:t>
            </a:r>
          </a:p>
          <a:p>
            <a:r>
              <a:rPr lang="en-CA" dirty="0"/>
              <a:t>[3]. https://www.bbc.com/ukchina/simp/51599832</a:t>
            </a:r>
          </a:p>
        </p:txBody>
      </p:sp>
      <p:sp>
        <p:nvSpPr>
          <p:cNvPr id="4" name="Slide Number Placeholder 3"/>
          <p:cNvSpPr>
            <a:spLocks noGrp="1"/>
          </p:cNvSpPr>
          <p:nvPr>
            <p:ph type="sldNum" sz="quarter" idx="5"/>
          </p:nvPr>
        </p:nvSpPr>
        <p:spPr/>
        <p:txBody>
          <a:bodyPr/>
          <a:lstStyle/>
          <a:p>
            <a:fld id="{F9210656-9DD5-45AE-85BF-14D88B380559}" type="slidenum">
              <a:rPr lang="en-CA" smtClean="0"/>
              <a:t>7</a:t>
            </a:fld>
            <a:endParaRPr lang="en-CA"/>
          </a:p>
        </p:txBody>
      </p:sp>
    </p:spTree>
    <p:extLst>
      <p:ext uri="{BB962C8B-B14F-4D97-AF65-F5344CB8AC3E}">
        <p14:creationId xmlns:p14="http://schemas.microsoft.com/office/powerpoint/2010/main" val="4183718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https://www.prnasia.com/story/248988-1.shtml</a:t>
            </a:r>
          </a:p>
          <a:p>
            <a:r>
              <a:rPr lang="en-CA" dirty="0"/>
              <a:t>[2]. https://ielts.koolearn.com/20181204/824881.html#:~:text=2019%E5%B9%B4%E9%9B%85%E6%80%9D%E8%80%83%E8%AF%95%E6%8A%A5%E5%90%8D%E8%B4%B9%E7%94%A8%E4%B8%BA2020%E5%85%83%2F2070,%E6%89%8B%E7%BB%AD%E8%B4%B9%E7%AD%89%E7%9B%B8%E5%85%B3%E8%B4%B9%E7%94%A8%E3%80%82&amp;text=%E9%9B%85%E6%80%9D(%E6%99%AE%E9%80%9A%E7%B1%BB%E5%8F%8A%E7%94%A8,%E8%B4%B9%E7%94%A8%E4%B8%BA%E4%BA%BA%E6%B0%91%E5%B8%811000%E5%85%83%E3%80%82</a:t>
            </a:r>
          </a:p>
          <a:p>
            <a:r>
              <a:rPr lang="en-CA" dirty="0"/>
              <a:t>[3]. http://toefl.xdf.cn/201512/10393998.html</a:t>
            </a:r>
          </a:p>
        </p:txBody>
      </p:sp>
      <p:sp>
        <p:nvSpPr>
          <p:cNvPr id="4" name="Slide Number Placeholder 3"/>
          <p:cNvSpPr>
            <a:spLocks noGrp="1"/>
          </p:cNvSpPr>
          <p:nvPr>
            <p:ph type="sldNum" sz="quarter" idx="5"/>
          </p:nvPr>
        </p:nvSpPr>
        <p:spPr/>
        <p:txBody>
          <a:bodyPr/>
          <a:lstStyle/>
          <a:p>
            <a:fld id="{F9210656-9DD5-45AE-85BF-14D88B380559}" type="slidenum">
              <a:rPr lang="en-CA" smtClean="0"/>
              <a:t>8</a:t>
            </a:fld>
            <a:endParaRPr lang="en-CA"/>
          </a:p>
        </p:txBody>
      </p:sp>
    </p:spTree>
    <p:extLst>
      <p:ext uri="{BB962C8B-B14F-4D97-AF65-F5344CB8AC3E}">
        <p14:creationId xmlns:p14="http://schemas.microsoft.com/office/powerpoint/2010/main" val="250750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https://w3techs.com/technologies/overview/content_language</a:t>
            </a:r>
          </a:p>
          <a:p>
            <a:endParaRPr lang="en-CA" dirty="0"/>
          </a:p>
        </p:txBody>
      </p:sp>
      <p:sp>
        <p:nvSpPr>
          <p:cNvPr id="4" name="Slide Number Placeholder 3"/>
          <p:cNvSpPr>
            <a:spLocks noGrp="1"/>
          </p:cNvSpPr>
          <p:nvPr>
            <p:ph type="sldNum" sz="quarter" idx="5"/>
          </p:nvPr>
        </p:nvSpPr>
        <p:spPr/>
        <p:txBody>
          <a:bodyPr/>
          <a:lstStyle/>
          <a:p>
            <a:fld id="{F9210656-9DD5-45AE-85BF-14D88B380559}" type="slidenum">
              <a:rPr lang="en-CA" smtClean="0"/>
              <a:t>10</a:t>
            </a:fld>
            <a:endParaRPr lang="en-CA"/>
          </a:p>
        </p:txBody>
      </p:sp>
    </p:spTree>
    <p:extLst>
      <p:ext uri="{BB962C8B-B14F-4D97-AF65-F5344CB8AC3E}">
        <p14:creationId xmlns:p14="http://schemas.microsoft.com/office/powerpoint/2010/main" val="323347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图</a:t>
            </a:r>
            <a:r>
              <a:rPr lang="en-CA" altLang="zh-CN" dirty="0"/>
              <a:t>1. https://www.kansaigaidai.ac.jp/special/confucius/cn/detail/602</a:t>
            </a:r>
            <a:endParaRPr lang="en-CA" dirty="0"/>
          </a:p>
        </p:txBody>
      </p:sp>
      <p:sp>
        <p:nvSpPr>
          <p:cNvPr id="4" name="Slide Number Placeholder 3"/>
          <p:cNvSpPr>
            <a:spLocks noGrp="1"/>
          </p:cNvSpPr>
          <p:nvPr>
            <p:ph type="sldNum" sz="quarter" idx="5"/>
          </p:nvPr>
        </p:nvSpPr>
        <p:spPr/>
        <p:txBody>
          <a:bodyPr/>
          <a:lstStyle/>
          <a:p>
            <a:fld id="{F9210656-9DD5-45AE-85BF-14D88B380559}" type="slidenum">
              <a:rPr lang="en-CA" smtClean="0"/>
              <a:t>11</a:t>
            </a:fld>
            <a:endParaRPr lang="en-CA"/>
          </a:p>
        </p:txBody>
      </p:sp>
    </p:spTree>
    <p:extLst>
      <p:ext uri="{BB962C8B-B14F-4D97-AF65-F5344CB8AC3E}">
        <p14:creationId xmlns:p14="http://schemas.microsoft.com/office/powerpoint/2010/main" val="2727045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 https://w3techs.com/technologies/overview/content_language</a:t>
            </a:r>
          </a:p>
          <a:p>
            <a:endParaRPr lang="en-CA" dirty="0"/>
          </a:p>
        </p:txBody>
      </p:sp>
      <p:sp>
        <p:nvSpPr>
          <p:cNvPr id="4" name="Slide Number Placeholder 3"/>
          <p:cNvSpPr>
            <a:spLocks noGrp="1"/>
          </p:cNvSpPr>
          <p:nvPr>
            <p:ph type="sldNum" sz="quarter" idx="5"/>
          </p:nvPr>
        </p:nvSpPr>
        <p:spPr/>
        <p:txBody>
          <a:bodyPr/>
          <a:lstStyle/>
          <a:p>
            <a:fld id="{F9210656-9DD5-45AE-85BF-14D88B380559}" type="slidenum">
              <a:rPr lang="en-CA" smtClean="0"/>
              <a:t>12</a:t>
            </a:fld>
            <a:endParaRPr lang="en-CA"/>
          </a:p>
        </p:txBody>
      </p:sp>
    </p:spTree>
    <p:extLst>
      <p:ext uri="{BB962C8B-B14F-4D97-AF65-F5344CB8AC3E}">
        <p14:creationId xmlns:p14="http://schemas.microsoft.com/office/powerpoint/2010/main" val="2619507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F10E-3A5C-4BE5-8FD9-C8B2D71820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283933F-4B6F-4719-B8DC-E3C68A20C0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9B6DB36-4C3F-46C3-A6B4-04449092A4CB}"/>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C95E00C3-41D3-44A4-89A9-99B4AB2225A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F2543D1-CF04-46A3-90BB-DB61E8CB3205}"/>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801233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D140-19E1-4322-9244-B3CF3DD5AE6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FC2D05-E8ED-4151-94CD-8A4E4E7C19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88B5A53-B7E2-4187-A0E5-4A66ABB35F3D}"/>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7E5A566E-0777-4A37-9400-B61E65EB35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E70CDEB-A5B1-4B11-A55F-40AD92B4DFF4}"/>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117940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C8065-F2BA-43B7-99CE-60FD1F57CB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7B9A842-660B-41C9-A29E-9640E20EC2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738399-C242-44DF-802C-01C4CA1D9538}"/>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84C70272-1024-49B2-890D-70C899F58C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519137-B783-4E4A-8E14-3F176FB925CB}"/>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349579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9F198-F225-4135-B495-ACBF2FAF19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B0EF2D5-DEB7-454A-9775-ADDC230D70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4F2576-9979-4CAE-9F69-EE1A58483D5C}"/>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55D61C4D-0D88-4E0D-93F3-772CECFB52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796ACDD-575B-4A15-A293-BE5F419DA330}"/>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4183561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2B8BC-025D-4A53-92B9-951FC319D7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29618CD-1B49-490A-997C-C1532016D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31A379-B7B2-4890-9967-8139852D55B0}"/>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792ECE2F-3D0C-49F5-B3C2-DB47325DD8B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D6ED79-199B-4A90-9796-B84F01D2D9DD}"/>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406274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6E20-CEF5-4FA3-8F13-0F8894FCA57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2C54B77-6C3E-4779-9DFA-A38AC41816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4F7DF1E-E338-4A9A-AE53-727580C515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71271CB-3C95-4254-BD83-A7BE9C292F7E}"/>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6" name="Footer Placeholder 5">
            <a:extLst>
              <a:ext uri="{FF2B5EF4-FFF2-40B4-BE49-F238E27FC236}">
                <a16:creationId xmlns:a16="http://schemas.microsoft.com/office/drawing/2014/main" id="{ACB8A8E4-A979-406D-8D55-29A3BE72C62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ED47EA3-B504-4F78-833C-4CB84BDEB602}"/>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1903340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CB7E-A03B-4DF8-8278-5F61A0EF48F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9BD66D-1957-4701-BB7E-4938EB19A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85BF6-DEC3-4E96-B330-8611930A1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E58C973-70D0-4999-8CFF-68F45EE08B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8FBB4-433D-44A1-A8B5-DDA1EB4BAF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4D19CD-4B06-42D9-9A22-A9E43BC78AAF}"/>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8" name="Footer Placeholder 7">
            <a:extLst>
              <a:ext uri="{FF2B5EF4-FFF2-40B4-BE49-F238E27FC236}">
                <a16:creationId xmlns:a16="http://schemas.microsoft.com/office/drawing/2014/main" id="{B2FEBBD0-1D68-42FB-98DB-4A21EDF6A7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CC0E63F-72F9-426F-BAAD-46CEC105A979}"/>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209788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A968-E56C-4547-97DF-044CE97B533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2983B1CD-1099-4A5A-9784-45D57F18D800}"/>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4" name="Footer Placeholder 3">
            <a:extLst>
              <a:ext uri="{FF2B5EF4-FFF2-40B4-BE49-F238E27FC236}">
                <a16:creationId xmlns:a16="http://schemas.microsoft.com/office/drawing/2014/main" id="{6123C3CC-9749-42B1-9036-96C0A1EF1DFD}"/>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5F6F0BB-5C66-4D28-8E22-D743D5E92291}"/>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117234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362575-EFC6-40CD-9209-93D173C412F6}"/>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3" name="Footer Placeholder 2">
            <a:extLst>
              <a:ext uri="{FF2B5EF4-FFF2-40B4-BE49-F238E27FC236}">
                <a16:creationId xmlns:a16="http://schemas.microsoft.com/office/drawing/2014/main" id="{C240364D-8A36-46DA-B50F-B8827A1EB42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FAD32C0-6745-4FFE-92A2-E3635796FDE5}"/>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258009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7961-F069-4686-A070-B19542218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89C1208-9A26-49E7-9237-6512310899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93C1290-A57A-4002-8EE9-4F0BF4B54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9C220B-8751-4F20-A919-8FA82FD97096}"/>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6" name="Footer Placeholder 5">
            <a:extLst>
              <a:ext uri="{FF2B5EF4-FFF2-40B4-BE49-F238E27FC236}">
                <a16:creationId xmlns:a16="http://schemas.microsoft.com/office/drawing/2014/main" id="{94DA8AC1-EB2F-48DB-8F57-95CE5FC1385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481AE25-B626-4A12-907B-4DD6BF11584E}"/>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1353034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E5E9-8173-4209-8350-3230F3C04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A1B45DA-8BB5-4801-976A-9275D76992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25A87C45-1BAC-4C27-A942-509C04EA8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E1E56-8A7F-440E-9EBD-05581D53E8A6}"/>
              </a:ext>
            </a:extLst>
          </p:cNvPr>
          <p:cNvSpPr>
            <a:spLocks noGrp="1"/>
          </p:cNvSpPr>
          <p:nvPr>
            <p:ph type="dt" sz="half" idx="10"/>
          </p:nvPr>
        </p:nvSpPr>
        <p:spPr/>
        <p:txBody>
          <a:bodyPr/>
          <a:lstStyle/>
          <a:p>
            <a:fld id="{D9FC2A5E-FCA8-423A-9153-D911A0B71C0E}" type="datetimeFigureOut">
              <a:rPr lang="en-CA" smtClean="0"/>
              <a:t>2021-01-21</a:t>
            </a:fld>
            <a:endParaRPr lang="en-CA"/>
          </a:p>
        </p:txBody>
      </p:sp>
      <p:sp>
        <p:nvSpPr>
          <p:cNvPr id="6" name="Footer Placeholder 5">
            <a:extLst>
              <a:ext uri="{FF2B5EF4-FFF2-40B4-BE49-F238E27FC236}">
                <a16:creationId xmlns:a16="http://schemas.microsoft.com/office/drawing/2014/main" id="{0D4A51BB-373E-4692-8C3E-45C9A7ACBAF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D018AB-5121-452F-8EE6-6BCB917B964D}"/>
              </a:ext>
            </a:extLst>
          </p:cNvPr>
          <p:cNvSpPr>
            <a:spLocks noGrp="1"/>
          </p:cNvSpPr>
          <p:nvPr>
            <p:ph type="sldNum" sz="quarter" idx="12"/>
          </p:nvPr>
        </p:nvSpPr>
        <p:spPr/>
        <p:txBody>
          <a:bodyPr/>
          <a:lstStyle/>
          <a:p>
            <a:fld id="{9B15739A-DDB5-4962-B964-4F18161D4388}" type="slidenum">
              <a:rPr lang="en-CA" smtClean="0"/>
              <a:t>‹#›</a:t>
            </a:fld>
            <a:endParaRPr lang="en-CA"/>
          </a:p>
        </p:txBody>
      </p:sp>
    </p:spTree>
    <p:extLst>
      <p:ext uri="{BB962C8B-B14F-4D97-AF65-F5344CB8AC3E}">
        <p14:creationId xmlns:p14="http://schemas.microsoft.com/office/powerpoint/2010/main" val="3546377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64213-E293-405F-9C5C-609C54679B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641F736-B2CC-4522-8513-1A86134EF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846FB20-FF5C-4E5E-8866-EE0236E85F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C2A5E-FCA8-423A-9153-D911A0B71C0E}" type="datetimeFigureOut">
              <a:rPr lang="en-CA" smtClean="0"/>
              <a:t>2021-01-21</a:t>
            </a:fld>
            <a:endParaRPr lang="en-CA"/>
          </a:p>
        </p:txBody>
      </p:sp>
      <p:sp>
        <p:nvSpPr>
          <p:cNvPr id="5" name="Footer Placeholder 4">
            <a:extLst>
              <a:ext uri="{FF2B5EF4-FFF2-40B4-BE49-F238E27FC236}">
                <a16:creationId xmlns:a16="http://schemas.microsoft.com/office/drawing/2014/main" id="{9AD1888C-D47D-4014-A308-58692E47C9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7B78D7C8-80F4-4E96-863C-29661C7B5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5739A-DDB5-4962-B964-4F18161D4388}" type="slidenum">
              <a:rPr lang="en-CA" smtClean="0"/>
              <a:t>‹#›</a:t>
            </a:fld>
            <a:endParaRPr lang="en-CA"/>
          </a:p>
        </p:txBody>
      </p:sp>
    </p:spTree>
    <p:extLst>
      <p:ext uri="{BB962C8B-B14F-4D97-AF65-F5344CB8AC3E}">
        <p14:creationId xmlns:p14="http://schemas.microsoft.com/office/powerpoint/2010/main" val="67315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F682-1FA3-420C-A869-3FA6A3F4635C}"/>
              </a:ext>
            </a:extLst>
          </p:cNvPr>
          <p:cNvSpPr>
            <a:spLocks noGrp="1"/>
          </p:cNvSpPr>
          <p:nvPr>
            <p:ph type="ctrTitle"/>
          </p:nvPr>
        </p:nvSpPr>
        <p:spPr/>
        <p:txBody>
          <a:bodyPr/>
          <a:lstStyle/>
          <a:p>
            <a:r>
              <a:rPr lang="zh-CN" altLang="en-US" dirty="0"/>
              <a:t>即时翻译技术为社会带来的变化</a:t>
            </a:r>
            <a:endParaRPr lang="en-CA" dirty="0"/>
          </a:p>
        </p:txBody>
      </p:sp>
      <p:sp>
        <p:nvSpPr>
          <p:cNvPr id="3" name="Subtitle 2">
            <a:extLst>
              <a:ext uri="{FF2B5EF4-FFF2-40B4-BE49-F238E27FC236}">
                <a16:creationId xmlns:a16="http://schemas.microsoft.com/office/drawing/2014/main" id="{704E15C1-FBF3-4612-93D3-1855CB59DA01}"/>
              </a:ext>
            </a:extLst>
          </p:cNvPr>
          <p:cNvSpPr>
            <a:spLocks noGrp="1"/>
          </p:cNvSpPr>
          <p:nvPr>
            <p:ph type="subTitle" idx="1"/>
          </p:nvPr>
        </p:nvSpPr>
        <p:spPr/>
        <p:txBody>
          <a:bodyPr/>
          <a:lstStyle/>
          <a:p>
            <a:r>
              <a:rPr lang="zh-CN" altLang="en-US" dirty="0"/>
              <a:t>修闽珂</a:t>
            </a:r>
            <a:endParaRPr lang="en-CA" dirty="0"/>
          </a:p>
        </p:txBody>
      </p:sp>
    </p:spTree>
    <p:extLst>
      <p:ext uri="{BB962C8B-B14F-4D97-AF65-F5344CB8AC3E}">
        <p14:creationId xmlns:p14="http://schemas.microsoft.com/office/powerpoint/2010/main" val="173075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英语垄断地位被挑战</a:t>
            </a:r>
            <a:endParaRPr lang="en-CA" altLang="zh-CN"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6896100" cy="4351338"/>
          </a:xfrm>
        </p:spPr>
        <p:txBody>
          <a:bodyPr/>
          <a:lstStyle/>
          <a:p>
            <a:r>
              <a:rPr lang="zh-CN" altLang="en-US" dirty="0"/>
              <a:t>互联网上，英语是占有绝对优势的语言</a:t>
            </a:r>
            <a:r>
              <a:rPr lang="en-CA" altLang="zh-CN" dirty="0"/>
              <a:t>[1]</a:t>
            </a:r>
            <a:r>
              <a:rPr lang="zh-CN" altLang="en-US" dirty="0"/>
              <a:t>。</a:t>
            </a:r>
            <a:endParaRPr lang="en-CA" altLang="zh-CN" dirty="0"/>
          </a:p>
          <a:p>
            <a:r>
              <a:rPr lang="zh-CN" altLang="en-US" dirty="0"/>
              <a:t>通过即时翻译技术，文化交流的双方可以直接交流，无需英语为媒。</a:t>
            </a:r>
            <a:endParaRPr lang="en-CA" altLang="zh-CN" dirty="0"/>
          </a:p>
          <a:p>
            <a:r>
              <a:rPr lang="zh-CN" altLang="en-US" dirty="0"/>
              <a:t>纵使英语在互联网上的数量上的优势不会被改变，英语在互联网上占据话语权高地的局势也将被挑战。</a:t>
            </a:r>
            <a:endParaRPr lang="en-CA" altLang="zh-CN" dirty="0"/>
          </a:p>
        </p:txBody>
      </p:sp>
      <p:pic>
        <p:nvPicPr>
          <p:cNvPr id="5" name="Picture 4">
            <a:extLst>
              <a:ext uri="{FF2B5EF4-FFF2-40B4-BE49-F238E27FC236}">
                <a16:creationId xmlns:a16="http://schemas.microsoft.com/office/drawing/2014/main" id="{F171588D-D2D1-442A-8533-95AC167509DA}"/>
              </a:ext>
            </a:extLst>
          </p:cNvPr>
          <p:cNvPicPr>
            <a:picLocks noChangeAspect="1"/>
          </p:cNvPicPr>
          <p:nvPr/>
        </p:nvPicPr>
        <p:blipFill>
          <a:blip r:embed="rId3"/>
          <a:stretch>
            <a:fillRect/>
          </a:stretch>
        </p:blipFill>
        <p:spPr>
          <a:xfrm>
            <a:off x="7846734" y="808037"/>
            <a:ext cx="3991532" cy="5058481"/>
          </a:xfrm>
          <a:prstGeom prst="rect">
            <a:avLst/>
          </a:prstGeom>
        </p:spPr>
      </p:pic>
    </p:spTree>
    <p:extLst>
      <p:ext uri="{BB962C8B-B14F-4D97-AF65-F5344CB8AC3E}">
        <p14:creationId xmlns:p14="http://schemas.microsoft.com/office/powerpoint/2010/main" val="267106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增进不同文化间的互相了解</a:t>
            </a:r>
            <a:endParaRPr lang="en-CA" altLang="zh-CN"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10515600" cy="1908175"/>
          </a:xfrm>
        </p:spPr>
        <p:txBody>
          <a:bodyPr/>
          <a:lstStyle/>
          <a:p>
            <a:r>
              <a:rPr lang="zh-CN" altLang="en-US" dirty="0"/>
              <a:t>交流双方可以最真实地了解对方的文化，破除迷信、偏见和误解。文明之间将更加理解互信。此点亦适用于方言。</a:t>
            </a:r>
            <a:endParaRPr lang="en-CA" altLang="zh-CN" dirty="0"/>
          </a:p>
          <a:p>
            <a:r>
              <a:rPr lang="zh-CN" altLang="en-US" dirty="0"/>
              <a:t>由于文化间了解的加深，国际交流和商贸合作进一步得到促进。</a:t>
            </a:r>
            <a:endParaRPr lang="en-CA" altLang="zh-CN" dirty="0"/>
          </a:p>
          <a:p>
            <a:endParaRPr lang="en-CA" altLang="zh-CN" dirty="0"/>
          </a:p>
        </p:txBody>
      </p:sp>
      <p:pic>
        <p:nvPicPr>
          <p:cNvPr id="4098" name="Picture 2" descr="关西外国语大学孔子学院/ 办公室最新新闻/ 关西外国语大学孔子学院学生参加第一届西日本地区日中友好交流大会">
            <a:extLst>
              <a:ext uri="{FF2B5EF4-FFF2-40B4-BE49-F238E27FC236}">
                <a16:creationId xmlns:a16="http://schemas.microsoft.com/office/drawing/2014/main" id="{04A7781C-B106-4C85-828B-CF87E05AC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437730"/>
            <a:ext cx="41783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从长安到罗马》：奇妙的旅行_中国广播电影电视节目交易中心">
            <a:extLst>
              <a:ext uri="{FF2B5EF4-FFF2-40B4-BE49-F238E27FC236}">
                <a16:creationId xmlns:a16="http://schemas.microsoft.com/office/drawing/2014/main" id="{58F7C022-C21E-44DD-AB36-F74BEBBC5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7724" y="3516310"/>
            <a:ext cx="3571877" cy="297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61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语言使用日趋功利</a:t>
            </a:r>
            <a:endParaRPr lang="en-CA" altLang="zh-CN"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6896100" cy="4351338"/>
          </a:xfrm>
        </p:spPr>
        <p:txBody>
          <a:bodyPr/>
          <a:lstStyle/>
          <a:p>
            <a:r>
              <a:rPr lang="zh-CN" altLang="en-US" dirty="0"/>
              <a:t>即时翻译可能导致人们渐渐专注于语义，疏失了语言本身之美。</a:t>
            </a:r>
            <a:endParaRPr lang="en-CA" altLang="zh-CN" dirty="0"/>
          </a:p>
          <a:p>
            <a:r>
              <a:rPr lang="zh-CN" altLang="en-US" dirty="0"/>
              <a:t>例如，翻译成英语的诗词，能表意，但失去了平仄韵律。</a:t>
            </a:r>
            <a:endParaRPr lang="en-CA" altLang="zh-CN" dirty="0"/>
          </a:p>
        </p:txBody>
      </p:sp>
      <p:pic>
        <p:nvPicPr>
          <p:cNvPr id="5122" name="Picture 2">
            <a:extLst>
              <a:ext uri="{FF2B5EF4-FFF2-40B4-BE49-F238E27FC236}">
                <a16:creationId xmlns:a16="http://schemas.microsoft.com/office/drawing/2014/main" id="{38BACED7-048B-42FC-BC5A-A01E5F45D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1571625"/>
            <a:ext cx="4114800"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06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一</a:t>
            </a:r>
            <a:r>
              <a:rPr lang="en-CA" altLang="zh-CN" dirty="0"/>
              <a:t>. </a:t>
            </a:r>
            <a:r>
              <a:rPr lang="zh-CN" altLang="en-US" dirty="0"/>
              <a:t>国际交流</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p:txBody>
          <a:bodyPr/>
          <a:lstStyle/>
          <a:p>
            <a:r>
              <a:rPr lang="zh-CN" altLang="en-US" dirty="0"/>
              <a:t>专业、学术交流</a:t>
            </a:r>
            <a:endParaRPr lang="en-CA" altLang="zh-CN" dirty="0"/>
          </a:p>
          <a:p>
            <a:r>
              <a:rPr lang="zh-CN" altLang="en-US" dirty="0"/>
              <a:t>商贸合作</a:t>
            </a:r>
            <a:endParaRPr lang="en-CA" altLang="zh-CN" dirty="0"/>
          </a:p>
          <a:p>
            <a:r>
              <a:rPr lang="zh-CN" altLang="en-US" dirty="0"/>
              <a:t>旅游</a:t>
            </a:r>
            <a:endParaRPr lang="en-CA" altLang="zh-CN" dirty="0"/>
          </a:p>
          <a:p>
            <a:r>
              <a:rPr lang="en-CA" dirty="0"/>
              <a:t>…</a:t>
            </a:r>
          </a:p>
        </p:txBody>
      </p:sp>
    </p:spTree>
    <p:extLst>
      <p:ext uri="{BB962C8B-B14F-4D97-AF65-F5344CB8AC3E}">
        <p14:creationId xmlns:p14="http://schemas.microsoft.com/office/powerpoint/2010/main" val="421906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专业、学术交流</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10515600" cy="2458140"/>
          </a:xfrm>
        </p:spPr>
        <p:txBody>
          <a:bodyPr/>
          <a:lstStyle/>
          <a:p>
            <a:r>
              <a:rPr lang="zh-CN" altLang="en-US" dirty="0"/>
              <a:t>互联网的多语言特性造成不同语言之间的沟通困难，不同自然语言之间的科学技术术语的翻译和自动抽取将是越来越迫切的需求。</a:t>
            </a:r>
            <a:r>
              <a:rPr lang="en-CA" altLang="zh-CN" dirty="0"/>
              <a:t>[1]</a:t>
            </a:r>
          </a:p>
          <a:p>
            <a:r>
              <a:rPr lang="zh-CN" altLang="en-US" dirty="0"/>
              <a:t>通过对术语体系的更加精准的翻译，国际间学术交流将更少发生谬误，也使得学术交流更加便利。</a:t>
            </a:r>
            <a:endParaRPr lang="en-CA" dirty="0"/>
          </a:p>
        </p:txBody>
      </p:sp>
      <p:sp>
        <p:nvSpPr>
          <p:cNvPr id="4" name="TextBox 3">
            <a:extLst>
              <a:ext uri="{FF2B5EF4-FFF2-40B4-BE49-F238E27FC236}">
                <a16:creationId xmlns:a16="http://schemas.microsoft.com/office/drawing/2014/main" id="{AEFBE19F-0D8E-401B-9744-3DD2C39D5FAF}"/>
              </a:ext>
            </a:extLst>
          </p:cNvPr>
          <p:cNvSpPr txBox="1"/>
          <p:nvPr/>
        </p:nvSpPr>
        <p:spPr>
          <a:xfrm>
            <a:off x="6096000" y="6202016"/>
            <a:ext cx="5840896" cy="369332"/>
          </a:xfrm>
          <a:prstGeom prst="rect">
            <a:avLst/>
          </a:prstGeom>
          <a:noFill/>
        </p:spPr>
        <p:txBody>
          <a:bodyPr wrap="square" rtlCol="0">
            <a:spAutoFit/>
          </a:bodyPr>
          <a:lstStyle/>
          <a:p>
            <a:r>
              <a:rPr lang="en-CA" dirty="0"/>
              <a:t>[1]. </a:t>
            </a:r>
            <a:r>
              <a:rPr lang="zh-CN" altLang="en-US" dirty="0"/>
              <a:t>语言学中一个不容忽视的学科：术语学</a:t>
            </a:r>
            <a:r>
              <a:rPr lang="en-CA" altLang="zh-CN" dirty="0"/>
              <a:t>, </a:t>
            </a:r>
            <a:r>
              <a:rPr lang="zh-CN" altLang="en-US" dirty="0"/>
              <a:t>冯志伟</a:t>
            </a:r>
            <a:r>
              <a:rPr lang="en-CA" altLang="zh-CN" dirty="0"/>
              <a:t>, 2012</a:t>
            </a:r>
            <a:endParaRPr lang="en-CA" dirty="0"/>
          </a:p>
        </p:txBody>
      </p:sp>
    </p:spTree>
    <p:extLst>
      <p:ext uri="{BB962C8B-B14F-4D97-AF65-F5344CB8AC3E}">
        <p14:creationId xmlns:p14="http://schemas.microsoft.com/office/powerpoint/2010/main" val="243470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商贸合作</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10515600" cy="1737382"/>
          </a:xfrm>
        </p:spPr>
        <p:txBody>
          <a:bodyPr/>
          <a:lstStyle/>
          <a:p>
            <a:r>
              <a:rPr lang="zh-CN" altLang="en-US" dirty="0"/>
              <a:t>中国广泛开展对外商贸合作，在未来对经贸翻译的需求量大。</a:t>
            </a:r>
            <a:endParaRPr lang="en-CA" altLang="zh-CN" dirty="0"/>
          </a:p>
          <a:p>
            <a:r>
              <a:rPr lang="zh-CN" altLang="en-US" dirty="0"/>
              <a:t>经贸翻译：对专业性、准确性、公正性要求高</a:t>
            </a:r>
            <a:r>
              <a:rPr lang="en-US" altLang="zh-CN" dirty="0"/>
              <a:t>[1]</a:t>
            </a:r>
            <a:r>
              <a:rPr lang="zh-CN" altLang="en-US" dirty="0"/>
              <a:t>。</a:t>
            </a:r>
            <a:endParaRPr lang="en-CA" altLang="zh-CN" dirty="0"/>
          </a:p>
          <a:p>
            <a:r>
              <a:rPr lang="zh-CN" altLang="en-US" dirty="0"/>
              <a:t>采用即时翻译技术，可节省翻译开支，提高翻译效率。</a:t>
            </a:r>
            <a:endParaRPr lang="en-CA" altLang="zh-CN" dirty="0"/>
          </a:p>
          <a:p>
            <a:endParaRPr lang="en-CA" altLang="zh-CN" dirty="0"/>
          </a:p>
          <a:p>
            <a:endParaRPr lang="en-CA" dirty="0"/>
          </a:p>
        </p:txBody>
      </p:sp>
      <p:graphicFrame>
        <p:nvGraphicFramePr>
          <p:cNvPr id="4" name="Table 4">
            <a:extLst>
              <a:ext uri="{FF2B5EF4-FFF2-40B4-BE49-F238E27FC236}">
                <a16:creationId xmlns:a16="http://schemas.microsoft.com/office/drawing/2014/main" id="{E5EBE038-61FD-4E29-BC97-18672A753163}"/>
              </a:ext>
            </a:extLst>
          </p:cNvPr>
          <p:cNvGraphicFramePr>
            <a:graphicFrameLocks noGrp="1"/>
          </p:cNvGraphicFramePr>
          <p:nvPr>
            <p:extLst>
              <p:ext uri="{D42A27DB-BD31-4B8C-83A1-F6EECF244321}">
                <p14:modId xmlns:p14="http://schemas.microsoft.com/office/powerpoint/2010/main" val="650762178"/>
              </p:ext>
            </p:extLst>
          </p:nvPr>
        </p:nvGraphicFramePr>
        <p:xfrm>
          <a:off x="662152" y="3937159"/>
          <a:ext cx="5727262" cy="2397760"/>
        </p:xfrm>
        <a:graphic>
          <a:graphicData uri="http://schemas.openxmlformats.org/drawingml/2006/table">
            <a:tbl>
              <a:tblPr firstRow="1" bandRow="1">
                <a:tableStyleId>{5C22544A-7EE6-4342-B048-85BDC9FD1C3A}</a:tableStyleId>
              </a:tblPr>
              <a:tblGrid>
                <a:gridCol w="2288797">
                  <a:extLst>
                    <a:ext uri="{9D8B030D-6E8A-4147-A177-3AD203B41FA5}">
                      <a16:colId xmlns:a16="http://schemas.microsoft.com/office/drawing/2014/main" val="3890979708"/>
                    </a:ext>
                  </a:extLst>
                </a:gridCol>
                <a:gridCol w="1149668">
                  <a:extLst>
                    <a:ext uri="{9D8B030D-6E8A-4147-A177-3AD203B41FA5}">
                      <a16:colId xmlns:a16="http://schemas.microsoft.com/office/drawing/2014/main" val="769357200"/>
                    </a:ext>
                  </a:extLst>
                </a:gridCol>
                <a:gridCol w="2288797">
                  <a:extLst>
                    <a:ext uri="{9D8B030D-6E8A-4147-A177-3AD203B41FA5}">
                      <a16:colId xmlns:a16="http://schemas.microsoft.com/office/drawing/2014/main" val="874073738"/>
                    </a:ext>
                  </a:extLst>
                </a:gridCol>
              </a:tblGrid>
              <a:tr h="370840">
                <a:tc>
                  <a:txBody>
                    <a:bodyPr/>
                    <a:lstStyle/>
                    <a:p>
                      <a:pPr algn="ctr"/>
                      <a:r>
                        <a:rPr lang="zh-CN" altLang="en-US" dirty="0"/>
                        <a:t>国际合作协议</a:t>
                      </a:r>
                      <a:endParaRPr lang="en-CA" dirty="0"/>
                    </a:p>
                  </a:txBody>
                  <a:tcPr/>
                </a:tc>
                <a:tc>
                  <a:txBody>
                    <a:bodyPr/>
                    <a:lstStyle/>
                    <a:p>
                      <a:pPr algn="ctr"/>
                      <a:r>
                        <a:rPr lang="zh-CN" altLang="en-US" dirty="0"/>
                        <a:t>国家数量</a:t>
                      </a:r>
                      <a:endParaRPr lang="en-CA" dirty="0"/>
                    </a:p>
                  </a:txBody>
                  <a:tcPr/>
                </a:tc>
                <a:tc>
                  <a:txBody>
                    <a:bodyPr/>
                    <a:lstStyle/>
                    <a:p>
                      <a:pPr algn="ctr"/>
                      <a:r>
                        <a:rPr lang="zh-CN" altLang="en-US" dirty="0"/>
                        <a:t>语言数量</a:t>
                      </a:r>
                      <a:endParaRPr lang="en-CA" dirty="0"/>
                    </a:p>
                  </a:txBody>
                  <a:tcPr/>
                </a:tc>
                <a:extLst>
                  <a:ext uri="{0D108BD9-81ED-4DB2-BD59-A6C34878D82A}">
                    <a16:rowId xmlns:a16="http://schemas.microsoft.com/office/drawing/2014/main" val="35795863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区域全面经济伙伴关系协定</a:t>
                      </a:r>
                    </a:p>
                    <a:p>
                      <a:pPr algn="ctr"/>
                      <a:r>
                        <a:rPr lang="en-US" altLang="zh-CN" dirty="0"/>
                        <a:t>RCEP</a:t>
                      </a:r>
                      <a:endParaRPr lang="en-CA" dirty="0"/>
                    </a:p>
                  </a:txBody>
                  <a:tcPr/>
                </a:tc>
                <a:tc>
                  <a:txBody>
                    <a:bodyPr/>
                    <a:lstStyle/>
                    <a:p>
                      <a:pPr algn="ctr"/>
                      <a:r>
                        <a:rPr lang="en-CA" dirty="0"/>
                        <a:t>15</a:t>
                      </a:r>
                    </a:p>
                  </a:txBody>
                  <a:tcPr/>
                </a:tc>
                <a:tc>
                  <a:txBody>
                    <a:bodyPr/>
                    <a:lstStyle/>
                    <a:p>
                      <a:pPr algn="ctr"/>
                      <a:r>
                        <a:rPr lang="en-CA" dirty="0"/>
                        <a:t>12</a:t>
                      </a:r>
                    </a:p>
                  </a:txBody>
                  <a:tcPr/>
                </a:tc>
                <a:extLst>
                  <a:ext uri="{0D108BD9-81ED-4DB2-BD59-A6C34878D82A}">
                    <a16:rowId xmlns:a16="http://schemas.microsoft.com/office/drawing/2014/main" val="1010335556"/>
                  </a:ext>
                </a:extLst>
              </a:tr>
              <a:tr h="370840">
                <a:tc>
                  <a:txBody>
                    <a:bodyPr/>
                    <a:lstStyle/>
                    <a:p>
                      <a:pPr algn="ctr"/>
                      <a:r>
                        <a:rPr lang="zh-CN" altLang="en-US" dirty="0"/>
                        <a:t>中欧全面投资协定</a:t>
                      </a:r>
                      <a:endParaRPr lang="en-CA" dirty="0"/>
                    </a:p>
                  </a:txBody>
                  <a:tcPr/>
                </a:tc>
                <a:tc>
                  <a:txBody>
                    <a:bodyPr/>
                    <a:lstStyle/>
                    <a:p>
                      <a:pPr algn="ctr"/>
                      <a:r>
                        <a:rPr lang="en-CA" dirty="0"/>
                        <a:t>28</a:t>
                      </a:r>
                    </a:p>
                  </a:txBody>
                  <a:tcPr/>
                </a:tc>
                <a:tc>
                  <a:txBody>
                    <a:bodyPr/>
                    <a:lstStyle/>
                    <a:p>
                      <a:pPr algn="ctr"/>
                      <a:r>
                        <a:rPr lang="en-CA" dirty="0"/>
                        <a:t>25</a:t>
                      </a:r>
                    </a:p>
                  </a:txBody>
                  <a:tcPr/>
                </a:tc>
                <a:extLst>
                  <a:ext uri="{0D108BD9-81ED-4DB2-BD59-A6C34878D82A}">
                    <a16:rowId xmlns:a16="http://schemas.microsoft.com/office/drawing/2014/main" val="3297094007"/>
                  </a:ext>
                </a:extLst>
              </a:tr>
              <a:tr h="370840">
                <a:tc>
                  <a:txBody>
                    <a:bodyPr/>
                    <a:lstStyle/>
                    <a:p>
                      <a:pPr algn="ctr"/>
                      <a:r>
                        <a:rPr lang="zh-CN" altLang="en-US" dirty="0"/>
                        <a:t>一带一路</a:t>
                      </a:r>
                      <a:endParaRPr lang="en-CA" dirty="0"/>
                    </a:p>
                  </a:txBody>
                  <a:tcPr/>
                </a:tc>
                <a:tc>
                  <a:txBody>
                    <a:bodyPr/>
                    <a:lstStyle/>
                    <a:p>
                      <a:pPr algn="ctr"/>
                      <a:r>
                        <a:rPr lang="en-CA" dirty="0"/>
                        <a:t>140</a:t>
                      </a:r>
                    </a:p>
                  </a:txBody>
                  <a:tcPr/>
                </a:tc>
                <a:tc>
                  <a:txBody>
                    <a:bodyPr/>
                    <a:lstStyle/>
                    <a:p>
                      <a:pPr algn="ctr"/>
                      <a:r>
                        <a:rPr lang="en-CA" dirty="0"/>
                        <a:t>???</a:t>
                      </a:r>
                    </a:p>
                  </a:txBody>
                  <a:tcPr/>
                </a:tc>
                <a:extLst>
                  <a:ext uri="{0D108BD9-81ED-4DB2-BD59-A6C34878D82A}">
                    <a16:rowId xmlns:a16="http://schemas.microsoft.com/office/drawing/2014/main" val="524040865"/>
                  </a:ext>
                </a:extLst>
              </a:tr>
              <a:tr h="370840">
                <a:tc>
                  <a:txBody>
                    <a:bodyPr/>
                    <a:lstStyle/>
                    <a:p>
                      <a:pPr algn="ctr"/>
                      <a:r>
                        <a:rPr lang="en-CA" dirty="0"/>
                        <a:t>…</a:t>
                      </a:r>
                    </a:p>
                  </a:txBody>
                  <a:tcPr/>
                </a:tc>
                <a:tc>
                  <a:txBody>
                    <a:bodyPr/>
                    <a:lstStyle/>
                    <a:p>
                      <a:pPr algn="ctr"/>
                      <a:endParaRPr lang="en-CA" dirty="0"/>
                    </a:p>
                  </a:txBody>
                  <a:tcPr/>
                </a:tc>
                <a:tc>
                  <a:txBody>
                    <a:bodyPr/>
                    <a:lstStyle/>
                    <a:p>
                      <a:pPr algn="ctr"/>
                      <a:endParaRPr lang="en-CA" dirty="0"/>
                    </a:p>
                  </a:txBody>
                  <a:tcPr/>
                </a:tc>
                <a:extLst>
                  <a:ext uri="{0D108BD9-81ED-4DB2-BD59-A6C34878D82A}">
                    <a16:rowId xmlns:a16="http://schemas.microsoft.com/office/drawing/2014/main" val="3376400840"/>
                  </a:ext>
                </a:extLst>
              </a:tr>
            </a:tbl>
          </a:graphicData>
        </a:graphic>
      </p:graphicFrame>
      <p:sp>
        <p:nvSpPr>
          <p:cNvPr id="5" name="TextBox 4">
            <a:extLst>
              <a:ext uri="{FF2B5EF4-FFF2-40B4-BE49-F238E27FC236}">
                <a16:creationId xmlns:a16="http://schemas.microsoft.com/office/drawing/2014/main" id="{5D0AAB39-FFD5-4B62-B469-703C5B84BBCD}"/>
              </a:ext>
            </a:extLst>
          </p:cNvPr>
          <p:cNvSpPr txBox="1"/>
          <p:nvPr/>
        </p:nvSpPr>
        <p:spPr>
          <a:xfrm>
            <a:off x="7409793" y="5562674"/>
            <a:ext cx="4519448" cy="930201"/>
          </a:xfrm>
          <a:prstGeom prst="rect">
            <a:avLst/>
          </a:prstGeom>
          <a:noFill/>
        </p:spPr>
        <p:txBody>
          <a:bodyPr wrap="square" rtlCol="0">
            <a:spAutoFit/>
          </a:bodyPr>
          <a:lstStyle/>
          <a:p>
            <a:r>
              <a:rPr lang="en-CA" dirty="0"/>
              <a:t>[1]. </a:t>
            </a:r>
            <a:r>
              <a:rPr lang="zh-CN" altLang="en-US" dirty="0"/>
              <a:t>经贸翻译有哪些特点？笔译资讯</a:t>
            </a:r>
            <a:r>
              <a:rPr lang="en-CA" altLang="zh-CN" dirty="0"/>
              <a:t>, 2018,</a:t>
            </a:r>
            <a:r>
              <a:rPr lang="zh-CN" altLang="en-US" dirty="0"/>
              <a:t> </a:t>
            </a:r>
            <a:r>
              <a:rPr lang="en-CA" altLang="zh-CN" dirty="0"/>
              <a:t>https://www.transfu.com/biyizixun/20180620152702.html</a:t>
            </a:r>
            <a:endParaRPr lang="en-CA" dirty="0"/>
          </a:p>
        </p:txBody>
      </p:sp>
    </p:spTree>
    <p:extLst>
      <p:ext uri="{BB962C8B-B14F-4D97-AF65-F5344CB8AC3E}">
        <p14:creationId xmlns:p14="http://schemas.microsoft.com/office/powerpoint/2010/main" val="344710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旅游</a:t>
            </a:r>
            <a:endParaRPr lang="en-CA" dirty="0"/>
          </a:p>
        </p:txBody>
      </p:sp>
      <p:pic>
        <p:nvPicPr>
          <p:cNvPr id="1026" name="Picture 2">
            <a:extLst>
              <a:ext uri="{FF2B5EF4-FFF2-40B4-BE49-F238E27FC236}">
                <a16:creationId xmlns:a16="http://schemas.microsoft.com/office/drawing/2014/main" id="{5CC5B8C4-1263-43C1-9547-4D697ADF9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96012"/>
            <a:ext cx="3155292" cy="195014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9BDF6E7-5320-4548-B244-B83387772B2A}"/>
              </a:ext>
            </a:extLst>
          </p:cNvPr>
          <p:cNvSpPr txBox="1"/>
          <p:nvPr/>
        </p:nvSpPr>
        <p:spPr>
          <a:xfrm>
            <a:off x="1485766" y="1839406"/>
            <a:ext cx="1951116" cy="369332"/>
          </a:xfrm>
          <a:prstGeom prst="rect">
            <a:avLst/>
          </a:prstGeom>
          <a:noFill/>
        </p:spPr>
        <p:txBody>
          <a:bodyPr wrap="square" rtlCol="0">
            <a:spAutoFit/>
          </a:bodyPr>
          <a:lstStyle/>
          <a:p>
            <a:pPr algn="ctr"/>
            <a:r>
              <a:rPr lang="zh-CN" altLang="en-US" dirty="0"/>
              <a:t>翻译路牌</a:t>
            </a:r>
            <a:endParaRPr lang="en-CA" dirty="0"/>
          </a:p>
        </p:txBody>
      </p:sp>
      <p:sp>
        <p:nvSpPr>
          <p:cNvPr id="8" name="TextBox 7">
            <a:extLst>
              <a:ext uri="{FF2B5EF4-FFF2-40B4-BE49-F238E27FC236}">
                <a16:creationId xmlns:a16="http://schemas.microsoft.com/office/drawing/2014/main" id="{98FF2F23-8ED6-42F8-988E-D455770D402C}"/>
              </a:ext>
            </a:extLst>
          </p:cNvPr>
          <p:cNvSpPr txBox="1"/>
          <p:nvPr/>
        </p:nvSpPr>
        <p:spPr>
          <a:xfrm>
            <a:off x="5463931" y="1804834"/>
            <a:ext cx="1951116" cy="369332"/>
          </a:xfrm>
          <a:prstGeom prst="rect">
            <a:avLst/>
          </a:prstGeom>
          <a:noFill/>
        </p:spPr>
        <p:txBody>
          <a:bodyPr wrap="square" rtlCol="0">
            <a:spAutoFit/>
          </a:bodyPr>
          <a:lstStyle/>
          <a:p>
            <a:pPr algn="ctr"/>
            <a:r>
              <a:rPr lang="zh-CN" altLang="en-US" dirty="0"/>
              <a:t>语音翻译</a:t>
            </a:r>
            <a:endParaRPr lang="en-CA" dirty="0"/>
          </a:p>
        </p:txBody>
      </p:sp>
      <p:sp>
        <p:nvSpPr>
          <p:cNvPr id="9" name="TextBox 8">
            <a:extLst>
              <a:ext uri="{FF2B5EF4-FFF2-40B4-BE49-F238E27FC236}">
                <a16:creationId xmlns:a16="http://schemas.microsoft.com/office/drawing/2014/main" id="{58546AE6-359E-4C8A-B8DE-4B12A1AC9DAB}"/>
              </a:ext>
            </a:extLst>
          </p:cNvPr>
          <p:cNvSpPr txBox="1"/>
          <p:nvPr/>
        </p:nvSpPr>
        <p:spPr>
          <a:xfrm>
            <a:off x="9442096" y="1804834"/>
            <a:ext cx="1951116" cy="369332"/>
          </a:xfrm>
          <a:prstGeom prst="rect">
            <a:avLst/>
          </a:prstGeom>
          <a:noFill/>
        </p:spPr>
        <p:txBody>
          <a:bodyPr wrap="square" rtlCol="0">
            <a:spAutoFit/>
          </a:bodyPr>
          <a:lstStyle/>
          <a:p>
            <a:pPr algn="ctr"/>
            <a:r>
              <a:rPr lang="zh-CN" altLang="en-US" dirty="0"/>
              <a:t>酒店服务</a:t>
            </a:r>
            <a:endParaRPr lang="en-CA" dirty="0"/>
          </a:p>
        </p:txBody>
      </p:sp>
      <p:pic>
        <p:nvPicPr>
          <p:cNvPr id="1028" name="Picture 4" descr="酒店服务- United Engineers Limited">
            <a:extLst>
              <a:ext uri="{FF2B5EF4-FFF2-40B4-BE49-F238E27FC236}">
                <a16:creationId xmlns:a16="http://schemas.microsoft.com/office/drawing/2014/main" id="{4FFFC1C7-D1D7-415D-B8F4-CA69F4848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0008" y="2482412"/>
            <a:ext cx="3155292" cy="1893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和华尔街英语学习指路问路英语单词摆脱路痴称_华尔街英语">
            <a:extLst>
              <a:ext uri="{FF2B5EF4-FFF2-40B4-BE49-F238E27FC236}">
                <a16:creationId xmlns:a16="http://schemas.microsoft.com/office/drawing/2014/main" id="{35D6414B-FAE7-42C4-8355-0C779D6F3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7978" y="2350658"/>
            <a:ext cx="2847975"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DD8EF527-2777-4AE7-AE76-B00800899BD0}"/>
              </a:ext>
            </a:extLst>
          </p:cNvPr>
          <p:cNvSpPr>
            <a:spLocks noGrp="1"/>
          </p:cNvSpPr>
          <p:nvPr>
            <p:ph idx="1"/>
          </p:nvPr>
        </p:nvSpPr>
        <p:spPr>
          <a:xfrm>
            <a:off x="3367251" y="5106128"/>
            <a:ext cx="5457497" cy="1154266"/>
          </a:xfrm>
        </p:spPr>
        <p:txBody>
          <a:bodyPr>
            <a:normAutofit/>
          </a:bodyPr>
          <a:lstStyle/>
          <a:p>
            <a:r>
              <a:rPr lang="zh-CN" altLang="en-US" dirty="0"/>
              <a:t>异国旅游不再是顾虑。</a:t>
            </a:r>
            <a:endParaRPr lang="en-CA" altLang="zh-CN" dirty="0"/>
          </a:p>
          <a:p>
            <a:r>
              <a:rPr lang="zh-CN" altLang="en-US" dirty="0"/>
              <a:t>促进旅游业发展。</a:t>
            </a:r>
            <a:endParaRPr lang="en-CA" altLang="zh-CN" dirty="0"/>
          </a:p>
          <a:p>
            <a:endParaRPr lang="en-CA" dirty="0"/>
          </a:p>
        </p:txBody>
      </p:sp>
    </p:spTree>
    <p:extLst>
      <p:ext uri="{BB962C8B-B14F-4D97-AF65-F5344CB8AC3E}">
        <p14:creationId xmlns:p14="http://schemas.microsoft.com/office/powerpoint/2010/main" val="53239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二</a:t>
            </a:r>
            <a:r>
              <a:rPr lang="en-CA" altLang="zh-CN" dirty="0"/>
              <a:t>. </a:t>
            </a:r>
            <a:r>
              <a:rPr lang="zh-CN" altLang="en-US" dirty="0"/>
              <a:t>产业结构</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p:txBody>
          <a:bodyPr/>
          <a:lstStyle/>
          <a:p>
            <a:r>
              <a:rPr lang="zh-CN" altLang="en-US" dirty="0"/>
              <a:t>职业翻译</a:t>
            </a:r>
            <a:endParaRPr lang="en-CA" altLang="zh-CN" dirty="0"/>
          </a:p>
          <a:p>
            <a:r>
              <a:rPr lang="zh-CN" altLang="en-US" dirty="0"/>
              <a:t>语言学习</a:t>
            </a:r>
            <a:endParaRPr lang="en-CA" altLang="zh-CN" dirty="0"/>
          </a:p>
          <a:p>
            <a:r>
              <a:rPr lang="en-CA" dirty="0"/>
              <a:t>…</a:t>
            </a:r>
          </a:p>
        </p:txBody>
      </p:sp>
    </p:spTree>
    <p:extLst>
      <p:ext uri="{BB962C8B-B14F-4D97-AF65-F5344CB8AC3E}">
        <p14:creationId xmlns:p14="http://schemas.microsoft.com/office/powerpoint/2010/main" val="420086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职业翻译</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10515600" cy="2830458"/>
          </a:xfrm>
        </p:spPr>
        <p:txBody>
          <a:bodyPr>
            <a:normAutofit/>
          </a:bodyPr>
          <a:lstStyle/>
          <a:p>
            <a:r>
              <a:rPr lang="zh-CN" altLang="en-US" dirty="0"/>
              <a:t>在未来，翻译职业可能被机器翻译技术取代</a:t>
            </a:r>
            <a:r>
              <a:rPr lang="en-US" altLang="zh-CN" dirty="0"/>
              <a:t>[1]</a:t>
            </a:r>
            <a:r>
              <a:rPr lang="zh-CN" altLang="en-US" dirty="0"/>
              <a:t>。不过当下，人类翻译被机器翻译取代的概率仅有</a:t>
            </a:r>
            <a:r>
              <a:rPr lang="en-CA" altLang="zh-CN" dirty="0"/>
              <a:t>33%</a:t>
            </a:r>
            <a:r>
              <a:rPr lang="zh-CN" altLang="en-US" dirty="0"/>
              <a:t>。比如，机器可能无法学会人类的共情能力</a:t>
            </a:r>
            <a:r>
              <a:rPr lang="en-US" altLang="zh-CN" dirty="0"/>
              <a:t>[2]</a:t>
            </a:r>
            <a:r>
              <a:rPr lang="zh-CN" altLang="en-US" dirty="0"/>
              <a:t>。</a:t>
            </a:r>
            <a:endParaRPr lang="en-CA" altLang="zh-CN" dirty="0"/>
          </a:p>
          <a:p>
            <a:r>
              <a:rPr lang="zh-CN" altLang="en-US" dirty="0"/>
              <a:t>借助即时翻译技术，人工翻译的效率可以提高</a:t>
            </a:r>
            <a:r>
              <a:rPr lang="en-US" altLang="zh-CN" dirty="0"/>
              <a:t>[3]</a:t>
            </a:r>
            <a:r>
              <a:rPr lang="zh-CN" altLang="en-US" dirty="0"/>
              <a:t>。对翻译人员技能的要求将更多地转向思想、共情能力、需求描述等能力，而非单纯的语言和专业领域的能力。</a:t>
            </a:r>
            <a:r>
              <a:rPr lang="en-US" altLang="zh-CN" dirty="0"/>
              <a:t> [2]</a:t>
            </a:r>
            <a:endParaRPr lang="en-CA" altLang="zh-CN" dirty="0"/>
          </a:p>
          <a:p>
            <a:endParaRPr lang="en-CA" dirty="0"/>
          </a:p>
        </p:txBody>
      </p:sp>
    </p:spTree>
    <p:extLst>
      <p:ext uri="{BB962C8B-B14F-4D97-AF65-F5344CB8AC3E}">
        <p14:creationId xmlns:p14="http://schemas.microsoft.com/office/powerpoint/2010/main" val="3518959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语言学习</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a:xfrm>
            <a:off x="838200" y="1825625"/>
            <a:ext cx="10515600" cy="3965575"/>
          </a:xfrm>
        </p:spPr>
        <p:txBody>
          <a:bodyPr/>
          <a:lstStyle/>
          <a:p>
            <a:r>
              <a:rPr lang="zh-CN" altLang="en-US" dirty="0"/>
              <a:t>现今，外语学习的市场依旧庞大：</a:t>
            </a:r>
            <a:endParaRPr lang="en-CA" altLang="zh-CN" dirty="0"/>
          </a:p>
          <a:p>
            <a:pPr lvl="1"/>
            <a:r>
              <a:rPr lang="zh-CN" altLang="en-US" dirty="0"/>
              <a:t>“全球潜在英语学习人数高达</a:t>
            </a:r>
            <a:r>
              <a:rPr lang="en-US" altLang="zh-CN" dirty="0"/>
              <a:t>14</a:t>
            </a:r>
            <a:r>
              <a:rPr lang="zh-CN" altLang="en-US" dirty="0"/>
              <a:t>亿；中国</a:t>
            </a:r>
            <a:r>
              <a:rPr lang="en-US" altLang="zh-CN" dirty="0"/>
              <a:t>5.9</a:t>
            </a:r>
            <a:r>
              <a:rPr lang="zh-CN" altLang="en-US" dirty="0"/>
              <a:t>亿的劳动力市场中，</a:t>
            </a:r>
            <a:r>
              <a:rPr lang="en-US" altLang="zh-CN" dirty="0"/>
              <a:t>59%</a:t>
            </a:r>
            <a:r>
              <a:rPr lang="zh-CN" altLang="en-US" dirty="0"/>
              <a:t>的人愿意在未来五年接受英语课程培训，市场规模</a:t>
            </a:r>
            <a:r>
              <a:rPr lang="en-US" altLang="zh-CN" dirty="0"/>
              <a:t>3.5</a:t>
            </a:r>
            <a:r>
              <a:rPr lang="zh-CN" altLang="en-US" dirty="0"/>
              <a:t>亿。”</a:t>
            </a:r>
            <a:r>
              <a:rPr lang="en-US" altLang="zh-CN" dirty="0"/>
              <a:t>[1]</a:t>
            </a:r>
          </a:p>
          <a:p>
            <a:pPr lvl="1"/>
            <a:r>
              <a:rPr lang="en-US" altLang="zh-CN" b="0" i="0" dirty="0">
                <a:solidFill>
                  <a:srgbClr val="202124"/>
                </a:solidFill>
                <a:effectLst/>
                <a:latin typeface="arial" panose="020B0604020202020204" pitchFamily="34" charset="0"/>
              </a:rPr>
              <a:t>“2019</a:t>
            </a:r>
            <a:r>
              <a:rPr lang="zh-CN" altLang="en-US" b="0" i="0" dirty="0">
                <a:solidFill>
                  <a:srgbClr val="202124"/>
                </a:solidFill>
                <a:effectLst/>
                <a:latin typeface="arial" panose="020B0604020202020204" pitchFamily="34" charset="0"/>
              </a:rPr>
              <a:t>年</a:t>
            </a:r>
            <a:r>
              <a:rPr lang="zh-CN" altLang="en-US" b="1" i="0" dirty="0">
                <a:solidFill>
                  <a:srgbClr val="202124"/>
                </a:solidFill>
                <a:effectLst/>
                <a:latin typeface="arial" panose="020B0604020202020204" pitchFamily="34" charset="0"/>
              </a:rPr>
              <a:t>雅思</a:t>
            </a:r>
            <a:r>
              <a:rPr lang="zh-CN" altLang="en-US" b="0" i="0" dirty="0">
                <a:solidFill>
                  <a:srgbClr val="202124"/>
                </a:solidFill>
                <a:effectLst/>
                <a:latin typeface="arial" panose="020B0604020202020204" pitchFamily="34" charset="0"/>
              </a:rPr>
              <a:t>考试报名费用为</a:t>
            </a:r>
            <a:r>
              <a:rPr lang="en-US" altLang="zh-CN" b="0" i="0" dirty="0">
                <a:solidFill>
                  <a:srgbClr val="202124"/>
                </a:solidFill>
                <a:effectLst/>
                <a:latin typeface="arial" panose="020B0604020202020204" pitchFamily="34" charset="0"/>
              </a:rPr>
              <a:t>2020</a:t>
            </a:r>
            <a:r>
              <a:rPr lang="zh-CN" altLang="en-US" b="0" i="0" dirty="0">
                <a:solidFill>
                  <a:srgbClr val="202124"/>
                </a:solidFill>
                <a:effectLst/>
                <a:latin typeface="arial" panose="020B0604020202020204" pitchFamily="34" charset="0"/>
              </a:rPr>
              <a:t>元</a:t>
            </a:r>
            <a:r>
              <a:rPr lang="en-US" altLang="zh-CN" b="0" i="0" dirty="0">
                <a:solidFill>
                  <a:srgbClr val="202124"/>
                </a:solidFill>
                <a:effectLst/>
                <a:latin typeface="arial" panose="020B0604020202020204" pitchFamily="34" charset="0"/>
              </a:rPr>
              <a:t>/2070</a:t>
            </a:r>
            <a:r>
              <a:rPr lang="zh-CN" altLang="en-US" b="0" i="0" dirty="0">
                <a:solidFill>
                  <a:srgbClr val="202124"/>
                </a:solidFill>
                <a:effectLst/>
                <a:latin typeface="arial" panose="020B0604020202020204" pitchFamily="34" charset="0"/>
              </a:rPr>
              <a:t>元</a:t>
            </a:r>
            <a:r>
              <a:rPr lang="en-US" altLang="zh-CN" b="0" i="0" dirty="0">
                <a:solidFill>
                  <a:srgbClr val="202124"/>
                </a:solidFill>
                <a:effectLst/>
                <a:latin typeface="arial" panose="020B0604020202020204" pitchFamily="34" charset="0"/>
              </a:rPr>
              <a:t>/1550</a:t>
            </a:r>
            <a:r>
              <a:rPr lang="zh-CN" altLang="en-US" b="0" i="0" dirty="0">
                <a:solidFill>
                  <a:srgbClr val="202124"/>
                </a:solidFill>
                <a:effectLst/>
                <a:latin typeface="arial" panose="020B0604020202020204" pitchFamily="34" charset="0"/>
              </a:rPr>
              <a:t>元</a:t>
            </a:r>
            <a:r>
              <a:rPr lang="en-CA" altLang="zh-CN" b="0" i="0" dirty="0">
                <a:solidFill>
                  <a:srgbClr val="202124"/>
                </a:solidFill>
                <a:effectLst/>
                <a:latin typeface="arial" panose="020B0604020202020204" pitchFamily="34" charset="0"/>
              </a:rPr>
              <a:t>”</a:t>
            </a:r>
            <a:r>
              <a:rPr lang="en-US" altLang="zh-CN" b="0" i="0" dirty="0">
                <a:solidFill>
                  <a:srgbClr val="202124"/>
                </a:solidFill>
                <a:effectLst/>
                <a:latin typeface="arial" panose="020B0604020202020204" pitchFamily="34" charset="0"/>
              </a:rPr>
              <a:t> </a:t>
            </a:r>
            <a:r>
              <a:rPr lang="en-US" altLang="zh-CN" dirty="0">
                <a:solidFill>
                  <a:srgbClr val="202124"/>
                </a:solidFill>
                <a:latin typeface="arial" panose="020B0604020202020204" pitchFamily="34" charset="0"/>
              </a:rPr>
              <a:t>[2]</a:t>
            </a:r>
          </a:p>
          <a:p>
            <a:pPr lvl="1"/>
            <a:r>
              <a:rPr lang="en-CA" altLang="zh-CN" dirty="0"/>
              <a:t>“</a:t>
            </a:r>
            <a:r>
              <a:rPr lang="zh-CN" altLang="en-US" dirty="0"/>
              <a:t>托福网考考试费</a:t>
            </a:r>
            <a:r>
              <a:rPr lang="en-CA" altLang="zh-CN" dirty="0"/>
              <a:t>: </a:t>
            </a:r>
            <a:r>
              <a:rPr lang="en-US" altLang="zh-CN" dirty="0"/>
              <a:t>1985</a:t>
            </a:r>
            <a:r>
              <a:rPr lang="zh-CN" altLang="en-US" dirty="0"/>
              <a:t>元</a:t>
            </a:r>
            <a:r>
              <a:rPr lang="en-CA" altLang="zh-CN" dirty="0"/>
              <a:t>” [3]</a:t>
            </a:r>
          </a:p>
          <a:p>
            <a:pPr lvl="1"/>
            <a:r>
              <a:rPr lang="en-CA" altLang="zh-CN" dirty="0"/>
              <a:t>… </a:t>
            </a:r>
          </a:p>
          <a:p>
            <a:r>
              <a:rPr lang="zh-CN" altLang="en-US" dirty="0"/>
              <a:t>如果即时翻译已经达到较高水准，语言学习可能不再是硬要求，而是兴趣使然。这将可能导致功利性语言学习市场萎缩。</a:t>
            </a:r>
            <a:endParaRPr lang="en-CA" dirty="0"/>
          </a:p>
        </p:txBody>
      </p:sp>
    </p:spTree>
    <p:extLst>
      <p:ext uri="{BB962C8B-B14F-4D97-AF65-F5344CB8AC3E}">
        <p14:creationId xmlns:p14="http://schemas.microsoft.com/office/powerpoint/2010/main" val="2680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B53CF-3F67-4CAF-B25A-0B6E7BBEA819}"/>
              </a:ext>
            </a:extLst>
          </p:cNvPr>
          <p:cNvSpPr>
            <a:spLocks noGrp="1"/>
          </p:cNvSpPr>
          <p:nvPr>
            <p:ph type="title"/>
          </p:nvPr>
        </p:nvSpPr>
        <p:spPr/>
        <p:txBody>
          <a:bodyPr/>
          <a:lstStyle/>
          <a:p>
            <a:r>
              <a:rPr lang="zh-CN" altLang="en-US" dirty="0"/>
              <a:t>三</a:t>
            </a:r>
            <a:r>
              <a:rPr lang="en-CA" altLang="zh-CN" dirty="0"/>
              <a:t>. </a:t>
            </a:r>
            <a:r>
              <a:rPr lang="zh-CN" altLang="en-US" dirty="0"/>
              <a:t>文化与文明</a:t>
            </a:r>
            <a:endParaRPr lang="en-CA" dirty="0"/>
          </a:p>
        </p:txBody>
      </p:sp>
      <p:sp>
        <p:nvSpPr>
          <p:cNvPr id="3" name="Content Placeholder 2">
            <a:extLst>
              <a:ext uri="{FF2B5EF4-FFF2-40B4-BE49-F238E27FC236}">
                <a16:creationId xmlns:a16="http://schemas.microsoft.com/office/drawing/2014/main" id="{7B9A64B6-CCE8-4EE1-9F3F-9B91DC032971}"/>
              </a:ext>
            </a:extLst>
          </p:cNvPr>
          <p:cNvSpPr>
            <a:spLocks noGrp="1"/>
          </p:cNvSpPr>
          <p:nvPr>
            <p:ph idx="1"/>
          </p:nvPr>
        </p:nvSpPr>
        <p:spPr/>
        <p:txBody>
          <a:bodyPr/>
          <a:lstStyle/>
          <a:p>
            <a:r>
              <a:rPr lang="zh-CN" altLang="en-US" dirty="0"/>
              <a:t>英语垄断地位被挑战</a:t>
            </a:r>
            <a:endParaRPr lang="en-CA" altLang="zh-CN" dirty="0"/>
          </a:p>
          <a:p>
            <a:r>
              <a:rPr lang="zh-CN" altLang="en-US" dirty="0"/>
              <a:t>增进不同文化间的互相了解</a:t>
            </a:r>
            <a:endParaRPr lang="en-CA" altLang="zh-CN" dirty="0"/>
          </a:p>
          <a:p>
            <a:r>
              <a:rPr lang="zh-CN" altLang="en-US" dirty="0"/>
              <a:t>语言使用日趋功利</a:t>
            </a:r>
            <a:endParaRPr lang="en-CA" altLang="zh-CN" dirty="0"/>
          </a:p>
          <a:p>
            <a:r>
              <a:rPr lang="en-CA" altLang="zh-CN" dirty="0"/>
              <a:t>…</a:t>
            </a:r>
          </a:p>
          <a:p>
            <a:endParaRPr lang="en-CA" altLang="zh-CN" dirty="0"/>
          </a:p>
        </p:txBody>
      </p:sp>
    </p:spTree>
    <p:extLst>
      <p:ext uri="{BB962C8B-B14F-4D97-AF65-F5344CB8AC3E}">
        <p14:creationId xmlns:p14="http://schemas.microsoft.com/office/powerpoint/2010/main" val="3086806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1345</Words>
  <Application>Microsoft Office PowerPoint</Application>
  <PresentationFormat>Widescreen</PresentationFormat>
  <Paragraphs>83</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vt:lpstr>
      <vt:lpstr>Calibri</vt:lpstr>
      <vt:lpstr>Calibri Light</vt:lpstr>
      <vt:lpstr>Office Theme</vt:lpstr>
      <vt:lpstr>即时翻译技术为社会带来的变化</vt:lpstr>
      <vt:lpstr>一. 国际交流</vt:lpstr>
      <vt:lpstr>专业、学术交流</vt:lpstr>
      <vt:lpstr>商贸合作</vt:lpstr>
      <vt:lpstr>旅游</vt:lpstr>
      <vt:lpstr>二. 产业结构</vt:lpstr>
      <vt:lpstr>职业翻译</vt:lpstr>
      <vt:lpstr>语言学习</vt:lpstr>
      <vt:lpstr>三. 文化与文明</vt:lpstr>
      <vt:lpstr>英语垄断地位被挑战</vt:lpstr>
      <vt:lpstr>增进不同文化间的互相了解</vt:lpstr>
      <vt:lpstr>语言使用日趋功利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Xiu Minke</dc:creator>
  <cp:lastModifiedBy>Xiu Minke</cp:lastModifiedBy>
  <cp:revision>38</cp:revision>
  <dcterms:created xsi:type="dcterms:W3CDTF">2021-01-21T23:14:29Z</dcterms:created>
  <dcterms:modified xsi:type="dcterms:W3CDTF">2021-01-22T01:57:20Z</dcterms:modified>
</cp:coreProperties>
</file>