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1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74ACB-0817-4728-A768-184890ED41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54245-A3B7-48E7-BA81-F4576BBC5D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8E554-C421-40B3-82C7-8C386F12D1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82E7D4-BC61-4911-9FF0-73E79CFB46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C6B1A-5ECC-4D74-8B22-58F8E7F658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307A0F-5F64-4491-84FE-1AC20F772E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5868B-B9D7-4E27-B13E-1F21729DFD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D8C1B-02DB-44C5-8560-58E9245D4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8C2EE-5B58-475B-B4E3-0B33E3EA1E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5523C-F3A6-466A-B2C7-FD01F16E69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5BB2E-E234-4F1F-8281-19E206BED0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0388E9-6CBF-40AB-896A-C620E524A8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800" spc="199" strike="noStrike" cap="all">
                <a:solidFill>
                  <a:srgbClr val="262626"/>
                </a:solidFill>
                <a:latin typeface="Gill Sans MT"/>
              </a:rPr>
              <a:t>Kliknutím lze upravit styl.</a:t>
            </a:r>
            <a:endParaRPr b="0" lang="en-US" sz="3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cs-CZ" sz="1050" spc="-1" strike="noStrike">
                <a:solidFill>
                  <a:schemeClr val="dk1">
                    <a:alpha val="70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cs-CZ" sz="1050" spc="-1" strike="noStrike">
                <a:solidFill>
                  <a:schemeClr val="dk1">
                    <a:alpha val="70000"/>
                  </a:schemeClr>
                </a:solidFill>
                <a:latin typeface="Gill Sans MT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cs-CZ" sz="1100" spc="-1" strike="noStrike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CD936FC-AD00-4CFF-B509-FB1E6F7C729F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3640" y="758880"/>
            <a:ext cx="10891080" cy="356580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800" spc="199" strike="noStrike" cap="all">
                <a:solidFill>
                  <a:srgbClr val="262626"/>
                </a:solidFill>
                <a:latin typeface="Gill Sans MT"/>
              </a:rPr>
              <a:t>ENR1 – Enrollment MODULE</a:t>
            </a:r>
            <a:endParaRPr b="0" lang="en-US" sz="3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695320" y="4572720"/>
            <a:ext cx="6801120" cy="208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Milestone 1, NSWI130, 2024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5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	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ENR 1 – Matyáš Černíček, Jan Čelovský, Šimon Jůza,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Jan Růžička, Vojtěch Snop, Rastislav Vojtuš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L2 DIAGRAM PT.2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4040" y="758520"/>
            <a:ext cx="12191760" cy="5363280"/>
          </a:xfrm>
          <a:prstGeom prst="rect">
            <a:avLst/>
          </a:prstGeom>
          <a:ln w="0">
            <a:noFill/>
          </a:ln>
        </p:spPr>
      </p:pic>
      <p:sp>
        <p:nvSpPr>
          <p:cNvPr id="78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B3A1C3C6-0566-48BA-8937-B41D29CD7D99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10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L2 DIAGRAM PT.3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0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5C42CA4F-1BE8-43D1-88C4-85BF198BA718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11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0" y="914400"/>
            <a:ext cx="12192120" cy="50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L3 DIAGRAM - DASHBOARD CONTAINER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3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40923872-700D-4607-B481-7F2757391E78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12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ovéPole 11"/>
          <p:cNvSpPr/>
          <p:nvPr/>
        </p:nvSpPr>
        <p:spPr>
          <a:xfrm>
            <a:off x="10845360" y="5607720"/>
            <a:ext cx="9799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800" spc="-1" strike="noStrike">
                <a:solidFill>
                  <a:schemeClr val="dk1"/>
                </a:solidFill>
                <a:latin typeface="Gill Sans MT"/>
              </a:rPr>
              <a:t>Rastislav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914400"/>
            <a:ext cx="12191760" cy="46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L3 DIAGRAM – notification center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87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1250B46D-7B96-415F-96E0-289A4C530295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13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Zástupný symbol pro obsah 7" descr=""/>
          <p:cNvPicPr/>
          <p:nvPr/>
        </p:nvPicPr>
        <p:blipFill>
          <a:blip r:embed="rId1"/>
          <a:srcRect l="0" t="0" r="3254" b="8593"/>
          <a:stretch/>
        </p:blipFill>
        <p:spPr>
          <a:xfrm>
            <a:off x="0" y="678600"/>
            <a:ext cx="12191760" cy="5813280"/>
          </a:xfrm>
          <a:prstGeom prst="rect">
            <a:avLst/>
          </a:prstGeom>
          <a:ln w="0">
            <a:noFill/>
          </a:ln>
        </p:spPr>
      </p:pic>
      <p:sp>
        <p:nvSpPr>
          <p:cNvPr id="89" name="TextovéPole 8"/>
          <p:cNvSpPr/>
          <p:nvPr/>
        </p:nvSpPr>
        <p:spPr>
          <a:xfrm>
            <a:off x="11250360" y="5941800"/>
            <a:ext cx="75816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800" spc="-1" strike="noStrike">
                <a:solidFill>
                  <a:schemeClr val="dk1"/>
                </a:solidFill>
                <a:latin typeface="Gill Sans MT"/>
              </a:rPr>
              <a:t>Jan 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685800"/>
            <a:ext cx="12191760" cy="556272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69084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56058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Dynamic diagram for feature </a:t>
            </a:r>
            <a:r>
              <a:rPr b="0" i="1" lang="cs-CZ" sz="2800" spc="199" strike="noStrike" cap="all">
                <a:solidFill>
                  <a:srgbClr val="262626"/>
                </a:solidFill>
                <a:latin typeface="Gill Sans MT"/>
              </a:rPr>
              <a:t>„TEACHER enrolling IN a subject“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2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A7219241-4DDD-419F-A03B-3670397FA804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14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ovéPole 8"/>
          <p:cNvSpPr/>
          <p:nvPr/>
        </p:nvSpPr>
        <p:spPr>
          <a:xfrm>
            <a:off x="9774000" y="5792040"/>
            <a:ext cx="223488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800" spc="-1" strike="noStrike">
                <a:solidFill>
                  <a:schemeClr val="dk1"/>
                </a:solidFill>
                <a:latin typeface="Gill Sans MT"/>
              </a:rPr>
              <a:t>Vojta, Rastislav, Šimon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Deployment diagram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5" name="Zástupný symbol pro číslo snímku 2"/>
          <p:cNvSpPr/>
          <p:nvPr/>
        </p:nvSpPr>
        <p:spPr>
          <a:xfrm>
            <a:off x="1182636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C1820B0B-8A78-40EB-8020-7A728C06F141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15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Zástupný symbol pro obsah 12" descr=""/>
          <p:cNvPicPr/>
          <p:nvPr/>
        </p:nvPicPr>
        <p:blipFill>
          <a:blip r:embed="rId1"/>
          <a:srcRect l="0" t="2862" r="1182" b="2361"/>
          <a:stretch/>
        </p:blipFill>
        <p:spPr>
          <a:xfrm>
            <a:off x="1803960" y="440640"/>
            <a:ext cx="8583840" cy="6426000"/>
          </a:xfrm>
          <a:prstGeom prst="rect">
            <a:avLst/>
          </a:prstGeom>
          <a:ln w="0">
            <a:noFill/>
          </a:ln>
        </p:spPr>
      </p:pic>
      <p:sp>
        <p:nvSpPr>
          <p:cNvPr id="97" name="TextovéPole 4"/>
          <p:cNvSpPr/>
          <p:nvPr/>
        </p:nvSpPr>
        <p:spPr>
          <a:xfrm>
            <a:off x="9423720" y="694440"/>
            <a:ext cx="7243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800" spc="-1" strike="noStrike">
                <a:solidFill>
                  <a:schemeClr val="dk1"/>
                </a:solidFill>
                <a:latin typeface="Gill Sans MT"/>
              </a:rPr>
              <a:t>Vojta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Thank you for your attention!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9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9D627825-FC32-40AE-A06F-C9D535DDF571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15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FEATURES - overview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119320" y="2612880"/>
            <a:ext cx="795276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1. Enrolling to a new subject (Ras</a:t>
            </a:r>
            <a:r>
              <a:rPr b="1" lang="cs-CZ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tislav)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2. Unenrolling from enrolled subject (Honza R.)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3. Viewing enrolled subjects (Mat</a:t>
            </a:r>
            <a:r>
              <a:rPr b="1" lang="cs-CZ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yáš</a:t>
            </a: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4. Enrolling a student to a teacher's subject (Vojt</a:t>
            </a:r>
            <a:r>
              <a:rPr b="1" lang="cs-CZ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ěch)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5. Notification of Invalid Enrollment (Šimon)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Feature: 6. Viewing subjects available for enrollment (Honza Č.)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45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AAEF76B6-C428-40E5-BD7D-AEF94FF62FBC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1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3924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cs-CZ" sz="2800" spc="199" strike="noStrike" cap="all">
                <a:solidFill>
                  <a:srgbClr val="262626"/>
                </a:solidFill>
                <a:latin typeface="Gill Sans MT"/>
              </a:rPr>
              <a:t>RESPONSIBILITIES overview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231280" y="1846080"/>
            <a:ext cx="7729200" cy="500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Subject viewing and interaction responsibilities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Display information of available subjects for the student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Display information of all enrolled subjects for the student.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Ensure enrollment requests can be made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Display responsibilities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Display the list of subjects in which the student is enrolled.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Display a selector to choose a specific subject for unenrollment</a:t>
            </a:r>
            <a:r>
              <a:rPr b="0" lang="en-US" sz="16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.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48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93441068-77CA-46F3-8191-AAD944FE89A7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3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31280" y="3924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cs-CZ" sz="2800" spc="199" strike="noStrike" cap="all">
                <a:solidFill>
                  <a:srgbClr val="262626"/>
                </a:solidFill>
                <a:latin typeface="Gill Sans MT"/>
              </a:rPr>
              <a:t>RESPONSIBILITIES overview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231280" y="1846080"/>
            <a:ext cx="7729200" cy="500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Enrollment processing responsibilities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Ensure enrollment requests are correctly processed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Ensure that the student is correctly enrolled to the selected subject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Ensure that all actions done are logged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Remove the subject from the students list of enrolled subjects.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Notify the student promptly of the outcome of the request.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51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63A135BC-02B9-4E1D-A41A-7CA2D8553F22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4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31280" y="3924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cs-CZ" sz="2800" spc="199" strike="noStrike" cap="all">
                <a:solidFill>
                  <a:srgbClr val="262626"/>
                </a:solidFill>
                <a:latin typeface="Gill Sans MT"/>
              </a:rPr>
              <a:t>RESPONSIBILITIES overview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231280" y="1846080"/>
            <a:ext cx="7729200" cy="500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Enrollment validation responsibilities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Validate student credentials, prerequisites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Validate availability of space for selected subject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Inform student of any issues that occurred during validation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Inform teacher of any issues that occurred during validation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Offer to place the student into an enrollment queue for the selected subject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Check if the unenrollment request meets specific criteria.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Check if there was some error during the unenrollment request.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54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03BF7212-8354-4A91-A8AA-91F23489FE43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5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3924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cs-CZ" sz="2800" spc="199" strike="noStrike" cap="all">
                <a:solidFill>
                  <a:srgbClr val="262626"/>
                </a:solidFill>
                <a:latin typeface="Gill Sans MT"/>
              </a:rPr>
              <a:t>RESPONSIBILITIES overview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1846080"/>
            <a:ext cx="7729200" cy="500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Notification responsibilities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Notify the student if request was success or not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Send email notification to the student with the confirmation message and details about the enrollment.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Filtering responsibility</a:t>
            </a:r>
            <a:endParaRPr b="0" lang="en-US" sz="24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Gill Sans MT"/>
              </a:rPr>
              <a:t>Filter available subjects for the student.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57" name="Zástupný symbol pro číslo snímku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DE584EFE-B586-462A-8BC1-E2547BFA63F3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6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L1 DIAGRAM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9" name="Zástupný symbol pro číslo snímku 5"/>
          <p:cNvSpPr/>
          <p:nvPr/>
        </p:nvSpPr>
        <p:spPr>
          <a:xfrm>
            <a:off x="11808000" y="649224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C15BB788-E2FE-4637-AAE3-3BCECBB5A1A8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7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Zástupný symbol pro obsah 9" descr=""/>
          <p:cNvPicPr/>
          <p:nvPr/>
        </p:nvPicPr>
        <p:blipFill>
          <a:blip r:embed="rId1"/>
          <a:stretch/>
        </p:blipFill>
        <p:spPr>
          <a:xfrm>
            <a:off x="1176840" y="440640"/>
            <a:ext cx="9838080" cy="64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L2 DIAGRAM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62" name="Zástupný symbol pro obsah 6" descr=""/>
          <p:cNvPicPr/>
          <p:nvPr/>
        </p:nvPicPr>
        <p:blipFill>
          <a:blip r:embed="rId1"/>
          <a:srcRect l="755" t="802" r="874" b="897"/>
          <a:stretch/>
        </p:blipFill>
        <p:spPr>
          <a:xfrm>
            <a:off x="2040120" y="440640"/>
            <a:ext cx="8111160" cy="6417000"/>
          </a:xfrm>
          <a:prstGeom prst="rect">
            <a:avLst/>
          </a:prstGeom>
          <a:ln w="0">
            <a:noFill/>
          </a:ln>
        </p:spPr>
      </p:pic>
      <p:sp>
        <p:nvSpPr>
          <p:cNvPr id="63" name="Zástupný symbol pro číslo snímku 7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41B3DE96-1303-4275-BB69-FF001184F6FA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8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ovéPole 2"/>
          <p:cNvSpPr/>
          <p:nvPr/>
        </p:nvSpPr>
        <p:spPr>
          <a:xfrm>
            <a:off x="4038480" y="2352600"/>
            <a:ext cx="39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ovéPole 3"/>
          <p:cNvSpPr/>
          <p:nvPr/>
        </p:nvSpPr>
        <p:spPr>
          <a:xfrm>
            <a:off x="3932640" y="2675880"/>
            <a:ext cx="80100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Rastislav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ovéPole 8"/>
          <p:cNvSpPr/>
          <p:nvPr/>
        </p:nvSpPr>
        <p:spPr>
          <a:xfrm>
            <a:off x="6361560" y="4063680"/>
            <a:ext cx="75312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Vojtěch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ovéPole 9"/>
          <p:cNvSpPr/>
          <p:nvPr/>
        </p:nvSpPr>
        <p:spPr>
          <a:xfrm>
            <a:off x="3084840" y="4799880"/>
            <a:ext cx="61128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Jan 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ovéPole 10"/>
          <p:cNvSpPr/>
          <p:nvPr/>
        </p:nvSpPr>
        <p:spPr>
          <a:xfrm>
            <a:off x="9244440" y="5032440"/>
            <a:ext cx="71604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Matyáš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ovéPole 11"/>
          <p:cNvSpPr/>
          <p:nvPr/>
        </p:nvSpPr>
        <p:spPr>
          <a:xfrm>
            <a:off x="6942600" y="4869720"/>
            <a:ext cx="61128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Jan Č.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ovéPole 12"/>
          <p:cNvSpPr/>
          <p:nvPr/>
        </p:nvSpPr>
        <p:spPr>
          <a:xfrm>
            <a:off x="4894920" y="3569400"/>
            <a:ext cx="66744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Šimon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ovéPole 13"/>
          <p:cNvSpPr/>
          <p:nvPr/>
        </p:nvSpPr>
        <p:spPr>
          <a:xfrm>
            <a:off x="7895160" y="4063680"/>
            <a:ext cx="667440" cy="303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cs-CZ" sz="1400" spc="-1" strike="noStrike">
                <a:solidFill>
                  <a:schemeClr val="dk1"/>
                </a:solidFill>
                <a:latin typeface="Gill Sans MT"/>
              </a:rPr>
              <a:t>Šimon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31280" y="0"/>
            <a:ext cx="7729200" cy="44028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24994" lnSpcReduction="1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2800" spc="199" strike="noStrike" cap="all">
                <a:solidFill>
                  <a:srgbClr val="262626"/>
                </a:solidFill>
                <a:latin typeface="Gill Sans MT"/>
              </a:rPr>
              <a:t>L2 DIAGRAM PT.1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pic>
        <p:nvPicPr>
          <p:cNvPr id="73" name="Zástupný symbol pro obsah 6" descr=""/>
          <p:cNvPicPr/>
          <p:nvPr/>
        </p:nvPicPr>
        <p:blipFill>
          <a:blip r:embed="rId1"/>
          <a:srcRect l="0" t="0" r="50000" b="45799"/>
          <a:stretch/>
        </p:blipFill>
        <p:spPr>
          <a:xfrm>
            <a:off x="2425680" y="440640"/>
            <a:ext cx="7340400" cy="6402600"/>
          </a:xfrm>
          <a:prstGeom prst="rect">
            <a:avLst/>
          </a:prstGeom>
          <a:ln w="0">
            <a:noFill/>
          </a:ln>
        </p:spPr>
      </p:pic>
      <p:sp>
        <p:nvSpPr>
          <p:cNvPr id="74" name="Zástupný symbol pro číslo snímku 7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69B52920-F895-4D1D-BCF1-E45E0B477B40}" type="slidenum">
              <a:rPr b="0" lang="cs-CZ" sz="1100" spc="-1" strike="noStrike">
                <a:solidFill>
                  <a:srgbClr val="ffffff"/>
                </a:solidFill>
                <a:latin typeface="Gill Sans MT"/>
              </a:rPr>
              <a:t>9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571760" y="440640"/>
            <a:ext cx="9076320" cy="64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0000"/>
                <a:lumMod val="103000"/>
              </a:schemeClr>
            </a:gs>
            <a:gs pos="100000">
              <a:schemeClr val="phClr">
                <a:tint val="82000"/>
                <a:lumMod val="103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7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93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7000"/>
                <a:shade val="100000"/>
                <a:lumMod val="120000"/>
              </a:schemeClr>
            </a:gs>
            <a:gs pos="100000">
              <a:schemeClr val="phClr">
                <a:tint val="96000"/>
                <a:shade val="95000"/>
                <a:lumMod val="80000"/>
              </a:schemeClr>
            </a:gs>
          </a:gsLst>
          <a:path path="circle">
            <a:fillToRect l="50000" t="55000" r="125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182</TotalTime>
  <Application>LibreOffice/7.6.4.1$MacOSX_AARCH64 LibreOffice_project/e19e193f88cd6c0525a17fb7a176ed8e6a3e2aa1</Application>
  <AppVersion>15.0000</AppVersion>
  <Words>405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2024-11-26T12:15:39Z</dcterms:created>
  <dc:creator>Dell</dc:creator>
  <dc:description/>
  <dc:language>en-US</dc:language>
  <cp:lastModifiedBy/>
  <cp:lastPrinted>2024-11-27T09:28:26Z</cp:lastPrinted>
  <dcterms:modified xsi:type="dcterms:W3CDTF">2024-11-27T09:27:27Z</dcterms:modified>
  <cp:revision>18</cp:revision>
  <dc:subject/>
  <dc:title>ENR1 – Enrollment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16</vt:i4>
  </property>
</Properties>
</file>