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81" r:id="rId3"/>
    <p:sldId id="282" r:id="rId4"/>
    <p:sldId id="257" r:id="rId5"/>
    <p:sldId id="258" r:id="rId6"/>
    <p:sldId id="263" r:id="rId7"/>
    <p:sldId id="287" r:id="rId8"/>
    <p:sldId id="283" r:id="rId9"/>
    <p:sldId id="284" r:id="rId10"/>
    <p:sldId id="285" r:id="rId11"/>
    <p:sldId id="286" r:id="rId12"/>
    <p:sldId id="289" r:id="rId13"/>
    <p:sldId id="290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5252" autoAdjust="0"/>
  </p:normalViewPr>
  <p:slideViewPr>
    <p:cSldViewPr snapToGrid="0">
      <p:cViewPr varScale="1">
        <p:scale>
          <a:sx n="63" d="100"/>
          <a:sy n="63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DD35-A847-4844-A31F-9703917BCD16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6C24-F687-4DF7-A468-4FFFD1EA6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6C24-F687-4DF7-A468-4FFFD1EA62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7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EBS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virtual machine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mount</a:t>
            </a:r>
            <a:r>
              <a:rPr lang="ko-KR" altLang="en-US" dirty="0" smtClean="0"/>
              <a:t>하여 사용하기 때문에 파일을 읽고 쓰는 속도가 빠르지만 가격이 </a:t>
            </a:r>
            <a:r>
              <a:rPr lang="en-US" altLang="ko-KR" dirty="0" smtClean="0"/>
              <a:t>S3</a:t>
            </a:r>
            <a:r>
              <a:rPr lang="ko-KR" altLang="en-US" dirty="0" smtClean="0"/>
              <a:t>보다 비싸다</a:t>
            </a:r>
            <a:r>
              <a:rPr lang="en-US" altLang="ko-KR" dirty="0" smtClean="0"/>
              <a:t>. EBS</a:t>
            </a:r>
            <a:r>
              <a:rPr lang="ko-KR" altLang="en-US" dirty="0" smtClean="0"/>
              <a:t>의 단점은 반드시 하나의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에서만 접근할 수 있다는 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EBS</a:t>
            </a:r>
            <a:r>
              <a:rPr lang="ko-KR" altLang="en-US" dirty="0" smtClean="0"/>
              <a:t>에 담겨있는 데이터에 동시에 접근하는 것이 불가능하다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여러사람이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동시에 접근해야 하는 </a:t>
            </a:r>
            <a:r>
              <a:rPr lang="en-US" altLang="ko-KR" dirty="0" smtClean="0"/>
              <a:t>Dropbox</a:t>
            </a:r>
            <a:r>
              <a:rPr lang="ko-KR" altLang="en-US" dirty="0" smtClean="0"/>
              <a:t>와 같은 경우 </a:t>
            </a:r>
            <a:r>
              <a:rPr lang="en-US" altLang="ko-KR" dirty="0" smtClean="0"/>
              <a:t>S3</a:t>
            </a:r>
            <a:r>
              <a:rPr lang="ko-KR" altLang="en-US" dirty="0" smtClean="0"/>
              <a:t>를 기반으로 만들어진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EBS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'on-demand', 'elasticity'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cloud</a:t>
            </a:r>
            <a:r>
              <a:rPr lang="ko-KR" altLang="en-US" dirty="0" smtClean="0"/>
              <a:t>의 속성을 따르지 않는 것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S3</a:t>
            </a:r>
            <a:r>
              <a:rPr lang="ko-KR" altLang="en-US" dirty="0" smtClean="0"/>
              <a:t>는 사용한 만큼만 비용을 지불하고 무한대로 확장이 가능하며 여러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이 동시에 접근할 수 있다는 장점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파일서버의 역할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6C24-F687-4DF7-A468-4FFFD1EA62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8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삼성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프린팅솔루션사업부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프린팅</a:t>
            </a:r>
            <a:r>
              <a:rPr lang="ko-KR" altLang="en-US" dirty="0" smtClean="0"/>
              <a:t> 기술</a:t>
            </a:r>
            <a:r>
              <a:rPr lang="en-US" altLang="ko-KR" dirty="0" smtClean="0"/>
              <a:t>(NFC)</a:t>
            </a:r>
            <a:r>
              <a:rPr lang="ko-KR" altLang="en-US" dirty="0" smtClean="0"/>
              <a:t>을 지속적으로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발전시킴</a:t>
            </a:r>
            <a:endParaRPr lang="en-US" altLang="ko-KR" dirty="0" smtClean="0"/>
          </a:p>
          <a:p>
            <a:r>
              <a:rPr lang="ko-KR" altLang="en-US" dirty="0" smtClean="0"/>
              <a:t>전세계에 안정적인 </a:t>
            </a:r>
            <a:r>
              <a:rPr lang="en-US" altLang="ko-KR" dirty="0" smtClean="0"/>
              <a:t>Printing</a:t>
            </a:r>
            <a:r>
              <a:rPr lang="en-US" altLang="ko-KR" baseline="0" dirty="0" smtClean="0"/>
              <a:t> App Center</a:t>
            </a:r>
            <a:r>
              <a:rPr lang="ko-KR" altLang="en-US" baseline="0" dirty="0" smtClean="0"/>
              <a:t>을 제공하기 위해 사용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Printing app Center</a:t>
            </a:r>
            <a:r>
              <a:rPr lang="ko-KR" altLang="en-US" baseline="0" dirty="0" smtClean="0"/>
              <a:t>는 전세계 어디서든 접근이 가능하고 실시간으로 </a:t>
            </a:r>
            <a:r>
              <a:rPr lang="en-US" altLang="ko-KR" baseline="0" dirty="0" smtClean="0"/>
              <a:t>app</a:t>
            </a:r>
            <a:r>
              <a:rPr lang="ko-KR" altLang="en-US" baseline="0" dirty="0" smtClean="0"/>
              <a:t>을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다운로드 할 수 있는 삼성전자 </a:t>
            </a:r>
            <a:r>
              <a:rPr lang="ko-KR" altLang="en-US" baseline="0" dirty="0" err="1" smtClean="0"/>
              <a:t>프린팅솔루션</a:t>
            </a:r>
            <a:r>
              <a:rPr lang="ko-KR" altLang="en-US" baseline="0" dirty="0" smtClean="0"/>
              <a:t> 사업부만의 솔루션으로 태어나게 되었다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Adobe:</a:t>
            </a:r>
            <a:r>
              <a:rPr lang="en-US" altLang="ko-KR" baseline="0" dirty="0" smtClean="0"/>
              <a:t> AWS</a:t>
            </a:r>
            <a:r>
              <a:rPr lang="ko-KR" altLang="en-US" baseline="0" dirty="0" smtClean="0"/>
              <a:t>를 사용해서 여러 개의 </a:t>
            </a:r>
            <a:r>
              <a:rPr lang="en-US" altLang="ko-KR" baseline="0" dirty="0" smtClean="0"/>
              <a:t>TERA </a:t>
            </a:r>
            <a:r>
              <a:rPr lang="ko-KR" altLang="en-US" baseline="0" dirty="0" smtClean="0"/>
              <a:t>단위의 환경을 고객에게 제공해주고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시스템을 발전시켜서 인프라보다는 자신들의 소프트웨어를 </a:t>
            </a:r>
            <a:r>
              <a:rPr lang="ko-KR" altLang="en-US" baseline="0" dirty="0" err="1" smtClean="0"/>
              <a:t>발전시키는데에</a:t>
            </a:r>
            <a:r>
              <a:rPr lang="ko-KR" altLang="en-US" baseline="0" dirty="0" smtClean="0"/>
              <a:t> 더 노력하고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6C24-F687-4DF7-A468-4FFFD1EA62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0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6C24-F687-4DF7-A468-4FFFD1EA62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06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질병 치료를 위한 약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6C24-F687-4DF7-A468-4FFFD1EA62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9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3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6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1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5DAD6-ED79-4A4E-BAD7-26A93D6C6F85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1B5D-F32D-46E6-A56D-B55D479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bm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0116" y="2240924"/>
            <a:ext cx="10363200" cy="2219317"/>
          </a:xfrm>
        </p:spPr>
        <p:txBody>
          <a:bodyPr>
            <a:noAutofit/>
          </a:bodyPr>
          <a:lstStyle/>
          <a:p>
            <a:r>
              <a:rPr lang="en-US" altLang="ko-KR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Cloud Computing</a:t>
            </a:r>
            <a:br>
              <a:rPr lang="en-US" altLang="ko-KR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&amp; AWS</a:t>
            </a:r>
            <a:endParaRPr lang="ko-KR" altLang="en-US" sz="8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AWS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Total Cost of Ownership (TCO) Calculator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571738"/>
            <a:ext cx="10786680" cy="18585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743650"/>
            <a:ext cx="4335888" cy="14488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599" y="1748903"/>
            <a:ext cx="48912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/>
              <a:t>https://awstcocalculator.com</a:t>
            </a:r>
            <a:r>
              <a:rPr lang="ko-KR" altLang="en-US" sz="3000" dirty="0" smtClean="0"/>
              <a:t>/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920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AWS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Total Cost of Ownership (TCO) Calculator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870" y="1606639"/>
            <a:ext cx="8816227" cy="52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sz="5000" dirty="0" smtClean="0"/>
              <a:t> </a:t>
            </a:r>
            <a:r>
              <a:rPr lang="ko-KR" altLang="en-US" sz="5000" b="1" dirty="0" smtClean="0"/>
              <a:t>기업 사례</a:t>
            </a:r>
            <a:r>
              <a:rPr lang="ko-KR" altLang="en-US" sz="5000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 </a:t>
            </a:r>
            <a:r>
              <a:rPr lang="en-US" altLang="ko-KR" b="1" dirty="0">
                <a:hlinkClick r:id="rId3"/>
              </a:rPr>
              <a:t>Bristol-Myers Squibb</a:t>
            </a:r>
            <a:endParaRPr lang="ko-KR" altLang="en-US" dirty="0"/>
          </a:p>
        </p:txBody>
      </p:sp>
      <p:pic>
        <p:nvPicPr>
          <p:cNvPr id="1026" name="Picture 2" descr="Self provisioning port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9" y="2701768"/>
            <a:ext cx="7011102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933516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b="1" dirty="0" smtClean="0"/>
              <a:t>Keep Costs Down</a:t>
            </a:r>
            <a:endParaRPr lang="ko-KR" altLang="en-US" sz="2500" b="1" dirty="0"/>
          </a:p>
        </p:txBody>
      </p:sp>
      <p:sp>
        <p:nvSpPr>
          <p:cNvPr id="6" name="직사각형 5"/>
          <p:cNvSpPr/>
          <p:nvPr/>
        </p:nvSpPr>
        <p:spPr>
          <a:xfrm>
            <a:off x="1215762" y="2371503"/>
            <a:ext cx="595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Mon-Fri, 9AM - 5PM, Turn off the server on weekends.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44820"/>
            <a:ext cx="55909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https://aws.amazon.com/ko/economics/learn-more/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sz="5000" dirty="0" smtClean="0"/>
              <a:t> </a:t>
            </a:r>
            <a:r>
              <a:rPr lang="ko-KR" altLang="en-US" sz="5000" b="1" dirty="0" smtClean="0"/>
              <a:t>기업 사례</a:t>
            </a:r>
            <a:r>
              <a:rPr lang="ko-KR" altLang="en-US" sz="5000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 </a:t>
            </a:r>
            <a:r>
              <a:rPr lang="en-US" altLang="ko-KR" b="1" dirty="0">
                <a:hlinkClick r:id="rId2"/>
              </a:rPr>
              <a:t>Bristol-Myers Squibb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52500" y="174466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Fast Computing Times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033587" y="47783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mtClean="0"/>
              <a:t>Fast Computing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8" name="Picture 2" descr="98 percent time sav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465702"/>
            <a:ext cx="6838950" cy="384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9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28612"/>
            <a:ext cx="8776925" cy="3078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6" y="3576637"/>
            <a:ext cx="4366275" cy="3090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1650" y="3576637"/>
            <a:ext cx="327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/>
              <a:t>$78 * 12 = $936</a:t>
            </a:r>
          </a:p>
        </p:txBody>
      </p:sp>
    </p:spTree>
    <p:extLst>
      <p:ext uri="{BB962C8B-B14F-4D97-AF65-F5344CB8AC3E}">
        <p14:creationId xmlns:p14="http://schemas.microsoft.com/office/powerpoint/2010/main" val="2822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Cloud Computing</a:t>
            </a:r>
            <a:r>
              <a:rPr lang="ko-KR" altLang="en-US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이란</a:t>
            </a:r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  <a:endParaRPr lang="ko-KR" altLang="en-US" sz="6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193879" y="1723012"/>
            <a:ext cx="5319833" cy="45262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18</a:t>
            </a:r>
            <a:r>
              <a:rPr lang="ko-KR" altLang="en-US" dirty="0" smtClean="0">
                <a:solidFill>
                  <a:srgbClr val="002060"/>
                </a:solidFill>
              </a:rPr>
              <a:t>세기 산업 혁명 시절에는</a:t>
            </a:r>
            <a:r>
              <a:rPr lang="en-US" altLang="ko-KR" dirty="0" smtClean="0">
                <a:solidFill>
                  <a:srgbClr val="002060"/>
                </a:solidFill>
              </a:rPr>
              <a:t>…</a:t>
            </a: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공장마다 제품 생산에 필요한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안정적인 전기를 공급하기 위해 전기 발전 설비를 직접 만들어 운영했다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3" y="1723012"/>
            <a:ext cx="5832391" cy="4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Cloud Computing</a:t>
            </a:r>
            <a:r>
              <a:rPr lang="ko-KR" altLang="en-US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이란</a:t>
            </a:r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  <a:endParaRPr lang="ko-KR" altLang="en-US" sz="6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4483" y="1600199"/>
            <a:ext cx="5502129" cy="452628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450854" cy="45262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rgbClr val="002060"/>
                </a:solidFill>
              </a:rPr>
              <a:t>하지만 </a:t>
            </a:r>
            <a:r>
              <a:rPr lang="en-US" altLang="ko-KR" dirty="0" smtClean="0">
                <a:solidFill>
                  <a:srgbClr val="002060"/>
                </a:solidFill>
              </a:rPr>
              <a:t>20</a:t>
            </a:r>
            <a:r>
              <a:rPr lang="ko-KR" altLang="en-US" dirty="0" smtClean="0">
                <a:solidFill>
                  <a:srgbClr val="002060"/>
                </a:solidFill>
              </a:rPr>
              <a:t>세기 현대에는</a:t>
            </a:r>
            <a:r>
              <a:rPr lang="en-US" altLang="ko-KR" dirty="0" smtClean="0">
                <a:solidFill>
                  <a:srgbClr val="002060"/>
                </a:solidFill>
              </a:rPr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누가 어떻게 만드는지 고려 없이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플러그를 꼽기만 하면 언제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어디서나 쓴 만큼만 요금을 내고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6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772" y="34558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Cloud Computing</a:t>
            </a:r>
            <a:endParaRPr lang="ko-KR" altLang="en-US" sz="6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772" y="2038083"/>
            <a:ext cx="1081314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 smtClean="0"/>
              <a:t>“ </a:t>
            </a:r>
            <a:r>
              <a:rPr lang="ko-KR" altLang="en-US" sz="2300" dirty="0" smtClean="0"/>
              <a:t>인터넷을 통해 </a:t>
            </a:r>
            <a:r>
              <a:rPr lang="en-US" altLang="ko-KR" sz="2300" dirty="0" smtClean="0"/>
              <a:t>IT </a:t>
            </a:r>
            <a:r>
              <a:rPr lang="ko-KR" altLang="en-US" sz="2300" dirty="0" smtClean="0"/>
              <a:t>리소스와 애플리케이션을 원할 때 언제든지 사용한 만큼만 요금을 내는 서비스</a:t>
            </a:r>
            <a:r>
              <a:rPr lang="en-US" altLang="ko-KR" sz="2300" dirty="0" smtClean="0"/>
              <a:t>“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 smtClean="0"/>
              <a:t>몇 번의 클릭과 간단한 명령 만으로 </a:t>
            </a:r>
            <a:r>
              <a:rPr lang="en-US" altLang="ko-KR" sz="2300" dirty="0" smtClean="0"/>
              <a:t>IT </a:t>
            </a:r>
            <a:r>
              <a:rPr lang="ko-KR" altLang="en-US" sz="2300" dirty="0" smtClean="0"/>
              <a:t>자원을 언제 어디서나 바로 사용할 수 있다</a:t>
            </a:r>
            <a:r>
              <a:rPr lang="en-US" altLang="ko-KR" sz="2300" dirty="0" smtClean="0"/>
              <a:t>.</a:t>
            </a:r>
          </a:p>
          <a:p>
            <a:pPr marL="0" indent="0">
              <a:buNone/>
            </a:pPr>
            <a:r>
              <a:rPr lang="en-US" altLang="ko-KR" sz="2300" dirty="0" smtClean="0"/>
              <a:t>(CPU, </a:t>
            </a:r>
            <a:r>
              <a:rPr lang="ko-KR" altLang="en-US" sz="2300" dirty="0" smtClean="0"/>
              <a:t>메모리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네트워크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데이터베이스</a:t>
            </a:r>
            <a:r>
              <a:rPr lang="en-US" altLang="ko-KR" sz="2300" dirty="0" smtClean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8170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869" y="252436"/>
            <a:ext cx="10515600" cy="1141703"/>
          </a:xfrm>
        </p:spPr>
        <p:txBody>
          <a:bodyPr/>
          <a:lstStyle/>
          <a:p>
            <a:pPr algn="l"/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장점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869" y="1600201"/>
            <a:ext cx="10813143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300" dirty="0"/>
              <a:t>데이터 센터와 서버에 대규모의 투자를 하는 대신 컴퓨팅 리소스를 사용할 때만</a:t>
            </a:r>
            <a:r>
              <a:rPr lang="en-US" altLang="ko-KR" sz="2300" dirty="0"/>
              <a:t>, </a:t>
            </a:r>
            <a:r>
              <a:rPr lang="ko-KR" altLang="en-US" sz="2300" dirty="0"/>
              <a:t>그리고 사용한 만큼의 리소스에 대해서만 비용을 </a:t>
            </a:r>
            <a:r>
              <a:rPr lang="ko-KR" altLang="en-US" sz="2300" dirty="0" smtClean="0"/>
              <a:t>지불</a:t>
            </a:r>
            <a:endParaRPr lang="en-US" altLang="ko-KR" sz="2300" dirty="0" smtClean="0"/>
          </a:p>
          <a:p>
            <a:endParaRPr lang="en-US" altLang="ko-KR" sz="2300" dirty="0" smtClean="0"/>
          </a:p>
          <a:p>
            <a:r>
              <a:rPr lang="ko-KR" altLang="en-US" sz="2300" dirty="0"/>
              <a:t>필요한 인프라 용량을 추정할 필요가 </a:t>
            </a:r>
            <a:r>
              <a:rPr lang="ko-KR" altLang="en-US" sz="2300" dirty="0" smtClean="0"/>
              <a:t>없다</a:t>
            </a:r>
            <a:r>
              <a:rPr lang="en-US" altLang="ko-KR" sz="2300" dirty="0"/>
              <a:t>. </a:t>
            </a:r>
            <a:r>
              <a:rPr lang="ko-KR" altLang="en-US" sz="2300" dirty="0" smtClean="0"/>
              <a:t>필요한 </a:t>
            </a:r>
            <a:r>
              <a:rPr lang="ko-KR" altLang="en-US" sz="2300" dirty="0"/>
              <a:t>만큼의 리소스에 액세스하고 필요에 따라 몇 분 만에 확장 또는 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dirty="0"/>
              <a:t> 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축소할 </a:t>
            </a:r>
            <a:r>
              <a:rPr lang="ko-KR" altLang="en-US" sz="2300" dirty="0"/>
              <a:t>수 </a:t>
            </a:r>
            <a:r>
              <a:rPr lang="ko-KR" altLang="en-US" sz="2300" dirty="0" smtClean="0"/>
              <a:t>있다</a:t>
            </a:r>
            <a:r>
              <a:rPr lang="en-US" altLang="ko-KR" sz="2300" dirty="0" smtClean="0"/>
              <a:t>.</a:t>
            </a:r>
          </a:p>
          <a:p>
            <a:endParaRPr lang="en-US" altLang="ko-KR" sz="2300" dirty="0" smtClean="0"/>
          </a:p>
          <a:p>
            <a:r>
              <a:rPr lang="ko-KR" altLang="en-US" sz="2300" dirty="0"/>
              <a:t>새 </a:t>
            </a:r>
            <a:r>
              <a:rPr lang="en-US" altLang="ko-KR" sz="2300" dirty="0"/>
              <a:t>IT </a:t>
            </a:r>
            <a:r>
              <a:rPr lang="ko-KR" altLang="en-US" sz="2300" dirty="0"/>
              <a:t>리소스를 클릭 한 번으로 </a:t>
            </a:r>
            <a:r>
              <a:rPr lang="ko-KR" altLang="en-US" sz="2300" dirty="0" smtClean="0"/>
              <a:t>사용</a:t>
            </a:r>
            <a:endParaRPr lang="en-US" altLang="ko-KR" sz="2300" dirty="0" smtClean="0"/>
          </a:p>
          <a:p>
            <a:endParaRPr lang="en-US" altLang="ko-KR" sz="2300" dirty="0" smtClean="0"/>
          </a:p>
          <a:p>
            <a:r>
              <a:rPr lang="ko-KR" altLang="en-US" sz="2300" dirty="0" smtClean="0"/>
              <a:t>데이터 센터 운영 및 유지 관리에 비용 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dirty="0" smtClean="0"/>
              <a:t>  </a:t>
            </a:r>
            <a:r>
              <a:rPr lang="ko-KR" altLang="en-US" sz="2300" dirty="0" smtClean="0"/>
              <a:t>투자 불필요</a:t>
            </a:r>
            <a:endParaRPr lang="ko-KR" altLang="en-US" sz="23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440" y="3350325"/>
            <a:ext cx="5447294" cy="29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Amazon Web Service</a:t>
            </a:r>
            <a:endParaRPr lang="ko-KR" altLang="en-US" sz="6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1707201"/>
          </a:xfrm>
        </p:spPr>
        <p:txBody>
          <a:bodyPr>
            <a:normAutofit lnSpcReduction="10000"/>
          </a:bodyPr>
          <a:lstStyle/>
          <a:p>
            <a:r>
              <a:rPr lang="ko-KR" altLang="en-US" sz="2300" dirty="0"/>
              <a:t>온라인 서점으로 유명한 아마존에서 만든 </a:t>
            </a:r>
            <a:r>
              <a:rPr lang="ko-KR" altLang="en-US" sz="2300" dirty="0" smtClean="0"/>
              <a:t>웹 서비스 </a:t>
            </a:r>
            <a:r>
              <a:rPr lang="ko-KR" altLang="en-US" sz="2300" dirty="0"/>
              <a:t>인프라로 </a:t>
            </a:r>
            <a:r>
              <a:rPr lang="ko-KR" altLang="en-US" sz="2300" dirty="0" smtClean="0"/>
              <a:t>웹 서비스를 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</a:t>
            </a:r>
            <a:r>
              <a:rPr lang="en-US" altLang="ko-KR" sz="2300" dirty="0" smtClean="0"/>
              <a:t>  </a:t>
            </a:r>
            <a:r>
              <a:rPr lang="ko-KR" altLang="en-US" sz="2300" dirty="0" smtClean="0"/>
              <a:t>운영하는데 </a:t>
            </a:r>
            <a:r>
              <a:rPr lang="ko-KR" altLang="en-US" sz="2300" dirty="0"/>
              <a:t>필요한 기술들을 포괄적으로 제공하는 </a:t>
            </a:r>
            <a:r>
              <a:rPr lang="ko-KR" altLang="en-US" sz="2300" dirty="0" smtClean="0"/>
              <a:t>서비스</a:t>
            </a:r>
            <a:endParaRPr lang="en-US" altLang="ko-KR" sz="2300" dirty="0" smtClean="0"/>
          </a:p>
          <a:p>
            <a:endParaRPr lang="en-US" altLang="ko-KR" sz="2300" dirty="0" smtClean="0"/>
          </a:p>
          <a:p>
            <a:r>
              <a:rPr lang="ko-KR" altLang="en-US" sz="2300" dirty="0" smtClean="0"/>
              <a:t>물리적 장치를 가상 서비스로 제공</a:t>
            </a:r>
            <a:endParaRPr lang="en-US" altLang="ko-KR" sz="23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10" y="3307402"/>
            <a:ext cx="8968484" cy="34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108" y="468157"/>
            <a:ext cx="10515600" cy="1128824"/>
          </a:xfrm>
        </p:spPr>
        <p:txBody>
          <a:bodyPr/>
          <a:lstStyle/>
          <a:p>
            <a:r>
              <a:rPr lang="en-US" altLang="ko-KR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4500" b="1" dirty="0" smtClean="0">
                <a:solidFill>
                  <a:schemeClr val="tx2">
                    <a:lumMod val="75000"/>
                  </a:schemeClr>
                </a:solidFill>
              </a:rPr>
              <a:t>기업 사례</a:t>
            </a:r>
            <a:endParaRPr lang="ko-KR" altLang="en-US" sz="4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435" y="1971328"/>
            <a:ext cx="10888946" cy="338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352246"/>
            <a:ext cx="10515600" cy="1193219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5600" dirty="0" smtClean="0">
                <a:solidFill>
                  <a:schemeClr val="tx2">
                    <a:lumMod val="75000"/>
                  </a:schemeClr>
                </a:solidFill>
              </a:rPr>
              <a:t>Free Tier</a:t>
            </a:r>
            <a:endParaRPr lang="ko-KR" altLang="en-US" sz="5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754748"/>
            <a:ext cx="10813143" cy="2482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500" dirty="0" smtClean="0"/>
              <a:t>AWS</a:t>
            </a:r>
            <a:r>
              <a:rPr lang="ko-KR" altLang="en-US" sz="2500" dirty="0" smtClean="0"/>
              <a:t>는 처음 가입 후 </a:t>
            </a:r>
            <a:r>
              <a:rPr lang="en-US" altLang="ko-KR" sz="2500" dirty="0" smtClean="0"/>
              <a:t>12</a:t>
            </a:r>
            <a:r>
              <a:rPr lang="ko-KR" altLang="en-US" sz="2500" dirty="0" smtClean="0"/>
              <a:t>개월 동안 주요 서비스에 대한 무료 서비스 제공</a:t>
            </a:r>
            <a:endParaRPr lang="en-US" altLang="ko-KR" sz="25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00" dirty="0" smtClean="0"/>
              <a:t>주요 서비스에 대해 기본적인 테스트와 </a:t>
            </a:r>
            <a:r>
              <a:rPr lang="ko-KR" altLang="en-US" sz="2500" dirty="0" err="1" smtClean="0"/>
              <a:t>블로그</a:t>
            </a:r>
            <a:r>
              <a:rPr lang="ko-KR" altLang="en-US" sz="2500" dirty="0" smtClean="0"/>
              <a:t> 같은 작은 서비스 운영이 가능하다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/>
              <a:t>     -  EC2 </a:t>
            </a:r>
            <a:r>
              <a:rPr lang="ko-KR" altLang="en-US" sz="2500" dirty="0" smtClean="0"/>
              <a:t>서버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750</a:t>
            </a:r>
            <a:r>
              <a:rPr lang="ko-KR" altLang="en-US" sz="2500" dirty="0" smtClean="0"/>
              <a:t>시간 </a:t>
            </a:r>
            <a:r>
              <a:rPr lang="en-US" altLang="ko-KR" sz="2500" dirty="0" smtClean="0"/>
              <a:t>t2.micro </a:t>
            </a:r>
            <a:r>
              <a:rPr lang="ko-KR" altLang="en-US" sz="2500" dirty="0" smtClean="0"/>
              <a:t>운영 가능</a:t>
            </a:r>
            <a:r>
              <a:rPr lang="en-US" altLang="ko-KR" sz="2500" dirty="0" smtClean="0"/>
              <a:t>(window, </a:t>
            </a:r>
            <a:r>
              <a:rPr lang="en-US" altLang="ko-KR" sz="2500" dirty="0" err="1" smtClean="0"/>
              <a:t>linux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각각</a:t>
            </a:r>
            <a:r>
              <a:rPr lang="en-US" altLang="ko-KR" sz="2500" dirty="0" smtClean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   -  S3 </a:t>
            </a:r>
            <a:r>
              <a:rPr lang="ko-KR" altLang="en-US" sz="2500" dirty="0" smtClean="0"/>
              <a:t>스토리지</a:t>
            </a:r>
            <a:r>
              <a:rPr lang="en-US" altLang="ko-KR" sz="2500" dirty="0" smtClean="0"/>
              <a:t>: 5GB (</a:t>
            </a:r>
            <a:r>
              <a:rPr lang="ko-KR" altLang="en-US" sz="2500" dirty="0" smtClean="0"/>
              <a:t>다운로드 </a:t>
            </a:r>
            <a:r>
              <a:rPr lang="en-US" altLang="ko-KR" sz="2500" dirty="0" smtClean="0"/>
              <a:t>2</a:t>
            </a:r>
            <a:r>
              <a:rPr lang="ko-KR" altLang="en-US" sz="2500" dirty="0" smtClean="0"/>
              <a:t>만회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업로드 </a:t>
            </a:r>
            <a:r>
              <a:rPr lang="en-US" altLang="ko-KR" sz="2500" dirty="0" smtClean="0"/>
              <a:t>2</a:t>
            </a:r>
            <a:r>
              <a:rPr lang="ko-KR" altLang="en-US" sz="2500" dirty="0" smtClean="0"/>
              <a:t>천회</a:t>
            </a:r>
            <a:r>
              <a:rPr lang="en-US" altLang="ko-KR" sz="25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7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Amazon EC2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요금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2997" y="1458533"/>
            <a:ext cx="7593853" cy="5399467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9646277" y="3129567"/>
            <a:ext cx="309093" cy="35159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455</Words>
  <Application>Microsoft Office PowerPoint</Application>
  <PresentationFormat>와이드스크린</PresentationFormat>
  <Paragraphs>66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휴먼편지체</vt:lpstr>
      <vt:lpstr>Arial</vt:lpstr>
      <vt:lpstr>Times New Roman</vt:lpstr>
      <vt:lpstr>Wingdings</vt:lpstr>
      <vt:lpstr>Office 테마</vt:lpstr>
      <vt:lpstr>Cloud Computing &amp; AWS</vt:lpstr>
      <vt:lpstr>Cloud Computing이란?</vt:lpstr>
      <vt:lpstr>Cloud Computing이란?</vt:lpstr>
      <vt:lpstr>Cloud Computing</vt:lpstr>
      <vt:lpstr>| 장점</vt:lpstr>
      <vt:lpstr>Amazon Web Service</vt:lpstr>
      <vt:lpstr>| 기업 사례</vt:lpstr>
      <vt:lpstr>| Free Tier</vt:lpstr>
      <vt:lpstr>| Amazon EC2 요금</vt:lpstr>
      <vt:lpstr>| AWS Total Cost of Ownership (TCO) Calculator</vt:lpstr>
      <vt:lpstr>| AWS Total Cost of Ownership (TCO) Calculator</vt:lpstr>
      <vt:lpstr>| 기업 사례 -  Bristol-Myers Squibb</vt:lpstr>
      <vt:lpstr>| 기업 사례 -  Bristol-Myers Squibb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&amp; AWS</dc:title>
  <dc:creator>Suryeon Lee</dc:creator>
  <cp:lastModifiedBy>Suryeon Lee</cp:lastModifiedBy>
  <cp:revision>98</cp:revision>
  <dcterms:created xsi:type="dcterms:W3CDTF">2015-11-02T11:11:55Z</dcterms:created>
  <dcterms:modified xsi:type="dcterms:W3CDTF">2015-11-17T23:09:08Z</dcterms:modified>
</cp:coreProperties>
</file>