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83" r:id="rId21"/>
    <p:sldId id="275" r:id="rId22"/>
    <p:sldId id="276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/kqwMtJpPpPvNVG8G0QrNGgvk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8E59F2-4A11-4C5C-AD6B-721AA392A532}">
  <a:tblStyle styleId="{628E59F2-4A11-4C5C-AD6B-721AA392A5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48681B-C478-4898-86D5-DAF2331FBB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94"/>
  </p:normalViewPr>
  <p:slideViewPr>
    <p:cSldViewPr snapToGrid="0">
      <p:cViewPr>
        <p:scale>
          <a:sx n="75" d="100"/>
          <a:sy n="75" d="100"/>
        </p:scale>
        <p:origin x="2740" y="1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d78affebe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34d78affebe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d78affebe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34d78affeb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e0ebecf69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34e0ebecf69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e0ebecf69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34e0ebecf6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e0ebecf69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34e0ebecf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d78affebe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34d78affeb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dbc916493_16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34dbc916493_16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4de9af8ef5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34de9af8ef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d78affebe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34d78affebe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4de9af8ef5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g34de9af8ef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992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4de9af8ef5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g34de9af8ef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de9af8ef5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g34de9af8ef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dfa6b27d4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g34dfa6b27d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dbc916493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4dbc916493_1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34dbc916493_1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4bfaf40964_0_3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g34bfaf40964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d78affebe_0_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g34d78affebe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bfaf40964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bfaf40964_0_3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4bfaf40964_0_3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bfaf40964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34bfaf4096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d78affebe_0_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34d78affeb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bfaf40964_0_3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34bfaf40964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bfaf40964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4bfaf4096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2999759">
            <a:off x="1292068" y="-612610"/>
            <a:ext cx="5135041" cy="700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055" y="4792776"/>
            <a:ext cx="1760572" cy="184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/>
          <p:nvPr/>
        </p:nvSpPr>
        <p:spPr>
          <a:xfrm rot="5400000">
            <a:off x="5706291" y="372292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4"/>
              <a:buFont typeface="Arial"/>
              <a:buNone/>
            </a:pPr>
            <a:endParaRPr sz="14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4" descr="A picture containing foo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07849" y="6139546"/>
            <a:ext cx="598271" cy="70104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8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cms3.cse.unsw.edu.au/COMP9444/25T1/groups/2956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picpedia.org/highway-signs/q/question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/>
        </p:nvSpPr>
        <p:spPr>
          <a:xfrm>
            <a:off x="270303" y="1726326"/>
            <a:ext cx="56226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AU" sz="3700" b="1">
                <a:solidFill>
                  <a:schemeClr val="dk1"/>
                </a:solidFill>
              </a:rPr>
              <a:t>Project Title:</a:t>
            </a:r>
            <a:r>
              <a:rPr lang="en-AU" sz="3700">
                <a:solidFill>
                  <a:schemeClr val="dk1"/>
                </a:solidFill>
              </a:rPr>
              <a:t> </a:t>
            </a:r>
            <a:endParaRPr sz="37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AU" sz="3700">
                <a:solidFill>
                  <a:schemeClr val="dk1"/>
                </a:solidFill>
              </a:rPr>
              <a:t>Emotion Classification using Tweets.</a:t>
            </a:r>
            <a:endParaRPr sz="7400" b="1">
              <a:solidFill>
                <a:schemeClr val="dk1"/>
              </a:solidFill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533226" y="2835500"/>
            <a:ext cx="58224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AU" sz="2800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9444 night group</a:t>
            </a:r>
            <a:endParaRPr sz="2800" dirty="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AU" sz="2800" dirty="0">
                <a:solidFill>
                  <a:schemeClr val="dk1"/>
                </a:solidFill>
              </a:rPr>
              <a:t>Hui Wang(z5562297)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AU" sz="2800" dirty="0">
                <a:solidFill>
                  <a:schemeClr val="dk1"/>
                </a:solidFill>
              </a:rPr>
              <a:t>Tao Dong (z5335586)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AU" sz="2800" dirty="0">
                <a:solidFill>
                  <a:schemeClr val="dk1"/>
                </a:solidFill>
              </a:rPr>
              <a:t>Haoyang Xu</a:t>
            </a:r>
            <a:r>
              <a:rPr lang="en-AU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</a:t>
            </a:r>
            <a:r>
              <a:rPr lang="en-AU" sz="2800" dirty="0">
                <a:solidFill>
                  <a:schemeClr val="dk1"/>
                </a:solidFill>
              </a:rPr>
              <a:t>5577106</a:t>
            </a:r>
            <a:r>
              <a:rPr lang="en-AU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AU" sz="2800" dirty="0">
                <a:solidFill>
                  <a:schemeClr val="dk1"/>
                </a:solidFill>
              </a:rPr>
              <a:t>Nandy Chen  (z5500712)</a:t>
            </a:r>
            <a:endParaRPr sz="2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AU" sz="2800" dirty="0" err="1">
                <a:solidFill>
                  <a:schemeClr val="dk1"/>
                </a:solidFill>
              </a:rPr>
              <a:t>Mingqi</a:t>
            </a:r>
            <a:r>
              <a:rPr lang="en-AU" sz="2800" dirty="0">
                <a:solidFill>
                  <a:schemeClr val="dk1"/>
                </a:solidFill>
              </a:rPr>
              <a:t> Xu</a:t>
            </a:r>
            <a:r>
              <a:rPr lang="en-AU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</a:t>
            </a:r>
            <a:r>
              <a:rPr lang="en-AU" sz="2800" dirty="0">
                <a:solidFill>
                  <a:schemeClr val="dk1"/>
                </a:solidFill>
              </a:rPr>
              <a:t>5532071</a:t>
            </a:r>
            <a:r>
              <a:rPr lang="en-AU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323975" y="3770000"/>
            <a:ext cx="49236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700" b="1">
                <a:solidFill>
                  <a:schemeClr val="dk1"/>
                </a:solidFill>
              </a:rPr>
              <a:t>Project ID:</a:t>
            </a:r>
            <a:r>
              <a:rPr lang="en-AU" sz="3700">
                <a:solidFill>
                  <a:schemeClr val="dk1"/>
                </a:solidFill>
              </a:rPr>
              <a:t> 021</a:t>
            </a:r>
            <a:endParaRPr sz="3700">
              <a:solidFill>
                <a:schemeClr val="dk1"/>
              </a:solidFill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3138" y="0"/>
            <a:ext cx="2664225" cy="226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7375" y="0"/>
            <a:ext cx="2342876" cy="219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Method(s)</a:t>
            </a:r>
            <a:endParaRPr b="1"/>
          </a:p>
        </p:txBody>
      </p:sp>
      <p:sp>
        <p:nvSpPr>
          <p:cNvPr id="180" name="Google Shape;180;p7"/>
          <p:cNvSpPr txBox="1">
            <a:spLocks noGrp="1"/>
          </p:cNvSpPr>
          <p:nvPr>
            <p:ph type="body" idx="1"/>
          </p:nvPr>
        </p:nvSpPr>
        <p:spPr>
          <a:xfrm>
            <a:off x="231648" y="975360"/>
            <a:ext cx="11631168" cy="503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600" b="1" dirty="0"/>
              <a:t>🔹 RNN </a:t>
            </a:r>
            <a:endParaRPr sz="2600" b="1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AU" sz="2600" dirty="0"/>
              <a:t>Recurrent Neural Network (RNN) is a special type of neural network that has memory capabilities and is capable of handling data with time series characteristics.</a:t>
            </a:r>
            <a:endParaRPr lang="en-US" altLang="zh-CN" sz="26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AU" sz="2500" b="1" dirty="0"/>
              <a:t>🔹 BILSTM </a:t>
            </a:r>
            <a:endParaRPr sz="2500" b="1" dirty="0"/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500" dirty="0"/>
              <a:t>Improves on RNN with gating mechanisms to handle long-term dependencies. More stable for capturing contextual emotion signals in noisy short texts.</a:t>
            </a:r>
            <a:endParaRPr sz="2500" dirty="0"/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 b="1" dirty="0"/>
              <a:t>🔹 LSTM + CNN </a:t>
            </a:r>
            <a:endParaRPr sz="2400" b="1" dirty="0"/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 dirty="0"/>
              <a:t>Combines sequential context </a:t>
            </a:r>
            <a:r>
              <a:rPr lang="en-AU" sz="2400" dirty="0" err="1"/>
              <a:t>modeling</a:t>
            </a:r>
            <a:r>
              <a:rPr lang="en-AU" sz="2400" dirty="0"/>
              <a:t> (LSTM) with local phrase extraction (CNN). Well-suited for emotion keywords and enhances robustness against noisy input.</a:t>
            </a:r>
            <a:endParaRPr sz="2500" dirty="0"/>
          </a:p>
        </p:txBody>
      </p:sp>
      <p:sp>
        <p:nvSpPr>
          <p:cNvPr id="181" name="Google Shape;18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A9D59-C608-CEB4-4971-9DEE560D1475}"/>
              </a:ext>
            </a:extLst>
          </p:cNvPr>
          <p:cNvSpPr txBox="1"/>
          <p:nvPr/>
        </p:nvSpPr>
        <p:spPr>
          <a:xfrm>
            <a:off x="261375" y="6301494"/>
            <a:ext cx="60793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>
                <a:solidFill>
                  <a:schemeClr val="dk1"/>
                </a:solidFill>
              </a:rPr>
              <a:t>Haoyang Xu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</a:t>
            </a:r>
            <a:r>
              <a:rPr lang="en-AU" sz="1400" dirty="0">
                <a:solidFill>
                  <a:schemeClr val="dk1"/>
                </a:solidFill>
              </a:rPr>
              <a:t>5577106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Results-</a:t>
            </a:r>
            <a:r>
              <a:rPr lang="en-AU"/>
              <a:t>RNN</a:t>
            </a:r>
            <a:r>
              <a:rPr lang="en-AU" b="1"/>
              <a:t> </a:t>
            </a:r>
            <a:endParaRPr b="1"/>
          </a:p>
        </p:txBody>
      </p:sp>
      <p:sp>
        <p:nvSpPr>
          <p:cNvPr id="188" name="Google Shape;18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11</a:t>
            </a:fld>
            <a:endParaRPr/>
          </a:p>
        </p:txBody>
      </p:sp>
      <p:sp>
        <p:nvSpPr>
          <p:cNvPr id="190" name="Google Shape;190;p8"/>
          <p:cNvSpPr txBox="1"/>
          <p:nvPr/>
        </p:nvSpPr>
        <p:spPr>
          <a:xfrm>
            <a:off x="492225" y="1828800"/>
            <a:ext cx="43215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The 0.4-0.9 y-axis suggests the model reaches at least 90% accuracy 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Large gap between training and validation metrics </a:t>
            </a:r>
            <a:endParaRPr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A6D50E-3C9A-A3ED-F5FC-F9AC7A23942E}"/>
              </a:ext>
            </a:extLst>
          </p:cNvPr>
          <p:cNvSpPr txBox="1"/>
          <p:nvPr/>
        </p:nvSpPr>
        <p:spPr>
          <a:xfrm>
            <a:off x="261375" y="6301494"/>
            <a:ext cx="60793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>
                <a:solidFill>
                  <a:schemeClr val="dk1"/>
                </a:solidFill>
              </a:rPr>
              <a:t>Haoyang Xu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</a:t>
            </a:r>
            <a:r>
              <a:rPr lang="en-AU" sz="1400" dirty="0">
                <a:solidFill>
                  <a:schemeClr val="dk1"/>
                </a:solidFill>
              </a:rPr>
              <a:t>5577106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3F5B7E-CBA1-7A09-A020-41CA897F4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71"/>
          <a:stretch/>
        </p:blipFill>
        <p:spPr bwMode="auto">
          <a:xfrm>
            <a:off x="4654811" y="1554263"/>
            <a:ext cx="7338405" cy="29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d78affebe_0_114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Results-</a:t>
            </a:r>
            <a:r>
              <a:rPr lang="en-AU"/>
              <a:t>RNN</a:t>
            </a:r>
            <a:endParaRPr/>
          </a:p>
        </p:txBody>
      </p:sp>
      <p:sp>
        <p:nvSpPr>
          <p:cNvPr id="197" name="Google Shape;197;g34d78affebe_0_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12</a:t>
            </a:fld>
            <a:endParaRPr/>
          </a:p>
        </p:txBody>
      </p:sp>
      <p:sp>
        <p:nvSpPr>
          <p:cNvPr id="199" name="Google Shape;199;g34d78affebe_0_114"/>
          <p:cNvSpPr txBox="1"/>
          <p:nvPr/>
        </p:nvSpPr>
        <p:spPr>
          <a:xfrm>
            <a:off x="730850" y="1982100"/>
            <a:ext cx="45786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Love is seriously confused with other categories, especially joy.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The closer the emotions are (such as fear/anger, joy/love), the more likely they are to be confused.</a:t>
            </a:r>
            <a:endParaRPr sz="2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8B3830-0754-1C41-0A0E-D2F3561BB865}"/>
              </a:ext>
            </a:extLst>
          </p:cNvPr>
          <p:cNvSpPr txBox="1"/>
          <p:nvPr/>
        </p:nvSpPr>
        <p:spPr>
          <a:xfrm>
            <a:off x="261375" y="6301494"/>
            <a:ext cx="60793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>
                <a:solidFill>
                  <a:schemeClr val="dk1"/>
                </a:solidFill>
              </a:rPr>
              <a:t>Haoyang Xu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</a:t>
            </a:r>
            <a:r>
              <a:rPr lang="en-AU" sz="1400" dirty="0">
                <a:solidFill>
                  <a:schemeClr val="dk1"/>
                </a:solidFill>
              </a:rPr>
              <a:t>5577106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B3F8BD5-AF39-6585-75B8-F1428AE5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33" y="1138158"/>
            <a:ext cx="4910133" cy="390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d78affebe_0_64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Results-</a:t>
            </a:r>
            <a:r>
              <a:rPr lang="en-AU" sz="4177"/>
              <a:t>LSTM+CNN</a:t>
            </a:r>
            <a:endParaRPr sz="4177"/>
          </a:p>
        </p:txBody>
      </p:sp>
      <p:sp>
        <p:nvSpPr>
          <p:cNvPr id="206" name="Google Shape;206;g34d78affebe_0_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13</a:t>
            </a:fld>
            <a:endParaRPr/>
          </a:p>
        </p:txBody>
      </p:sp>
      <p:sp>
        <p:nvSpPr>
          <p:cNvPr id="209" name="Google Shape;209;g34d78affebe_0_64"/>
          <p:cNvSpPr txBox="1"/>
          <p:nvPr/>
        </p:nvSpPr>
        <p:spPr>
          <a:xfrm>
            <a:off x="350000" y="1798800"/>
            <a:ext cx="46491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lost curve eventually remained at around 10%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accuracy rate is about 94%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validation loss increases in the later stage while the training loss continues to decrease.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54415-6968-EFBA-3D67-7EAD3781B5B0}"/>
              </a:ext>
            </a:extLst>
          </p:cNvPr>
          <p:cNvSpPr txBox="1"/>
          <p:nvPr/>
        </p:nvSpPr>
        <p:spPr>
          <a:xfrm>
            <a:off x="261375" y="6301494"/>
            <a:ext cx="60793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>
                <a:solidFill>
                  <a:schemeClr val="dk1"/>
                </a:solidFill>
              </a:rPr>
              <a:t>Haoyang Xu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</a:t>
            </a:r>
            <a:r>
              <a:rPr lang="en-AU" sz="1400" dirty="0">
                <a:solidFill>
                  <a:schemeClr val="dk1"/>
                </a:solidFill>
              </a:rPr>
              <a:t>5577106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FEB0CB-134A-A1AB-5D93-E998B0234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15"/>
          <a:stretch/>
        </p:blipFill>
        <p:spPr bwMode="auto">
          <a:xfrm>
            <a:off x="4999100" y="1798800"/>
            <a:ext cx="7018771" cy="346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e0ebecf69_1_14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Results-</a:t>
            </a:r>
            <a:r>
              <a:rPr lang="en-AU" sz="4177"/>
              <a:t>BILSTM</a:t>
            </a:r>
            <a:endParaRPr sz="4177"/>
          </a:p>
        </p:txBody>
      </p:sp>
      <p:sp>
        <p:nvSpPr>
          <p:cNvPr id="224" name="Google Shape;224;g34e0ebecf69_1_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14</a:t>
            </a:fld>
            <a:endParaRPr/>
          </a:p>
        </p:txBody>
      </p:sp>
      <p:sp>
        <p:nvSpPr>
          <p:cNvPr id="227" name="Google Shape;227;g34e0ebecf69_1_14"/>
          <p:cNvSpPr txBox="1"/>
          <p:nvPr/>
        </p:nvSpPr>
        <p:spPr>
          <a:xfrm>
            <a:off x="550625" y="1551800"/>
            <a:ext cx="4368300" cy="3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lost curve eventually remained at around 10%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accuracy rate is about 94%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If the validation loss increases in the later stage while the training loss continues to decrease.</a:t>
            </a:r>
            <a:endParaRPr sz="2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587A98-B8B3-1F63-701F-82B935D056CC}"/>
              </a:ext>
            </a:extLst>
          </p:cNvPr>
          <p:cNvSpPr txBox="1"/>
          <p:nvPr/>
        </p:nvSpPr>
        <p:spPr>
          <a:xfrm>
            <a:off x="261375" y="6301494"/>
            <a:ext cx="60793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>
                <a:solidFill>
                  <a:schemeClr val="dk1"/>
                </a:solidFill>
              </a:rPr>
              <a:t>Haoyang Xu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</a:t>
            </a:r>
            <a:r>
              <a:rPr lang="en-AU" sz="1400" dirty="0">
                <a:solidFill>
                  <a:schemeClr val="dk1"/>
                </a:solidFill>
              </a:rPr>
              <a:t>5577106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C40ABC-709C-D160-4DB6-970160BD2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39"/>
          <a:stretch/>
        </p:blipFill>
        <p:spPr bwMode="auto">
          <a:xfrm>
            <a:off x="4728580" y="1422401"/>
            <a:ext cx="7134368" cy="348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e0ebecf69_1_7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Results-</a:t>
            </a:r>
            <a:r>
              <a:rPr lang="en-AU" sz="4177"/>
              <a:t>LSTM+CNN</a:t>
            </a:r>
            <a:endParaRPr sz="4177"/>
          </a:p>
        </p:txBody>
      </p:sp>
      <p:sp>
        <p:nvSpPr>
          <p:cNvPr id="215" name="Google Shape;215;g34e0ebecf69_1_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15</a:t>
            </a:fld>
            <a:endParaRPr/>
          </a:p>
        </p:txBody>
      </p:sp>
      <p:sp>
        <p:nvSpPr>
          <p:cNvPr id="218" name="Google Shape;218;g34e0ebecf69_1_7"/>
          <p:cNvSpPr txBox="1"/>
          <p:nvPr/>
        </p:nvSpPr>
        <p:spPr>
          <a:xfrm>
            <a:off x="523950" y="1741050"/>
            <a:ext cx="57666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overall performance of the model is good, especially the classification of anger, fear and sadness is relatively accurate.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some confusion between joy and fear, trust and surprise, which might be due to the similarity in the expression of these emotions in text or speech features.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A0D3F-2248-B408-AC90-8983B8DCFD1A}"/>
              </a:ext>
            </a:extLst>
          </p:cNvPr>
          <p:cNvSpPr txBox="1"/>
          <p:nvPr/>
        </p:nvSpPr>
        <p:spPr>
          <a:xfrm>
            <a:off x="261375" y="6301494"/>
            <a:ext cx="60793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>
                <a:solidFill>
                  <a:schemeClr val="dk1"/>
                </a:solidFill>
              </a:rPr>
              <a:t>Haoyang Xu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</a:t>
            </a:r>
            <a:r>
              <a:rPr lang="en-AU" sz="1400" dirty="0">
                <a:solidFill>
                  <a:schemeClr val="dk1"/>
                </a:solidFill>
              </a:rPr>
              <a:t>5577106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8F6E188-90D2-EACD-A73F-962DF4AB2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235" y="1315802"/>
            <a:ext cx="4734952" cy="422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e0ebecf69_1_0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Results-</a:t>
            </a:r>
            <a:r>
              <a:rPr lang="en-AU" sz="4177"/>
              <a:t>BILSTM</a:t>
            </a:r>
            <a:endParaRPr sz="4177"/>
          </a:p>
        </p:txBody>
      </p:sp>
      <p:sp>
        <p:nvSpPr>
          <p:cNvPr id="233" name="Google Shape;233;g34e0ebecf69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16</a:t>
            </a:fld>
            <a:endParaRPr/>
          </a:p>
        </p:txBody>
      </p:sp>
      <p:sp>
        <p:nvSpPr>
          <p:cNvPr id="236" name="Google Shape;236;g34e0ebecf69_1_0"/>
          <p:cNvSpPr txBox="1"/>
          <p:nvPr/>
        </p:nvSpPr>
        <p:spPr>
          <a:xfrm>
            <a:off x="380450" y="1825200"/>
            <a:ext cx="50391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The accuracy/recall rates of both anger and fear have improved, indicating that the model has reduced confusion (for example, the misjudgment of anger→fear has changed from 5 to 3).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200"/>
              <a:t>The F1 of sadness has increased and the classification is more stable.</a:t>
            </a:r>
            <a:endParaRPr sz="2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015DE2-24B6-7EB7-66C0-926EB819215B}"/>
              </a:ext>
            </a:extLst>
          </p:cNvPr>
          <p:cNvSpPr txBox="1"/>
          <p:nvPr/>
        </p:nvSpPr>
        <p:spPr>
          <a:xfrm>
            <a:off x="261375" y="6301494"/>
            <a:ext cx="60793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>
                <a:solidFill>
                  <a:schemeClr val="dk1"/>
                </a:solidFill>
              </a:rPr>
              <a:t>Haoyang Xu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</a:t>
            </a:r>
            <a:r>
              <a:rPr lang="en-AU" sz="1400" dirty="0">
                <a:solidFill>
                  <a:schemeClr val="dk1"/>
                </a:solidFill>
              </a:rPr>
              <a:t>5577106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530625-9C2C-459C-C840-F3E3DBC5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107" y="807350"/>
            <a:ext cx="5350693" cy="477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d78affebe_0_15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Method(s)</a:t>
            </a:r>
            <a:endParaRPr b="1"/>
          </a:p>
        </p:txBody>
      </p:sp>
      <p:sp>
        <p:nvSpPr>
          <p:cNvPr id="242" name="Google Shape;242;g34d78affebe_0_15"/>
          <p:cNvSpPr txBox="1">
            <a:spLocks noGrp="1"/>
          </p:cNvSpPr>
          <p:nvPr>
            <p:ph type="body" idx="1"/>
          </p:nvPr>
        </p:nvSpPr>
        <p:spPr>
          <a:xfrm>
            <a:off x="231648" y="1093382"/>
            <a:ext cx="11631300" cy="5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600" b="1" dirty="0"/>
              <a:t>🔹</a:t>
            </a:r>
            <a:r>
              <a:rPr lang="en-AU" sz="2400" b="1" dirty="0"/>
              <a:t>Mini-BERT (custom implementation)</a:t>
            </a:r>
            <a:endParaRPr sz="24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 dirty="0"/>
              <a:t>Simplified Transformer inspired by BERT. Retains self-attention for interpretability and cross-sentence reasoning, suitable for low-resource settings.</a:t>
            </a:r>
            <a:endParaRPr sz="2400" dirty="0"/>
          </a:p>
          <a:p>
            <a:pPr marL="127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600" b="1" dirty="0"/>
              <a:t>🔹</a:t>
            </a:r>
            <a:r>
              <a:rPr lang="en-AU" sz="2400" b="1" dirty="0" err="1"/>
              <a:t>DistilBERT</a:t>
            </a:r>
            <a:r>
              <a:rPr lang="en-AU" sz="2400" b="1" dirty="0"/>
              <a:t> (</a:t>
            </a:r>
            <a:r>
              <a:rPr lang="en-AU" sz="2400" b="1" dirty="0" err="1"/>
              <a:t>HuggingFace</a:t>
            </a:r>
            <a:r>
              <a:rPr lang="en-AU" sz="2400" b="1" dirty="0"/>
              <a:t> fine-tuned)</a:t>
            </a:r>
            <a:endParaRPr sz="24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 dirty="0"/>
              <a:t>Lightweight BERT variant with competitive semantic representation power. Excels at global context </a:t>
            </a:r>
            <a:r>
              <a:rPr lang="en-AU" sz="2400" dirty="0" err="1"/>
              <a:t>modeling</a:t>
            </a:r>
            <a:r>
              <a:rPr lang="en-AU" sz="2400" dirty="0"/>
              <a:t> and is efficient for social media texts.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600" b="1" dirty="0"/>
              <a:t>🔹</a:t>
            </a:r>
            <a:r>
              <a:rPr lang="en-AU" sz="2400" b="1" dirty="0"/>
              <a:t>BERT + </a:t>
            </a:r>
            <a:r>
              <a:rPr lang="en-AU" sz="2400" b="1" dirty="0" err="1"/>
              <a:t>DistilBERT</a:t>
            </a:r>
            <a:r>
              <a:rPr lang="en-AU" sz="2400" b="1" dirty="0"/>
              <a:t> (Soft Voting)</a:t>
            </a:r>
            <a:endParaRPr sz="24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400" dirty="0"/>
              <a:t>An ensemble combining BERT’s depth and </a:t>
            </a:r>
            <a:r>
              <a:rPr lang="en-AU" sz="2400" dirty="0" err="1"/>
              <a:t>DistilBERT’s</a:t>
            </a:r>
            <a:r>
              <a:rPr lang="en-AU" sz="2400" dirty="0"/>
              <a:t> speed via soft voting. Enhances stability and recall for low-frequency, ambiguous emotion classes.</a:t>
            </a: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b="1" dirty="0"/>
          </a:p>
          <a:p>
            <a:pPr marL="228600" lvl="0" indent="-50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/>
          </a:p>
        </p:txBody>
      </p:sp>
      <p:sp>
        <p:nvSpPr>
          <p:cNvPr id="243" name="Google Shape;243;g34d78affebe_0_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7F311-FC61-A83A-F823-13B7594F40AD}"/>
              </a:ext>
            </a:extLst>
          </p:cNvPr>
          <p:cNvSpPr txBox="1"/>
          <p:nvPr/>
        </p:nvSpPr>
        <p:spPr>
          <a:xfrm>
            <a:off x="261375" y="6301494"/>
            <a:ext cx="60793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>
                <a:solidFill>
                  <a:schemeClr val="dk1"/>
                </a:solidFill>
              </a:rPr>
              <a:t>Nandy Chen  (z5500712)</a:t>
            </a:r>
          </a:p>
          <a:p>
            <a:endParaRPr lang="en-AU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dbc916493_16_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18</a:t>
            </a:fld>
            <a:endParaRPr/>
          </a:p>
        </p:txBody>
      </p:sp>
      <p:sp>
        <p:nvSpPr>
          <p:cNvPr id="251" name="Google Shape;251;g34dbc916493_16_22"/>
          <p:cNvSpPr txBox="1"/>
          <p:nvPr/>
        </p:nvSpPr>
        <p:spPr>
          <a:xfrm>
            <a:off x="410550" y="124175"/>
            <a:ext cx="11594100" cy="79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400" b="1" dirty="0">
                <a:solidFill>
                  <a:schemeClr val="dk1"/>
                </a:solidFill>
              </a:rPr>
              <a:t>Custom Mini-BERT</a:t>
            </a: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252" name="Google Shape;252;g34dbc916493_16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150" y="1219000"/>
            <a:ext cx="4464127" cy="32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34dbc916493_16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7850" y="915104"/>
            <a:ext cx="7325999" cy="68027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g34dbc916493_16_22"/>
          <p:cNvGraphicFramePr/>
          <p:nvPr/>
        </p:nvGraphicFramePr>
        <p:xfrm>
          <a:off x="4915650" y="1626925"/>
          <a:ext cx="7010400" cy="2828925"/>
        </p:xfrm>
        <a:graphic>
          <a:graphicData uri="http://schemas.openxmlformats.org/drawingml/2006/table">
            <a:tbl>
              <a:tblPr>
                <a:noFill/>
                <a:tableStyleId>{628E59F2-4A11-4C5C-AD6B-721AA392A532}</a:tableStyleId>
              </a:tblPr>
              <a:tblGrid>
                <a:gridCol w="24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1"/>
                        <a:t>Module</a:t>
                      </a:r>
                      <a:endParaRPr sz="1200" b="1"/>
                    </a:p>
                  </a:txBody>
                  <a:tcPr marL="7625" marR="7625" marT="76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1"/>
                        <a:t>Function Description</a:t>
                      </a:r>
                      <a:endParaRPr sz="1200" b="1"/>
                    </a:p>
                  </a:txBody>
                  <a:tcPr marL="7625" marR="7625" marT="76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1"/>
                        <a:t>BertEmbeddings</a:t>
                      </a:r>
                      <a:endParaRPr sz="1200" b="1"/>
                    </a:p>
                  </a:txBody>
                  <a:tcPr marL="7625" marR="7625" marT="76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  Input word embeddings + positional embeddings + type ids</a:t>
                      </a:r>
                      <a:endParaRPr sz="1200"/>
                    </a:p>
                  </a:txBody>
                  <a:tcPr marL="7625" marR="7625" marT="76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1"/>
                        <a:t>MultiHeadedAttention</a:t>
                      </a:r>
                      <a:endParaRPr sz="1200" b="1"/>
                    </a:p>
                  </a:txBody>
                  <a:tcPr marL="7625" marR="7625" marT="76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  Simulates multi-head attention mechanism from Transformer</a:t>
                      </a:r>
                      <a:endParaRPr sz="1200"/>
                    </a:p>
                  </a:txBody>
                  <a:tcPr marL="7625" marR="7625" marT="76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1"/>
                        <a:t>PositionwiseFeedForward</a:t>
                      </a:r>
                      <a:endParaRPr sz="1200" b="1"/>
                    </a:p>
                  </a:txBody>
                  <a:tcPr marL="7625" marR="7625" marT="76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  Feed-forward network to enhance feature expression capability</a:t>
                      </a:r>
                      <a:endParaRPr sz="1200"/>
                    </a:p>
                  </a:txBody>
                  <a:tcPr marL="7625" marR="7625" marT="76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1"/>
                        <a:t>BertLayer</a:t>
                      </a:r>
                      <a:endParaRPr sz="1200" b="1"/>
                    </a:p>
                  </a:txBody>
                  <a:tcPr marL="7625" marR="7625" marT="76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  Attention layer + feed-forward + residual + normalization</a:t>
                      </a:r>
                      <a:endParaRPr sz="1200"/>
                    </a:p>
                  </a:txBody>
                  <a:tcPr marL="7625" marR="7625" marT="76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1"/>
                        <a:t>BertEncoder</a:t>
                      </a:r>
                      <a:endParaRPr sz="1200" b="1"/>
                    </a:p>
                  </a:txBody>
                  <a:tcPr marL="7625" marR="7625" marT="76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  Stack of 6 BertLayers to capture sentence-level representations</a:t>
                      </a:r>
                      <a:endParaRPr sz="1200"/>
                    </a:p>
                  </a:txBody>
                  <a:tcPr marL="7625" marR="7625" marT="76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 b="1"/>
                        <a:t>Classifier</a:t>
                      </a:r>
                      <a:endParaRPr sz="1200" b="1"/>
                    </a:p>
                  </a:txBody>
                  <a:tcPr marL="7625" marR="7625" marT="76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200"/>
                        <a:t>  Use [CLS] token representation to predict emotion class</a:t>
                      </a:r>
                      <a:endParaRPr sz="1200"/>
                    </a:p>
                  </a:txBody>
                  <a:tcPr marL="7625" marR="7625" marT="76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56" name="Google Shape;256;g34dbc916493_16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5925" y="5090075"/>
            <a:ext cx="156210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34dbc916493_16_22"/>
          <p:cNvSpPr txBox="1"/>
          <p:nvPr/>
        </p:nvSpPr>
        <p:spPr>
          <a:xfrm>
            <a:off x="5448025" y="4480025"/>
            <a:ext cx="65892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dk1"/>
                </a:solidFill>
              </a:rPr>
              <a:t>The self-implemented BERT model has a clear and transparent architecture.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dk1"/>
                </a:solidFill>
              </a:rPr>
              <a:t>BUT…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>
                <a:solidFill>
                  <a:schemeClr val="dk1"/>
                </a:solidFill>
              </a:rPr>
              <a:t>It </a:t>
            </a:r>
            <a:r>
              <a:rPr lang="en-AU" dirty="0">
                <a:solidFill>
                  <a:schemeClr val="dk1"/>
                </a:solidFill>
                <a:highlight>
                  <a:srgbClr val="FFFF00"/>
                </a:highlight>
              </a:rPr>
              <a:t>lack large-scale pretraining</a:t>
            </a:r>
            <a:r>
              <a:rPr lang="en-AU" dirty="0">
                <a:solidFill>
                  <a:schemeClr val="dk1"/>
                </a:solidFill>
              </a:rPr>
              <a:t>, the accuracy very short compared to light-weight pretrained models like Distil-BERT.</a:t>
            </a:r>
            <a:br>
              <a:rPr lang="en-AU" dirty="0">
                <a:solidFill>
                  <a:schemeClr val="dk1"/>
                </a:solidFill>
              </a:rPr>
            </a:br>
            <a:r>
              <a:rPr lang="en-AU" dirty="0">
                <a:solidFill>
                  <a:schemeClr val="dk1"/>
                </a:solidFill>
              </a:rPr>
              <a:t> However, the Custom mini-BERT model gives us a better understanding of each component how to work and where potential improvements may can be made.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FDE68-C8EB-AE5D-ECBE-CA1CC48D001B}"/>
              </a:ext>
            </a:extLst>
          </p:cNvPr>
          <p:cNvSpPr txBox="1"/>
          <p:nvPr/>
        </p:nvSpPr>
        <p:spPr>
          <a:xfrm>
            <a:off x="261375" y="6301494"/>
            <a:ext cx="60793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>
                <a:solidFill>
                  <a:schemeClr val="dk1"/>
                </a:solidFill>
              </a:rPr>
              <a:t>Nandy Chen  (z5500712)</a:t>
            </a:r>
          </a:p>
          <a:p>
            <a:endParaRPr lang="en-AU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  <p:sp>
        <p:nvSpPr>
          <p:cNvPr id="3" name="Google Shape;251;g34dbc916493_16_22">
            <a:extLst>
              <a:ext uri="{FF2B5EF4-FFF2-40B4-BE49-F238E27FC236}">
                <a16:creationId xmlns:a16="http://schemas.microsoft.com/office/drawing/2014/main" id="{1C489FC4-8283-E7F1-1E50-82655D5CAD14}"/>
              </a:ext>
            </a:extLst>
          </p:cNvPr>
          <p:cNvSpPr txBox="1"/>
          <p:nvPr/>
        </p:nvSpPr>
        <p:spPr>
          <a:xfrm>
            <a:off x="259750" y="5013408"/>
            <a:ext cx="3731150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</a:rPr>
              <a:t>Accuracy </a:t>
            </a:r>
            <a:r>
              <a:rPr lang="zh-CN" altLang="en-US" sz="2800" b="1" dirty="0">
                <a:solidFill>
                  <a:schemeClr val="dk1"/>
                </a:solidFill>
              </a:rPr>
              <a:t>≈ </a:t>
            </a:r>
            <a:r>
              <a:rPr lang="en-US" altLang="zh-CN" sz="2800" b="1" dirty="0">
                <a:solidFill>
                  <a:schemeClr val="dk1"/>
                </a:solidFill>
              </a:rPr>
              <a:t>9-80%</a:t>
            </a:r>
            <a:endParaRPr sz="2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4de9af8ef5_0_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C4332-B5F0-5361-0189-81E9E0B3BFA7}"/>
              </a:ext>
            </a:extLst>
          </p:cNvPr>
          <p:cNvSpPr txBox="1"/>
          <p:nvPr/>
        </p:nvSpPr>
        <p:spPr>
          <a:xfrm>
            <a:off x="261375" y="6301494"/>
            <a:ext cx="60793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>
                <a:solidFill>
                  <a:schemeClr val="dk1"/>
                </a:solidFill>
              </a:rPr>
              <a:t>Nandy Chen  (z5500712)</a:t>
            </a:r>
          </a:p>
          <a:p>
            <a:endParaRPr lang="en-AU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  <p:sp>
        <p:nvSpPr>
          <p:cNvPr id="3" name="Google Shape;251;g34dbc916493_16_22">
            <a:extLst>
              <a:ext uri="{FF2B5EF4-FFF2-40B4-BE49-F238E27FC236}">
                <a16:creationId xmlns:a16="http://schemas.microsoft.com/office/drawing/2014/main" id="{B68DC520-2D03-1F28-348F-B52C526426F6}"/>
              </a:ext>
            </a:extLst>
          </p:cNvPr>
          <p:cNvSpPr txBox="1"/>
          <p:nvPr/>
        </p:nvSpPr>
        <p:spPr>
          <a:xfrm>
            <a:off x="410550" y="124175"/>
            <a:ext cx="11594100" cy="79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400" b="1" dirty="0">
                <a:solidFill>
                  <a:schemeClr val="dk1"/>
                </a:solidFill>
              </a:rPr>
              <a:t>Custom Mini-BERT</a:t>
            </a:r>
            <a:endParaRPr sz="3600" dirty="0">
              <a:solidFill>
                <a:schemeClr val="dk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D2B5A8-4524-6B8D-4B0C-D456C925AE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92"/>
          <a:stretch/>
        </p:blipFill>
        <p:spPr bwMode="auto">
          <a:xfrm>
            <a:off x="1565070" y="1010075"/>
            <a:ext cx="2988085" cy="241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0BC54C9-A227-0B8F-3D44-6BA15607A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466" y="1071509"/>
            <a:ext cx="5902530" cy="484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096E8D7-E8F0-BD22-4E7B-0C2891B67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0"/>
          <a:stretch/>
        </p:blipFill>
        <p:spPr bwMode="auto">
          <a:xfrm>
            <a:off x="1565070" y="3429000"/>
            <a:ext cx="2988085" cy="24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d78affebe_0_131"/>
          <p:cNvSpPr txBox="1">
            <a:spLocks noGrp="1"/>
          </p:cNvSpPr>
          <p:nvPr>
            <p:ph type="title"/>
          </p:nvPr>
        </p:nvSpPr>
        <p:spPr>
          <a:xfrm>
            <a:off x="399598" y="187175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Problem Statement</a:t>
            </a:r>
            <a:endParaRPr b="1"/>
          </a:p>
        </p:txBody>
      </p:sp>
      <p:sp>
        <p:nvSpPr>
          <p:cNvPr id="110" name="Google Shape;110;g34d78affebe_0_131"/>
          <p:cNvSpPr txBox="1">
            <a:spLocks noGrp="1"/>
          </p:cNvSpPr>
          <p:nvPr>
            <p:ph type="body" idx="1"/>
          </p:nvPr>
        </p:nvSpPr>
        <p:spPr>
          <a:xfrm>
            <a:off x="399600" y="1178375"/>
            <a:ext cx="6885000" cy="48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000" tIns="190800" rIns="91425" bIns="45700" anchor="t" anchorCtr="0">
            <a:noAutofit/>
          </a:bodyPr>
          <a:lstStyle/>
          <a:p>
            <a:pPr marL="0" lvl="0" indent="0" algn="l" rtl="0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950">
                <a:highlight>
                  <a:srgbClr val="FFFFFF"/>
                </a:highlight>
              </a:rPr>
              <a:t>Twitter is a key platform for users to express emotions and opinions, but tweets are often short, informal, and include slang, abbreviations, or emojis, making emotion expression complex and diverse.</a:t>
            </a:r>
            <a:endParaRPr sz="19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42500"/>
              </a:lnSpc>
              <a:spcBef>
                <a:spcPts val="900"/>
              </a:spcBef>
              <a:spcAft>
                <a:spcPts val="0"/>
              </a:spcAft>
              <a:buSzPts val="688"/>
              <a:buNone/>
            </a:pPr>
            <a:r>
              <a:rPr lang="en-AU" sz="1950" b="1">
                <a:highlight>
                  <a:srgbClr val="FFFFFF"/>
                </a:highlight>
              </a:rPr>
              <a:t>Accurately identifying emotions</a:t>
            </a:r>
            <a:r>
              <a:rPr lang="en-AU" sz="1950">
                <a:highlight>
                  <a:srgbClr val="FFFFFF"/>
                </a:highlight>
              </a:rPr>
              <a:t> in tweets is crucial for tasks such as public sentiment monitoring, affective computing, and user profiling.</a:t>
            </a:r>
            <a:endParaRPr sz="195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950"/>
          </a:p>
          <a:p>
            <a:pPr marL="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2059"/>
              <a:buNone/>
            </a:pPr>
            <a:endParaRPr sz="2950"/>
          </a:p>
          <a:p>
            <a:pPr marL="228600" lvl="0" indent="-508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Noto Sans Symbols"/>
              <a:buNone/>
            </a:pPr>
            <a:endParaRPr sz="2950"/>
          </a:p>
        </p:txBody>
      </p:sp>
      <p:sp>
        <p:nvSpPr>
          <p:cNvPr id="111" name="Google Shape;111;g34d78affebe_0_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  <p:pic>
        <p:nvPicPr>
          <p:cNvPr id="113" name="Google Shape;113;g34d78affebe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1888" y="1025971"/>
            <a:ext cx="4602574" cy="46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5655A5-EA5C-74AB-0E23-D62A8ED267E0}"/>
              </a:ext>
            </a:extLst>
          </p:cNvPr>
          <p:cNvSpPr txBox="1"/>
          <p:nvPr/>
        </p:nvSpPr>
        <p:spPr>
          <a:xfrm>
            <a:off x="261375" y="6301493"/>
            <a:ext cx="60977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HUI WANG(z5562297)</a:t>
            </a: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4de9af8ef5_0_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20</a:t>
            </a:fld>
            <a:endParaRPr/>
          </a:p>
        </p:txBody>
      </p:sp>
      <p:sp>
        <p:nvSpPr>
          <p:cNvPr id="265" name="Google Shape;265;g34de9af8ef5_0_13"/>
          <p:cNvSpPr txBox="1"/>
          <p:nvPr/>
        </p:nvSpPr>
        <p:spPr>
          <a:xfrm>
            <a:off x="410550" y="250925"/>
            <a:ext cx="118629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400" b="1">
                <a:solidFill>
                  <a:schemeClr val="dk1"/>
                </a:solidFill>
              </a:rPr>
              <a:t>DistilBERT Model </a:t>
            </a:r>
            <a:r>
              <a:rPr lang="en-AU" sz="2400">
                <a:solidFill>
                  <a:schemeClr val="dk1"/>
                </a:solidFill>
              </a:rPr>
              <a:t>(with HuggingFace Trainer)</a:t>
            </a:r>
            <a:endParaRPr sz="3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C4332-B5F0-5361-0189-81E9E0B3BFA7}"/>
              </a:ext>
            </a:extLst>
          </p:cNvPr>
          <p:cNvSpPr txBox="1"/>
          <p:nvPr/>
        </p:nvSpPr>
        <p:spPr>
          <a:xfrm>
            <a:off x="261375" y="6301494"/>
            <a:ext cx="60793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>
                <a:solidFill>
                  <a:schemeClr val="dk1"/>
                </a:solidFill>
              </a:rPr>
              <a:t>Nandy Chen  (z5500712)</a:t>
            </a:r>
          </a:p>
          <a:p>
            <a:endParaRPr lang="en-AU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616C3E3-802D-1FEC-7524-EBF4C7556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96" y="1619779"/>
            <a:ext cx="11031609" cy="361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367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4de9af8ef5_0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21</a:t>
            </a:fld>
            <a:endParaRPr/>
          </a:p>
        </p:txBody>
      </p:sp>
      <p:sp>
        <p:nvSpPr>
          <p:cNvPr id="275" name="Google Shape;275;g34de9af8ef5_0_4"/>
          <p:cNvSpPr txBox="1"/>
          <p:nvPr/>
        </p:nvSpPr>
        <p:spPr>
          <a:xfrm>
            <a:off x="0" y="0"/>
            <a:ext cx="9882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400" b="1">
                <a:solidFill>
                  <a:schemeClr val="dk1"/>
                </a:solidFill>
              </a:rPr>
              <a:t>BERT + DistilBERT Ensemble</a:t>
            </a:r>
            <a:endParaRPr/>
          </a:p>
        </p:txBody>
      </p:sp>
      <p:pic>
        <p:nvPicPr>
          <p:cNvPr id="276" name="Google Shape;276;g34de9af8ef5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125" y="861900"/>
            <a:ext cx="91440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34de9af8ef5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118" y="1390325"/>
            <a:ext cx="3802943" cy="44467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3ED1FF-9041-AD10-15CA-AF6C060054F7}"/>
              </a:ext>
            </a:extLst>
          </p:cNvPr>
          <p:cNvSpPr txBox="1"/>
          <p:nvPr/>
        </p:nvSpPr>
        <p:spPr>
          <a:xfrm>
            <a:off x="261375" y="6301494"/>
            <a:ext cx="60793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>
                <a:solidFill>
                  <a:schemeClr val="dk1"/>
                </a:solidFill>
              </a:rPr>
              <a:t>Nandy Chen  (z5500712)</a:t>
            </a:r>
          </a:p>
          <a:p>
            <a:endParaRPr lang="en-AU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4de9af8ef5_0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22</a:t>
            </a:fld>
            <a:endParaRPr/>
          </a:p>
        </p:txBody>
      </p:sp>
      <p:sp>
        <p:nvSpPr>
          <p:cNvPr id="284" name="Google Shape;284;g34de9af8ef5_0_24"/>
          <p:cNvSpPr txBox="1"/>
          <p:nvPr/>
        </p:nvSpPr>
        <p:spPr>
          <a:xfrm>
            <a:off x="0" y="0"/>
            <a:ext cx="1199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400" b="1">
                <a:solidFill>
                  <a:schemeClr val="dk1"/>
                </a:solidFill>
              </a:rPr>
              <a:t>BERT + DistilBERT Ensemble </a:t>
            </a:r>
            <a:r>
              <a:rPr lang="en-AU" sz="4400">
                <a:solidFill>
                  <a:schemeClr val="dk1"/>
                </a:solidFill>
              </a:rPr>
              <a:t>(Result)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657CBB-F34E-4C9E-302C-13CE6BA806EB}"/>
              </a:ext>
            </a:extLst>
          </p:cNvPr>
          <p:cNvSpPr txBox="1"/>
          <p:nvPr/>
        </p:nvSpPr>
        <p:spPr>
          <a:xfrm>
            <a:off x="261375" y="6301494"/>
            <a:ext cx="60793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>
                <a:solidFill>
                  <a:schemeClr val="dk1"/>
                </a:solidFill>
              </a:rPr>
              <a:t>Nandy Chen  (z5500712)</a:t>
            </a:r>
          </a:p>
          <a:p>
            <a:endParaRPr lang="en-AU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7C085E3-4E61-C6CB-588E-A5F1AA055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" y="796175"/>
            <a:ext cx="7278164" cy="242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BDC6BBC-94E3-F4BB-43EA-24EC8F1D2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8" y="3358411"/>
            <a:ext cx="7278164" cy="242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B51A15F-1208-4358-8B16-563275AEF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80" y="1548925"/>
            <a:ext cx="4551316" cy="361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dfa6b27d4_0_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23</a:t>
            </a:fld>
            <a:endParaRPr/>
          </a:p>
        </p:txBody>
      </p:sp>
      <p:sp>
        <p:nvSpPr>
          <p:cNvPr id="301" name="Google Shape;301;g34dfa6b27d4_0_33"/>
          <p:cNvSpPr txBox="1"/>
          <p:nvPr/>
        </p:nvSpPr>
        <p:spPr>
          <a:xfrm>
            <a:off x="410550" y="250925"/>
            <a:ext cx="11862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4400" b="1">
                <a:solidFill>
                  <a:schemeClr val="dk1"/>
                </a:solidFill>
              </a:rPr>
              <a:t>Compare BERT model </a:t>
            </a:r>
            <a:endParaRPr sz="3600" b="1">
              <a:solidFill>
                <a:schemeClr val="dk1"/>
              </a:solidFill>
            </a:endParaRPr>
          </a:p>
        </p:txBody>
      </p:sp>
      <p:graphicFrame>
        <p:nvGraphicFramePr>
          <p:cNvPr id="302" name="Google Shape;302;g34dfa6b27d4_0_33"/>
          <p:cNvGraphicFramePr/>
          <p:nvPr>
            <p:extLst>
              <p:ext uri="{D42A27DB-BD31-4B8C-83A1-F6EECF244321}">
                <p14:modId xmlns:p14="http://schemas.microsoft.com/office/powerpoint/2010/main" val="3081342535"/>
              </p:ext>
            </p:extLst>
          </p:nvPr>
        </p:nvGraphicFramePr>
        <p:xfrm>
          <a:off x="646775" y="2399338"/>
          <a:ext cx="10315575" cy="2362200"/>
        </p:xfrm>
        <a:graphic>
          <a:graphicData uri="http://schemas.openxmlformats.org/drawingml/2006/table">
            <a:tbl>
              <a:tblPr>
                <a:noFill/>
                <a:tableStyleId>{628E59F2-4A11-4C5C-AD6B-721AA392A532}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/>
                        <a:t>Model</a:t>
                      </a:r>
                      <a:endParaRPr sz="160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/>
                        <a:t>Accuracy</a:t>
                      </a:r>
                      <a:endParaRPr sz="160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/>
                        <a:t>Speed</a:t>
                      </a:r>
                      <a:endParaRPr sz="160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/>
                        <a:t>Flexibility</a:t>
                      </a:r>
                      <a:endParaRPr sz="160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/>
                        <a:t>Benefit</a:t>
                      </a:r>
                      <a:endParaRPr sz="160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/>
                        <a:t>Custom Mini-BERT</a:t>
                      </a:r>
                      <a:endParaRPr sz="160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/>
                        <a:t>❌ Low</a:t>
                      </a:r>
                      <a:endParaRPr sz="16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/>
                        <a:t>✅ Fast (small)</a:t>
                      </a:r>
                      <a:endParaRPr sz="16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/>
                        <a:t>✅ Fully customizable</a:t>
                      </a:r>
                      <a:endParaRPr sz="16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/>
                        <a:t>Learning and debugging</a:t>
                      </a:r>
                      <a:endParaRPr sz="16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/>
                        <a:t>Distil-BERT</a:t>
                      </a:r>
                      <a:endParaRPr sz="160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/>
                        <a:t>✅ Good</a:t>
                      </a:r>
                      <a:endParaRPr sz="16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/>
                        <a:t>✅ Fast</a:t>
                      </a:r>
                      <a:endParaRPr sz="16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/>
                        <a:t>❌ Limited</a:t>
                      </a:r>
                      <a:endParaRPr sz="16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/>
                        <a:t>Fast prototyping &amp; deployment</a:t>
                      </a:r>
                      <a:endParaRPr sz="16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b="1"/>
                        <a:t>BERT + Distil-BERT</a:t>
                      </a:r>
                      <a:endParaRPr sz="1600" b="1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/>
                        <a:t>✅ Good</a:t>
                      </a:r>
                      <a:endParaRPr sz="16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dirty="0"/>
                        <a:t>❌ Slow</a:t>
                      </a:r>
                      <a:endParaRPr sz="16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dirty="0"/>
                        <a:t>More Complex</a:t>
                      </a:r>
                      <a:endParaRPr sz="16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600" dirty="0"/>
                        <a:t>Performance-critical tasks</a:t>
                      </a:r>
                      <a:endParaRPr sz="16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223848D-9F10-0D26-AC71-8DC311AAC136}"/>
              </a:ext>
            </a:extLst>
          </p:cNvPr>
          <p:cNvSpPr txBox="1"/>
          <p:nvPr/>
        </p:nvSpPr>
        <p:spPr>
          <a:xfrm>
            <a:off x="261375" y="6301494"/>
            <a:ext cx="60793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>
                <a:solidFill>
                  <a:schemeClr val="dk1"/>
                </a:solidFill>
              </a:rPr>
              <a:t>Nandy Chen  (z5500712)</a:t>
            </a:r>
          </a:p>
          <a:p>
            <a:endParaRPr lang="en-AU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4dbc916493_13_0"/>
          <p:cNvSpPr txBox="1">
            <a:spLocks noGrp="1"/>
          </p:cNvSpPr>
          <p:nvPr>
            <p:ph type="title"/>
          </p:nvPr>
        </p:nvSpPr>
        <p:spPr>
          <a:xfrm>
            <a:off x="140775" y="57300"/>
            <a:ext cx="50061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Result 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9" name="Google Shape;309;g34dbc916493_13_0"/>
          <p:cNvGraphicFramePr/>
          <p:nvPr>
            <p:extLst>
              <p:ext uri="{D42A27DB-BD31-4B8C-83A1-F6EECF244321}">
                <p14:modId xmlns:p14="http://schemas.microsoft.com/office/powerpoint/2010/main" val="2137463841"/>
              </p:ext>
            </p:extLst>
          </p:nvPr>
        </p:nvGraphicFramePr>
        <p:xfrm>
          <a:off x="535025" y="2689000"/>
          <a:ext cx="10703500" cy="3192129"/>
        </p:xfrm>
        <a:graphic>
          <a:graphicData uri="http://schemas.openxmlformats.org/drawingml/2006/table">
            <a:tbl>
              <a:tblPr>
                <a:noFill/>
                <a:tableStyleId>{5248681B-C478-4898-86D5-DAF2331FBBF6}</a:tableStyleId>
              </a:tblPr>
              <a:tblGrid>
                <a:gridCol w="215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500" b="1"/>
                        <a:t>Models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500" b="1"/>
                        <a:t>Accuracy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500" b="1"/>
                        <a:t>Macro f1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500" b="1"/>
                        <a:t>Precision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500" b="1"/>
                        <a:t>Recall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500"/>
                        <a:t>RNN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U" sz="1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0.8125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U" sz="17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0.8136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U" sz="17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0.8185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U" sz="17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0.8125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500"/>
                        <a:t>LSTM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U" sz="1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0.93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U" sz="17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0.89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U" sz="17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0.89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U" sz="17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0.9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500"/>
                        <a:t>LSTM + CNN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U" sz="1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0.9458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U" sz="17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0.75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U" sz="17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0.74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U" sz="17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0.76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500"/>
                        <a:t>Mini Bert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1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1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1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1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500"/>
                        <a:t>DistilBERT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1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1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0.88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1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0.88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1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0.89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500">
                          <a:solidFill>
                            <a:schemeClr val="dk1"/>
                          </a:solidFill>
                        </a:rPr>
                        <a:t>DistilBERT + BERT 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zh-CN" sz="1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0.93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U" sz="1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0.93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U" sz="1700" b="0" i="0" u="none" strike="noStrike" cap="none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0.94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AU" sz="1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0.93</a:t>
                      </a:r>
                      <a:endParaRPr sz="1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0" name="Google Shape;310;g34dbc916493_13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24</a:t>
            </a:fld>
            <a:endParaRPr/>
          </a:p>
        </p:txBody>
      </p:sp>
      <p:sp>
        <p:nvSpPr>
          <p:cNvPr id="312" name="Google Shape;312;g34dbc916493_13_0"/>
          <p:cNvSpPr txBox="1"/>
          <p:nvPr/>
        </p:nvSpPr>
        <p:spPr>
          <a:xfrm>
            <a:off x="379725" y="800350"/>
            <a:ext cx="11693400" cy="1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DistilBERT and weighted voting integrated model performed best, reflecting strong comprehensive capabilities; LSTM and DistilBERT single-mode models also performed well. In contrast, MiniBERT performed poorly due to its simplified structure and lack of training.</a:t>
            </a: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8DEFD-6F32-6FEA-370C-3DA7FB42D33B}"/>
              </a:ext>
            </a:extLst>
          </p:cNvPr>
          <p:cNvSpPr txBox="1"/>
          <p:nvPr/>
        </p:nvSpPr>
        <p:spPr>
          <a:xfrm>
            <a:off x="261375" y="6301494"/>
            <a:ext cx="607930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 err="1">
                <a:solidFill>
                  <a:schemeClr val="dk1"/>
                </a:solidFill>
              </a:rPr>
              <a:t>Mingqi</a:t>
            </a:r>
            <a:r>
              <a:rPr lang="en-AU" sz="1400" dirty="0">
                <a:solidFill>
                  <a:schemeClr val="dk1"/>
                </a:solidFill>
              </a:rPr>
              <a:t> Xu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</a:t>
            </a:r>
            <a:r>
              <a:rPr lang="en-AU" sz="1400" dirty="0">
                <a:solidFill>
                  <a:schemeClr val="dk1"/>
                </a:solidFill>
              </a:rPr>
              <a:t>5532071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AU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AU" sz="1400" dirty="0">
              <a:solidFill>
                <a:schemeClr val="dk1"/>
              </a:solidFill>
            </a:endParaRPr>
          </a:p>
          <a:p>
            <a:endParaRPr lang="en-AU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4bfaf40964_0_351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Discussion</a:t>
            </a:r>
            <a:endParaRPr b="1"/>
          </a:p>
        </p:txBody>
      </p:sp>
      <p:sp>
        <p:nvSpPr>
          <p:cNvPr id="318" name="Google Shape;318;g34bfaf40964_0_351"/>
          <p:cNvSpPr txBox="1">
            <a:spLocks noGrp="1"/>
          </p:cNvSpPr>
          <p:nvPr>
            <p:ph type="body" idx="1"/>
          </p:nvPr>
        </p:nvSpPr>
        <p:spPr>
          <a:xfrm>
            <a:off x="231650" y="529398"/>
            <a:ext cx="11278500" cy="42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800"/>
          </a:p>
          <a:p>
            <a:pPr marL="457200" lvl="0" indent="-381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-AU" sz="2400" b="1"/>
              <a:t>Traditional sequence model</a:t>
            </a:r>
            <a:endParaRPr sz="2400" b="1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AU" sz="2000" b="1">
                <a:highlight>
                  <a:schemeClr val="lt1"/>
                </a:highlight>
              </a:rPr>
              <a:t>RNN or LSTM:</a:t>
            </a:r>
            <a:r>
              <a:rPr lang="en-AU" sz="2000"/>
              <a:t> Simple structure, easy handle,  small scale data friendly, but weak in long-term                         memory and parallelism.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AU" sz="2000" b="1"/>
              <a:t>LSTM + CNN:</a:t>
            </a:r>
            <a:r>
              <a:rPr lang="en-AU" sz="2000"/>
              <a:t> Better feature extraction, captures local and temporal information; but complex structure, high training cost.</a:t>
            </a:r>
            <a:endParaRPr sz="200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AU" sz="2400" b="1"/>
              <a:t>Transformer styles models</a:t>
            </a:r>
            <a:endParaRPr sz="2400" b="1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AU" sz="2000" b="1"/>
              <a:t>DistilBert: </a:t>
            </a:r>
            <a:r>
              <a:rPr lang="en-AU" sz="2000"/>
              <a:t>lightweight deployment,  high efficiency,  but slightly reduced accuracy.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AU" sz="2000" b="1"/>
              <a:t>Mini Bert:</a:t>
            </a:r>
            <a:r>
              <a:rPr lang="en-AU" sz="2000"/>
              <a:t> flexible structure, strong controllability, customized , but lacks pre-training support;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AU" sz="2000" b="1"/>
              <a:t>Bert + DistilBert Ensemble (softing voting): </a:t>
            </a:r>
            <a:r>
              <a:rPr lang="en-AU" sz="2000"/>
              <a:t>improves the robustness and generalization ability, but cost is large. </a:t>
            </a:r>
            <a:endParaRPr sz="200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g34bfaf40964_0_3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25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4FC33-863A-9567-A1F2-B98AC0A7C443}"/>
              </a:ext>
            </a:extLst>
          </p:cNvPr>
          <p:cNvSpPr txBox="1"/>
          <p:nvPr/>
        </p:nvSpPr>
        <p:spPr>
          <a:xfrm>
            <a:off x="261375" y="6301494"/>
            <a:ext cx="607930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 err="1">
                <a:solidFill>
                  <a:schemeClr val="dk1"/>
                </a:solidFill>
              </a:rPr>
              <a:t>Mingqi</a:t>
            </a:r>
            <a:r>
              <a:rPr lang="en-AU" sz="1400" dirty="0">
                <a:solidFill>
                  <a:schemeClr val="dk1"/>
                </a:solidFill>
              </a:rPr>
              <a:t> Xu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</a:t>
            </a:r>
            <a:r>
              <a:rPr lang="en-AU" sz="1400" dirty="0">
                <a:solidFill>
                  <a:schemeClr val="dk1"/>
                </a:solidFill>
              </a:rPr>
              <a:t>5532071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AU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AU" sz="1400" dirty="0">
              <a:solidFill>
                <a:schemeClr val="dk1"/>
              </a:solidFill>
            </a:endParaRPr>
          </a:p>
          <a:p>
            <a:endParaRPr lang="en-AU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d78affebe_0_89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Further development</a:t>
            </a:r>
            <a:endParaRPr b="1"/>
          </a:p>
        </p:txBody>
      </p:sp>
      <p:sp>
        <p:nvSpPr>
          <p:cNvPr id="326" name="Google Shape;326;g34d78affebe_0_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26</a:t>
            </a:fld>
            <a:endParaRPr/>
          </a:p>
        </p:txBody>
      </p:sp>
      <p:pic>
        <p:nvPicPr>
          <p:cNvPr id="328" name="Google Shape;328;g34d78affebe_0_89" title="语音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725" y="1569363"/>
            <a:ext cx="654150" cy="6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34d78affebe_0_89" title="文本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8575" y="1603963"/>
            <a:ext cx="561825" cy="5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34d78affebe_0_89" title="图像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3725" y="2639188"/>
            <a:ext cx="654150" cy="6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34d78affebe_0_89" title="视频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2413" y="2639183"/>
            <a:ext cx="654150" cy="654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g34d78affebe_0_89"/>
          <p:cNvCxnSpPr>
            <a:stCxn id="328" idx="3"/>
            <a:endCxn id="329" idx="1"/>
          </p:cNvCxnSpPr>
          <p:nvPr/>
        </p:nvCxnSpPr>
        <p:spPr>
          <a:xfrm rot="10800000" flipH="1">
            <a:off x="1937875" y="1884738"/>
            <a:ext cx="740700" cy="1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g34d78affebe_0_89"/>
          <p:cNvCxnSpPr>
            <a:stCxn id="330" idx="0"/>
            <a:endCxn id="328" idx="2"/>
          </p:cNvCxnSpPr>
          <p:nvPr/>
        </p:nvCxnSpPr>
        <p:spPr>
          <a:xfrm rot="10800000">
            <a:off x="1610800" y="2223388"/>
            <a:ext cx="0" cy="41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g34d78affebe_0_89"/>
          <p:cNvCxnSpPr>
            <a:endCxn id="331" idx="0"/>
          </p:cNvCxnSpPr>
          <p:nvPr/>
        </p:nvCxnSpPr>
        <p:spPr>
          <a:xfrm>
            <a:off x="2959488" y="2165783"/>
            <a:ext cx="0" cy="47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g34d78affebe_0_89"/>
          <p:cNvCxnSpPr>
            <a:stCxn id="331" idx="1"/>
            <a:endCxn id="330" idx="3"/>
          </p:cNvCxnSpPr>
          <p:nvPr/>
        </p:nvCxnSpPr>
        <p:spPr>
          <a:xfrm rot="10800000">
            <a:off x="1937913" y="2966258"/>
            <a:ext cx="69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6" name="Google Shape;336;g34d78affebe_0_89"/>
          <p:cNvSpPr txBox="1"/>
          <p:nvPr/>
        </p:nvSpPr>
        <p:spPr>
          <a:xfrm>
            <a:off x="4587875" y="1383525"/>
            <a:ext cx="58584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Multimodal information fusion：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introduced to help improve the accuracy and generalization ability of emotion recognition;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g34d78affebe_0_89" title="投票调查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1375" y="4239925"/>
            <a:ext cx="1039025" cy="103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34d78affebe_0_89" title="自适应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90187" y="4340025"/>
            <a:ext cx="838800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34d78affebe_0_89"/>
          <p:cNvSpPr txBox="1"/>
          <p:nvPr/>
        </p:nvSpPr>
        <p:spPr>
          <a:xfrm>
            <a:off x="4587875" y="3753200"/>
            <a:ext cx="6927300" cy="22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Refined integrated learning strategies: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Such as weighted voting or adaptive integration mechanisms, which enhance the performance stability under different classes. 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5DEAD-E1B2-9E6F-E077-E6A2AACEE4B4}"/>
              </a:ext>
            </a:extLst>
          </p:cNvPr>
          <p:cNvSpPr txBox="1"/>
          <p:nvPr/>
        </p:nvSpPr>
        <p:spPr>
          <a:xfrm>
            <a:off x="261375" y="6301494"/>
            <a:ext cx="607930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 err="1">
                <a:solidFill>
                  <a:schemeClr val="dk1"/>
                </a:solidFill>
              </a:rPr>
              <a:t>Mingqi</a:t>
            </a:r>
            <a:r>
              <a:rPr lang="en-AU" sz="1400" dirty="0">
                <a:solidFill>
                  <a:schemeClr val="dk1"/>
                </a:solidFill>
              </a:rPr>
              <a:t> Xu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(z</a:t>
            </a:r>
            <a:r>
              <a:rPr lang="en-AU" sz="1400" dirty="0">
                <a:solidFill>
                  <a:schemeClr val="dk1"/>
                </a:solidFill>
              </a:rPr>
              <a:t>5532071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AU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AU" sz="1400" dirty="0">
              <a:solidFill>
                <a:schemeClr val="dk1"/>
              </a:solidFill>
            </a:endParaRPr>
          </a:p>
          <a:p>
            <a:endParaRPr lang="en-AU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1" descr="A close-up of a sig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91567" y="574402"/>
            <a:ext cx="6705300" cy="45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27</a:t>
            </a:fld>
            <a:endParaRPr/>
          </a:p>
        </p:txBody>
      </p:sp>
      <p:sp>
        <p:nvSpPr>
          <p:cNvPr id="346" name="Google Shape;346;p11"/>
          <p:cNvSpPr txBox="1"/>
          <p:nvPr/>
        </p:nvSpPr>
        <p:spPr>
          <a:xfrm>
            <a:off x="368381" y="6308080"/>
            <a:ext cx="670528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AU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AU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Unknown Author is licensed under </a:t>
            </a:r>
            <a:r>
              <a:rPr lang="en-AU" sz="9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sz="9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bfaf40964_0_316"/>
          <p:cNvSpPr txBox="1">
            <a:spLocks noGrp="1"/>
          </p:cNvSpPr>
          <p:nvPr>
            <p:ph type="title"/>
          </p:nvPr>
        </p:nvSpPr>
        <p:spPr>
          <a:xfrm>
            <a:off x="382075" y="2578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Problem Statement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4bfaf40964_0_316"/>
          <p:cNvSpPr txBox="1">
            <a:spLocks noGrp="1"/>
          </p:cNvSpPr>
          <p:nvPr>
            <p:ph type="body" idx="1"/>
          </p:nvPr>
        </p:nvSpPr>
        <p:spPr>
          <a:xfrm>
            <a:off x="563775" y="1257975"/>
            <a:ext cx="5064300" cy="4587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25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AU" sz="1911" b="1">
                <a:highlight>
                  <a:srgbClr val="FFFFFF"/>
                </a:highlight>
              </a:rPr>
              <a:t>Goal</a:t>
            </a:r>
            <a:r>
              <a:rPr lang="en-AU" sz="1911">
                <a:highlight>
                  <a:srgbClr val="FFFFFF"/>
                </a:highlight>
              </a:rPr>
              <a:t>: </a:t>
            </a:r>
            <a:endParaRPr sz="191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25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r>
              <a:rPr lang="en-AU" sz="1911">
                <a:highlight>
                  <a:srgbClr val="FFFFFF"/>
                </a:highlight>
              </a:rPr>
              <a:t>Performing text classification using advanced artificial intelligence algorithms that yield increased performance on relevant metrics. The text classification for this project is correctly labelling a tweet for emotion expressed by the author.</a:t>
            </a:r>
            <a:endParaRPr sz="191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425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950" b="1">
                <a:highlight>
                  <a:schemeClr val="lt1"/>
                </a:highlight>
              </a:rPr>
              <a:t>Six basic emotions:</a:t>
            </a:r>
            <a:endParaRPr sz="1950" b="1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2185"/>
              <a:t>sadness, joy, love, anger, fear, and surprise</a:t>
            </a:r>
            <a:endParaRPr sz="2185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5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SzPts val="1018"/>
              <a:buNone/>
            </a:pPr>
            <a:endParaRPr sz="191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2500"/>
              </a:lnSpc>
              <a:spcBef>
                <a:spcPts val="900"/>
              </a:spcBef>
              <a:spcAft>
                <a:spcPts val="0"/>
              </a:spcAft>
              <a:buSzPts val="1018"/>
              <a:buNone/>
            </a:pPr>
            <a:endParaRPr sz="1911"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7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191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70000"/>
              </a:lnSpc>
              <a:spcBef>
                <a:spcPts val="1800"/>
              </a:spcBef>
              <a:spcAft>
                <a:spcPts val="0"/>
              </a:spcAft>
              <a:buSzPts val="1018"/>
              <a:buNone/>
            </a:pPr>
            <a:endParaRPr sz="2790"/>
          </a:p>
        </p:txBody>
      </p:sp>
      <p:sp>
        <p:nvSpPr>
          <p:cNvPr id="121" name="Google Shape;121;g34bfaf40964_0_3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3</a:t>
            </a:fld>
            <a:endParaRPr/>
          </a:p>
        </p:txBody>
      </p:sp>
      <p:pic>
        <p:nvPicPr>
          <p:cNvPr id="122" name="Google Shape;122;g34bfaf40964_0_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3613" y="999525"/>
            <a:ext cx="3582924" cy="43011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3A4DE2-018B-1034-DF00-51FBFA6A3E2D}"/>
              </a:ext>
            </a:extLst>
          </p:cNvPr>
          <p:cNvSpPr txBox="1"/>
          <p:nvPr/>
        </p:nvSpPr>
        <p:spPr>
          <a:xfrm>
            <a:off x="261375" y="6301493"/>
            <a:ext cx="60977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HUI WANG(z5562297)</a:t>
            </a: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Literature Review</a:t>
            </a:r>
            <a:endParaRPr b="1"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231648" y="975360"/>
            <a:ext cx="11631168" cy="5035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AU" sz="2500"/>
              <a:t> </a:t>
            </a:r>
            <a:r>
              <a:rPr lang="en-AU" sz="1700">
                <a:highlight>
                  <a:srgbClr val="FFFFFF"/>
                </a:highlight>
              </a:rPr>
              <a:t>Emotion classification systems involve several key stages, including data loading, preprocessing, model design, and training, all of which are supported by relevant research:</a:t>
            </a:r>
            <a:endParaRPr sz="17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600" b="1"/>
              <a:t>🔹 Basic Sequential Models: RNN</a:t>
            </a:r>
            <a:endParaRPr sz="1600" b="1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AU" sz="1600" b="1"/>
              <a:t>Tang et al., 2016</a:t>
            </a:r>
            <a:br>
              <a:rPr lang="en-AU" sz="1600" b="1"/>
            </a:br>
            <a:r>
              <a:rPr lang="en-AU" sz="1600"/>
              <a:t> One of the earliest works to apply RNNs for emotion modeling, demonstrating their capability in capturing temporal dependencies in text. However, RNNs struggle with long-range dependencies and are sensitive to vanishing gradients.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AU" sz="1600" b="1"/>
              <a:t>🔹 Long-Term Dependency Modeling: LSTM with Attention</a:t>
            </a:r>
            <a:endParaRPr sz="1600" b="1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AU" sz="1600" b="1"/>
              <a:t>Wang et al., 2016</a:t>
            </a:r>
            <a:br>
              <a:rPr lang="en-AU" sz="1600" b="1"/>
            </a:br>
            <a:r>
              <a:rPr lang="en-AU" sz="1600"/>
              <a:t> Improved upon RNNs by introducing LSTM cells and attention mechanisms, enabling the model to focus on emotionally salient words and handle longer contexts more effectively.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AU" sz="1600" b="1"/>
              <a:t>🔹</a:t>
            </a:r>
            <a:r>
              <a:rPr lang="en-AU" sz="1200" b="1"/>
              <a:t>E</a:t>
            </a:r>
            <a:r>
              <a:rPr lang="en-AU" sz="1600" b="1"/>
              <a:t>nhanced Structure: CNN over LSTM</a:t>
            </a:r>
            <a:endParaRPr sz="1600" b="1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AU" sz="1500" b="1"/>
              <a:t>Baziotis et al., 2018</a:t>
            </a:r>
            <a:br>
              <a:rPr lang="en-AU" sz="1500" b="1"/>
            </a:br>
            <a:r>
              <a:rPr lang="en-AU" sz="1500"/>
              <a:t> Proposed combining LSTM with CNN to extract local n-gram emotion features in tweets, improving robustness in short, noisy texts. Also emphasized the importance of tweet normalization (URLs, emojis, usernames).</a:t>
            </a:r>
            <a:endParaRPr sz="1700">
              <a:highlight>
                <a:srgbClr val="FFFFFF"/>
              </a:highlight>
            </a:endParaRPr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0318C-5123-C2C9-B5BE-66E8BF33FDFA}"/>
              </a:ext>
            </a:extLst>
          </p:cNvPr>
          <p:cNvSpPr txBox="1"/>
          <p:nvPr/>
        </p:nvSpPr>
        <p:spPr>
          <a:xfrm>
            <a:off x="261375" y="6301493"/>
            <a:ext cx="60977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HUI WANG(z5562297)</a:t>
            </a: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bfaf40964_0_11"/>
          <p:cNvSpPr txBox="1">
            <a:spLocks noGrp="1"/>
          </p:cNvSpPr>
          <p:nvPr>
            <p:ph type="title"/>
          </p:nvPr>
        </p:nvSpPr>
        <p:spPr>
          <a:xfrm>
            <a:off x="231648" y="60325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Literature Review</a:t>
            </a:r>
            <a:endParaRPr b="1"/>
          </a:p>
        </p:txBody>
      </p:sp>
      <p:sp>
        <p:nvSpPr>
          <p:cNvPr id="136" name="Google Shape;136;g34bfaf40964_0_11"/>
          <p:cNvSpPr txBox="1">
            <a:spLocks noGrp="1"/>
          </p:cNvSpPr>
          <p:nvPr>
            <p:ph type="body" idx="1"/>
          </p:nvPr>
        </p:nvSpPr>
        <p:spPr>
          <a:xfrm>
            <a:off x="231648" y="975360"/>
            <a:ext cx="11631300" cy="50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AU" sz="1600" b="1"/>
              <a:t>🔹 Pre-trained Models: BERT</a:t>
            </a:r>
            <a:endParaRPr sz="1600" b="1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AU" sz="1600" b="1"/>
              <a:t>Devlin et al., 2019</a:t>
            </a:r>
            <a:br>
              <a:rPr lang="en-AU" sz="1600" b="1"/>
            </a:br>
            <a:r>
              <a:rPr lang="en-AU" sz="1600"/>
              <a:t> BERT revolutionized text classification by introducing bidirectional Transformers and large-scale pretraining. Fine-tuning BERT enabled strong semantic representation, significantly improving emotion detection.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AU" sz="1600" b="1"/>
              <a:t>🔹 Fine-tuning Strategies</a:t>
            </a:r>
            <a:endParaRPr sz="1600" b="1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AU" sz="1600" b="1"/>
              <a:t>Sun et al., 2019</a:t>
            </a:r>
            <a:br>
              <a:rPr lang="en-AU" sz="1600" b="1"/>
            </a:br>
            <a:r>
              <a:rPr lang="en-AU" sz="1600"/>
              <a:t> Systematically explored various BERT fine-tuning techniques, including learning rates and layer freezing, which guided our training of DistilBERT and Mini-BERT models in this project.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AU" sz="1600" b="1"/>
              <a:t>🔹 Lightweight and Ensemble Modeling</a:t>
            </a:r>
            <a:endParaRPr sz="1600" b="1"/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AU" sz="1600" b="1"/>
              <a:t>Sanh et al., 2019 (DistilBERT)</a:t>
            </a:r>
            <a:br>
              <a:rPr lang="en-AU" sz="1600" b="1"/>
            </a:br>
            <a:r>
              <a:rPr lang="en-AU" sz="1600"/>
              <a:t> Introduced a distilled version of BERT, retaining most semantic power with fewer parameters and faster inference.</a:t>
            </a:r>
            <a:endParaRPr sz="16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AU" sz="1600"/>
              <a:t>Ensemble strategies, such as soft voting between BERT and DistilBERT, were used to improve model robustness and performance on rare emotion classes.</a:t>
            </a:r>
            <a:br>
              <a:rPr lang="en-AU" sz="1100"/>
            </a:br>
            <a:endParaRPr sz="11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625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1800"/>
              </a:spcAft>
              <a:buNone/>
            </a:pPr>
            <a:endParaRPr sz="1600">
              <a:highlight>
                <a:srgbClr val="FFFFFF"/>
              </a:highlight>
            </a:endParaRPr>
          </a:p>
        </p:txBody>
      </p:sp>
      <p:sp>
        <p:nvSpPr>
          <p:cNvPr id="137" name="Google Shape;137;g34bfaf40964_0_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81300-C786-8CD7-C67B-CC19D30E4DD4}"/>
              </a:ext>
            </a:extLst>
          </p:cNvPr>
          <p:cNvSpPr txBox="1"/>
          <p:nvPr/>
        </p:nvSpPr>
        <p:spPr>
          <a:xfrm>
            <a:off x="261375" y="6301493"/>
            <a:ext cx="60977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HUI WANG(z5562297)</a:t>
            </a: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d78affebe_0_123"/>
          <p:cNvSpPr txBox="1">
            <a:spLocks noGrp="1"/>
          </p:cNvSpPr>
          <p:nvPr>
            <p:ph type="title"/>
          </p:nvPr>
        </p:nvSpPr>
        <p:spPr>
          <a:xfrm>
            <a:off x="231648" y="60325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Literature Review</a:t>
            </a:r>
            <a:endParaRPr b="1"/>
          </a:p>
        </p:txBody>
      </p:sp>
      <p:sp>
        <p:nvSpPr>
          <p:cNvPr id="144" name="Google Shape;144;g34d78affebe_0_123"/>
          <p:cNvSpPr txBox="1">
            <a:spLocks noGrp="1"/>
          </p:cNvSpPr>
          <p:nvPr>
            <p:ph type="body" idx="1"/>
          </p:nvPr>
        </p:nvSpPr>
        <p:spPr>
          <a:xfrm>
            <a:off x="231650" y="1061401"/>
            <a:ext cx="11253300" cy="47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500" b="1"/>
              <a:t>🔹 Data and Evaluation Standards</a:t>
            </a:r>
            <a:endParaRPr sz="15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500" b="1"/>
              <a:t>Mohammad et al., 2018: Created the SemEval emotion dataset and established standardized train/val/test splits.</a:t>
            </a:r>
            <a:endParaRPr sz="15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500" b="1"/>
              <a:t>Barbieri et al., 2020: Released TweetEval, a benchmark for multi-task tweet classification.</a:t>
            </a:r>
            <a:endParaRPr sz="15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500" b="1"/>
              <a:t>Jabreel &amp; Moreno, 2019: Promoted macro-F1 and Jaccard Index for evaluating multi-label emotion classification.</a:t>
            </a:r>
            <a:endParaRPr sz="15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AU" sz="1100"/>
            </a:br>
            <a:endParaRPr sz="11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625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1800"/>
              </a:spcAft>
              <a:buNone/>
            </a:pPr>
            <a:endParaRPr sz="1600">
              <a:highlight>
                <a:srgbClr val="FFFFFF"/>
              </a:highlight>
            </a:endParaRPr>
          </a:p>
        </p:txBody>
      </p:sp>
      <p:sp>
        <p:nvSpPr>
          <p:cNvPr id="145" name="Google Shape;145;g34d78affebe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6433CB-2CD7-4E2C-918E-688B21A37BE0}"/>
              </a:ext>
            </a:extLst>
          </p:cNvPr>
          <p:cNvSpPr txBox="1"/>
          <p:nvPr/>
        </p:nvSpPr>
        <p:spPr>
          <a:xfrm>
            <a:off x="261375" y="6301493"/>
            <a:ext cx="60977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HUI WANG(z5562297)</a:t>
            </a: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bfaf40964_0_337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Literature Review</a:t>
            </a:r>
            <a:endParaRPr b="1"/>
          </a:p>
        </p:txBody>
      </p:sp>
      <p:sp>
        <p:nvSpPr>
          <p:cNvPr id="152" name="Google Shape;152;g34bfaf40964_0_337"/>
          <p:cNvSpPr txBox="1">
            <a:spLocks noGrp="1"/>
          </p:cNvSpPr>
          <p:nvPr>
            <p:ph type="body" idx="1"/>
          </p:nvPr>
        </p:nvSpPr>
        <p:spPr>
          <a:xfrm>
            <a:off x="231650" y="975325"/>
            <a:ext cx="5577300" cy="4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AU" sz="1900" b="1">
                <a:highlight>
                  <a:srgbClr val="FFFFFF"/>
                </a:highlight>
              </a:rPr>
              <a:t>Summary: </a:t>
            </a:r>
            <a:endParaRPr sz="19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25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AU" sz="1400">
                <a:highlight>
                  <a:srgbClr val="FFFFFF"/>
                </a:highlight>
              </a:rPr>
              <a:t>The field of emotion classification has developed a mature research framework, covering all key stages from data preparation and preprocessing to deep learning-based model design and evaluation. Building on this foundation, our project implements a comprehensive end-to-end system that processes raw text, learns emotional representations through various models, and evaluates performance using standard metrics.</a:t>
            </a:r>
            <a:endParaRPr sz="1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1800"/>
              </a:spcAft>
              <a:buNone/>
            </a:pPr>
            <a:endParaRPr sz="1400">
              <a:highlight>
                <a:srgbClr val="FFFFFF"/>
              </a:highlight>
            </a:endParaRPr>
          </a:p>
        </p:txBody>
      </p:sp>
      <p:sp>
        <p:nvSpPr>
          <p:cNvPr id="153" name="Google Shape;153;g34bfaf40964_0_3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7</a:t>
            </a:fld>
            <a:endParaRPr/>
          </a:p>
        </p:txBody>
      </p:sp>
      <p:pic>
        <p:nvPicPr>
          <p:cNvPr id="155" name="Google Shape;155;g34bfaf40964_0_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318" y="510600"/>
            <a:ext cx="3565163" cy="50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FCA6D0-8100-CCB6-DC6C-E477AF29DF19}"/>
              </a:ext>
            </a:extLst>
          </p:cNvPr>
          <p:cNvSpPr txBox="1"/>
          <p:nvPr/>
        </p:nvSpPr>
        <p:spPr>
          <a:xfrm>
            <a:off x="261375" y="6301493"/>
            <a:ext cx="60977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HUI WANG(z5562297)</a:t>
            </a: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168" cy="838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Datasets</a:t>
            </a:r>
            <a:endParaRPr b="1"/>
          </a:p>
        </p:txBody>
      </p:sp>
      <p:sp>
        <p:nvSpPr>
          <p:cNvPr id="161" name="Google Shape;16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AU"/>
              <a:t>8</a:t>
            </a:fld>
            <a:endParaRPr/>
          </a:p>
        </p:txBody>
      </p:sp>
      <p:pic>
        <p:nvPicPr>
          <p:cNvPr id="163" name="Google Shape;16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50" y="1457200"/>
            <a:ext cx="6122900" cy="42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6340680" y="327911"/>
            <a:ext cx="5619672" cy="593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AU" sz="7200" b="1" dirty="0"/>
              <a:t>Dataset Name: </a:t>
            </a:r>
            <a:endParaRPr sz="72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AU" sz="7200" dirty="0" err="1"/>
              <a:t>dair</a:t>
            </a:r>
            <a:r>
              <a:rPr lang="en-AU" sz="7200" dirty="0"/>
              <a:t>-ai/emotion (from Hugging Face)</a:t>
            </a:r>
            <a:endParaRPr sz="7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AU" sz="7200" b="1" dirty="0"/>
              <a:t>Size and Structure:</a:t>
            </a:r>
            <a:endParaRPr sz="72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AU" sz="7200" b="1" dirty="0"/>
              <a:t>Total samples:</a:t>
            </a:r>
            <a:r>
              <a:rPr lang="en-AU" sz="7200" dirty="0"/>
              <a:t> 20,000+ short English sentences</a:t>
            </a:r>
            <a:endParaRPr sz="7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AU" sz="7200" b="1" dirty="0"/>
              <a:t>Six types: </a:t>
            </a:r>
            <a:r>
              <a:rPr lang="en-AU" sz="7200" dirty="0"/>
              <a:t>sadness, joy, love, anger, fear, or surprise</a:t>
            </a:r>
            <a:endParaRPr sz="7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AU" sz="7200" b="1" dirty="0"/>
              <a:t>Splits: </a:t>
            </a:r>
            <a:r>
              <a:rPr lang="en-AU" sz="7200" dirty="0"/>
              <a:t>Training (≈80%), Validation (≈10%), Testing (≈10%)</a:t>
            </a:r>
            <a:endParaRPr sz="7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AU" sz="7200" b="1" dirty="0"/>
              <a:t>Preprocessing Steps:</a:t>
            </a:r>
            <a:endParaRPr sz="72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AU" sz="7200" dirty="0" err="1"/>
              <a:t>BertTokenizer</a:t>
            </a:r>
            <a:r>
              <a:rPr lang="en-AU" sz="7200" dirty="0"/>
              <a:t> to split the text into small pieces called tokens.</a:t>
            </a:r>
            <a:endParaRPr sz="7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AU" sz="7200" dirty="0"/>
              <a:t>changed these tokens into numbers.</a:t>
            </a:r>
            <a:endParaRPr sz="7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AU" sz="7200" dirty="0"/>
              <a:t>all the sequences have the same length—exactly 128 tokens.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AU" sz="7200" dirty="0"/>
              <a:t>The emotion labels were also turned into numbers</a:t>
            </a:r>
            <a:endParaRPr sz="72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7085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endParaRPr sz="2300" dirty="0"/>
          </a:p>
          <a:p>
            <a:pPr marL="1778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endParaRPr sz="23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485B0-2790-9EE5-92F9-D2E372223D3E}"/>
              </a:ext>
            </a:extLst>
          </p:cNvPr>
          <p:cNvSpPr txBox="1"/>
          <p:nvPr/>
        </p:nvSpPr>
        <p:spPr>
          <a:xfrm>
            <a:off x="261375" y="6301494"/>
            <a:ext cx="60793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>
                <a:solidFill>
                  <a:schemeClr val="dk1"/>
                </a:solidFill>
              </a:rPr>
              <a:t>Tao Dong (z5335586)</a:t>
            </a:r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bfaf40964_0_22"/>
          <p:cNvSpPr txBox="1">
            <a:spLocks noGrp="1"/>
          </p:cNvSpPr>
          <p:nvPr>
            <p:ph type="title"/>
          </p:nvPr>
        </p:nvSpPr>
        <p:spPr>
          <a:xfrm>
            <a:off x="231648" y="136525"/>
            <a:ext cx="116313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AU" b="1"/>
              <a:t>Data Analysis</a:t>
            </a:r>
            <a:endParaRPr b="1"/>
          </a:p>
        </p:txBody>
      </p:sp>
      <p:sp>
        <p:nvSpPr>
          <p:cNvPr id="170" name="Google Shape;170;g34bfaf40964_0_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9</a:t>
            </a:fld>
            <a:endParaRPr/>
          </a:p>
        </p:txBody>
      </p:sp>
      <p:pic>
        <p:nvPicPr>
          <p:cNvPr id="172" name="Google Shape;172;g34bfaf40964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25" y="1084975"/>
            <a:ext cx="4489449" cy="35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34bfaf40964_0_22"/>
          <p:cNvPicPr preferRelativeResize="0"/>
          <p:nvPr/>
        </p:nvPicPr>
        <p:blipFill rotWithShape="1">
          <a:blip r:embed="rId4">
            <a:alphaModFix/>
          </a:blip>
          <a:srcRect r="12111"/>
          <a:stretch/>
        </p:blipFill>
        <p:spPr>
          <a:xfrm>
            <a:off x="415299" y="4725525"/>
            <a:ext cx="8767150" cy="10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1B25EC-A94C-CAF8-CE3F-259D04922A12}"/>
              </a:ext>
            </a:extLst>
          </p:cNvPr>
          <p:cNvSpPr txBox="1"/>
          <p:nvPr/>
        </p:nvSpPr>
        <p:spPr>
          <a:xfrm>
            <a:off x="9207139" y="4890310"/>
            <a:ext cx="2655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decide how to set up the input size for the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37BFE-D8DF-8470-4370-7E62A64C89AA}"/>
              </a:ext>
            </a:extLst>
          </p:cNvPr>
          <p:cNvSpPr txBox="1"/>
          <p:nvPr/>
        </p:nvSpPr>
        <p:spPr>
          <a:xfrm>
            <a:off x="261375" y="6301494"/>
            <a:ext cx="60793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Presenter: </a:t>
            </a:r>
            <a:r>
              <a:rPr lang="en-AU" sz="1400" dirty="0">
                <a:solidFill>
                  <a:schemeClr val="dk1"/>
                </a:solidFill>
              </a:rPr>
              <a:t>Tao Dong (z5335586)</a:t>
            </a:r>
            <a:endParaRPr lang="en-AU" dirty="0">
              <a:solidFill>
                <a:schemeClr val="dk1"/>
              </a:solidFill>
            </a:endParaRPr>
          </a:p>
          <a:p>
            <a:pPr rtl="0">
              <a:buNone/>
            </a:pPr>
            <a:endParaRPr lang="en-AU" b="0" dirty="0">
              <a:effectLst/>
            </a:endParaRPr>
          </a:p>
          <a:p>
            <a:pPr>
              <a:buNone/>
            </a:pPr>
            <a:br>
              <a:rPr lang="en-AU" dirty="0"/>
            </a:b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10DE80-8DE1-20F6-F974-4D32D44F4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190" y="1030253"/>
            <a:ext cx="6123609" cy="35766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1766</Words>
  <Application>Microsoft Office PowerPoint</Application>
  <PresentationFormat>宽屏</PresentationFormat>
  <Paragraphs>338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Noto Sans Symbols</vt:lpstr>
      <vt:lpstr>Arial</vt:lpstr>
      <vt:lpstr>Calibri</vt:lpstr>
      <vt:lpstr>Courier New</vt:lpstr>
      <vt:lpstr>Office Theme</vt:lpstr>
      <vt:lpstr>PowerPoint 演示文稿</vt:lpstr>
      <vt:lpstr>Problem Statement</vt:lpstr>
      <vt:lpstr>Problem Statement </vt:lpstr>
      <vt:lpstr>Literature Review</vt:lpstr>
      <vt:lpstr>Literature Review</vt:lpstr>
      <vt:lpstr>Literature Review</vt:lpstr>
      <vt:lpstr>Literature Review</vt:lpstr>
      <vt:lpstr>Datasets</vt:lpstr>
      <vt:lpstr>Data Analysis</vt:lpstr>
      <vt:lpstr>Method(s)</vt:lpstr>
      <vt:lpstr>Results-RNN </vt:lpstr>
      <vt:lpstr>Results-RNN</vt:lpstr>
      <vt:lpstr>Results-LSTM+CNN</vt:lpstr>
      <vt:lpstr>Results-BILSTM</vt:lpstr>
      <vt:lpstr>Results-LSTM+CNN</vt:lpstr>
      <vt:lpstr>Results-BILSTM</vt:lpstr>
      <vt:lpstr>Method(s)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Result conclusion </vt:lpstr>
      <vt:lpstr>Discussion</vt:lpstr>
      <vt:lpstr>Further development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Shisheng Zhang</dc:creator>
  <cp:lastModifiedBy>Nandy Chen</cp:lastModifiedBy>
  <cp:revision>13</cp:revision>
  <dcterms:created xsi:type="dcterms:W3CDTF">2022-11-14T00:04:04Z</dcterms:created>
  <dcterms:modified xsi:type="dcterms:W3CDTF">2025-04-27T06:34:09Z</dcterms:modified>
</cp:coreProperties>
</file>