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B1322-C604-4876-A701-1A17A0DD68C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C9DA82A-B9A6-46D8-B4E8-E85FB7E0E3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9C4A5B2-D8ED-4B8E-9910-C7EE8D3495D8}"/>
              </a:ext>
            </a:extLst>
          </p:cNvPr>
          <p:cNvSpPr>
            <a:spLocks noGrp="1"/>
          </p:cNvSpPr>
          <p:nvPr>
            <p:ph type="dt" sz="half" idx="10"/>
          </p:nvPr>
        </p:nvSpPr>
        <p:spPr/>
        <p:txBody>
          <a:bodyPr/>
          <a:lstStyle/>
          <a:p>
            <a:fld id="{231F481C-C6C8-41D7-8283-4CAEED8C23AA}" type="datetimeFigureOut">
              <a:rPr lang="zh-CN" altLang="en-US" smtClean="0"/>
              <a:t>2021/11/25</a:t>
            </a:fld>
            <a:endParaRPr lang="zh-CN" altLang="en-US"/>
          </a:p>
        </p:txBody>
      </p:sp>
      <p:sp>
        <p:nvSpPr>
          <p:cNvPr id="5" name="页脚占位符 4">
            <a:extLst>
              <a:ext uri="{FF2B5EF4-FFF2-40B4-BE49-F238E27FC236}">
                <a16:creationId xmlns:a16="http://schemas.microsoft.com/office/drawing/2014/main" id="{42C9B251-839B-4048-94A5-7C321D28746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4734E70-D3E2-454E-BF6E-E520E7F45FAE}"/>
              </a:ext>
            </a:extLst>
          </p:cNvPr>
          <p:cNvSpPr>
            <a:spLocks noGrp="1"/>
          </p:cNvSpPr>
          <p:nvPr>
            <p:ph type="sldNum" sz="quarter" idx="12"/>
          </p:nvPr>
        </p:nvSpPr>
        <p:spPr/>
        <p:txBody>
          <a:bodyPr/>
          <a:lstStyle/>
          <a:p>
            <a:fld id="{377041F6-D0CC-4B71-B9E0-CBCAD4104CA3}" type="slidenum">
              <a:rPr lang="zh-CN" altLang="en-US" smtClean="0"/>
              <a:t>‹#›</a:t>
            </a:fld>
            <a:endParaRPr lang="zh-CN" altLang="en-US"/>
          </a:p>
        </p:txBody>
      </p:sp>
    </p:spTree>
    <p:extLst>
      <p:ext uri="{BB962C8B-B14F-4D97-AF65-F5344CB8AC3E}">
        <p14:creationId xmlns:p14="http://schemas.microsoft.com/office/powerpoint/2010/main" val="335645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1A04B3-D170-43EE-AD2E-CB4048312E3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0FE6FC6-1425-459E-869D-180C52576B6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FA1BF77-F670-4A3A-BA29-0FD45CFF8339}"/>
              </a:ext>
            </a:extLst>
          </p:cNvPr>
          <p:cNvSpPr>
            <a:spLocks noGrp="1"/>
          </p:cNvSpPr>
          <p:nvPr>
            <p:ph type="dt" sz="half" idx="10"/>
          </p:nvPr>
        </p:nvSpPr>
        <p:spPr/>
        <p:txBody>
          <a:bodyPr/>
          <a:lstStyle/>
          <a:p>
            <a:fld id="{231F481C-C6C8-41D7-8283-4CAEED8C23AA}" type="datetimeFigureOut">
              <a:rPr lang="zh-CN" altLang="en-US" smtClean="0"/>
              <a:t>2021/11/25</a:t>
            </a:fld>
            <a:endParaRPr lang="zh-CN" altLang="en-US"/>
          </a:p>
        </p:txBody>
      </p:sp>
      <p:sp>
        <p:nvSpPr>
          <p:cNvPr id="5" name="页脚占位符 4">
            <a:extLst>
              <a:ext uri="{FF2B5EF4-FFF2-40B4-BE49-F238E27FC236}">
                <a16:creationId xmlns:a16="http://schemas.microsoft.com/office/drawing/2014/main" id="{F224BA6D-C45F-4429-830E-714E7A1CD4B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01278AC-90A5-4E7C-B4C8-D74789B10788}"/>
              </a:ext>
            </a:extLst>
          </p:cNvPr>
          <p:cNvSpPr>
            <a:spLocks noGrp="1"/>
          </p:cNvSpPr>
          <p:nvPr>
            <p:ph type="sldNum" sz="quarter" idx="12"/>
          </p:nvPr>
        </p:nvSpPr>
        <p:spPr/>
        <p:txBody>
          <a:bodyPr/>
          <a:lstStyle/>
          <a:p>
            <a:fld id="{377041F6-D0CC-4B71-B9E0-CBCAD4104CA3}" type="slidenum">
              <a:rPr lang="zh-CN" altLang="en-US" smtClean="0"/>
              <a:t>‹#›</a:t>
            </a:fld>
            <a:endParaRPr lang="zh-CN" altLang="en-US"/>
          </a:p>
        </p:txBody>
      </p:sp>
    </p:spTree>
    <p:extLst>
      <p:ext uri="{BB962C8B-B14F-4D97-AF65-F5344CB8AC3E}">
        <p14:creationId xmlns:p14="http://schemas.microsoft.com/office/powerpoint/2010/main" val="3478841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3467348-31B6-4527-830B-03B44C9D4BC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FBF2545-B37A-44C5-B18F-55FE1296FD5B}"/>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1AA4C44-088B-4EDD-A829-546EDD98A64F}"/>
              </a:ext>
            </a:extLst>
          </p:cNvPr>
          <p:cNvSpPr>
            <a:spLocks noGrp="1"/>
          </p:cNvSpPr>
          <p:nvPr>
            <p:ph type="dt" sz="half" idx="10"/>
          </p:nvPr>
        </p:nvSpPr>
        <p:spPr/>
        <p:txBody>
          <a:bodyPr/>
          <a:lstStyle/>
          <a:p>
            <a:fld id="{231F481C-C6C8-41D7-8283-4CAEED8C23AA}" type="datetimeFigureOut">
              <a:rPr lang="zh-CN" altLang="en-US" smtClean="0"/>
              <a:t>2021/11/25</a:t>
            </a:fld>
            <a:endParaRPr lang="zh-CN" altLang="en-US"/>
          </a:p>
        </p:txBody>
      </p:sp>
      <p:sp>
        <p:nvSpPr>
          <p:cNvPr id="5" name="页脚占位符 4">
            <a:extLst>
              <a:ext uri="{FF2B5EF4-FFF2-40B4-BE49-F238E27FC236}">
                <a16:creationId xmlns:a16="http://schemas.microsoft.com/office/drawing/2014/main" id="{917C8B42-C496-4704-B95A-17C286F171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FF31E6C-24FC-4729-8D2C-EDCD1DFDDF25}"/>
              </a:ext>
            </a:extLst>
          </p:cNvPr>
          <p:cNvSpPr>
            <a:spLocks noGrp="1"/>
          </p:cNvSpPr>
          <p:nvPr>
            <p:ph type="sldNum" sz="quarter" idx="12"/>
          </p:nvPr>
        </p:nvSpPr>
        <p:spPr/>
        <p:txBody>
          <a:bodyPr/>
          <a:lstStyle/>
          <a:p>
            <a:fld id="{377041F6-D0CC-4B71-B9E0-CBCAD4104CA3}" type="slidenum">
              <a:rPr lang="zh-CN" altLang="en-US" smtClean="0"/>
              <a:t>‹#›</a:t>
            </a:fld>
            <a:endParaRPr lang="zh-CN" altLang="en-US"/>
          </a:p>
        </p:txBody>
      </p:sp>
    </p:spTree>
    <p:extLst>
      <p:ext uri="{BB962C8B-B14F-4D97-AF65-F5344CB8AC3E}">
        <p14:creationId xmlns:p14="http://schemas.microsoft.com/office/powerpoint/2010/main" val="3768890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26A3E0-9D93-41AC-817F-5D79985E307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853F7F7-88D6-476D-A65A-0D34B531EA7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B7FCCC4-1D49-4B71-BA4A-F696701B7478}"/>
              </a:ext>
            </a:extLst>
          </p:cNvPr>
          <p:cNvSpPr>
            <a:spLocks noGrp="1"/>
          </p:cNvSpPr>
          <p:nvPr>
            <p:ph type="dt" sz="half" idx="10"/>
          </p:nvPr>
        </p:nvSpPr>
        <p:spPr/>
        <p:txBody>
          <a:bodyPr/>
          <a:lstStyle/>
          <a:p>
            <a:fld id="{231F481C-C6C8-41D7-8283-4CAEED8C23AA}" type="datetimeFigureOut">
              <a:rPr lang="zh-CN" altLang="en-US" smtClean="0"/>
              <a:t>2021/11/25</a:t>
            </a:fld>
            <a:endParaRPr lang="zh-CN" altLang="en-US"/>
          </a:p>
        </p:txBody>
      </p:sp>
      <p:sp>
        <p:nvSpPr>
          <p:cNvPr id="5" name="页脚占位符 4">
            <a:extLst>
              <a:ext uri="{FF2B5EF4-FFF2-40B4-BE49-F238E27FC236}">
                <a16:creationId xmlns:a16="http://schemas.microsoft.com/office/drawing/2014/main" id="{0FA89941-B32E-4FB5-B4E8-1327AD90F1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42DA8FF-6C0B-4168-97A6-B49B295E805C}"/>
              </a:ext>
            </a:extLst>
          </p:cNvPr>
          <p:cNvSpPr>
            <a:spLocks noGrp="1"/>
          </p:cNvSpPr>
          <p:nvPr>
            <p:ph type="sldNum" sz="quarter" idx="12"/>
          </p:nvPr>
        </p:nvSpPr>
        <p:spPr/>
        <p:txBody>
          <a:bodyPr/>
          <a:lstStyle/>
          <a:p>
            <a:fld id="{377041F6-D0CC-4B71-B9E0-CBCAD4104CA3}" type="slidenum">
              <a:rPr lang="zh-CN" altLang="en-US" smtClean="0"/>
              <a:t>‹#›</a:t>
            </a:fld>
            <a:endParaRPr lang="zh-CN" altLang="en-US"/>
          </a:p>
        </p:txBody>
      </p:sp>
    </p:spTree>
    <p:extLst>
      <p:ext uri="{BB962C8B-B14F-4D97-AF65-F5344CB8AC3E}">
        <p14:creationId xmlns:p14="http://schemas.microsoft.com/office/powerpoint/2010/main" val="309519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4EFEEF-F8D5-42BF-AF59-E0DE04ED738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9366F52-212C-4A0A-996E-67926E5E84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3540199E-2607-42A9-83E7-A03630CDA256}"/>
              </a:ext>
            </a:extLst>
          </p:cNvPr>
          <p:cNvSpPr>
            <a:spLocks noGrp="1"/>
          </p:cNvSpPr>
          <p:nvPr>
            <p:ph type="dt" sz="half" idx="10"/>
          </p:nvPr>
        </p:nvSpPr>
        <p:spPr/>
        <p:txBody>
          <a:bodyPr/>
          <a:lstStyle/>
          <a:p>
            <a:fld id="{231F481C-C6C8-41D7-8283-4CAEED8C23AA}" type="datetimeFigureOut">
              <a:rPr lang="zh-CN" altLang="en-US" smtClean="0"/>
              <a:t>2021/11/25</a:t>
            </a:fld>
            <a:endParaRPr lang="zh-CN" altLang="en-US"/>
          </a:p>
        </p:txBody>
      </p:sp>
      <p:sp>
        <p:nvSpPr>
          <p:cNvPr id="5" name="页脚占位符 4">
            <a:extLst>
              <a:ext uri="{FF2B5EF4-FFF2-40B4-BE49-F238E27FC236}">
                <a16:creationId xmlns:a16="http://schemas.microsoft.com/office/drawing/2014/main" id="{A55A1080-08F6-448C-85A4-DF0C4645A1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69A0C0-F19D-4C32-8353-455DA99742DD}"/>
              </a:ext>
            </a:extLst>
          </p:cNvPr>
          <p:cNvSpPr>
            <a:spLocks noGrp="1"/>
          </p:cNvSpPr>
          <p:nvPr>
            <p:ph type="sldNum" sz="quarter" idx="12"/>
          </p:nvPr>
        </p:nvSpPr>
        <p:spPr/>
        <p:txBody>
          <a:bodyPr/>
          <a:lstStyle/>
          <a:p>
            <a:fld id="{377041F6-D0CC-4B71-B9E0-CBCAD4104CA3}" type="slidenum">
              <a:rPr lang="zh-CN" altLang="en-US" smtClean="0"/>
              <a:t>‹#›</a:t>
            </a:fld>
            <a:endParaRPr lang="zh-CN" altLang="en-US"/>
          </a:p>
        </p:txBody>
      </p:sp>
    </p:spTree>
    <p:extLst>
      <p:ext uri="{BB962C8B-B14F-4D97-AF65-F5344CB8AC3E}">
        <p14:creationId xmlns:p14="http://schemas.microsoft.com/office/powerpoint/2010/main" val="3076725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861268-CD4B-4685-906C-61E5E08B6F3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0CC85CE-97EC-4163-B86F-FD2E8D64FBA3}"/>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AD0326B2-FC96-4A4C-A4A1-C6F165FC66F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17542F74-E738-405D-9255-D4864053AA1B}"/>
              </a:ext>
            </a:extLst>
          </p:cNvPr>
          <p:cNvSpPr>
            <a:spLocks noGrp="1"/>
          </p:cNvSpPr>
          <p:nvPr>
            <p:ph type="dt" sz="half" idx="10"/>
          </p:nvPr>
        </p:nvSpPr>
        <p:spPr/>
        <p:txBody>
          <a:bodyPr/>
          <a:lstStyle/>
          <a:p>
            <a:fld id="{231F481C-C6C8-41D7-8283-4CAEED8C23AA}" type="datetimeFigureOut">
              <a:rPr lang="zh-CN" altLang="en-US" smtClean="0"/>
              <a:t>2021/11/25</a:t>
            </a:fld>
            <a:endParaRPr lang="zh-CN" altLang="en-US"/>
          </a:p>
        </p:txBody>
      </p:sp>
      <p:sp>
        <p:nvSpPr>
          <p:cNvPr id="6" name="页脚占位符 5">
            <a:extLst>
              <a:ext uri="{FF2B5EF4-FFF2-40B4-BE49-F238E27FC236}">
                <a16:creationId xmlns:a16="http://schemas.microsoft.com/office/drawing/2014/main" id="{EBF6B465-4BFE-4567-9165-1194D2E9D9E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74BC9C2-F1F5-4A8B-98A2-A3D8FF38899D}"/>
              </a:ext>
            </a:extLst>
          </p:cNvPr>
          <p:cNvSpPr>
            <a:spLocks noGrp="1"/>
          </p:cNvSpPr>
          <p:nvPr>
            <p:ph type="sldNum" sz="quarter" idx="12"/>
          </p:nvPr>
        </p:nvSpPr>
        <p:spPr/>
        <p:txBody>
          <a:bodyPr/>
          <a:lstStyle/>
          <a:p>
            <a:fld id="{377041F6-D0CC-4B71-B9E0-CBCAD4104CA3}" type="slidenum">
              <a:rPr lang="zh-CN" altLang="en-US" smtClean="0"/>
              <a:t>‹#›</a:t>
            </a:fld>
            <a:endParaRPr lang="zh-CN" altLang="en-US"/>
          </a:p>
        </p:txBody>
      </p:sp>
    </p:spTree>
    <p:extLst>
      <p:ext uri="{BB962C8B-B14F-4D97-AF65-F5344CB8AC3E}">
        <p14:creationId xmlns:p14="http://schemas.microsoft.com/office/powerpoint/2010/main" val="1613175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7A995D-2DDB-4AF4-8018-768592A036B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CF53121-3657-4CE7-8712-8CF41D92BB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75946495-A2C1-45C8-A730-37F42B632C5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1983840-29CB-4482-A707-0AFD971164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B233925-5572-460B-85A5-2121A424BA75}"/>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3989EDE9-10A1-41EF-8A8C-785A3ACC52B6}"/>
              </a:ext>
            </a:extLst>
          </p:cNvPr>
          <p:cNvSpPr>
            <a:spLocks noGrp="1"/>
          </p:cNvSpPr>
          <p:nvPr>
            <p:ph type="dt" sz="half" idx="10"/>
          </p:nvPr>
        </p:nvSpPr>
        <p:spPr/>
        <p:txBody>
          <a:bodyPr/>
          <a:lstStyle/>
          <a:p>
            <a:fld id="{231F481C-C6C8-41D7-8283-4CAEED8C23AA}" type="datetimeFigureOut">
              <a:rPr lang="zh-CN" altLang="en-US" smtClean="0"/>
              <a:t>2021/11/25</a:t>
            </a:fld>
            <a:endParaRPr lang="zh-CN" altLang="en-US"/>
          </a:p>
        </p:txBody>
      </p:sp>
      <p:sp>
        <p:nvSpPr>
          <p:cNvPr id="8" name="页脚占位符 7">
            <a:extLst>
              <a:ext uri="{FF2B5EF4-FFF2-40B4-BE49-F238E27FC236}">
                <a16:creationId xmlns:a16="http://schemas.microsoft.com/office/drawing/2014/main" id="{F98886EA-A1DB-4C3D-9E54-880714AF8D4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A3B1374-AD8C-42C7-A62C-B100715EEB56}"/>
              </a:ext>
            </a:extLst>
          </p:cNvPr>
          <p:cNvSpPr>
            <a:spLocks noGrp="1"/>
          </p:cNvSpPr>
          <p:nvPr>
            <p:ph type="sldNum" sz="quarter" idx="12"/>
          </p:nvPr>
        </p:nvSpPr>
        <p:spPr/>
        <p:txBody>
          <a:bodyPr/>
          <a:lstStyle/>
          <a:p>
            <a:fld id="{377041F6-D0CC-4B71-B9E0-CBCAD4104CA3}" type="slidenum">
              <a:rPr lang="zh-CN" altLang="en-US" smtClean="0"/>
              <a:t>‹#›</a:t>
            </a:fld>
            <a:endParaRPr lang="zh-CN" altLang="en-US"/>
          </a:p>
        </p:txBody>
      </p:sp>
    </p:spTree>
    <p:extLst>
      <p:ext uri="{BB962C8B-B14F-4D97-AF65-F5344CB8AC3E}">
        <p14:creationId xmlns:p14="http://schemas.microsoft.com/office/powerpoint/2010/main" val="376741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6F07F3-BD14-45E3-B1BA-54A28A6AE08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C197DE9-6E0E-405B-8F7E-77DF3D2407DE}"/>
              </a:ext>
            </a:extLst>
          </p:cNvPr>
          <p:cNvSpPr>
            <a:spLocks noGrp="1"/>
          </p:cNvSpPr>
          <p:nvPr>
            <p:ph type="dt" sz="half" idx="10"/>
          </p:nvPr>
        </p:nvSpPr>
        <p:spPr/>
        <p:txBody>
          <a:bodyPr/>
          <a:lstStyle/>
          <a:p>
            <a:fld id="{231F481C-C6C8-41D7-8283-4CAEED8C23AA}" type="datetimeFigureOut">
              <a:rPr lang="zh-CN" altLang="en-US" smtClean="0"/>
              <a:t>2021/11/25</a:t>
            </a:fld>
            <a:endParaRPr lang="zh-CN" altLang="en-US"/>
          </a:p>
        </p:txBody>
      </p:sp>
      <p:sp>
        <p:nvSpPr>
          <p:cNvPr id="4" name="页脚占位符 3">
            <a:extLst>
              <a:ext uri="{FF2B5EF4-FFF2-40B4-BE49-F238E27FC236}">
                <a16:creationId xmlns:a16="http://schemas.microsoft.com/office/drawing/2014/main" id="{55D72096-9A04-4A9E-8B0D-42AB6BA0204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2686F7F-CCF5-413D-B5D1-AB02266D8211}"/>
              </a:ext>
            </a:extLst>
          </p:cNvPr>
          <p:cNvSpPr>
            <a:spLocks noGrp="1"/>
          </p:cNvSpPr>
          <p:nvPr>
            <p:ph type="sldNum" sz="quarter" idx="12"/>
          </p:nvPr>
        </p:nvSpPr>
        <p:spPr/>
        <p:txBody>
          <a:bodyPr/>
          <a:lstStyle/>
          <a:p>
            <a:fld id="{377041F6-D0CC-4B71-B9E0-CBCAD4104CA3}" type="slidenum">
              <a:rPr lang="zh-CN" altLang="en-US" smtClean="0"/>
              <a:t>‹#›</a:t>
            </a:fld>
            <a:endParaRPr lang="zh-CN" altLang="en-US"/>
          </a:p>
        </p:txBody>
      </p:sp>
    </p:spTree>
    <p:extLst>
      <p:ext uri="{BB962C8B-B14F-4D97-AF65-F5344CB8AC3E}">
        <p14:creationId xmlns:p14="http://schemas.microsoft.com/office/powerpoint/2010/main" val="797508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C91DF98-02FE-4AB6-AB26-EAD86B9095AB}"/>
              </a:ext>
            </a:extLst>
          </p:cNvPr>
          <p:cNvSpPr>
            <a:spLocks noGrp="1"/>
          </p:cNvSpPr>
          <p:nvPr>
            <p:ph type="dt" sz="half" idx="10"/>
          </p:nvPr>
        </p:nvSpPr>
        <p:spPr/>
        <p:txBody>
          <a:bodyPr/>
          <a:lstStyle/>
          <a:p>
            <a:fld id="{231F481C-C6C8-41D7-8283-4CAEED8C23AA}" type="datetimeFigureOut">
              <a:rPr lang="zh-CN" altLang="en-US" smtClean="0"/>
              <a:t>2021/11/25</a:t>
            </a:fld>
            <a:endParaRPr lang="zh-CN" altLang="en-US"/>
          </a:p>
        </p:txBody>
      </p:sp>
      <p:sp>
        <p:nvSpPr>
          <p:cNvPr id="3" name="页脚占位符 2">
            <a:extLst>
              <a:ext uri="{FF2B5EF4-FFF2-40B4-BE49-F238E27FC236}">
                <a16:creationId xmlns:a16="http://schemas.microsoft.com/office/drawing/2014/main" id="{40CD1234-7F82-4E27-AECA-B6DAF179149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22B243D-FCFF-4CAD-B2B2-D3D9892A5356}"/>
              </a:ext>
            </a:extLst>
          </p:cNvPr>
          <p:cNvSpPr>
            <a:spLocks noGrp="1"/>
          </p:cNvSpPr>
          <p:nvPr>
            <p:ph type="sldNum" sz="quarter" idx="12"/>
          </p:nvPr>
        </p:nvSpPr>
        <p:spPr/>
        <p:txBody>
          <a:bodyPr/>
          <a:lstStyle/>
          <a:p>
            <a:fld id="{377041F6-D0CC-4B71-B9E0-CBCAD4104CA3}" type="slidenum">
              <a:rPr lang="zh-CN" altLang="en-US" smtClean="0"/>
              <a:t>‹#›</a:t>
            </a:fld>
            <a:endParaRPr lang="zh-CN" altLang="en-US"/>
          </a:p>
        </p:txBody>
      </p:sp>
    </p:spTree>
    <p:extLst>
      <p:ext uri="{BB962C8B-B14F-4D97-AF65-F5344CB8AC3E}">
        <p14:creationId xmlns:p14="http://schemas.microsoft.com/office/powerpoint/2010/main" val="1656656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224AB5-58BB-4BA0-881D-87946C1DCFF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BB6A7DB-4CC2-4B00-AFC3-1AD5B97913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AE248DE4-A4F6-4513-B8F8-71D7468B6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C6C4971-3636-4540-809B-DDB480D5F0BD}"/>
              </a:ext>
            </a:extLst>
          </p:cNvPr>
          <p:cNvSpPr>
            <a:spLocks noGrp="1"/>
          </p:cNvSpPr>
          <p:nvPr>
            <p:ph type="dt" sz="half" idx="10"/>
          </p:nvPr>
        </p:nvSpPr>
        <p:spPr/>
        <p:txBody>
          <a:bodyPr/>
          <a:lstStyle/>
          <a:p>
            <a:fld id="{231F481C-C6C8-41D7-8283-4CAEED8C23AA}" type="datetimeFigureOut">
              <a:rPr lang="zh-CN" altLang="en-US" smtClean="0"/>
              <a:t>2021/11/25</a:t>
            </a:fld>
            <a:endParaRPr lang="zh-CN" altLang="en-US"/>
          </a:p>
        </p:txBody>
      </p:sp>
      <p:sp>
        <p:nvSpPr>
          <p:cNvPr id="6" name="页脚占位符 5">
            <a:extLst>
              <a:ext uri="{FF2B5EF4-FFF2-40B4-BE49-F238E27FC236}">
                <a16:creationId xmlns:a16="http://schemas.microsoft.com/office/drawing/2014/main" id="{754C8660-8D3F-42F8-9075-019C58D120C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802BCA6-996A-4DA4-91A1-B3E5935C04A0}"/>
              </a:ext>
            </a:extLst>
          </p:cNvPr>
          <p:cNvSpPr>
            <a:spLocks noGrp="1"/>
          </p:cNvSpPr>
          <p:nvPr>
            <p:ph type="sldNum" sz="quarter" idx="12"/>
          </p:nvPr>
        </p:nvSpPr>
        <p:spPr/>
        <p:txBody>
          <a:bodyPr/>
          <a:lstStyle/>
          <a:p>
            <a:fld id="{377041F6-D0CC-4B71-B9E0-CBCAD4104CA3}" type="slidenum">
              <a:rPr lang="zh-CN" altLang="en-US" smtClean="0"/>
              <a:t>‹#›</a:t>
            </a:fld>
            <a:endParaRPr lang="zh-CN" altLang="en-US"/>
          </a:p>
        </p:txBody>
      </p:sp>
    </p:spTree>
    <p:extLst>
      <p:ext uri="{BB962C8B-B14F-4D97-AF65-F5344CB8AC3E}">
        <p14:creationId xmlns:p14="http://schemas.microsoft.com/office/powerpoint/2010/main" val="4124896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575265-D399-4E25-81E9-9810F6C92AA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C81FF52-A3A8-49E2-B5E3-1EA75E47E2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BB2D8FA-1A89-4349-BC67-B695A16B8E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4536FD4-95C1-4152-84A3-A10E073ED8EE}"/>
              </a:ext>
            </a:extLst>
          </p:cNvPr>
          <p:cNvSpPr>
            <a:spLocks noGrp="1"/>
          </p:cNvSpPr>
          <p:nvPr>
            <p:ph type="dt" sz="half" idx="10"/>
          </p:nvPr>
        </p:nvSpPr>
        <p:spPr/>
        <p:txBody>
          <a:bodyPr/>
          <a:lstStyle/>
          <a:p>
            <a:fld id="{231F481C-C6C8-41D7-8283-4CAEED8C23AA}" type="datetimeFigureOut">
              <a:rPr lang="zh-CN" altLang="en-US" smtClean="0"/>
              <a:t>2021/11/25</a:t>
            </a:fld>
            <a:endParaRPr lang="zh-CN" altLang="en-US"/>
          </a:p>
        </p:txBody>
      </p:sp>
      <p:sp>
        <p:nvSpPr>
          <p:cNvPr id="6" name="页脚占位符 5">
            <a:extLst>
              <a:ext uri="{FF2B5EF4-FFF2-40B4-BE49-F238E27FC236}">
                <a16:creationId xmlns:a16="http://schemas.microsoft.com/office/drawing/2014/main" id="{8BEC6C7F-AC67-4873-8592-61A227A14C9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A4152DE-9827-4DEC-B8C5-F2E72A4E8331}"/>
              </a:ext>
            </a:extLst>
          </p:cNvPr>
          <p:cNvSpPr>
            <a:spLocks noGrp="1"/>
          </p:cNvSpPr>
          <p:nvPr>
            <p:ph type="sldNum" sz="quarter" idx="12"/>
          </p:nvPr>
        </p:nvSpPr>
        <p:spPr/>
        <p:txBody>
          <a:bodyPr/>
          <a:lstStyle/>
          <a:p>
            <a:fld id="{377041F6-D0CC-4B71-B9E0-CBCAD4104CA3}" type="slidenum">
              <a:rPr lang="zh-CN" altLang="en-US" smtClean="0"/>
              <a:t>‹#›</a:t>
            </a:fld>
            <a:endParaRPr lang="zh-CN" altLang="en-US"/>
          </a:p>
        </p:txBody>
      </p:sp>
    </p:spTree>
    <p:extLst>
      <p:ext uri="{BB962C8B-B14F-4D97-AF65-F5344CB8AC3E}">
        <p14:creationId xmlns:p14="http://schemas.microsoft.com/office/powerpoint/2010/main" val="854698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26F6544-855F-4EEE-AC40-E332D419B2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1E4BDCB-E0F0-40EF-AEDB-D1014E8962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920D91C-60C0-4EF1-9DA6-2F1AA3FC1E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1F481C-C6C8-41D7-8283-4CAEED8C23AA}" type="datetimeFigureOut">
              <a:rPr lang="zh-CN" altLang="en-US" smtClean="0"/>
              <a:t>2021/11/25</a:t>
            </a:fld>
            <a:endParaRPr lang="zh-CN" altLang="en-US"/>
          </a:p>
        </p:txBody>
      </p:sp>
      <p:sp>
        <p:nvSpPr>
          <p:cNvPr id="5" name="页脚占位符 4">
            <a:extLst>
              <a:ext uri="{FF2B5EF4-FFF2-40B4-BE49-F238E27FC236}">
                <a16:creationId xmlns:a16="http://schemas.microsoft.com/office/drawing/2014/main" id="{5A282E1B-0134-4F95-B7D3-813A44C47B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6B082D0-F608-4A97-B9C2-AA295416C8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7041F6-D0CC-4B71-B9E0-CBCAD4104CA3}" type="slidenum">
              <a:rPr lang="zh-CN" altLang="en-US" smtClean="0"/>
              <a:t>‹#›</a:t>
            </a:fld>
            <a:endParaRPr lang="zh-CN" altLang="en-US"/>
          </a:p>
        </p:txBody>
      </p:sp>
    </p:spTree>
    <p:extLst>
      <p:ext uri="{BB962C8B-B14F-4D97-AF65-F5344CB8AC3E}">
        <p14:creationId xmlns:p14="http://schemas.microsoft.com/office/powerpoint/2010/main" val="3759084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2FA6D8A6-7106-4850-A0FC-8EC8EDAB635F}"/>
              </a:ext>
            </a:extLst>
          </p:cNvPr>
          <p:cNvSpPr>
            <a:spLocks noGrp="1"/>
          </p:cNvSpPr>
          <p:nvPr>
            <p:ph type="subTitle" idx="1"/>
          </p:nvPr>
        </p:nvSpPr>
        <p:spPr>
          <a:xfrm>
            <a:off x="1523999" y="4587460"/>
            <a:ext cx="9144000" cy="1655762"/>
          </a:xfrm>
        </p:spPr>
        <p:txBody>
          <a:bodyPr/>
          <a:lstStyle/>
          <a:p>
            <a:r>
              <a:rPr lang="en-US" altLang="zh-CN" dirty="0"/>
              <a:t>ACL/IJCNLP (Findings) 2021: 1280-1287</a:t>
            </a:r>
            <a:endParaRPr lang="zh-CN" altLang="en-US" dirty="0"/>
          </a:p>
        </p:txBody>
      </p:sp>
      <p:pic>
        <p:nvPicPr>
          <p:cNvPr id="7" name="图片 6">
            <a:extLst>
              <a:ext uri="{FF2B5EF4-FFF2-40B4-BE49-F238E27FC236}">
                <a16:creationId xmlns:a16="http://schemas.microsoft.com/office/drawing/2014/main" id="{420E789B-50B8-4C28-B3A7-0149ABDE7B7B}"/>
              </a:ext>
            </a:extLst>
          </p:cNvPr>
          <p:cNvPicPr>
            <a:picLocks noChangeAspect="1"/>
          </p:cNvPicPr>
          <p:nvPr/>
        </p:nvPicPr>
        <p:blipFill>
          <a:blip r:embed="rId2"/>
          <a:stretch>
            <a:fillRect/>
          </a:stretch>
        </p:blipFill>
        <p:spPr>
          <a:xfrm>
            <a:off x="1086089" y="1406448"/>
            <a:ext cx="10019819" cy="2410950"/>
          </a:xfrm>
          <a:prstGeom prst="rect">
            <a:avLst/>
          </a:prstGeom>
        </p:spPr>
      </p:pic>
    </p:spTree>
    <p:extLst>
      <p:ext uri="{BB962C8B-B14F-4D97-AF65-F5344CB8AC3E}">
        <p14:creationId xmlns:p14="http://schemas.microsoft.com/office/powerpoint/2010/main" val="1520997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45D390-7B2B-4DBE-810A-1666C00D7A43}"/>
              </a:ext>
            </a:extLst>
          </p:cNvPr>
          <p:cNvSpPr>
            <a:spLocks noGrp="1"/>
          </p:cNvSpPr>
          <p:nvPr>
            <p:ph type="title"/>
          </p:nvPr>
        </p:nvSpPr>
        <p:spPr/>
        <p:txBody>
          <a:bodyPr/>
          <a:lstStyle/>
          <a:p>
            <a:r>
              <a:rPr lang="en-US" altLang="zh-CN" dirty="0"/>
              <a:t>Contribution</a:t>
            </a:r>
            <a:endParaRPr lang="zh-CN" altLang="en-US" dirty="0"/>
          </a:p>
        </p:txBody>
      </p:sp>
      <p:sp>
        <p:nvSpPr>
          <p:cNvPr id="3" name="内容占位符 2">
            <a:extLst>
              <a:ext uri="{FF2B5EF4-FFF2-40B4-BE49-F238E27FC236}">
                <a16:creationId xmlns:a16="http://schemas.microsoft.com/office/drawing/2014/main" id="{E2C6086B-3BFC-4E51-ACA7-BC3FCD7EF0A8}"/>
              </a:ext>
            </a:extLst>
          </p:cNvPr>
          <p:cNvSpPr>
            <a:spLocks noGrp="1"/>
          </p:cNvSpPr>
          <p:nvPr>
            <p:ph idx="1"/>
          </p:nvPr>
        </p:nvSpPr>
        <p:spPr/>
        <p:txBody>
          <a:bodyPr/>
          <a:lstStyle/>
          <a:p>
            <a:pPr marL="0" indent="0">
              <a:buNone/>
            </a:pPr>
            <a:r>
              <a:rPr lang="en-US" altLang="zh-CN" dirty="0"/>
              <a:t>1</a:t>
            </a:r>
            <a:r>
              <a:rPr lang="zh-CN" altLang="en-US" dirty="0"/>
              <a:t>、直接使用了牛津词典里的示例和定义。</a:t>
            </a:r>
            <a:endParaRPr lang="en-US" altLang="zh-CN" dirty="0"/>
          </a:p>
          <a:p>
            <a:pPr marL="0" indent="0">
              <a:buNone/>
            </a:pPr>
            <a:endParaRPr lang="en-US" altLang="zh-CN" dirty="0"/>
          </a:p>
          <a:p>
            <a:pPr marL="0" indent="0">
              <a:buNone/>
            </a:pPr>
            <a:r>
              <a:rPr lang="en-US" altLang="zh-CN" dirty="0"/>
              <a:t>2</a:t>
            </a:r>
            <a:r>
              <a:rPr lang="zh-CN" altLang="en-US" dirty="0"/>
              <a:t>、提出两种模型：</a:t>
            </a:r>
            <a:endParaRPr lang="en-US" altLang="zh-CN" dirty="0"/>
          </a:p>
          <a:p>
            <a:pPr lvl="1"/>
            <a:r>
              <a:rPr lang="en-US" altLang="zh-CN" dirty="0" err="1"/>
              <a:t>ExampleBERT</a:t>
            </a:r>
            <a:r>
              <a:rPr lang="zh-CN" altLang="en-US" dirty="0"/>
              <a:t>：在识别隐喻之前，先学习目标词的常用上下文信息；</a:t>
            </a:r>
            <a:endParaRPr lang="en-US" altLang="zh-CN" dirty="0"/>
          </a:p>
          <a:p>
            <a:pPr lvl="1"/>
            <a:r>
              <a:rPr lang="en-US" altLang="zh-CN" dirty="0" err="1"/>
              <a:t>DefinitionBERT</a:t>
            </a:r>
            <a:r>
              <a:rPr lang="zh-CN" altLang="en-US" dirty="0"/>
              <a:t>：</a:t>
            </a:r>
            <a:r>
              <a:rPr lang="zh-CN" altLang="zh-CN" dirty="0"/>
              <a:t>在识别隐喻时直接利用目标词的字面意思。</a:t>
            </a:r>
            <a:endParaRPr lang="zh-CN" altLang="en-US" dirty="0"/>
          </a:p>
        </p:txBody>
      </p:sp>
    </p:spTree>
    <p:extLst>
      <p:ext uri="{BB962C8B-B14F-4D97-AF65-F5344CB8AC3E}">
        <p14:creationId xmlns:p14="http://schemas.microsoft.com/office/powerpoint/2010/main" val="2374331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E6CC3A-8C71-4AC5-95E8-DFC72D1152B1}"/>
              </a:ext>
            </a:extLst>
          </p:cNvPr>
          <p:cNvSpPr>
            <a:spLocks noGrp="1"/>
          </p:cNvSpPr>
          <p:nvPr>
            <p:ph type="title"/>
          </p:nvPr>
        </p:nvSpPr>
        <p:spPr>
          <a:xfrm>
            <a:off x="838200" y="302982"/>
            <a:ext cx="10515600" cy="1325563"/>
          </a:xfrm>
        </p:spPr>
        <p:txBody>
          <a:bodyPr/>
          <a:lstStyle/>
          <a:p>
            <a:r>
              <a:rPr lang="en-US" altLang="zh-CN" dirty="0" err="1"/>
              <a:t>ExampleBERT</a:t>
            </a:r>
            <a:endParaRPr lang="zh-CN" altLang="en-US" dirty="0"/>
          </a:p>
        </p:txBody>
      </p:sp>
      <p:sp>
        <p:nvSpPr>
          <p:cNvPr id="3" name="内容占位符 2">
            <a:extLst>
              <a:ext uri="{FF2B5EF4-FFF2-40B4-BE49-F238E27FC236}">
                <a16:creationId xmlns:a16="http://schemas.microsoft.com/office/drawing/2014/main" id="{B02AF757-3288-4253-9D23-B5B0B7A1130D}"/>
              </a:ext>
            </a:extLst>
          </p:cNvPr>
          <p:cNvSpPr>
            <a:spLocks noGrp="1"/>
          </p:cNvSpPr>
          <p:nvPr>
            <p:ph idx="1"/>
          </p:nvPr>
        </p:nvSpPr>
        <p:spPr>
          <a:xfrm>
            <a:off x="838200" y="1705653"/>
            <a:ext cx="10515600" cy="5152347"/>
          </a:xfrm>
        </p:spPr>
        <p:txBody>
          <a:bodyPr>
            <a:normAutofit fontScale="85000" lnSpcReduction="20000"/>
          </a:bodyPr>
          <a:lstStyle/>
          <a:p>
            <a:r>
              <a:rPr lang="zh-CN" altLang="en-US" dirty="0"/>
              <a:t>利用</a:t>
            </a:r>
            <a:r>
              <a:rPr lang="en-US" altLang="zh-CN" dirty="0"/>
              <a:t>SPV</a:t>
            </a:r>
            <a:r>
              <a:rPr lang="zh-CN" altLang="en-US" dirty="0"/>
              <a:t>（隐喻词在上下文中不协调）</a:t>
            </a:r>
            <a:endParaRPr lang="en-US" altLang="zh-CN" dirty="0"/>
          </a:p>
          <a:p>
            <a:pPr>
              <a:lnSpc>
                <a:spcPct val="160000"/>
              </a:lnSpc>
            </a:pPr>
            <a:r>
              <a:rPr lang="zh-CN" altLang="en-US" dirty="0"/>
              <a:t>在预训练阶段，从牛津词典的定义下收集了目标词的用法示例，并仅使用</a:t>
            </a:r>
            <a:r>
              <a:rPr lang="en-US" altLang="zh-CN" dirty="0" err="1"/>
              <a:t>MaskLM</a:t>
            </a:r>
            <a:r>
              <a:rPr lang="zh-CN" altLang="en-US" dirty="0"/>
              <a:t>作为我们的预训练目标。</a:t>
            </a:r>
          </a:p>
          <a:p>
            <a:pPr lvl="1">
              <a:lnSpc>
                <a:spcPct val="160000"/>
              </a:lnSpc>
            </a:pPr>
            <a:r>
              <a:rPr lang="en-US" altLang="zh-CN" dirty="0" err="1"/>
              <a:t>MaskLM</a:t>
            </a:r>
            <a:r>
              <a:rPr lang="zh-CN" altLang="en-US" dirty="0"/>
              <a:t>：</a:t>
            </a:r>
            <a:r>
              <a:rPr lang="en-US" altLang="zh-CN" dirty="0"/>
              <a:t>BERT</a:t>
            </a:r>
            <a:r>
              <a:rPr lang="zh-CN" altLang="en-US" dirty="0"/>
              <a:t>对句子中的某些词进行随机掩码，然后利用所有未掩码的词进行基于自我注意机制的预测</a:t>
            </a:r>
            <a:endParaRPr lang="en-US" altLang="zh-CN" dirty="0"/>
          </a:p>
          <a:p>
            <a:pPr lvl="1"/>
            <a:endParaRPr lang="en-US" altLang="zh-CN" dirty="0"/>
          </a:p>
          <a:p>
            <a:r>
              <a:rPr lang="zh-CN" altLang="zh-CN" dirty="0"/>
              <a:t>预训练策略：</a:t>
            </a:r>
          </a:p>
          <a:p>
            <a:pPr lvl="1">
              <a:lnSpc>
                <a:spcPct val="170000"/>
              </a:lnSpc>
            </a:pPr>
            <a:r>
              <a:rPr lang="zh-CN" altLang="zh-CN" dirty="0"/>
              <a:t>训练数据生成器随机选择</a:t>
            </a:r>
            <a:r>
              <a:rPr lang="en-US" altLang="zh-CN" dirty="0"/>
              <a:t>15%</a:t>
            </a:r>
            <a:r>
              <a:rPr lang="zh-CN" altLang="zh-CN" dirty="0"/>
              <a:t>的</a:t>
            </a:r>
            <a:r>
              <a:rPr lang="en-US" altLang="zh-CN" dirty="0"/>
              <a:t>token</a:t>
            </a:r>
            <a:r>
              <a:rPr lang="zh-CN" altLang="zh-CN" dirty="0"/>
              <a:t>，若第</a:t>
            </a:r>
            <a:r>
              <a:rPr lang="en-US" altLang="zh-CN" dirty="0" err="1"/>
              <a:t>i</a:t>
            </a:r>
            <a:r>
              <a:rPr lang="zh-CN" altLang="zh-CN" dirty="0"/>
              <a:t>个</a:t>
            </a:r>
            <a:r>
              <a:rPr lang="en-US" altLang="zh-CN" dirty="0"/>
              <a:t>token</a:t>
            </a:r>
            <a:r>
              <a:rPr lang="zh-CN" altLang="zh-CN" dirty="0"/>
              <a:t>被选择：</a:t>
            </a:r>
          </a:p>
          <a:p>
            <a:pPr lvl="2">
              <a:lnSpc>
                <a:spcPct val="170000"/>
              </a:lnSpc>
            </a:pPr>
            <a:r>
              <a:rPr lang="zh-CN" altLang="zh-CN" dirty="0"/>
              <a:t>（</a:t>
            </a:r>
            <a:r>
              <a:rPr lang="en-US" altLang="zh-CN" dirty="0"/>
              <a:t>1</a:t>
            </a:r>
            <a:r>
              <a:rPr lang="zh-CN" altLang="zh-CN" dirty="0"/>
              <a:t>）</a:t>
            </a:r>
            <a:r>
              <a:rPr lang="en-US" altLang="zh-CN" dirty="0"/>
              <a:t>80%</a:t>
            </a:r>
            <a:r>
              <a:rPr lang="zh-CN" altLang="zh-CN" dirty="0"/>
              <a:t>的几率用</a:t>
            </a:r>
            <a:r>
              <a:rPr lang="en-US" altLang="zh-CN" dirty="0"/>
              <a:t>[MASK]</a:t>
            </a:r>
            <a:r>
              <a:rPr lang="zh-CN" altLang="zh-CN" dirty="0"/>
              <a:t>替代；</a:t>
            </a:r>
          </a:p>
          <a:p>
            <a:pPr lvl="2">
              <a:lnSpc>
                <a:spcPct val="170000"/>
              </a:lnSpc>
            </a:pPr>
            <a:r>
              <a:rPr lang="zh-CN" altLang="zh-CN" dirty="0"/>
              <a:t>（</a:t>
            </a:r>
            <a:r>
              <a:rPr lang="en-US" altLang="zh-CN" dirty="0"/>
              <a:t>2</a:t>
            </a:r>
            <a:r>
              <a:rPr lang="zh-CN" altLang="zh-CN" dirty="0"/>
              <a:t>）</a:t>
            </a:r>
            <a:r>
              <a:rPr lang="en-US" altLang="zh-CN" dirty="0"/>
              <a:t>10%</a:t>
            </a:r>
            <a:r>
              <a:rPr lang="zh-CN" altLang="zh-CN" dirty="0"/>
              <a:t>的几率用一个随机</a:t>
            </a:r>
            <a:r>
              <a:rPr lang="en-US" altLang="zh-CN" dirty="0"/>
              <a:t>token</a:t>
            </a:r>
            <a:r>
              <a:rPr lang="zh-CN" altLang="zh-CN" dirty="0"/>
              <a:t>替代；</a:t>
            </a:r>
          </a:p>
          <a:p>
            <a:pPr lvl="2">
              <a:lnSpc>
                <a:spcPct val="170000"/>
              </a:lnSpc>
            </a:pPr>
            <a:r>
              <a:rPr lang="zh-CN" altLang="zh-CN" dirty="0"/>
              <a:t>（</a:t>
            </a:r>
            <a:r>
              <a:rPr lang="en-US" altLang="zh-CN" dirty="0"/>
              <a:t>3</a:t>
            </a:r>
            <a:r>
              <a:rPr lang="zh-CN" altLang="zh-CN" dirty="0"/>
              <a:t>）</a:t>
            </a:r>
            <a:r>
              <a:rPr lang="en-US" altLang="zh-CN" dirty="0"/>
              <a:t>10%</a:t>
            </a:r>
            <a:r>
              <a:rPr lang="zh-CN" altLang="zh-CN" dirty="0"/>
              <a:t>的几率不改变该词。</a:t>
            </a:r>
          </a:p>
          <a:p>
            <a:pPr lvl="1"/>
            <a:endParaRPr lang="en-US" altLang="zh-CN" dirty="0"/>
          </a:p>
        </p:txBody>
      </p:sp>
    </p:spTree>
    <p:extLst>
      <p:ext uri="{BB962C8B-B14F-4D97-AF65-F5344CB8AC3E}">
        <p14:creationId xmlns:p14="http://schemas.microsoft.com/office/powerpoint/2010/main" val="3643589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0F258D-6B5E-4B81-9DBD-89CEBAB749AE}"/>
              </a:ext>
            </a:extLst>
          </p:cNvPr>
          <p:cNvSpPr>
            <a:spLocks noGrp="1"/>
          </p:cNvSpPr>
          <p:nvPr>
            <p:ph type="title"/>
          </p:nvPr>
        </p:nvSpPr>
        <p:spPr>
          <a:xfrm>
            <a:off x="838200" y="311859"/>
            <a:ext cx="10515600" cy="1325563"/>
          </a:xfrm>
        </p:spPr>
        <p:txBody>
          <a:bodyPr/>
          <a:lstStyle/>
          <a:p>
            <a:r>
              <a:rPr lang="en-US" altLang="zh-CN" dirty="0" err="1"/>
              <a:t>DefinitionBERT</a:t>
            </a:r>
            <a:endParaRPr lang="zh-CN" altLang="en-US" dirty="0"/>
          </a:p>
        </p:txBody>
      </p:sp>
      <p:sp>
        <p:nvSpPr>
          <p:cNvPr id="3" name="内容占位符 2">
            <a:extLst>
              <a:ext uri="{FF2B5EF4-FFF2-40B4-BE49-F238E27FC236}">
                <a16:creationId xmlns:a16="http://schemas.microsoft.com/office/drawing/2014/main" id="{B9C8196E-44AD-4DF2-8645-BD93A14F92B3}"/>
              </a:ext>
            </a:extLst>
          </p:cNvPr>
          <p:cNvSpPr>
            <a:spLocks noGrp="1"/>
          </p:cNvSpPr>
          <p:nvPr>
            <p:ph idx="1"/>
          </p:nvPr>
        </p:nvSpPr>
        <p:spPr>
          <a:xfrm>
            <a:off x="838200" y="1541540"/>
            <a:ext cx="10515600" cy="4351338"/>
          </a:xfrm>
        </p:spPr>
        <p:txBody>
          <a:bodyPr/>
          <a:lstStyle/>
          <a:p>
            <a:r>
              <a:rPr lang="zh-CN" altLang="en-US" dirty="0"/>
              <a:t>利用</a:t>
            </a:r>
            <a:r>
              <a:rPr lang="en-US" altLang="zh-CN" dirty="0"/>
              <a:t>MIP</a:t>
            </a:r>
          </a:p>
          <a:p>
            <a:pPr marL="0" indent="0">
              <a:buNone/>
            </a:pPr>
            <a:r>
              <a:rPr lang="zh-CN" altLang="en-US" dirty="0"/>
              <a:t>（词的字面意和语境意不同）</a:t>
            </a:r>
            <a:endParaRPr lang="en-US" altLang="zh-CN" dirty="0"/>
          </a:p>
          <a:p>
            <a:endParaRPr lang="zh-CN" altLang="en-US" dirty="0"/>
          </a:p>
        </p:txBody>
      </p:sp>
      <p:pic>
        <p:nvPicPr>
          <p:cNvPr id="2050" name="Picture 2" descr="DefinitionBert &#10;C ontext &#10;Sentence I &#10;10k N &#10;[SEP) &#10;Mean-Poolin &#10;BERT &#10;Definition I &#10;Mean-pooling &#10;Tok I &#10;Definition_m &#10;[SEPI &#10;Figure l: The overall of DefinitionBERT architecture and its context-definitions input pair. ">
            <a:extLst>
              <a:ext uri="{FF2B5EF4-FFF2-40B4-BE49-F238E27FC236}">
                <a16:creationId xmlns:a16="http://schemas.microsoft.com/office/drawing/2014/main" id="{32A59285-3D03-44A1-B927-E5365218D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9790" y="1935332"/>
            <a:ext cx="6877201" cy="463662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di ">
            <a:extLst>
              <a:ext uri="{FF2B5EF4-FFF2-40B4-BE49-F238E27FC236}">
                <a16:creationId xmlns:a16="http://schemas.microsoft.com/office/drawing/2014/main" id="{2ECAF849-F9D6-47AF-A44D-691E382C52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262145"/>
            <a:ext cx="2651313" cy="77129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f ...hdn]) ">
            <a:extLst>
              <a:ext uri="{FF2B5EF4-FFF2-40B4-BE49-F238E27FC236}">
                <a16:creationId xmlns:a16="http://schemas.microsoft.com/office/drawing/2014/main" id="{773344EE-A8D2-4BCA-93B2-733475CB6D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558188"/>
            <a:ext cx="4246513" cy="615808"/>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圆角 3">
            <a:extLst>
              <a:ext uri="{FF2B5EF4-FFF2-40B4-BE49-F238E27FC236}">
                <a16:creationId xmlns:a16="http://schemas.microsoft.com/office/drawing/2014/main" id="{66C2025E-4261-43EB-BA6A-48D68583BFDE}"/>
              </a:ext>
            </a:extLst>
          </p:cNvPr>
          <p:cNvSpPr/>
          <p:nvPr/>
        </p:nvSpPr>
        <p:spPr>
          <a:xfrm>
            <a:off x="7499803" y="910016"/>
            <a:ext cx="2237173" cy="48256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logistic regression classifier </a:t>
            </a:r>
            <a:endParaRPr lang="zh-CN" altLang="en-US" dirty="0"/>
          </a:p>
        </p:txBody>
      </p:sp>
      <p:cxnSp>
        <p:nvCxnSpPr>
          <p:cNvPr id="6" name="直接箭头连接符 5">
            <a:extLst>
              <a:ext uri="{FF2B5EF4-FFF2-40B4-BE49-F238E27FC236}">
                <a16:creationId xmlns:a16="http://schemas.microsoft.com/office/drawing/2014/main" id="{ADA51B90-3967-431E-A404-923517D0C21A}"/>
              </a:ext>
            </a:extLst>
          </p:cNvPr>
          <p:cNvCxnSpPr>
            <a:cxnSpLocks/>
            <a:stCxn id="2050" idx="0"/>
            <a:endCxn id="4" idx="2"/>
          </p:cNvCxnSpPr>
          <p:nvPr/>
        </p:nvCxnSpPr>
        <p:spPr>
          <a:xfrm flipH="1" flipV="1">
            <a:off x="8618390" y="1392585"/>
            <a:ext cx="1" cy="542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4083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03578B-F73A-4A3A-B54F-3E52E381DCAB}"/>
              </a:ext>
            </a:extLst>
          </p:cNvPr>
          <p:cNvSpPr>
            <a:spLocks noGrp="1"/>
          </p:cNvSpPr>
          <p:nvPr>
            <p:ph type="title"/>
          </p:nvPr>
        </p:nvSpPr>
        <p:spPr/>
        <p:txBody>
          <a:bodyPr/>
          <a:lstStyle/>
          <a:p>
            <a:r>
              <a:rPr lang="en-US" altLang="zh-CN" dirty="0"/>
              <a:t>Dataset</a:t>
            </a:r>
            <a:endParaRPr lang="zh-CN" altLang="en-US" dirty="0"/>
          </a:p>
        </p:txBody>
      </p:sp>
      <p:sp>
        <p:nvSpPr>
          <p:cNvPr id="3" name="内容占位符 2">
            <a:extLst>
              <a:ext uri="{FF2B5EF4-FFF2-40B4-BE49-F238E27FC236}">
                <a16:creationId xmlns:a16="http://schemas.microsoft.com/office/drawing/2014/main" id="{745349A2-16A2-405A-8A1C-0777F15F1527}"/>
              </a:ext>
            </a:extLst>
          </p:cNvPr>
          <p:cNvSpPr>
            <a:spLocks noGrp="1"/>
          </p:cNvSpPr>
          <p:nvPr>
            <p:ph idx="1"/>
          </p:nvPr>
        </p:nvSpPr>
        <p:spPr>
          <a:xfrm>
            <a:off x="838200" y="1825625"/>
            <a:ext cx="11353800" cy="4351338"/>
          </a:xfrm>
        </p:spPr>
        <p:txBody>
          <a:bodyPr/>
          <a:lstStyle/>
          <a:p>
            <a:pPr marL="0" indent="0">
              <a:buNone/>
            </a:pPr>
            <a:r>
              <a:rPr lang="en-US" altLang="zh-CN" dirty="0" err="1"/>
              <a:t>VUAverb</a:t>
            </a:r>
            <a:r>
              <a:rPr lang="zh-CN" altLang="en-US" dirty="0"/>
              <a:t>：</a:t>
            </a:r>
            <a:r>
              <a:rPr lang="en-US" altLang="zh-CN" dirty="0"/>
              <a:t>38130</a:t>
            </a:r>
            <a:r>
              <a:rPr lang="zh-CN" altLang="en-US" dirty="0"/>
              <a:t>个句子（项）</a:t>
            </a:r>
            <a:endParaRPr lang="en-US" altLang="zh-CN" dirty="0"/>
          </a:p>
          <a:p>
            <a:pPr marL="0" indent="0">
              <a:buNone/>
            </a:pPr>
            <a:r>
              <a:rPr lang="en-US" altLang="zh-CN" dirty="0"/>
              <a:t>MOH-X</a:t>
            </a:r>
            <a:r>
              <a:rPr lang="zh-CN" altLang="en-US" dirty="0"/>
              <a:t>：</a:t>
            </a:r>
            <a:r>
              <a:rPr lang="en-US" altLang="zh-CN" dirty="0"/>
              <a:t>647</a:t>
            </a:r>
            <a:r>
              <a:rPr lang="zh-CN" altLang="en-US" dirty="0"/>
              <a:t>个句子，平均句长为</a:t>
            </a:r>
            <a:r>
              <a:rPr lang="en-US" altLang="zh-CN" dirty="0"/>
              <a:t>8 </a:t>
            </a:r>
            <a:r>
              <a:rPr lang="zh-CN" altLang="en-US" dirty="0"/>
              <a:t>只有动词被标记</a:t>
            </a:r>
            <a:endParaRPr lang="en-US" altLang="zh-CN" dirty="0"/>
          </a:p>
          <a:p>
            <a:pPr marL="0" indent="0">
              <a:buNone/>
            </a:pPr>
            <a:r>
              <a:rPr lang="en-US" altLang="zh-CN" dirty="0" err="1"/>
              <a:t>TroFi</a:t>
            </a:r>
            <a:r>
              <a:rPr lang="zh-CN" altLang="en-US" dirty="0"/>
              <a:t>：</a:t>
            </a:r>
            <a:r>
              <a:rPr lang="en-US" altLang="zh-CN" dirty="0"/>
              <a:t>3737</a:t>
            </a:r>
            <a:r>
              <a:rPr lang="zh-CN" altLang="en-US" dirty="0"/>
              <a:t>个句子，平均句长</a:t>
            </a:r>
            <a:r>
              <a:rPr lang="en-US" altLang="zh-CN" dirty="0"/>
              <a:t>28.3   </a:t>
            </a:r>
            <a:r>
              <a:rPr lang="zh-CN" altLang="en-US" dirty="0"/>
              <a:t>只有</a:t>
            </a:r>
            <a:r>
              <a:rPr lang="en-US" altLang="zh-CN" dirty="0"/>
              <a:t>50</a:t>
            </a:r>
            <a:r>
              <a:rPr lang="zh-CN" altLang="en-US" dirty="0"/>
              <a:t>个动词</a:t>
            </a:r>
            <a:r>
              <a:rPr lang="en-US" altLang="zh-CN" dirty="0"/>
              <a:t>   </a:t>
            </a:r>
            <a:r>
              <a:rPr lang="zh-CN" altLang="en-US" dirty="0"/>
              <a:t>只有动词被标记</a:t>
            </a:r>
            <a:endParaRPr lang="en-US" altLang="zh-CN" dirty="0"/>
          </a:p>
          <a:p>
            <a:pPr marL="0" indent="0">
              <a:buNone/>
            </a:pPr>
            <a:endParaRPr lang="en-US" altLang="zh-CN" dirty="0"/>
          </a:p>
          <a:p>
            <a:pPr marL="0" indent="0">
              <a:buNone/>
            </a:pPr>
            <a:r>
              <a:rPr lang="zh-CN" altLang="en-US" dirty="0"/>
              <a:t>动词隐喻检测</a:t>
            </a:r>
          </a:p>
        </p:txBody>
      </p:sp>
    </p:spTree>
    <p:extLst>
      <p:ext uri="{BB962C8B-B14F-4D97-AF65-F5344CB8AC3E}">
        <p14:creationId xmlns:p14="http://schemas.microsoft.com/office/powerpoint/2010/main" val="2237196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1D1D76-A666-48DE-A97C-FBB71F04CF03}"/>
              </a:ext>
            </a:extLst>
          </p:cNvPr>
          <p:cNvSpPr>
            <a:spLocks noGrp="1"/>
          </p:cNvSpPr>
          <p:nvPr>
            <p:ph type="title"/>
          </p:nvPr>
        </p:nvSpPr>
        <p:spPr/>
        <p:txBody>
          <a:bodyPr/>
          <a:lstStyle/>
          <a:p>
            <a:r>
              <a:rPr lang="en-US" altLang="zh-CN" dirty="0"/>
              <a:t>Setup</a:t>
            </a:r>
            <a:endParaRPr lang="zh-CN" altLang="en-US" dirty="0"/>
          </a:p>
        </p:txBody>
      </p:sp>
      <p:sp>
        <p:nvSpPr>
          <p:cNvPr id="3" name="内容占位符 2">
            <a:extLst>
              <a:ext uri="{FF2B5EF4-FFF2-40B4-BE49-F238E27FC236}">
                <a16:creationId xmlns:a16="http://schemas.microsoft.com/office/drawing/2014/main" id="{F3DE0E0B-098D-4ADA-B4B4-66C538DE08A4}"/>
              </a:ext>
            </a:extLst>
          </p:cNvPr>
          <p:cNvSpPr>
            <a:spLocks noGrp="1"/>
          </p:cNvSpPr>
          <p:nvPr>
            <p:ph idx="1"/>
          </p:nvPr>
        </p:nvSpPr>
        <p:spPr/>
        <p:txBody>
          <a:bodyPr/>
          <a:lstStyle/>
          <a:p>
            <a:r>
              <a:rPr lang="zh-CN" altLang="en-US" dirty="0"/>
              <a:t>从三个数据集中收集</a:t>
            </a:r>
            <a:r>
              <a:rPr lang="en-US" altLang="zh-CN" dirty="0"/>
              <a:t>40000</a:t>
            </a:r>
            <a:r>
              <a:rPr lang="zh-CN" altLang="en-US" dirty="0"/>
              <a:t>个样例进行</a:t>
            </a:r>
            <a:r>
              <a:rPr lang="en-US" altLang="zh-CN" dirty="0" err="1"/>
              <a:t>ExampleBERT</a:t>
            </a:r>
            <a:r>
              <a:rPr lang="zh-CN" altLang="en-US" dirty="0"/>
              <a:t>的预训练</a:t>
            </a:r>
            <a:endParaRPr lang="en-US" altLang="zh-CN" dirty="0"/>
          </a:p>
          <a:p>
            <a:r>
              <a:rPr lang="zh-CN" altLang="en-US" dirty="0"/>
              <a:t>对于</a:t>
            </a:r>
            <a:r>
              <a:rPr lang="en-US" altLang="zh-CN" dirty="0" err="1"/>
              <a:t>DefinitionBERT</a:t>
            </a:r>
            <a:r>
              <a:rPr lang="zh-CN" altLang="en-US" dirty="0"/>
              <a:t>，选择牛津词典的前三个定义，如果不到三个用“</a:t>
            </a:r>
            <a:r>
              <a:rPr lang="en-US" altLang="zh-CN" dirty="0"/>
              <a:t>No definition</a:t>
            </a:r>
            <a:r>
              <a:rPr lang="zh-CN" altLang="en-US" dirty="0"/>
              <a:t>”代替。</a:t>
            </a:r>
            <a:endParaRPr lang="en-US" altLang="zh-CN" dirty="0"/>
          </a:p>
          <a:p>
            <a:endParaRPr lang="en-US" altLang="zh-CN" dirty="0"/>
          </a:p>
          <a:p>
            <a:r>
              <a:rPr lang="zh-CN" altLang="en-US" dirty="0"/>
              <a:t>十折交叉验证</a:t>
            </a:r>
            <a:endParaRPr lang="en-US" altLang="zh-CN" dirty="0"/>
          </a:p>
          <a:p>
            <a:r>
              <a:rPr lang="zh-CN" altLang="zh-CN" dirty="0"/>
              <a:t>对于</a:t>
            </a:r>
            <a:r>
              <a:rPr lang="en-US" altLang="zh-CN" dirty="0"/>
              <a:t>VUA VERB</a:t>
            </a:r>
            <a:r>
              <a:rPr lang="zh-CN" altLang="zh-CN" dirty="0"/>
              <a:t>，选择测试集中结果最好的参数</a:t>
            </a:r>
          </a:p>
          <a:p>
            <a:r>
              <a:rPr lang="zh-CN" altLang="zh-CN" dirty="0"/>
              <a:t>对于</a:t>
            </a:r>
            <a:r>
              <a:rPr lang="en-US" altLang="zh-CN" dirty="0"/>
              <a:t>MOH-X</a:t>
            </a:r>
            <a:r>
              <a:rPr lang="zh-CN" altLang="zh-CN" dirty="0"/>
              <a:t>和</a:t>
            </a:r>
            <a:r>
              <a:rPr lang="en-US" altLang="zh-CN" dirty="0" err="1"/>
              <a:t>TroFi</a:t>
            </a:r>
            <a:r>
              <a:rPr lang="zh-CN" altLang="zh-CN" dirty="0"/>
              <a:t>，对每一折训练</a:t>
            </a:r>
            <a:r>
              <a:rPr lang="en-US" altLang="zh-CN" dirty="0"/>
              <a:t>10</a:t>
            </a:r>
            <a:r>
              <a:rPr lang="zh-CN" altLang="zh-CN" dirty="0"/>
              <a:t>轮，选择最后一轮的结果参数，最后将十折的结果平均。</a:t>
            </a:r>
          </a:p>
          <a:p>
            <a:endParaRPr lang="zh-CN" altLang="en-US" dirty="0"/>
          </a:p>
        </p:txBody>
      </p:sp>
    </p:spTree>
    <p:extLst>
      <p:ext uri="{BB962C8B-B14F-4D97-AF65-F5344CB8AC3E}">
        <p14:creationId xmlns:p14="http://schemas.microsoft.com/office/powerpoint/2010/main" val="4140293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E200D0-E210-4193-BDBE-72FE028DA791}"/>
              </a:ext>
            </a:extLst>
          </p:cNvPr>
          <p:cNvSpPr>
            <a:spLocks noGrp="1"/>
          </p:cNvSpPr>
          <p:nvPr>
            <p:ph type="title"/>
          </p:nvPr>
        </p:nvSpPr>
        <p:spPr/>
        <p:txBody>
          <a:bodyPr/>
          <a:lstStyle/>
          <a:p>
            <a:r>
              <a:rPr lang="en-US" altLang="zh-CN" dirty="0"/>
              <a:t>Result</a:t>
            </a:r>
            <a:endParaRPr lang="zh-CN" altLang="en-US" dirty="0"/>
          </a:p>
        </p:txBody>
      </p:sp>
      <p:pic>
        <p:nvPicPr>
          <p:cNvPr id="3074" name="Picture 2" descr="RNN.HG (Mao al. 2019) &#10;RNN.MHCA 2019) &#10;MUI-GCN 2020) &#10;c,cN 'Rohar,ian al.. 2020) &#10;69.1 &#10;82. I &#10;83.2 &#10;693 &#10;72.5 &#10;723 &#10;75.2 &#10;70.9 &#10;75.30 &#10;70s &#10;71.7 &#10;15.43 &#10;78 &#10;79.8 &#10;79.9 &#10;sol &#10;82.22 &#10;84.24 &#10;73. &#10;19.7 &#10;79.7 &#10;19.8 &#10;80.40 &#10;76, &#10;soo &#10;77.82 &#10;80. l&quot; &#10;so, 23 &#10;1•1.9 &#10;76.4 &#10;75.10 &#10;73.1 &#10;73.7* &#10;73.21 &#10;73.32 &#10;77.8 &#10;73.6 &#10;6*.89 &#10;6861 &#10;722 &#10;72.7* &#10;7084 &#10;71.40 &#10;Table l: Performance on three metaphor detection datasets ">
            <a:extLst>
              <a:ext uri="{FF2B5EF4-FFF2-40B4-BE49-F238E27FC236}">
                <a16:creationId xmlns:a16="http://schemas.microsoft.com/office/drawing/2014/main" id="{18D2C823-F5E0-4A03-85FB-4FDB3657B62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577" y="1690688"/>
            <a:ext cx="11880846" cy="3544987"/>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0110B746-D7BC-4858-BEE2-821B065D42DE}"/>
              </a:ext>
            </a:extLst>
          </p:cNvPr>
          <p:cNvSpPr txBox="1"/>
          <p:nvPr/>
        </p:nvSpPr>
        <p:spPr>
          <a:xfrm>
            <a:off x="417095" y="5598695"/>
            <a:ext cx="10154652" cy="923330"/>
          </a:xfrm>
          <a:prstGeom prst="rect">
            <a:avLst/>
          </a:prstGeom>
          <a:noFill/>
        </p:spPr>
        <p:txBody>
          <a:bodyPr wrap="square" rtlCol="0">
            <a:spAutoFit/>
          </a:bodyPr>
          <a:lstStyle/>
          <a:p>
            <a:r>
              <a:rPr lang="zh-CN" altLang="zh-CN" dirty="0"/>
              <a:t>在</a:t>
            </a:r>
            <a:r>
              <a:rPr lang="en-US" altLang="zh-CN" dirty="0" err="1"/>
              <a:t>TroFi</a:t>
            </a:r>
            <a:r>
              <a:rPr lang="zh-CN" altLang="zh-CN" dirty="0"/>
              <a:t>上表现较差：</a:t>
            </a:r>
          </a:p>
          <a:p>
            <a:r>
              <a:rPr lang="zh-CN" altLang="zh-CN" dirty="0"/>
              <a:t>（</a:t>
            </a:r>
            <a:r>
              <a:rPr lang="en-US" altLang="zh-CN" dirty="0"/>
              <a:t>1</a:t>
            </a:r>
            <a:r>
              <a:rPr lang="zh-CN" altLang="zh-CN" dirty="0"/>
              <a:t>）因为只有</a:t>
            </a:r>
            <a:r>
              <a:rPr lang="en-US" altLang="zh-CN" dirty="0"/>
              <a:t>50</a:t>
            </a:r>
            <a:r>
              <a:rPr lang="zh-CN" altLang="zh-CN" dirty="0"/>
              <a:t>个动词，所以每个动词的用法示例会比较多，这时引入词典信息就没有优势了</a:t>
            </a:r>
          </a:p>
          <a:p>
            <a:r>
              <a:rPr lang="zh-CN" altLang="en-US" dirty="0"/>
              <a:t>（</a:t>
            </a:r>
            <a:r>
              <a:rPr lang="en-US" altLang="zh-CN" dirty="0"/>
              <a:t>2</a:t>
            </a:r>
            <a:r>
              <a:rPr lang="zh-CN" altLang="en-US" dirty="0"/>
              <a:t>）</a:t>
            </a:r>
            <a:r>
              <a:rPr lang="en-US" altLang="zh-CN" dirty="0" err="1"/>
              <a:t>TroFi</a:t>
            </a:r>
            <a:r>
              <a:rPr lang="zh-CN" altLang="en-US" dirty="0"/>
              <a:t>的句子较长，在获取上下文信息中较困难</a:t>
            </a:r>
          </a:p>
        </p:txBody>
      </p:sp>
    </p:spTree>
    <p:extLst>
      <p:ext uri="{BB962C8B-B14F-4D97-AF65-F5344CB8AC3E}">
        <p14:creationId xmlns:p14="http://schemas.microsoft.com/office/powerpoint/2010/main" val="443061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81C731-193C-4C78-A383-36C980440BB3}"/>
              </a:ext>
            </a:extLst>
          </p:cNvPr>
          <p:cNvSpPr>
            <a:spLocks noGrp="1"/>
          </p:cNvSpPr>
          <p:nvPr>
            <p:ph type="title"/>
          </p:nvPr>
        </p:nvSpPr>
        <p:spPr/>
        <p:txBody>
          <a:bodyPr/>
          <a:lstStyle/>
          <a:p>
            <a:r>
              <a:rPr lang="en-US" altLang="zh-CN" dirty="0"/>
              <a:t>Future work</a:t>
            </a:r>
            <a:endParaRPr lang="zh-CN" altLang="en-US" dirty="0"/>
          </a:p>
        </p:txBody>
      </p:sp>
      <p:sp>
        <p:nvSpPr>
          <p:cNvPr id="3" name="内容占位符 2">
            <a:extLst>
              <a:ext uri="{FF2B5EF4-FFF2-40B4-BE49-F238E27FC236}">
                <a16:creationId xmlns:a16="http://schemas.microsoft.com/office/drawing/2014/main" id="{1DD08067-5DA0-43BB-96E9-EFD187C475B3}"/>
              </a:ext>
            </a:extLst>
          </p:cNvPr>
          <p:cNvSpPr>
            <a:spLocks noGrp="1"/>
          </p:cNvSpPr>
          <p:nvPr>
            <p:ph idx="1"/>
          </p:nvPr>
        </p:nvSpPr>
        <p:spPr/>
        <p:txBody>
          <a:bodyPr/>
          <a:lstStyle/>
          <a:p>
            <a:r>
              <a:rPr lang="en-US" altLang="zh-CN" dirty="0"/>
              <a:t>1</a:t>
            </a:r>
            <a:r>
              <a:rPr lang="zh-CN" altLang="en-US" dirty="0"/>
              <a:t>、加入</a:t>
            </a:r>
            <a:r>
              <a:rPr lang="en-US" altLang="zh-CN" dirty="0"/>
              <a:t>GCN</a:t>
            </a:r>
          </a:p>
          <a:p>
            <a:r>
              <a:rPr lang="en-US" altLang="zh-CN" dirty="0"/>
              <a:t>2</a:t>
            </a:r>
            <a:r>
              <a:rPr lang="zh-CN" altLang="en-US" dirty="0"/>
              <a:t>、做</a:t>
            </a:r>
            <a:r>
              <a:rPr lang="en-US" altLang="zh-CN" dirty="0"/>
              <a:t>VUA ALL POS:</a:t>
            </a:r>
          </a:p>
          <a:p>
            <a:pPr lvl="1"/>
            <a:r>
              <a:rPr lang="zh-CN" altLang="en-US" dirty="0"/>
              <a:t>问题：</a:t>
            </a:r>
            <a:endParaRPr lang="en-US" altLang="zh-CN" dirty="0"/>
          </a:p>
          <a:p>
            <a:pPr lvl="1"/>
            <a:r>
              <a:rPr lang="zh-CN" altLang="en-US" dirty="0"/>
              <a:t>一个简单、粗糙的方法是收集数据集中所有的单词示例，然后根据</a:t>
            </a:r>
            <a:r>
              <a:rPr lang="en-US" altLang="zh-CN" dirty="0"/>
              <a:t>SPV</a:t>
            </a:r>
            <a:r>
              <a:rPr lang="zh-CN" altLang="en-US" dirty="0"/>
              <a:t>继续使用</a:t>
            </a:r>
            <a:r>
              <a:rPr lang="en-US" altLang="zh-CN" dirty="0" err="1"/>
              <a:t>ExampleBERT</a:t>
            </a:r>
            <a:r>
              <a:rPr lang="zh-CN" altLang="en-US" dirty="0"/>
              <a:t>。如果基于</a:t>
            </a:r>
            <a:r>
              <a:rPr lang="en-US" altLang="zh-CN" dirty="0"/>
              <a:t>MIP</a:t>
            </a:r>
            <a:r>
              <a:rPr lang="zh-CN" altLang="en-US" dirty="0"/>
              <a:t>，像本文那样将所有单词的定义组合成一个句子似乎是一个糟糕的实现</a:t>
            </a:r>
            <a:endParaRPr lang="en-US" altLang="zh-CN" dirty="0"/>
          </a:p>
          <a:p>
            <a:pPr lvl="1"/>
            <a:r>
              <a:rPr lang="zh-CN" altLang="en-US" dirty="0"/>
              <a:t>不同词典的示例或定义在类型和内容上有所不同，与我们的方法结合可能会产生不同的结果。</a:t>
            </a:r>
            <a:endParaRPr lang="en-US" altLang="zh-CN" dirty="0"/>
          </a:p>
          <a:p>
            <a:pPr lvl="1"/>
            <a:endParaRPr lang="zh-CN" altLang="en-US" dirty="0"/>
          </a:p>
        </p:txBody>
      </p:sp>
    </p:spTree>
    <p:extLst>
      <p:ext uri="{BB962C8B-B14F-4D97-AF65-F5344CB8AC3E}">
        <p14:creationId xmlns:p14="http://schemas.microsoft.com/office/powerpoint/2010/main" val="706612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FB5FF2-5319-43F8-B817-4F0C9AB2F9A0}"/>
              </a:ext>
            </a:extLst>
          </p:cNvPr>
          <p:cNvSpPr>
            <a:spLocks noGrp="1"/>
          </p:cNvSpPr>
          <p:nvPr>
            <p:ph type="title"/>
          </p:nvPr>
        </p:nvSpPr>
        <p:spPr/>
        <p:txBody>
          <a:bodyPr/>
          <a:lstStyle/>
          <a:p>
            <a:endParaRPr lang="zh-CN" altLang="en-US"/>
          </a:p>
        </p:txBody>
      </p:sp>
      <p:pic>
        <p:nvPicPr>
          <p:cNvPr id="7" name="内容占位符 6">
            <a:extLst>
              <a:ext uri="{FF2B5EF4-FFF2-40B4-BE49-F238E27FC236}">
                <a16:creationId xmlns:a16="http://schemas.microsoft.com/office/drawing/2014/main" id="{6DD16370-2B33-437A-B2E9-CCCDAA124428}"/>
              </a:ext>
            </a:extLst>
          </p:cNvPr>
          <p:cNvPicPr>
            <a:picLocks noGrp="1" noChangeAspect="1"/>
          </p:cNvPicPr>
          <p:nvPr>
            <p:ph idx="1"/>
          </p:nvPr>
        </p:nvPicPr>
        <p:blipFill>
          <a:blip r:embed="rId2"/>
          <a:stretch>
            <a:fillRect/>
          </a:stretch>
        </p:blipFill>
        <p:spPr>
          <a:xfrm>
            <a:off x="1235532" y="2138395"/>
            <a:ext cx="7186283" cy="228620"/>
          </a:xfrm>
          <a:prstGeom prst="rect">
            <a:avLst/>
          </a:prstGeom>
        </p:spPr>
      </p:pic>
      <p:pic>
        <p:nvPicPr>
          <p:cNvPr id="8" name="图片 7">
            <a:extLst>
              <a:ext uri="{FF2B5EF4-FFF2-40B4-BE49-F238E27FC236}">
                <a16:creationId xmlns:a16="http://schemas.microsoft.com/office/drawing/2014/main" id="{D7B4DBEB-9CBA-420B-9F78-5DFD7E07E959}"/>
              </a:ext>
            </a:extLst>
          </p:cNvPr>
          <p:cNvPicPr>
            <a:picLocks noChangeAspect="1"/>
          </p:cNvPicPr>
          <p:nvPr/>
        </p:nvPicPr>
        <p:blipFill>
          <a:blip r:embed="rId3"/>
          <a:stretch>
            <a:fillRect/>
          </a:stretch>
        </p:blipFill>
        <p:spPr>
          <a:xfrm>
            <a:off x="1235532" y="2608964"/>
            <a:ext cx="7529212" cy="205758"/>
          </a:xfrm>
          <a:prstGeom prst="rect">
            <a:avLst/>
          </a:prstGeom>
        </p:spPr>
      </p:pic>
      <p:pic>
        <p:nvPicPr>
          <p:cNvPr id="9" name="图片 8">
            <a:extLst>
              <a:ext uri="{FF2B5EF4-FFF2-40B4-BE49-F238E27FC236}">
                <a16:creationId xmlns:a16="http://schemas.microsoft.com/office/drawing/2014/main" id="{037D631E-305E-49D3-B13C-DEA778761707}"/>
              </a:ext>
            </a:extLst>
          </p:cNvPr>
          <p:cNvPicPr>
            <a:picLocks noChangeAspect="1"/>
          </p:cNvPicPr>
          <p:nvPr/>
        </p:nvPicPr>
        <p:blipFill>
          <a:blip r:embed="rId4"/>
          <a:stretch>
            <a:fillRect/>
          </a:stretch>
        </p:blipFill>
        <p:spPr>
          <a:xfrm>
            <a:off x="1235532" y="3020576"/>
            <a:ext cx="5654530" cy="175275"/>
          </a:xfrm>
          <a:prstGeom prst="rect">
            <a:avLst/>
          </a:prstGeom>
        </p:spPr>
      </p:pic>
      <p:pic>
        <p:nvPicPr>
          <p:cNvPr id="10" name="图片 9">
            <a:extLst>
              <a:ext uri="{FF2B5EF4-FFF2-40B4-BE49-F238E27FC236}">
                <a16:creationId xmlns:a16="http://schemas.microsoft.com/office/drawing/2014/main" id="{742CD3E4-0D43-49A1-A025-813FB974B119}"/>
              </a:ext>
            </a:extLst>
          </p:cNvPr>
          <p:cNvPicPr>
            <a:picLocks noChangeAspect="1"/>
          </p:cNvPicPr>
          <p:nvPr/>
        </p:nvPicPr>
        <p:blipFill>
          <a:blip r:embed="rId5"/>
          <a:stretch>
            <a:fillRect/>
          </a:stretch>
        </p:blipFill>
        <p:spPr>
          <a:xfrm>
            <a:off x="1235532" y="3392905"/>
            <a:ext cx="6713802" cy="198137"/>
          </a:xfrm>
          <a:prstGeom prst="rect">
            <a:avLst/>
          </a:prstGeom>
        </p:spPr>
      </p:pic>
      <p:pic>
        <p:nvPicPr>
          <p:cNvPr id="11" name="图片 10">
            <a:extLst>
              <a:ext uri="{FF2B5EF4-FFF2-40B4-BE49-F238E27FC236}">
                <a16:creationId xmlns:a16="http://schemas.microsoft.com/office/drawing/2014/main" id="{56571FA0-DBCC-4B84-9327-ABDE63CE19A5}"/>
              </a:ext>
            </a:extLst>
          </p:cNvPr>
          <p:cNvPicPr>
            <a:picLocks noChangeAspect="1"/>
          </p:cNvPicPr>
          <p:nvPr/>
        </p:nvPicPr>
        <p:blipFill>
          <a:blip r:embed="rId6"/>
          <a:stretch>
            <a:fillRect/>
          </a:stretch>
        </p:blipFill>
        <p:spPr>
          <a:xfrm>
            <a:off x="1235532" y="3814659"/>
            <a:ext cx="9266723" cy="228620"/>
          </a:xfrm>
          <a:prstGeom prst="rect">
            <a:avLst/>
          </a:prstGeom>
        </p:spPr>
      </p:pic>
      <p:pic>
        <p:nvPicPr>
          <p:cNvPr id="12" name="图片 11">
            <a:extLst>
              <a:ext uri="{FF2B5EF4-FFF2-40B4-BE49-F238E27FC236}">
                <a16:creationId xmlns:a16="http://schemas.microsoft.com/office/drawing/2014/main" id="{2B45F8C7-2B57-456C-83A9-2BC4461249E2}"/>
              </a:ext>
            </a:extLst>
          </p:cNvPr>
          <p:cNvPicPr>
            <a:picLocks noChangeAspect="1"/>
          </p:cNvPicPr>
          <p:nvPr/>
        </p:nvPicPr>
        <p:blipFill>
          <a:blip r:embed="rId7"/>
          <a:stretch>
            <a:fillRect/>
          </a:stretch>
        </p:blipFill>
        <p:spPr>
          <a:xfrm>
            <a:off x="1189808" y="4247904"/>
            <a:ext cx="9312447" cy="243861"/>
          </a:xfrm>
          <a:prstGeom prst="rect">
            <a:avLst/>
          </a:prstGeom>
        </p:spPr>
      </p:pic>
      <p:pic>
        <p:nvPicPr>
          <p:cNvPr id="13" name="图片 12">
            <a:extLst>
              <a:ext uri="{FF2B5EF4-FFF2-40B4-BE49-F238E27FC236}">
                <a16:creationId xmlns:a16="http://schemas.microsoft.com/office/drawing/2014/main" id="{289850C0-D033-4D46-B9C6-60122070410E}"/>
              </a:ext>
            </a:extLst>
          </p:cNvPr>
          <p:cNvPicPr>
            <a:picLocks noChangeAspect="1"/>
          </p:cNvPicPr>
          <p:nvPr/>
        </p:nvPicPr>
        <p:blipFill>
          <a:blip r:embed="rId8"/>
          <a:stretch>
            <a:fillRect/>
          </a:stretch>
        </p:blipFill>
        <p:spPr>
          <a:xfrm>
            <a:off x="1177910" y="4725315"/>
            <a:ext cx="7849280" cy="213378"/>
          </a:xfrm>
          <a:prstGeom prst="rect">
            <a:avLst/>
          </a:prstGeom>
        </p:spPr>
      </p:pic>
    </p:spTree>
    <p:extLst>
      <p:ext uri="{BB962C8B-B14F-4D97-AF65-F5344CB8AC3E}">
        <p14:creationId xmlns:p14="http://schemas.microsoft.com/office/powerpoint/2010/main" val="268996821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1122</TotalTime>
  <Words>474</Words>
  <Application>Microsoft Office PowerPoint</Application>
  <PresentationFormat>宽屏</PresentationFormat>
  <Paragraphs>44</Paragraphs>
  <Slides>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等线</vt:lpstr>
      <vt:lpstr>等线 Light</vt:lpstr>
      <vt:lpstr>Arial</vt:lpstr>
      <vt:lpstr>Office 主题​​</vt:lpstr>
      <vt:lpstr>PowerPoint 演示文稿</vt:lpstr>
      <vt:lpstr>Contribution</vt:lpstr>
      <vt:lpstr>ExampleBERT</vt:lpstr>
      <vt:lpstr>DefinitionBERT</vt:lpstr>
      <vt:lpstr>Dataset</vt:lpstr>
      <vt:lpstr>Setup</vt:lpstr>
      <vt:lpstr>Result</vt:lpstr>
      <vt:lpstr>Future work</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Linda Alicia</dc:creator>
  <cp:lastModifiedBy>Linda Alicia</cp:lastModifiedBy>
  <cp:revision>12</cp:revision>
  <dcterms:created xsi:type="dcterms:W3CDTF">2021-11-25T13:10:37Z</dcterms:created>
  <dcterms:modified xsi:type="dcterms:W3CDTF">2021-11-26T07:53:06Z</dcterms:modified>
</cp:coreProperties>
</file>