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96" r:id="rId7"/>
    <p:sldId id="262" r:id="rId8"/>
    <p:sldId id="268" r:id="rId9"/>
    <p:sldId id="269" r:id="rId10"/>
    <p:sldId id="257" r:id="rId11"/>
    <p:sldId id="258" r:id="rId12"/>
    <p:sldId id="259" r:id="rId13"/>
    <p:sldId id="260" r:id="rId14"/>
    <p:sldId id="263" r:id="rId15"/>
    <p:sldId id="264" r:id="rId16"/>
    <p:sldId id="276" r:id="rId17"/>
    <p:sldId id="275" r:id="rId18"/>
    <p:sldId id="271" r:id="rId19"/>
    <p:sldId id="270" r:id="rId20"/>
    <p:sldId id="272" r:id="rId21"/>
    <p:sldId id="273" r:id="rId22"/>
    <p:sldId id="277" r:id="rId23"/>
    <p:sldId id="278" r:id="rId24"/>
    <p:sldId id="274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8" r:id="rId33"/>
    <p:sldId id="286" r:id="rId34"/>
    <p:sldId id="287" r:id="rId35"/>
    <p:sldId id="295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47AD-663F-4312-8825-7F612E24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F3064E-D0FB-403C-B0B5-487DC9FB7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0290F-BDDC-4E43-8615-64DA9C40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B0197-7581-4179-987A-207EFBEC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7EFD3-64E3-43D3-946D-D2133D58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1F93-E7DA-4319-8978-ED2779E7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3DF43-4BAC-4661-89F8-5D50E8CD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A8707-BC5B-4232-AC95-9112C80D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541F0-1248-4916-A463-2DE7B9E9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BB87D-22FF-4E82-BFF4-933BD20A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2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32335-83C7-44E6-91FE-42F9098A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20F4E-939C-48B4-9FCD-955B0C213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9A8DA-D80D-4B68-AF3E-DF182FB8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514B4-5A7A-49AD-B644-47CBFBC8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6BF58-B7DA-416E-AD56-0D074D66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1135-CAC1-4D55-8DBD-24A57CA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063B-E7D9-436B-913E-18FA660F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6D631-71A8-4D7C-BA21-0D294824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257F8-0F71-46AE-AB8D-DD64A74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024A6-1E72-4DA4-B3DB-833106DF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2787-825F-4913-BD2A-DE74468B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0427A-92E6-44ED-ADE7-E3F180C5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A40E3-87F0-4B4A-9672-3629B4A2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1A664-01A6-44C5-AAC6-BF3FCCD0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FEC9-6F41-4101-B5C0-328E019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0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5DDDD-59FD-4312-9495-2F696E5F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A654B-9286-4EC6-9DFC-71654B3CA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A6794-E5E3-4B41-9BE6-C6A2852D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7C6EE-02DD-454E-8A15-C9B3617C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A7DCB-3553-4547-8FE9-7A0CA1A3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6C00B-16EE-4A0D-996A-0B05F78D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76D2D-D4CE-4814-9830-D56E2F4F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443F6-BD85-4734-9D52-FF82F506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E2624-73A4-4584-B71A-49A56DE2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2931A-A705-4735-9EF7-00F10D73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99F8F4-3A02-4EA5-90E2-406D22447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146499-647B-4A4D-AE2E-557E943E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D92DB4-4A87-4436-83C4-844EAF4F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070368-A20E-4483-B98B-FB6416DD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5599-02F7-47B9-A5D6-64685E4E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5BCB5-F5F7-4BDC-90F2-CD438256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BB2D9-44F9-467F-BDAE-39A70809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CC0B3-42FF-47F9-BF9B-13FF7F29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30E34-984A-40C8-9EA0-0A27D967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D2B5B-F98B-4EBD-84F8-D48A902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7865E-CE24-4029-9141-ABD64B44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3BEB-F871-43BF-B8B5-673562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FC48E-C836-4225-A57E-A7FB0EA0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33E95-4860-4011-BC1F-00C4F4E1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09899-C8BD-4A39-A085-D188BE2F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67BA-97DA-4931-83F3-C73E090B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08B8D-C6EF-4B16-9AC5-C253260F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F1530-E651-4BB9-B24C-DFAB88A3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F9BCF4-546D-45E3-AAB5-2E3BEF623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24D53-247B-460D-B97B-44DC419C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630DE-9E7E-4E25-B831-2DABD586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A432E-2159-4203-8C5C-BDED9F98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9F1EB-637F-49B7-9525-2C62A493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88AB27-EA71-47CF-AC40-7EFD2674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67407-45DB-4184-9ABF-78BD4F7F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A4FAF-4A3D-4074-B7A9-158A5B8B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0DFA-1182-4B81-9449-632D39314D2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D2D1B-E31D-4294-BD62-842E8E3BC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E0617-3CD7-4AC4-9A14-1658309F4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1AA4-76D1-4551-88E8-244C852B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met.org/metcor/documentation/relation_to_metaph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9BF6-E3EC-4542-B6A5-82D26DE3B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隐喻识别论文阅读</a:t>
            </a:r>
            <a:br>
              <a:rPr lang="en-US" altLang="zh-CN" dirty="0"/>
            </a:br>
            <a:r>
              <a:rPr lang="zh-CN" altLang="en-US" sz="4000" dirty="0"/>
              <a:t>（英文隐喻识别任务）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96DA3-AC31-42C2-9C8D-E7934AF2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1"/>
            <a:ext cx="9144000" cy="1655762"/>
          </a:xfrm>
        </p:spPr>
        <p:txBody>
          <a:bodyPr/>
          <a:lstStyle/>
          <a:p>
            <a:r>
              <a:rPr lang="zh-CN" altLang="en-US" dirty="0"/>
              <a:t>罗懿   </a:t>
            </a:r>
            <a:r>
              <a:rPr lang="en-US" altLang="zh-CN" dirty="0"/>
              <a:t>2021/10/29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03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CE85C-FE0C-4BAA-8C04-493CD867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318135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/>
              <a:t>会议时间：2020/01/01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zh-CN" dirty="0"/>
              <a:t>会议名称：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ACL | </a:t>
            </a:r>
            <a:r>
              <a:rPr lang="zh-CN" altLang="zh-CN" dirty="0"/>
              <a:t>Proceedings of the Second Workshop on Figurative Language Processing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036521-31AA-4126-A6EC-E0CD88EA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674"/>
            <a:ext cx="12809730" cy="20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9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1A912-A859-4308-92E4-73647DF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现存方法及其局限性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29606-93FC-40D1-82EF-12A634D1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1、基于辞典和规则的方法——</a:t>
            </a:r>
            <a:r>
              <a:rPr lang="en-US" altLang="zh-CN" dirty="0" err="1"/>
              <a:t>需要人工生成大量规则</a:t>
            </a:r>
            <a:r>
              <a:rPr lang="en-US" altLang="zh-CN" dirty="0"/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2、基于语料库的统计算法——</a:t>
            </a:r>
            <a:r>
              <a:rPr lang="zh-CN" altLang="en-US" dirty="0"/>
              <a:t>需要</a:t>
            </a:r>
            <a:r>
              <a:rPr lang="en-US" altLang="zh-CN" dirty="0" err="1"/>
              <a:t>构建各种特征</a:t>
            </a:r>
            <a:r>
              <a:rPr lang="en-US" altLang="zh-CN" dirty="0"/>
              <a:t>。</a:t>
            </a:r>
            <a:r>
              <a:rPr lang="zh-CN" altLang="zh-CN" dirty="0"/>
              <a:t>它无法发现罕见</a:t>
            </a:r>
            <a:r>
              <a:rPr lang="zh-CN" altLang="en-US" dirty="0"/>
              <a:t>的隐喻</a:t>
            </a:r>
            <a:r>
              <a:rPr lang="zh-CN" altLang="zh-CN" dirty="0"/>
              <a:t>用法，因为我们很难处理所有这些意想不到的语言现象</a:t>
            </a:r>
            <a:r>
              <a:rPr lang="en-US" altLang="zh-CN" dirty="0"/>
              <a:t>；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3、基于深度学习的方法——</a:t>
            </a:r>
            <a:r>
              <a:rPr lang="zh-CN" altLang="zh-CN" dirty="0"/>
              <a:t>编码器基于浅层神经网络，如</a:t>
            </a:r>
            <a:r>
              <a:rPr lang="en-US" altLang="zh-CN" dirty="0"/>
              <a:t>CNN</a:t>
            </a:r>
            <a:r>
              <a:rPr lang="zh-CN" altLang="zh-CN" dirty="0"/>
              <a:t>或</a:t>
            </a:r>
            <a:r>
              <a:rPr lang="en-US" altLang="zh-CN" dirty="0" err="1"/>
              <a:t>BiLSTM</a:t>
            </a:r>
            <a:r>
              <a:rPr lang="zh-CN" altLang="zh-CN" dirty="0"/>
              <a:t>，</a:t>
            </a:r>
            <a:r>
              <a:rPr lang="zh-CN" altLang="en-US" dirty="0"/>
              <a:t>难以关注到各种各样的上下文语义信息。</a:t>
            </a:r>
          </a:p>
        </p:txBody>
      </p:sp>
    </p:spTree>
    <p:extLst>
      <p:ext uri="{BB962C8B-B14F-4D97-AF65-F5344CB8AC3E}">
        <p14:creationId xmlns:p14="http://schemas.microsoft.com/office/powerpoint/2010/main" val="305250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103F-AEFF-42C9-B9D4-3BF8B1A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58530-B4D1-4257-97AD-B0D7A4B4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引入阅读理解范式：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D4BB8-BAEE-4CB4-BE05-54DBBCD5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855"/>
            <a:ext cx="6228097" cy="42650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9BED0B-FC04-49E3-A4CD-5231538E6ACD}"/>
              </a:ext>
            </a:extLst>
          </p:cNvPr>
          <p:cNvSpPr txBox="1"/>
          <p:nvPr/>
        </p:nvSpPr>
        <p:spPr>
          <a:xfrm>
            <a:off x="7066297" y="2771984"/>
            <a:ext cx="47324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对于三元组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S,qj,yj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S,qj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∈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Q,yj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∈Y )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是句子，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qi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是查询词，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yj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是标签。</a:t>
            </a: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目标：求出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P(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yj|S,qj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8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DC90-B1BB-4EFD-BD40-898020DC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17641"/>
            <a:ext cx="10515600" cy="1325563"/>
          </a:xfrm>
        </p:spPr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BC6C26-DE9E-4F59-9E66-BF92BE7D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01" y="1234894"/>
            <a:ext cx="8951377" cy="52727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BA2525-329A-4126-93F8-057677EBC639}"/>
              </a:ext>
            </a:extLst>
          </p:cNvPr>
          <p:cNvSpPr txBox="1"/>
          <p:nvPr/>
        </p:nvSpPr>
        <p:spPr>
          <a:xfrm>
            <a:off x="292957" y="1562046"/>
            <a:ext cx="26547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Embedding layer</a:t>
            </a:r>
            <a:r>
              <a:rPr lang="zh-CN" altLang="zh-CN" dirty="0"/>
              <a:t>输入五种特征：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、全局文本，即原始文本数据。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、通过用逗号截断原始文本数据而获得的局部上下文。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、查询词。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、一般词性特征</a:t>
            </a:r>
            <a:r>
              <a:rPr lang="en-US" altLang="zh-CN" dirty="0"/>
              <a:t>POS</a:t>
            </a:r>
            <a:r>
              <a:rPr lang="zh-CN" altLang="zh-CN" dirty="0"/>
              <a:t>，即查询词的词性由动词、形容词、名词等词性表示。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、更细粒度的词性特征</a:t>
            </a:r>
            <a:r>
              <a:rPr lang="en-US" altLang="zh-CN" dirty="0"/>
              <a:t>FGPOS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数据准备时不同的特征由由一个特殊的段分离标记</a:t>
            </a:r>
            <a:r>
              <a:rPr lang="en-US" altLang="zh-CN" dirty="0"/>
              <a:t>[SEP]</a:t>
            </a:r>
            <a:r>
              <a:rPr lang="zh-CN" altLang="en-US" dirty="0"/>
              <a:t>分离。</a:t>
            </a:r>
          </a:p>
        </p:txBody>
      </p:sp>
    </p:spTree>
    <p:extLst>
      <p:ext uri="{BB962C8B-B14F-4D97-AF65-F5344CB8AC3E}">
        <p14:creationId xmlns:p14="http://schemas.microsoft.com/office/powerpoint/2010/main" val="172537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DC90-B1BB-4EFD-BD40-898020DC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17641"/>
            <a:ext cx="10515600" cy="1325563"/>
          </a:xfrm>
        </p:spPr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BC6C26-DE9E-4F59-9E66-BF92BE7D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01" y="1234894"/>
            <a:ext cx="8951377" cy="52727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BA2525-329A-4126-93F8-057677EBC639}"/>
              </a:ext>
            </a:extLst>
          </p:cNvPr>
          <p:cNvSpPr txBox="1"/>
          <p:nvPr/>
        </p:nvSpPr>
        <p:spPr>
          <a:xfrm>
            <a:off x="292957" y="2042692"/>
            <a:ext cx="2654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</a:t>
            </a:r>
            <a:r>
              <a:rPr lang="zh-CN" altLang="zh-CN" dirty="0"/>
              <a:t>编码层</a:t>
            </a:r>
            <a:r>
              <a:rPr lang="en-US" altLang="zh-CN" dirty="0"/>
              <a:t>A</a:t>
            </a:r>
            <a:r>
              <a:rPr lang="zh-CN" altLang="zh-CN" dirty="0"/>
              <a:t>的特征输入顺序为全局文本、查询词、</a:t>
            </a:r>
            <a:r>
              <a:rPr lang="en-US" altLang="zh-CN" dirty="0"/>
              <a:t>POS</a:t>
            </a:r>
            <a:r>
              <a:rPr lang="zh-CN" altLang="zh-CN" dirty="0"/>
              <a:t>、</a:t>
            </a:r>
            <a:r>
              <a:rPr lang="en-US" altLang="zh-CN" dirty="0"/>
              <a:t>FGPOS, Transformer</a:t>
            </a:r>
            <a:r>
              <a:rPr lang="zh-CN" altLang="zh-CN" dirty="0"/>
              <a:t>编码层</a:t>
            </a:r>
            <a:r>
              <a:rPr lang="en-US" altLang="zh-CN" dirty="0"/>
              <a:t>B</a:t>
            </a:r>
            <a:r>
              <a:rPr lang="zh-CN" altLang="zh-CN" dirty="0"/>
              <a:t>的特征输入顺序为局部上下文、查询词、</a:t>
            </a:r>
            <a:r>
              <a:rPr lang="en-US" altLang="zh-CN" dirty="0"/>
              <a:t>POS</a:t>
            </a:r>
            <a:r>
              <a:rPr lang="zh-CN" altLang="zh-CN" dirty="0"/>
              <a:t>、</a:t>
            </a:r>
            <a:r>
              <a:rPr lang="en-US" altLang="zh-CN" dirty="0"/>
              <a:t>FGPOS</a:t>
            </a:r>
            <a:r>
              <a:rPr lang="zh-CN" altLang="en-US" dirty="0"/>
              <a:t>。</a:t>
            </a:r>
            <a:r>
              <a:rPr lang="zh-CN" altLang="zh-CN" dirty="0"/>
              <a:t> </a:t>
            </a:r>
          </a:p>
          <a:p>
            <a:r>
              <a:rPr lang="zh-CN" altLang="zh-CN" dirty="0"/>
              <a:t>这两个</a:t>
            </a:r>
            <a:r>
              <a:rPr lang="en-US" altLang="zh-CN" dirty="0"/>
              <a:t>Transformer</a:t>
            </a:r>
            <a:r>
              <a:rPr lang="zh-CN" altLang="zh-CN" dirty="0"/>
              <a:t>编码器层的输出是一个隐喻信息矩阵，其维数为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zh-CN" dirty="0"/>
              <a:t>最大序列长度</a:t>
            </a:r>
            <a:r>
              <a:rPr lang="zh-CN" altLang="en-US" dirty="0"/>
              <a:t>，</a:t>
            </a:r>
            <a:r>
              <a:rPr lang="zh-CN" altLang="zh-CN" dirty="0"/>
              <a:t>隐藏层大小</a:t>
            </a:r>
            <a:r>
              <a:rPr lang="zh-CN" altLang="en-US" dirty="0"/>
              <a:t>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1354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DC90-B1BB-4EFD-BD40-898020DC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17641"/>
            <a:ext cx="10515600" cy="1325563"/>
          </a:xfrm>
        </p:spPr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BC6C26-DE9E-4F59-9E66-BF92BE7D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01" y="1234894"/>
            <a:ext cx="8951377" cy="5272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BA2525-329A-4126-93F8-057677EBC639}"/>
                  </a:ext>
                </a:extLst>
              </p:cNvPr>
              <p:cNvSpPr txBox="1"/>
              <p:nvPr/>
            </p:nvSpPr>
            <p:spPr>
              <a:xfrm>
                <a:off x="292957" y="1543204"/>
                <a:ext cx="2813658" cy="397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</a:t>
                </a:r>
                <a:r>
                  <a:rPr lang="zh-CN" altLang="zh-CN" dirty="0"/>
                  <a:t>平均池化，得到具有隐藏层长度的高级隐喻特征向量，分别包括全局语义特征和局部语义特征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zh-CN" dirty="0"/>
                  <a:t>然后将这两个向量拼接到隐喻识别层中。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r>
                  <a:rPr lang="en-US" altLang="zh-CN" dirty="0"/>
                  <a:t>         </a:t>
                </a:r>
                <a:r>
                  <a:rPr lang="zh-CN" altLang="zh-CN" dirty="0"/>
                  <a:t>隐喻识别层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 err="1"/>
                  <a:t>dropout+FFN+softmax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yτ = softmax(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x + b)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BA2525-329A-4126-93F8-057677EB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7" y="1543204"/>
                <a:ext cx="2813658" cy="3975255"/>
              </a:xfrm>
              <a:prstGeom prst="rect">
                <a:avLst/>
              </a:prstGeom>
              <a:blipFill>
                <a:blip r:embed="rId3"/>
                <a:stretch>
                  <a:fillRect l="-1732" t="-767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16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03A8A-B275-4070-8C10-C04EDB8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DE8F-AF11-41D1-9036-359FA09E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zh-CN" dirty="0"/>
              <a:t>通过选择损失函数的权重来选择子任务</a:t>
            </a:r>
            <a:r>
              <a:rPr lang="zh-CN" altLang="en-US" dirty="0"/>
              <a:t>，</a:t>
            </a:r>
            <a:r>
              <a:rPr lang="zh-CN" altLang="zh-CN" dirty="0"/>
              <a:t>两个任务是一起训练的，因此，这两个子任务的特定任务隐喻特征提取器中的最后参数是相同的。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72D055-A46A-42B8-BB5D-6B8C4DF7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07" y="2834008"/>
            <a:ext cx="5290386" cy="2470401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D65E6FA6-7F71-48C2-99BE-FD2DA958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5" y="5359888"/>
            <a:ext cx="6930189" cy="12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04915-BF74-47D4-AAEC-098FE380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8E775-10DD-4421-A903-DF4F27F4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zh-CN" dirty="0"/>
              <a:t>本意句的数量比隐喻句的数量要多。因此我们</a:t>
            </a:r>
            <a:r>
              <a:rPr lang="zh-CN" altLang="en-US" dirty="0"/>
              <a:t>调整</a:t>
            </a:r>
            <a:r>
              <a:rPr lang="zh-CN" altLang="zh-CN" dirty="0"/>
              <a:t>隐喻偏好参数α来帮助提高模型的召回率。最终定在</a:t>
            </a:r>
            <a:r>
              <a:rPr lang="en-US" altLang="zh-CN" dirty="0"/>
              <a:t>0.2 or 0.3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5AB66-AD7D-490B-BAA7-856A31A5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03" y="2730500"/>
            <a:ext cx="5927793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5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53E9F-2AC0-45C3-9611-D4397610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数据预处理和超参数设置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44EF1-7DAE-440A-810A-A71A86F3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使用RoBERTa的默认超参数</a:t>
            </a:r>
            <a:r>
              <a:rPr lang="en-US" altLang="zh-CN" dirty="0"/>
              <a:t>,</a:t>
            </a:r>
            <a:r>
              <a:rPr lang="zh-CN" altLang="zh-CN" dirty="0"/>
              <a:t>在合理范围内使用网格搜索对其进行估计</a:t>
            </a:r>
            <a:r>
              <a:rPr lang="en-US" altLang="zh-CN" dirty="0"/>
              <a:t>.</a:t>
            </a:r>
          </a:p>
          <a:p>
            <a:endParaRPr lang="zh-CN" altLang="zh-CN" dirty="0"/>
          </a:p>
          <a:p>
            <a:r>
              <a:rPr lang="zh-CN" altLang="zh-CN" dirty="0"/>
              <a:t>数据处理：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、把数据变成(S,qi,yj)</a:t>
            </a:r>
            <a:r>
              <a:rPr lang="zh-CN" altLang="en-US" dirty="0"/>
              <a:t>形式；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、去除以标点符号为查询词的三元组；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、使用Spacy7框架获得实验所需的查询词POS和FG-POS特征；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、预训练模型直接将数据编码为动态词嵌入；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、我们将数据分成两部分，训练集和验证集分别占数据的</a:t>
            </a:r>
            <a:r>
              <a:rPr lang="en-US" altLang="zh-CN" dirty="0"/>
              <a:t>90%</a:t>
            </a:r>
            <a:r>
              <a:rPr lang="zh-CN" altLang="zh-CN" dirty="0"/>
              <a:t>和</a:t>
            </a:r>
            <a:r>
              <a:rPr lang="en-US" altLang="zh-CN" dirty="0"/>
              <a:t>10%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、训练过程中使用</a:t>
            </a:r>
            <a:r>
              <a:rPr lang="en-US" altLang="zh-CN" dirty="0"/>
              <a:t>10</a:t>
            </a:r>
            <a:r>
              <a:rPr lang="zh-CN" altLang="en-US" dirty="0"/>
              <a:t>组</a:t>
            </a:r>
            <a:r>
              <a:rPr lang="zh-CN" altLang="zh-CN" dirty="0"/>
              <a:t>交叉验证。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05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5C8-B9FB-478D-A1A0-FD51043F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6056918-D5CE-4505-986C-BA9C82B6C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464100"/>
              </p:ext>
            </p:extLst>
          </p:nvPr>
        </p:nvGraphicFramePr>
        <p:xfrm>
          <a:off x="230819" y="2060554"/>
          <a:ext cx="11576423" cy="3442822"/>
        </p:xfrm>
        <a:graphic>
          <a:graphicData uri="http://schemas.openxmlformats.org/drawingml/2006/table">
            <a:tbl>
              <a:tblPr/>
              <a:tblGrid>
                <a:gridCol w="4261282">
                  <a:extLst>
                    <a:ext uri="{9D8B030D-6E8A-4147-A177-3AD203B41FA5}">
                      <a16:colId xmlns:a16="http://schemas.microsoft.com/office/drawing/2014/main" val="1132414145"/>
                    </a:ext>
                  </a:extLst>
                </a:gridCol>
                <a:gridCol w="7315141">
                  <a:extLst>
                    <a:ext uri="{9D8B030D-6E8A-4147-A177-3AD203B41FA5}">
                      <a16:colId xmlns:a16="http://schemas.microsoft.com/office/drawing/2014/main" val="1149514811"/>
                    </a:ext>
                  </a:extLst>
                </a:gridCol>
              </a:tblGrid>
              <a:tr h="8687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Word2Vec+CNN+BiLSTM+Ensemble</a:t>
                      </a:r>
                      <a:r>
                        <a:rPr lang="en-US" sz="2000" dirty="0">
                          <a:effectLst/>
                          <a:ea typeface="Calibri" panose="020F0502020204030204" pitchFamily="34" charset="0"/>
                        </a:rPr>
                        <a:t>  </a:t>
                      </a: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(Wu et al.,2018)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ea typeface="Calibri" panose="020F0502020204030204" pitchFamily="34" charset="0"/>
                        </a:rPr>
                        <a:t>sequence labeling paradigm. </a:t>
                      </a: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using CNN and</a:t>
                      </a:r>
                      <a:r>
                        <a:rPr lang="en-US" sz="20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BiLSTM as encoders, Word2Vec, POS tags anword clusters as features, and it is further improved performance through ensemble learning</a:t>
                      </a:r>
                      <a:r>
                        <a:rPr lang="en-US" sz="2000">
                          <a:effectLst/>
                          <a:ea typeface="Calibri" panose="020F0502020204030204" pitchFamily="34" charset="0"/>
                        </a:rPr>
                        <a:t>.</a:t>
                      </a:r>
                      <a:endParaRPr lang="zh-CN" sz="20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95139"/>
                  </a:ext>
                </a:extLst>
              </a:tr>
              <a:tr h="8687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ELMo+BiLSTM (Gao et al., 2018) 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classification and sequence labeling paradigm</a:t>
                      </a:r>
                      <a:r>
                        <a:rPr lang="en-US" sz="2000">
                          <a:effectLst/>
                          <a:ea typeface="Calibri" panose="020F0502020204030204" pitchFamily="34" charset="0"/>
                        </a:rPr>
                        <a:t>. </a:t>
                      </a: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using ELMo as feature representations, and BiLSTM as an encoder.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247159"/>
                  </a:ext>
                </a:extLst>
              </a:tr>
              <a:tr h="8687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Glove+ELMo+BiLSTM+Attention (Mao et al.,2019) 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ea typeface="Calibri" panose="020F0502020204030204" pitchFamily="34" charset="0"/>
                        </a:rPr>
                        <a:t>sequence labeling paradigm. </a:t>
                      </a: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using GloVe andELMo as feature representations, BiLSTM and attention mechanism as encoders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00458"/>
                  </a:ext>
                </a:extLst>
              </a:tr>
              <a:tr h="5104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BERT+BiLSTM (Mao</a:t>
                      </a:r>
                      <a:r>
                        <a:rPr lang="en-US" sz="20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et al., 2019)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ea typeface="Calibri" panose="020F0502020204030204" pitchFamily="34" charset="0"/>
                        </a:rPr>
                        <a:t>sequence labeling paradigm. </a:t>
                      </a: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with BERT output</a:t>
                      </a:r>
                      <a:r>
                        <a:rPr lang="en-US" sz="20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vector as the feature and BiLSTM as the encoder</a:t>
                      </a:r>
                    </a:p>
                  </a:txBody>
                  <a:tcPr marL="45343" marR="45343" marT="45343" marB="4534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0338-084E-4BB5-A7CB-3A8FF18A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6AC9-AA02-46C6-B9F5-861A05B8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VUA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DF61F-2471-49EE-A79E-58F3101E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2348178"/>
            <a:ext cx="12192000" cy="21616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03D679-7857-4E4C-A093-91DA4DBDFB3C}"/>
              </a:ext>
            </a:extLst>
          </p:cNvPr>
          <p:cNvSpPr txBox="1"/>
          <p:nvPr/>
        </p:nvSpPr>
        <p:spPr>
          <a:xfrm>
            <a:off x="192505" y="4881727"/>
            <a:ext cx="10888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最大的隐喻语料库，涵盖了来自</a:t>
            </a:r>
            <a:r>
              <a:rPr lang="en-US" altLang="zh-CN" dirty="0"/>
              <a:t>BNC Baby</a:t>
            </a:r>
            <a:r>
              <a:rPr lang="zh-CN" altLang="en-US" dirty="0"/>
              <a:t>四大体裁的约</a:t>
            </a:r>
            <a:r>
              <a:rPr lang="en-US" altLang="zh-CN" dirty="0"/>
              <a:t>190000</a:t>
            </a:r>
            <a:r>
              <a:rPr lang="zh-CN" altLang="en-US" dirty="0"/>
              <a:t>个词汇单元：学术文本、对话、小说和新闻文本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注释：</a:t>
            </a:r>
            <a:r>
              <a:rPr lang="en-US" altLang="zh-CN" dirty="0">
                <a:hlinkClick r:id="rId3"/>
              </a:rPr>
              <a:t>relation to metaphor (vismet.org)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0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CF2ED-22A3-4819-8028-C06262D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217BC5-88CC-4C2A-8C89-F23E2567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521"/>
          <a:stretch/>
        </p:blipFill>
        <p:spPr>
          <a:xfrm>
            <a:off x="792928" y="1292058"/>
            <a:ext cx="10560872" cy="52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2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E597D-8BCA-405A-8323-7386EA74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消融实验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7E065A-5993-4508-B057-7CB8ED4D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480"/>
          <a:stretch/>
        </p:blipFill>
        <p:spPr>
          <a:xfrm>
            <a:off x="895135" y="1375235"/>
            <a:ext cx="10401729" cy="39471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49E518-907B-4B54-BE4D-CBD1361039D6}"/>
              </a:ext>
            </a:extLst>
          </p:cNvPr>
          <p:cNvSpPr txBox="1"/>
          <p:nvPr/>
        </p:nvSpPr>
        <p:spPr>
          <a:xfrm>
            <a:off x="895135" y="5322344"/>
            <a:ext cx="9772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实验结果表明，</a:t>
            </a:r>
            <a:r>
              <a:rPr lang="en-US" altLang="zh-CN" dirty="0"/>
              <a:t>FGPOS</a:t>
            </a:r>
            <a:r>
              <a:rPr lang="zh-CN" altLang="zh-CN" dirty="0"/>
              <a:t>特征对模型的影响大于</a:t>
            </a:r>
            <a:r>
              <a:rPr lang="en-US" altLang="zh-CN" dirty="0"/>
              <a:t>POS</a:t>
            </a:r>
            <a:r>
              <a:rPr lang="zh-CN" altLang="zh-CN" dirty="0"/>
              <a:t>特征，这表明</a:t>
            </a:r>
            <a:r>
              <a:rPr lang="en-US" altLang="zh-CN" dirty="0"/>
              <a:t>FGPOS</a:t>
            </a:r>
            <a:r>
              <a:rPr lang="zh-CN" altLang="zh-CN" dirty="0"/>
              <a:t>特征提供的细粒度</a:t>
            </a:r>
            <a:r>
              <a:rPr lang="en-US" altLang="zh-CN" dirty="0"/>
              <a:t>POS</a:t>
            </a:r>
            <a:r>
              <a:rPr lang="zh-CN" altLang="zh-CN" dirty="0"/>
              <a:t>信息优于普通</a:t>
            </a:r>
            <a:r>
              <a:rPr lang="en-US" altLang="zh-CN" dirty="0"/>
              <a:t>POS</a:t>
            </a:r>
            <a:r>
              <a:rPr lang="zh-CN" altLang="zh-CN" dirty="0"/>
              <a:t>信息。</a:t>
            </a:r>
            <a:endParaRPr lang="en-US" altLang="zh-CN" dirty="0"/>
          </a:p>
          <a:p>
            <a:r>
              <a:rPr lang="en-US" altLang="zh-CN" dirty="0"/>
              <a:t>Transformer</a:t>
            </a:r>
            <a:r>
              <a:rPr lang="zh-CN" altLang="zh-CN" dirty="0"/>
              <a:t>编码器层</a:t>
            </a:r>
            <a:r>
              <a:rPr lang="en-US" altLang="zh-CN" dirty="0"/>
              <a:t>A</a:t>
            </a:r>
            <a:r>
              <a:rPr lang="zh-CN" altLang="zh-CN" dirty="0"/>
              <a:t>对模型的影响大于</a:t>
            </a:r>
            <a:r>
              <a:rPr lang="en-US" altLang="zh-CN" dirty="0"/>
              <a:t>Transformer</a:t>
            </a:r>
            <a:r>
              <a:rPr lang="zh-CN" altLang="zh-CN" dirty="0"/>
              <a:t>编码器层</a:t>
            </a:r>
            <a:r>
              <a:rPr lang="en-US" altLang="zh-CN" dirty="0"/>
              <a:t>B</a:t>
            </a:r>
            <a:r>
              <a:rPr lang="zh-CN" altLang="zh-CN" dirty="0"/>
              <a:t>，这表明</a:t>
            </a:r>
            <a:r>
              <a:rPr lang="en-US" altLang="zh-CN" dirty="0"/>
              <a:t>Transformer</a:t>
            </a:r>
            <a:r>
              <a:rPr lang="zh-CN" altLang="zh-CN" dirty="0"/>
              <a:t>编码器层</a:t>
            </a:r>
            <a:r>
              <a:rPr lang="en-US" altLang="zh-CN" dirty="0"/>
              <a:t>A</a:t>
            </a:r>
            <a:r>
              <a:rPr lang="zh-CN" altLang="zh-CN" dirty="0"/>
              <a:t>提取的全局文本信息优于</a:t>
            </a:r>
            <a:r>
              <a:rPr lang="en-US" altLang="zh-CN" dirty="0"/>
              <a:t>Transformer</a:t>
            </a:r>
            <a:r>
              <a:rPr lang="zh-CN" altLang="zh-CN" dirty="0"/>
              <a:t>编码器层</a:t>
            </a:r>
            <a:r>
              <a:rPr lang="en-US" altLang="zh-CN" dirty="0"/>
              <a:t>B</a:t>
            </a:r>
            <a:r>
              <a:rPr lang="zh-CN" altLang="zh-CN" dirty="0"/>
              <a:t>提取的局部文本信息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使用不同超参数的</a:t>
            </a:r>
            <a:r>
              <a:rPr lang="en-US" altLang="zh-CN" dirty="0" err="1"/>
              <a:t>DeepMet</a:t>
            </a:r>
            <a:r>
              <a:rPr lang="zh-CN" altLang="zh-CN" dirty="0"/>
              <a:t>集成学习也可以使</a:t>
            </a:r>
            <a:r>
              <a:rPr lang="en-US" altLang="zh-CN" dirty="0"/>
              <a:t>F1</a:t>
            </a:r>
            <a:r>
              <a:rPr lang="zh-CN" altLang="zh-CN" dirty="0"/>
              <a:t>成绩提高约</a:t>
            </a:r>
            <a:r>
              <a:rPr lang="en-US" altLang="zh-CN" dirty="0"/>
              <a:t>3%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8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DA56-A620-4A06-B0F1-999D9E13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84E56-6F58-4B92-A286-6179324B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模棱两可的注释将使我们的模型无法正确预测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A86C4F-692B-47AD-8A81-F205EDCC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3479"/>
            <a:ext cx="9969462" cy="17974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3740D9-E5FF-42B5-8958-A2F1772C6DE3}"/>
              </a:ext>
            </a:extLst>
          </p:cNvPr>
          <p:cNvSpPr txBox="1"/>
          <p:nvPr/>
        </p:nvSpPr>
        <p:spPr>
          <a:xfrm>
            <a:off x="838200" y="4748463"/>
            <a:ext cx="9075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划线词被标记为隐喻。</a:t>
            </a:r>
          </a:p>
          <a:p>
            <a:r>
              <a:rPr lang="zh-CN" altLang="en-US" sz="2800" dirty="0"/>
              <a:t>虽然模型检测到“</a:t>
            </a:r>
            <a:r>
              <a:rPr lang="en-US" altLang="zh-CN" sz="2800" dirty="0"/>
              <a:t>accused”</a:t>
            </a:r>
            <a:r>
              <a:rPr lang="zh-CN" altLang="en-US" sz="2800" dirty="0"/>
              <a:t>是字面意思，但即使是人类也很难判断它是隐喻还是字面意思。</a:t>
            </a:r>
          </a:p>
        </p:txBody>
      </p:sp>
    </p:spTree>
    <p:extLst>
      <p:ext uri="{BB962C8B-B14F-4D97-AF65-F5344CB8AC3E}">
        <p14:creationId xmlns:p14="http://schemas.microsoft.com/office/powerpoint/2010/main" val="146915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DA56-A620-4A06-B0F1-999D9E13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84E56-6F58-4B92-A286-6179324B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、因为是阅读理解范式，一次只能检测一个词，由多个词触发的隐喻难以检测。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3740D9-E5FF-42B5-8958-A2F1772C6DE3}"/>
              </a:ext>
            </a:extLst>
          </p:cNvPr>
          <p:cNvSpPr txBox="1"/>
          <p:nvPr/>
        </p:nvSpPr>
        <p:spPr>
          <a:xfrm>
            <a:off x="838200" y="5347844"/>
            <a:ext cx="9075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在模型中，</a:t>
            </a:r>
            <a:r>
              <a:rPr lang="en-US" altLang="zh-CN" sz="2800" dirty="0"/>
              <a:t>big</a:t>
            </a:r>
            <a:r>
              <a:rPr lang="zh-CN" altLang="en-US" sz="2800" dirty="0"/>
              <a:t>被检测出是假阴性，触发隐喻的是</a:t>
            </a:r>
            <a:r>
              <a:rPr lang="en-US" altLang="zh-CN" sz="2800" dirty="0"/>
              <a:t>“drama that lay behind his big calm presence”</a:t>
            </a:r>
            <a:r>
              <a:rPr lang="zh-CN" altLang="en-US" sz="2800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3EBA17-6672-4A8C-B5BB-CCAA8EFD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5503"/>
            <a:ext cx="9535234" cy="17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809A0-B3B7-44A4-90B5-A518E323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4088-670E-48F1-AA23-B81DD365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全局信息和局部信息包含两种粒度上下文，有助于模型提取不同粒度的文本特征。</a:t>
            </a:r>
            <a:endParaRPr lang="en-US" altLang="zh-CN" dirty="0"/>
          </a:p>
          <a:p>
            <a:r>
              <a:rPr lang="en-US" altLang="zh-CN" dirty="0"/>
              <a:t>FGPOS</a:t>
            </a:r>
            <a:r>
              <a:rPr lang="zh-CN" altLang="zh-CN" dirty="0"/>
              <a:t>和</a:t>
            </a:r>
            <a:r>
              <a:rPr lang="en-US" altLang="zh-CN" dirty="0"/>
              <a:t>POS</a:t>
            </a:r>
            <a:r>
              <a:rPr lang="zh-CN" altLang="zh-CN" dirty="0"/>
              <a:t>包含两种粒度词性信息，使模型具有更丰富的查询词特征。词性特征与查询词的词性有关，可以揭示模型的隐含知识。</a:t>
            </a:r>
            <a:endParaRPr lang="en-US" altLang="zh-CN" dirty="0"/>
          </a:p>
          <a:p>
            <a:r>
              <a:rPr lang="en-US" altLang="zh-CN" dirty="0" err="1"/>
              <a:t>DeepMet</a:t>
            </a:r>
            <a:r>
              <a:rPr lang="zh-CN" altLang="zh-CN" dirty="0"/>
              <a:t>优于之前的基线的一个原因是，阅读理解范式可以更好地模拟隐喻理解问题的本质，而</a:t>
            </a:r>
            <a:r>
              <a:rPr lang="en-US" altLang="zh-CN" dirty="0"/>
              <a:t>Transformer</a:t>
            </a:r>
            <a:r>
              <a:rPr lang="zh-CN" altLang="zh-CN" dirty="0"/>
              <a:t>编码器比一般的深度学习模型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CNN</a:t>
            </a:r>
            <a:r>
              <a:rPr lang="zh-CN" altLang="zh-CN" dirty="0"/>
              <a:t>和</a:t>
            </a:r>
            <a:r>
              <a:rPr lang="en-US" altLang="zh-CN" dirty="0" err="1"/>
              <a:t>BiLSTM</a:t>
            </a:r>
            <a:r>
              <a:rPr lang="en-US" altLang="zh-CN" dirty="0"/>
              <a:t>)</a:t>
            </a:r>
            <a:r>
              <a:rPr lang="zh-CN" altLang="zh-CN" dirty="0"/>
              <a:t>工作得更好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82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250584-4CF3-47E1-BD96-6B00FC7B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" y="1414014"/>
            <a:ext cx="12035089" cy="20149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6775D9-5BB6-4A5D-84B4-21AE75F25F9C}"/>
              </a:ext>
            </a:extLst>
          </p:cNvPr>
          <p:cNvSpPr txBox="1"/>
          <p:nvPr/>
        </p:nvSpPr>
        <p:spPr>
          <a:xfrm>
            <a:off x="4780549" y="4379859"/>
            <a:ext cx="455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NAACL2021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06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A05C-A4AB-4F24-AA9D-CCC1F417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存在方法及其局限性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C2A5F-5119-4CCB-87D1-00F4419E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三种隐喻检测方法：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、基于特征的方法：需要手工标记特征。虽然简单直观，但它们对语料库的质量非常敏感。且他们难以处理罕见的隐喻，因为该功能依赖于手动注释的资源。（解决：稀疏分布特征、密集词嵌入）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、利用递归神经网络</a:t>
            </a:r>
            <a:r>
              <a:rPr lang="en-US" altLang="zh-CN" dirty="0"/>
              <a:t>(RNNs)</a:t>
            </a:r>
            <a:r>
              <a:rPr lang="zh-CN" altLang="zh-CN" dirty="0"/>
              <a:t>，它适合于分析词的词序结构。然而，作为浅层神经网络（如BiLSTM和CNN），他们对于理解单词在上下文中的不同含义存在局限性。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、预训练的情景化模型。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54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6A6AF-BCD2-4770-A6B3-BC8A3F87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4A3575-F6D3-44CE-9B0A-12B7DC4E7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07" y="3174505"/>
            <a:ext cx="8137327" cy="2967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B36FBA-3DED-480B-A4CD-AA3A33B86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0688"/>
            <a:ext cx="11413881" cy="15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9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F0E72-422A-490A-8447-C9F9DB4C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两种隐喻识别理论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19489-710A-4801-A421-1A1B5176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SPV</a:t>
            </a:r>
            <a:r>
              <a:rPr lang="zh-CN" altLang="zh-CN" dirty="0"/>
              <a:t>中，如果目标词在其周围词的语境中是不寻常的，则识别隐喻词。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59DDA6-6379-49F1-95FD-A9D9CAB6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6" y="2911313"/>
            <a:ext cx="9935915" cy="32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0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F0E72-422A-490A-8447-C9F9DB4C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两种隐喻识别理论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19489-710A-4801-A421-1A1B5176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MIP</a:t>
            </a:r>
            <a:r>
              <a:rPr lang="zh-CN" altLang="zh-CN" dirty="0"/>
              <a:t>中，如果一个词的字面意义与其在上下文中的意义不同，就可以识别隐喻词。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15ABA-6B6E-479C-AC3B-863ADD23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87" y="2979192"/>
            <a:ext cx="10334413" cy="34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0338-084E-4BB5-A7CB-3A8FF18A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6AC9-AA02-46C6-B9F5-861A05B8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TOEFI :</a:t>
            </a:r>
            <a:r>
              <a:rPr lang="zh-CN" altLang="zh-CN" dirty="0"/>
              <a:t>非母语书面英语ETS语料库的一个子集。只作为验证集。</a:t>
            </a:r>
            <a:r>
              <a:rPr lang="zh-CN" altLang="en-US" dirty="0"/>
              <a:t>非公开数据集。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E1BDD-0B48-4BAF-93F6-F56B3226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0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74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E8197-3DA1-4E59-971B-71E4305B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Late-interaction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BB61C-A65D-423A-B8C8-5A416C49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r>
              <a:rPr lang="zh-CN" altLang="en-US" dirty="0"/>
              <a:t>在预训练的上下文模型上使用后期交互结构</a:t>
            </a:r>
            <a:endParaRPr lang="en-US" altLang="zh-CN" dirty="0"/>
          </a:p>
          <a:p>
            <a:r>
              <a:rPr lang="zh-CN" altLang="en-US" dirty="0"/>
              <a:t>两个输入：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）包含目标词</a:t>
            </a:r>
            <a:r>
              <a:rPr lang="en-US" altLang="zh-CN" dirty="0" err="1"/>
              <a:t>wt</a:t>
            </a:r>
            <a:r>
              <a:rPr lang="zh-CN" altLang="zh-CN" dirty="0"/>
              <a:t>的句子</a:t>
            </a:r>
            <a:r>
              <a:rPr lang="en-US" altLang="zh-CN" dirty="0"/>
              <a:t>S</a:t>
            </a:r>
            <a:r>
              <a:rPr lang="zh-CN" altLang="zh-CN" dirty="0"/>
              <a:t>；（</a:t>
            </a:r>
            <a:r>
              <a:rPr lang="en-US" altLang="zh-CN" dirty="0"/>
              <a:t>2</a:t>
            </a:r>
            <a:r>
              <a:rPr lang="zh-CN" altLang="zh-CN" dirty="0"/>
              <a:t>）目标词</a:t>
            </a:r>
            <a:r>
              <a:rPr lang="en-US" altLang="zh-CN" dirty="0" err="1"/>
              <a:t>wt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973906-28B3-4C4D-A541-9FD63C99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2312056"/>
            <a:ext cx="7383630" cy="45459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B778A4-3F63-47EE-B9E8-23EA4F95B067}"/>
              </a:ext>
            </a:extLst>
          </p:cNvPr>
          <p:cNvSpPr txBox="1"/>
          <p:nvPr/>
        </p:nvSpPr>
        <p:spPr>
          <a:xfrm>
            <a:off x="7844589" y="2715106"/>
            <a:ext cx="40907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all-to-all</a:t>
            </a:r>
            <a:r>
              <a:rPr lang="zh-CN" altLang="zh-CN" sz="2000" dirty="0"/>
              <a:t>可以捕获</a:t>
            </a:r>
            <a:r>
              <a:rPr lang="en-US" altLang="zh-CN" sz="2000" dirty="0"/>
              <a:t>w</a:t>
            </a:r>
            <a:r>
              <a:rPr lang="zh-CN" altLang="zh-CN" sz="2000" dirty="0"/>
              <a:t>和</a:t>
            </a:r>
            <a:r>
              <a:rPr lang="en-US" altLang="zh-CN" sz="2000" dirty="0"/>
              <a:t>S</a:t>
            </a:r>
            <a:r>
              <a:rPr lang="zh-CN" altLang="zh-CN" sz="2000" dirty="0"/>
              <a:t>内部的所有可能的相互作用，它会引发高计算成本。此外，当</a:t>
            </a:r>
            <a:r>
              <a:rPr lang="en-US" altLang="zh-CN" sz="2000" dirty="0"/>
              <a:t>w</a:t>
            </a:r>
            <a:r>
              <a:rPr lang="zh-CN" altLang="zh-CN" sz="2000" dirty="0"/>
              <a:t>和</a:t>
            </a:r>
            <a:r>
              <a:rPr lang="en-US" altLang="zh-CN" sz="2000" dirty="0"/>
              <a:t>S</a:t>
            </a:r>
            <a:r>
              <a:rPr lang="zh-CN" altLang="zh-CN" sz="2000" dirty="0"/>
              <a:t>的一些交互是无用的时，它可能会学习噪声信息。</a:t>
            </a:r>
            <a:endParaRPr lang="en-US" altLang="zh-CN" sz="2000" dirty="0"/>
          </a:p>
          <a:p>
            <a:r>
              <a:rPr lang="zh-CN" altLang="zh-CN" sz="2000" dirty="0"/>
              <a:t>相比之下，由于</a:t>
            </a:r>
            <a:r>
              <a:rPr lang="en-US" altLang="zh-CN" sz="2000" dirty="0"/>
              <a:t>late-interaction</a:t>
            </a:r>
            <a:r>
              <a:rPr lang="zh-CN" altLang="zh-CN" sz="2000" dirty="0"/>
              <a:t>独立编码了</a:t>
            </a:r>
            <a:r>
              <a:rPr lang="en-US" altLang="zh-CN" sz="2000" dirty="0"/>
              <a:t>w</a:t>
            </a:r>
            <a:r>
              <a:rPr lang="zh-CN" altLang="zh-CN" sz="2000" dirty="0"/>
              <a:t>和</a:t>
            </a:r>
            <a:r>
              <a:rPr lang="en-US" altLang="zh-CN" sz="2000" dirty="0"/>
              <a:t>S</a:t>
            </a:r>
            <a:r>
              <a:rPr lang="zh-CN" altLang="zh-CN" sz="2000" dirty="0"/>
              <a:t>，因此它自然避免了</a:t>
            </a:r>
            <a:r>
              <a:rPr lang="en-US" altLang="zh-CN" sz="2000" dirty="0"/>
              <a:t>w</a:t>
            </a:r>
            <a:r>
              <a:rPr lang="zh-CN" altLang="zh-CN" sz="2000" dirty="0"/>
              <a:t>和</a:t>
            </a:r>
            <a:r>
              <a:rPr lang="en-US" altLang="zh-CN" sz="2000" dirty="0"/>
              <a:t>S</a:t>
            </a:r>
            <a:r>
              <a:rPr lang="zh-CN" altLang="zh-CN" sz="2000" dirty="0"/>
              <a:t>的不必要的干预。句子嵌入向量在计算与目标词的交互时也可以很容易地重用。换句话说，编码句子向量的代价可以平摊为编码不同的目标词的代价</a:t>
            </a:r>
            <a:r>
              <a:rPr lang="en-US" altLang="zh-CN" sz="2000" dirty="0"/>
              <a:t>.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8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26EB-3876-41AC-861A-862953A0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E132A6-ADFF-4AA0-9664-CAB94837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73" y="1283368"/>
            <a:ext cx="11149313" cy="53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9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26EB-3876-41AC-861A-862953A0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E132A6-ADFF-4AA0-9664-CAB94837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7" y="1540043"/>
            <a:ext cx="7334252" cy="35292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A85A37-F571-4AE4-9BCE-9D106376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1905000"/>
            <a:ext cx="4676775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7DC493-418F-45BB-9E80-EB933C70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569" y="3468098"/>
            <a:ext cx="4063662" cy="8300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864935-3F35-4858-AAD2-2B802AF7A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360" y="4504101"/>
            <a:ext cx="3230518" cy="566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05988C-17AA-4D5E-B125-B7BE363EC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989" y="4049990"/>
            <a:ext cx="1727259" cy="5667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7CB828-5CB4-439A-B851-0B8688A54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9206" y="4979350"/>
            <a:ext cx="1594824" cy="4385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9870FA-C725-447F-808E-5559CC78CD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720" y="4979350"/>
            <a:ext cx="4194891" cy="8523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3E8693-6C3F-481C-8A89-C9C8C4743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0334" y="5564830"/>
            <a:ext cx="4194891" cy="10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0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2631-137B-4EAA-8A94-5F11C6FB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5174B-35D4-4B17-AC49-8E381727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两个特征：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POS tags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local contexts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2F286D-3119-4AE2-A376-E5976CC935D2}"/>
              </a:ext>
            </a:extLst>
          </p:cNvPr>
          <p:cNvSpPr txBox="1"/>
          <p:nvPr/>
        </p:nvSpPr>
        <p:spPr>
          <a:xfrm>
            <a:off x="838200" y="1527255"/>
            <a:ext cx="1114525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数据准备：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en-US" altLang="zh-CN" sz="28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BPE</a:t>
            </a:r>
            <a:r>
              <a:rPr lang="zh-CN" altLang="zh-CN" sz="2800" dirty="0"/>
              <a:t>分词</a:t>
            </a:r>
          </a:p>
          <a:p>
            <a:r>
              <a:rPr lang="en-US" altLang="zh-CN" sz="2800" dirty="0"/>
              <a:t>2</a:t>
            </a:r>
            <a:r>
              <a:rPr lang="zh-CN" altLang="zh-CN" sz="2800" dirty="0"/>
              <a:t>、</a:t>
            </a:r>
            <a:r>
              <a:rPr lang="en-US" altLang="zh-CN" sz="2800" dirty="0"/>
              <a:t>position embedding</a:t>
            </a:r>
            <a:endParaRPr lang="zh-CN" altLang="zh-CN" sz="2800" dirty="0"/>
          </a:p>
          <a:p>
            <a:r>
              <a:rPr lang="en-US" altLang="zh-CN" sz="2800" dirty="0"/>
              <a:t>3</a:t>
            </a:r>
            <a:r>
              <a:rPr lang="zh-CN" altLang="zh-CN" sz="2800" dirty="0"/>
              <a:t>、</a:t>
            </a:r>
            <a:r>
              <a:rPr lang="en-US" altLang="zh-CN" sz="2800" dirty="0"/>
              <a:t>segment embedding:</a:t>
            </a:r>
            <a:r>
              <a:rPr lang="zh-CN" altLang="zh-CN" sz="2800" dirty="0"/>
              <a:t>区分目标标记</a:t>
            </a:r>
            <a:r>
              <a:rPr lang="en-US" altLang="zh-CN" sz="2800" dirty="0"/>
              <a:t>(</a:t>
            </a:r>
            <a:r>
              <a:rPr lang="zh-CN" altLang="zh-CN" sz="2800" dirty="0"/>
              <a:t>记为</a:t>
            </a:r>
            <a:r>
              <a:rPr lang="en-US" altLang="zh-CN" sz="2800" dirty="0"/>
              <a:t>[TAR])</a:t>
            </a:r>
            <a:r>
              <a:rPr lang="zh-CN" altLang="zh-CN" sz="2800" dirty="0"/>
              <a:t>和它们的本地上下文</a:t>
            </a:r>
            <a:r>
              <a:rPr lang="en-US" altLang="zh-CN" sz="2800" dirty="0"/>
              <a:t>(</a:t>
            </a:r>
            <a:r>
              <a:rPr lang="zh-CN" altLang="zh-CN" sz="2800" dirty="0"/>
              <a:t>记为</a:t>
            </a:r>
            <a:r>
              <a:rPr lang="en-US" altLang="zh-CN" sz="2800" dirty="0"/>
              <a:t>[LOC]),</a:t>
            </a:r>
            <a:r>
              <a:rPr lang="zh-CN" altLang="zh-CN" sz="2800" dirty="0"/>
              <a:t>用</a:t>
            </a:r>
            <a:r>
              <a:rPr lang="en-US" altLang="zh-CN" sz="2800" dirty="0"/>
              <a:t>[CLS]</a:t>
            </a:r>
            <a:r>
              <a:rPr lang="zh-CN" altLang="zh-CN" sz="2800" dirty="0"/>
              <a:t>和</a:t>
            </a:r>
            <a:r>
              <a:rPr lang="en-US" altLang="zh-CN" sz="2800" dirty="0"/>
              <a:t>[SEP]</a:t>
            </a:r>
            <a:r>
              <a:rPr lang="zh-CN" altLang="zh-CN" sz="2800" dirty="0"/>
              <a:t>将所在的句子分割；将目标词的</a:t>
            </a:r>
            <a:r>
              <a:rPr lang="en-US" altLang="zh-CN" sz="2800" dirty="0"/>
              <a:t>POS</a:t>
            </a:r>
            <a:r>
              <a:rPr lang="zh-CN" altLang="zh-CN" sz="2800" dirty="0"/>
              <a:t>加在</a:t>
            </a:r>
            <a:r>
              <a:rPr lang="en-US" altLang="zh-CN" sz="2800" dirty="0"/>
              <a:t>[SEP]</a:t>
            </a:r>
            <a:r>
              <a:rPr lang="zh-CN" altLang="zh-CN" sz="2800" dirty="0"/>
              <a:t>后面。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sentence input = token + position embedding + segment embedding</a:t>
            </a:r>
          </a:p>
          <a:p>
            <a:r>
              <a:rPr lang="en-US" altLang="zh-CN" sz="2800" dirty="0"/>
              <a:t>Input word = token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25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E649B-D289-48D0-A161-C3E6522F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D2DFB10-4227-4670-BB20-C22A1C47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427520"/>
              </p:ext>
            </p:extLst>
          </p:nvPr>
        </p:nvGraphicFramePr>
        <p:xfrm>
          <a:off x="1232032" y="1690688"/>
          <a:ext cx="9727936" cy="4924229"/>
        </p:xfrm>
        <a:graphic>
          <a:graphicData uri="http://schemas.openxmlformats.org/drawingml/2006/table">
            <a:tbl>
              <a:tblPr/>
              <a:tblGrid>
                <a:gridCol w="3334458">
                  <a:extLst>
                    <a:ext uri="{9D8B030D-6E8A-4147-A177-3AD203B41FA5}">
                      <a16:colId xmlns:a16="http://schemas.microsoft.com/office/drawing/2014/main" val="1682428638"/>
                    </a:ext>
                  </a:extLst>
                </a:gridCol>
                <a:gridCol w="6393478">
                  <a:extLst>
                    <a:ext uri="{9D8B030D-6E8A-4147-A177-3AD203B41FA5}">
                      <a16:colId xmlns:a16="http://schemas.microsoft.com/office/drawing/2014/main" val="1348612023"/>
                    </a:ext>
                  </a:extLst>
                </a:gridCol>
              </a:tblGrid>
              <a:tr h="103988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RNN_ELMo and RNN_BERT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ea typeface="Calibri" panose="020F0502020204030204" pitchFamily="34" charset="0"/>
                        </a:rPr>
                        <a:t>(Gao et al.,2018):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ELMo/BERT+GloVe+BiLSTM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他们只在输入向量表示中使用上下文化模型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08210"/>
                  </a:ext>
                </a:extLst>
              </a:tr>
              <a:tr h="136248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RNN_HG and RNN_MHCA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(Mao et al.,2019):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他们将</a:t>
                      </a:r>
                      <a:r>
                        <a:rPr lang="en-US" sz="2000">
                          <a:effectLst/>
                          <a:ea typeface="Microsoft YaHei" panose="020B0503020204020204" pitchFamily="34" charset="-122"/>
                        </a:rPr>
                        <a:t>MIP</a:t>
                      </a: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en-US" sz="2000">
                          <a:effectLst/>
                          <a:ea typeface="Microsoft YaHei" panose="020B0503020204020204" pitchFamily="34" charset="-122"/>
                        </a:rPr>
                        <a:t>SPV</a:t>
                      </a: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并入</a:t>
                      </a:r>
                      <a:r>
                        <a:rPr lang="en-US" sz="2000">
                          <a:effectLst/>
                          <a:ea typeface="Microsoft YaHei" panose="020B0503020204020204" pitchFamily="34" charset="-122"/>
                        </a:rPr>
                        <a:t>RNN_ELMo, RNN_HG</a:t>
                      </a: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通过</a:t>
                      </a:r>
                      <a:r>
                        <a:rPr lang="en-US" sz="2000">
                          <a:effectLst/>
                          <a:ea typeface="Microsoft YaHei" panose="020B0503020204020204" pitchFamily="34" charset="-122"/>
                        </a:rPr>
                        <a:t>BiL-STM</a:t>
                      </a: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将输入嵌入向量（文字）与其隐藏状态（上下文）进行比较。</a:t>
                      </a:r>
                      <a:r>
                        <a:rPr lang="en-US" sz="2000">
                          <a:effectLst/>
                          <a:ea typeface="Microsoft YaHei" panose="020B0503020204020204" pitchFamily="34" charset="-122"/>
                        </a:rPr>
                        <a:t>RNN_MHCA</a:t>
                      </a: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利用多头注意力捕获窗口大小内的上下文特征。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77997"/>
                  </a:ext>
                </a:extLst>
              </a:tr>
              <a:tr h="73364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RoBERTa_BASE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ea typeface="Microsoft YaHei" panose="020B0503020204020204" pitchFamily="34" charset="-122"/>
                        </a:rPr>
                        <a:t>它将目标词和句子作为两个输入信号，并计算预测分数</a:t>
                      </a:r>
                      <a:r>
                        <a:rPr lang="en-US" altLang="zh-CN" sz="2000" dirty="0">
                          <a:effectLst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en-US" sz="2000" dirty="0">
                          <a:effectLst/>
                          <a:ea typeface="Microsoft YaHei" panose="020B0503020204020204" pitchFamily="34" charset="-122"/>
                        </a:rPr>
                        <a:t> All-to-all</a:t>
                      </a:r>
                      <a:endParaRPr lang="zh-CN" sz="2000" dirty="0">
                        <a:effectLst/>
                        <a:ea typeface="Microsoft YaHei" panose="020B0503020204020204" pitchFamily="34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685997"/>
                  </a:ext>
                </a:extLst>
              </a:tr>
              <a:tr h="7401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RoBERTa_SEQ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(Leong et al., 2020)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Microsoft YaHei" panose="020B0503020204020204" pitchFamily="34" charset="-122"/>
                        </a:rPr>
                        <a:t>它以单句作为输入，将目标词标记为输入嵌入标记，利用目标词的嵌入向量预测目标词的隐喻性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841835"/>
                  </a:ext>
                </a:extLst>
              </a:tr>
              <a:tr h="10480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DeepMet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ea typeface="Calibri" panose="020F0502020204030204" pitchFamily="34" charset="0"/>
                        </a:rPr>
                        <a:t> (Su et al., 2020)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ea typeface="Microsoft YaHei" panose="020B0503020204020204" pitchFamily="34" charset="-122"/>
                        </a:rPr>
                        <a:t>它利用RoBERTa作为主干模型，并将其与各种语言特性(如全局上下文、本地上下文、POS标记和细粒度POS标记)结合起来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70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96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07774-7AFF-470C-B3E1-0AC6541D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9C29A-2371-413F-9DAF-D209FA81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493578"/>
            <a:ext cx="453835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VUA-20tr包括VUA-18tr和VUA-18dev。VUA-20te还包括VUA-18te，而VUA- verte是VUA-18te和VUA-20te的子集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 MOH-X and TroFi</a:t>
            </a:r>
            <a:r>
              <a:rPr lang="en-US" altLang="zh-CN" dirty="0"/>
              <a:t> </a:t>
            </a:r>
            <a:r>
              <a:rPr lang="zh-CN" altLang="zh-CN" dirty="0"/>
              <a:t>只被用作测试集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0DDAD3-70D3-419D-96CA-753C1DD9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69" y="1162285"/>
            <a:ext cx="5977249" cy="50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1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53ADF-0781-4E3B-B3FE-60089ABE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7" y="209550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BE324-4B99-4D78-BDFF-67374F72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0"/>
            <a:ext cx="5505450" cy="6648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F0FF0-932C-4A88-AA3A-011A3D87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0"/>
            <a:ext cx="4838700" cy="3581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963072-F163-405B-A588-D83E26AEE189}"/>
              </a:ext>
            </a:extLst>
          </p:cNvPr>
          <p:cNvSpPr txBox="1"/>
          <p:nvPr/>
        </p:nvSpPr>
        <p:spPr>
          <a:xfrm>
            <a:off x="8001001" y="466074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MelBERT-CV可以通过组合多个模型来捕捉各种隐喻表达。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242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515F-F061-4BD0-834F-A356310F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8B95B8-0A6D-4889-818C-6AFE53F18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792" y="165129"/>
            <a:ext cx="7555407" cy="6527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7A9ED9-A751-4326-997C-8E711DC90510}"/>
              </a:ext>
            </a:extLst>
          </p:cNvPr>
          <p:cNvSpPr txBox="1"/>
          <p:nvPr/>
        </p:nvSpPr>
        <p:spPr>
          <a:xfrm>
            <a:off x="304801" y="2170617"/>
            <a:ext cx="4331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对话和小说的准确率最低，因为对话和小说的表达比其他体裁更复杂或更罕见。例如，对话包含了口语化的表达方式或离散的句子，如“</a:t>
            </a:r>
            <a:r>
              <a:rPr lang="en-US" altLang="zh-CN" sz="2000" dirty="0"/>
              <a:t>ah”</a:t>
            </a:r>
            <a:r>
              <a:rPr lang="zh-CN" altLang="en-US" sz="2000" dirty="0"/>
              <a:t>，“</a:t>
            </a:r>
            <a:r>
              <a:rPr lang="en-US" altLang="zh-CN" sz="2000" dirty="0"/>
              <a:t>cos”</a:t>
            </a:r>
            <a:r>
              <a:rPr lang="zh-CN" altLang="en-US" sz="2000" dirty="0"/>
              <a:t>，“</a:t>
            </a:r>
            <a:r>
              <a:rPr lang="en-US" altLang="zh-CN" sz="2000" dirty="0"/>
              <a:t>yeah”</a:t>
            </a:r>
            <a:r>
              <a:rPr lang="zh-CN" altLang="en-US" sz="2000" dirty="0"/>
              <a:t>，而小说经常包含虚构人物的名字，如“</a:t>
            </a:r>
            <a:r>
              <a:rPr lang="en-US" altLang="zh-CN" sz="2000" dirty="0" err="1"/>
              <a:t>Tepilit</a:t>
            </a:r>
            <a:r>
              <a:rPr lang="en-US" altLang="zh-CN" sz="2000" dirty="0"/>
              <a:t>”</a:t>
            </a:r>
            <a:r>
              <a:rPr lang="zh-CN" altLang="en-US" sz="2000" dirty="0"/>
              <a:t>，“</a:t>
            </a:r>
            <a:r>
              <a:rPr lang="en-US" altLang="zh-CN" sz="2000" dirty="0" err="1"/>
              <a:t>Laibon</a:t>
            </a:r>
            <a:r>
              <a:rPr lang="en-US" altLang="zh-CN" sz="2000" dirty="0"/>
              <a:t>”</a:t>
            </a:r>
            <a:r>
              <a:rPr lang="zh-CN" altLang="en-US" sz="2000" dirty="0"/>
              <a:t>，这在其他体裁中不会出现</a:t>
            </a:r>
          </a:p>
          <a:p>
            <a:endParaRPr lang="zh-CN" altLang="en-US" sz="2000" dirty="0"/>
          </a:p>
          <a:p>
            <a:r>
              <a:rPr lang="zh-CN" altLang="en-US" sz="2000" dirty="0"/>
              <a:t>对于所有的词性，</a:t>
            </a:r>
            <a:r>
              <a:rPr lang="en-US" altLang="zh-CN" sz="2000" dirty="0" err="1"/>
              <a:t>MelBERT</a:t>
            </a:r>
            <a:r>
              <a:rPr lang="zh-CN" altLang="en-US" sz="2000" dirty="0"/>
              <a:t>也优于</a:t>
            </a:r>
            <a:r>
              <a:rPr lang="en-US" altLang="zh-CN" sz="2000" dirty="0" err="1"/>
              <a:t>DeepMet</a:t>
            </a:r>
            <a:r>
              <a:rPr lang="zh-CN" altLang="en-US" sz="2000" dirty="0"/>
              <a:t>。这意味着</a:t>
            </a:r>
            <a:r>
              <a:rPr lang="en-US" altLang="zh-CN" sz="2000" dirty="0" err="1"/>
              <a:t>MelBERT</a:t>
            </a:r>
            <a:r>
              <a:rPr lang="zh-CN" altLang="en-US" sz="2000" dirty="0"/>
              <a:t>使用隐喻识别理论可以取得改进。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316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2B55-8F25-4A79-9409-86A4E4C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20274D-551F-4DCD-9EE0-F7898C25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309" y="1690688"/>
            <a:ext cx="5025691" cy="43230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18F140-AFFB-4F99-A598-14A4EDBB9CD9}"/>
              </a:ext>
            </a:extLst>
          </p:cNvPr>
          <p:cNvSpPr txBox="1"/>
          <p:nvPr/>
        </p:nvSpPr>
        <p:spPr>
          <a:xfrm>
            <a:off x="6096000" y="2051718"/>
            <a:ext cx="5871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MOH-X</a:t>
            </a:r>
            <a:r>
              <a:rPr lang="zh-CN" altLang="zh-CN" sz="2400" dirty="0"/>
              <a:t>分数更高因为</a:t>
            </a:r>
            <a:r>
              <a:rPr lang="en-US" altLang="zh-CN" sz="2400" dirty="0" err="1"/>
              <a:t>TroFI</a:t>
            </a:r>
            <a:r>
              <a:rPr lang="zh-CN" altLang="zh-CN" sz="2400" dirty="0"/>
              <a:t>的平均句子长度要长的多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虽然模型之间的性能差距在正确率方面非常小，但在召回率方面</a:t>
            </a:r>
            <a:r>
              <a:rPr lang="en-US" altLang="zh-CN" sz="2400" dirty="0" err="1"/>
              <a:t>MelBERT</a:t>
            </a:r>
            <a:r>
              <a:rPr lang="zh-CN" altLang="en-US" sz="2400" dirty="0"/>
              <a:t>优于</a:t>
            </a:r>
            <a:r>
              <a:rPr lang="en-US" altLang="zh-CN" sz="2400" dirty="0" err="1"/>
              <a:t>DeepMet</a:t>
            </a:r>
            <a:r>
              <a:rPr lang="zh-CN" altLang="en-US" sz="2400" dirty="0"/>
              <a:t>。这意味着</a:t>
            </a:r>
            <a:r>
              <a:rPr lang="en-US" altLang="zh-CN" sz="2400" dirty="0" err="1"/>
              <a:t>MelBERT</a:t>
            </a:r>
            <a:r>
              <a:rPr lang="zh-CN" altLang="en-US" sz="2400" dirty="0"/>
              <a:t>比</a:t>
            </a:r>
            <a:r>
              <a:rPr lang="en-US" altLang="zh-CN" sz="2400" dirty="0" err="1"/>
              <a:t>DeepMet</a:t>
            </a:r>
            <a:r>
              <a:rPr lang="zh-CN" altLang="en-US" sz="2400" dirty="0"/>
              <a:t>更能捕捉复杂的隐喻表达。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8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995FD-0F9D-4BBF-807C-4AFC605A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消融实验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242D2B-8672-4225-9CCD-7E0BF32D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73594" cy="3571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80605D-A2EA-4A87-9325-30EEE9957E63}"/>
              </a:ext>
            </a:extLst>
          </p:cNvPr>
          <p:cNvSpPr txBox="1"/>
          <p:nvPr/>
        </p:nvSpPr>
        <p:spPr>
          <a:xfrm>
            <a:off x="7523747" y="1941095"/>
            <a:ext cx="3304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没有</a:t>
            </a:r>
            <a:r>
              <a:rPr lang="en-US" altLang="zh-CN" sz="2800" dirty="0"/>
              <a:t>SPV</a:t>
            </a:r>
            <a:r>
              <a:rPr lang="zh-CN" altLang="en-US" sz="2800" dirty="0"/>
              <a:t>的模型比没有</a:t>
            </a:r>
            <a:r>
              <a:rPr lang="en-US" altLang="zh-CN" sz="2800" dirty="0"/>
              <a:t>MIP</a:t>
            </a:r>
            <a:r>
              <a:rPr lang="zh-CN" altLang="en-US" sz="2800" dirty="0"/>
              <a:t>的模型表现更好，说明</a:t>
            </a:r>
            <a:r>
              <a:rPr lang="en-US" altLang="zh-CN" sz="2800" dirty="0"/>
              <a:t>MIP</a:t>
            </a:r>
            <a:r>
              <a:rPr lang="zh-CN" altLang="en-US" sz="2800" dirty="0"/>
              <a:t>对模型的贡献更大，进一步说明了后期交互机制的有效性。</a:t>
            </a:r>
          </a:p>
        </p:txBody>
      </p:sp>
    </p:spTree>
    <p:extLst>
      <p:ext uri="{BB962C8B-B14F-4D97-AF65-F5344CB8AC3E}">
        <p14:creationId xmlns:p14="http://schemas.microsoft.com/office/powerpoint/2010/main" val="242922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0338-084E-4BB5-A7CB-3A8FF18A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6AC9-AA02-46C6-B9F5-861A05B8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2" y="1690688"/>
            <a:ext cx="11867147" cy="4351338"/>
          </a:xfrm>
        </p:spPr>
        <p:txBody>
          <a:bodyPr/>
          <a:lstStyle/>
          <a:p>
            <a:r>
              <a:rPr lang="en-US" altLang="zh-CN" dirty="0"/>
              <a:t>MOH-X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一个动词隐喻检测数据库，数据来自</a:t>
            </a:r>
            <a:r>
              <a:rPr lang="en-US" altLang="zh-CN" dirty="0"/>
              <a:t>WordNet (Miller, 1998)</a:t>
            </a:r>
            <a:r>
              <a:rPr lang="zh-CN" altLang="zh-CN" dirty="0"/>
              <a:t>例句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49642-5030-4067-9DB2-3B9753D6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1" y="2667000"/>
            <a:ext cx="8286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2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ED4E1-F73D-428B-940E-E2A6B939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64" y="252494"/>
            <a:ext cx="10515600" cy="1325563"/>
          </a:xfrm>
        </p:spPr>
        <p:txBody>
          <a:bodyPr/>
          <a:lstStyle/>
          <a:p>
            <a:r>
              <a:rPr lang="zh-CN" altLang="en-US" dirty="0"/>
              <a:t>错误分析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8B92B5-6DAA-4787-9302-D872C9FA7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41438"/>
            <a:ext cx="5157059" cy="59539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C41A3E-54F7-4BB8-8D6B-80600E8D2C03}"/>
              </a:ext>
            </a:extLst>
          </p:cNvPr>
          <p:cNvSpPr txBox="1"/>
          <p:nvPr/>
        </p:nvSpPr>
        <p:spPr>
          <a:xfrm>
            <a:off x="721896" y="1308247"/>
            <a:ext cx="4812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、对于没有</a:t>
            </a:r>
            <a:r>
              <a:rPr lang="en-US" altLang="zh-CN" sz="2400" dirty="0"/>
              <a:t>MIP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MelBERT</a:t>
            </a:r>
            <a:r>
              <a:rPr lang="zh-CN" altLang="zh-CN" sz="2400" dirty="0"/>
              <a:t>来说，很难找到具有多重含义的常用词，例如</a:t>
            </a:r>
            <a:r>
              <a:rPr lang="en-US" altLang="zh-CN" sz="2400" dirty="0"/>
              <a:t>go</a:t>
            </a:r>
            <a:r>
              <a:rPr lang="zh-CN" altLang="zh-CN" sz="2400" dirty="0"/>
              <a:t>和</a:t>
            </a:r>
            <a:r>
              <a:rPr lang="en-US" altLang="zh-CN" sz="2400" dirty="0"/>
              <a:t>feel</a:t>
            </a:r>
            <a:r>
              <a:rPr lang="zh-CN" altLang="zh-CN" sz="2400" dirty="0"/>
              <a:t>。此外，当一个句子中包含多个隐喻词时，它往往无法察觉隐喻词，因为这时目标词的周边词不是使用SPV检测隐喻的线索。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、如果目标词是拟人的隐喻，那么没有</a:t>
            </a:r>
            <a:r>
              <a:rPr lang="en-US" altLang="zh-CN" sz="2400" dirty="0"/>
              <a:t>SPV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MelBERT</a:t>
            </a:r>
            <a:r>
              <a:rPr lang="zh-CN" altLang="zh-CN" sz="2400" dirty="0"/>
              <a:t>就失败了。也就是说，仅使用</a:t>
            </a:r>
            <a:r>
              <a:rPr lang="en-US" altLang="zh-CN" sz="2400" dirty="0"/>
              <a:t>MIP</a:t>
            </a:r>
            <a:r>
              <a:rPr lang="zh-CN" altLang="zh-CN" sz="2400" dirty="0"/>
              <a:t>，目标词就可以根据其字面意义进行准确的解释。作为最困难的例子，</a:t>
            </a:r>
            <a:r>
              <a:rPr lang="en-US" altLang="zh-CN" sz="2400" dirty="0" err="1"/>
              <a:t>MelBERT</a:t>
            </a:r>
            <a:r>
              <a:rPr lang="zh-CN" altLang="zh-CN" sz="2400" dirty="0"/>
              <a:t>经常不能识别出边缘隐喻或</a:t>
            </a:r>
            <a:r>
              <a:rPr lang="zh-CN" altLang="en-US" sz="2400" dirty="0"/>
              <a:t>隐式</a:t>
            </a:r>
            <a:r>
              <a:rPr lang="zh-CN" altLang="zh-CN" sz="2400" dirty="0"/>
              <a:t>隐喻的隐喻词，例如，“</a:t>
            </a:r>
            <a:r>
              <a:rPr lang="en-US" altLang="zh-CN" sz="2400" dirty="0"/>
              <a:t>Way of the World</a:t>
            </a:r>
            <a:r>
              <a:rPr lang="zh-CN" altLang="zh-CN" sz="2400" dirty="0"/>
              <a:t>”是诗意的。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784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6ED3A-670D-4D56-BF0E-A87E5F9C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249B6C-2454-4E33-A23A-001B4D3FC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94219" cy="41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0338-084E-4BB5-A7CB-3A8FF18A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6AC9-AA02-46C6-B9F5-861A05B8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TroFi</a:t>
            </a:r>
            <a:r>
              <a:rPr lang="en-US" altLang="zh-CN" dirty="0"/>
              <a:t>: </a:t>
            </a:r>
            <a:r>
              <a:rPr lang="zh-CN" altLang="zh-CN" dirty="0"/>
              <a:t>一个动词隐喻检测数据集，由50个英语动词的字面用法和</a:t>
            </a:r>
            <a:r>
              <a:rPr lang="zh-CN" altLang="en-US" dirty="0"/>
              <a:t>隐喻</a:t>
            </a:r>
            <a:r>
              <a:rPr lang="zh-CN" altLang="zh-CN" dirty="0"/>
              <a:t>用法集群组成。由</a:t>
            </a:r>
            <a:r>
              <a:rPr lang="en-US" altLang="zh-CN" dirty="0"/>
              <a:t>1987- 1989</a:t>
            </a:r>
            <a:r>
              <a:rPr lang="zh-CN" altLang="zh-CN" dirty="0"/>
              <a:t>年华尔街日报语料库发布的句子组成。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E1552-19E7-45D6-8E8F-DB7CA277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403"/>
            <a:ext cx="3419186" cy="2419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A00947-4EEF-4200-9BA9-EDC2D774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3" y="4001294"/>
            <a:ext cx="10944225" cy="2247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E2B251-4061-4FC8-ACA8-B1B543BDF50E}"/>
              </a:ext>
            </a:extLst>
          </p:cNvPr>
          <p:cNvSpPr txBox="1"/>
          <p:nvPr/>
        </p:nvSpPr>
        <p:spPr>
          <a:xfrm>
            <a:off x="838200" y="6352674"/>
            <a:ext cx="809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L (Literal), N (Nonliteral), or U (Unannotated).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9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9C89-6487-4A76-827A-0B841154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14E28A-1EB9-4A28-8F60-5AC60764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12" y="1943894"/>
            <a:ext cx="4905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EDA2-632E-4B7D-B061-A1ABE654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4B76FA-2982-403B-8E7A-3C1879BB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5" y="1690688"/>
            <a:ext cx="6638587" cy="40668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A5670F-F915-4B50-BF00-431E8340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39" y="1815014"/>
            <a:ext cx="6057804" cy="39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2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EDA2-632E-4B7D-B061-A1ABE654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67AE7BD-FAA8-4EBD-942A-C41F4D87E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07"/>
          <a:stretch/>
        </p:blipFill>
        <p:spPr>
          <a:xfrm>
            <a:off x="6096000" y="2008142"/>
            <a:ext cx="5505857" cy="3623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F1B62E-52C4-496C-94E9-E81B9922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24591" y="2008141"/>
            <a:ext cx="5559128" cy="38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EDA2-632E-4B7D-B061-A1ABE654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4B76FA-2982-403B-8E7A-3C1879BB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5" y="1690688"/>
            <a:ext cx="6638587" cy="40668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A5670F-F915-4B50-BF00-431E8340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39" y="1815014"/>
            <a:ext cx="6057804" cy="39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2033</Words>
  <Application>Microsoft Office PowerPoint</Application>
  <PresentationFormat>宽屏</PresentationFormat>
  <Paragraphs>163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仿宋</vt:lpstr>
      <vt:lpstr>微软雅黑</vt:lpstr>
      <vt:lpstr>Arial</vt:lpstr>
      <vt:lpstr>Calibri</vt:lpstr>
      <vt:lpstr>Cambria Math</vt:lpstr>
      <vt:lpstr>Office 主题​​</vt:lpstr>
      <vt:lpstr>隐喻识别论文阅读 （英文隐喻识别任务）</vt:lpstr>
      <vt:lpstr>数据集</vt:lpstr>
      <vt:lpstr>数据集</vt:lpstr>
      <vt:lpstr>数据集</vt:lpstr>
      <vt:lpstr>数据集</vt:lpstr>
      <vt:lpstr>数据集分析</vt:lpstr>
      <vt:lpstr>数据集分析</vt:lpstr>
      <vt:lpstr>数据集分析</vt:lpstr>
      <vt:lpstr>数据集分析</vt:lpstr>
      <vt:lpstr>PowerPoint 演示文稿</vt:lpstr>
      <vt:lpstr>现存方法及其局限性</vt:lpstr>
      <vt:lpstr>模型介绍</vt:lpstr>
      <vt:lpstr>模型架构</vt:lpstr>
      <vt:lpstr>模型架构</vt:lpstr>
      <vt:lpstr>模型架构</vt:lpstr>
      <vt:lpstr>模型训练</vt:lpstr>
      <vt:lpstr>模型训练</vt:lpstr>
      <vt:lpstr>数据预处理和超参数设置</vt:lpstr>
      <vt:lpstr>Baselines</vt:lpstr>
      <vt:lpstr>实验结果</vt:lpstr>
      <vt:lpstr>消融实验</vt:lpstr>
      <vt:lpstr>错误分析</vt:lpstr>
      <vt:lpstr>错误分析</vt:lpstr>
      <vt:lpstr>总结</vt:lpstr>
      <vt:lpstr>PowerPoint 演示文稿</vt:lpstr>
      <vt:lpstr>存在方法及其局限性</vt:lpstr>
      <vt:lpstr>模型介绍</vt:lpstr>
      <vt:lpstr>两种隐喻识别理论</vt:lpstr>
      <vt:lpstr>两种隐喻识别理论</vt:lpstr>
      <vt:lpstr>Late-interaction</vt:lpstr>
      <vt:lpstr>模型架构</vt:lpstr>
      <vt:lpstr>模型架构</vt:lpstr>
      <vt:lpstr>模型细节</vt:lpstr>
      <vt:lpstr>Baseline</vt:lpstr>
      <vt:lpstr>数据集</vt:lpstr>
      <vt:lpstr>实验结果</vt:lpstr>
      <vt:lpstr>实验结果</vt:lpstr>
      <vt:lpstr>实验结果</vt:lpstr>
      <vt:lpstr>消融实验</vt:lpstr>
      <vt:lpstr>错误分析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隐喻识别论文阅读</dc:title>
  <dc:creator>Linda Alicia</dc:creator>
  <cp:lastModifiedBy>Linda Alicia</cp:lastModifiedBy>
  <cp:revision>18</cp:revision>
  <dcterms:created xsi:type="dcterms:W3CDTF">2021-10-29T04:41:48Z</dcterms:created>
  <dcterms:modified xsi:type="dcterms:W3CDTF">2021-10-29T09:53:47Z</dcterms:modified>
</cp:coreProperties>
</file>