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69" r:id="rId6"/>
    <p:sldId id="259" r:id="rId7"/>
    <p:sldId id="260" r:id="rId8"/>
    <p:sldId id="264" r:id="rId9"/>
    <p:sldId id="265" r:id="rId10"/>
    <p:sldId id="261" r:id="rId11"/>
    <p:sldId id="262" r:id="rId12"/>
    <p:sldId id="263" r:id="rId13"/>
    <p:sldId id="266" r:id="rId14"/>
    <p:sldId id="267" r:id="rId15"/>
    <p:sldId id="268" r:id="rId16"/>
    <p:sldId id="27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52"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chavez" userId="5701dbbe6b9f88e2" providerId="LiveId" clId="{214E0D59-DE9A-417F-8E92-33523B5F18B1}"/>
    <pc:docChg chg="custSel addSld modSld">
      <pc:chgData name="alexis chavez" userId="5701dbbe6b9f88e2" providerId="LiveId" clId="{214E0D59-DE9A-417F-8E92-33523B5F18B1}" dt="2024-12-10T03:23:32.642" v="51" actId="20577"/>
      <pc:docMkLst>
        <pc:docMk/>
      </pc:docMkLst>
      <pc:sldChg chg="modSp new mod">
        <pc:chgData name="alexis chavez" userId="5701dbbe6b9f88e2" providerId="LiveId" clId="{214E0D59-DE9A-417F-8E92-33523B5F18B1}" dt="2024-12-10T03:23:32.642" v="51" actId="20577"/>
        <pc:sldMkLst>
          <pc:docMk/>
          <pc:sldMk cId="10763278" sldId="271"/>
        </pc:sldMkLst>
        <pc:spChg chg="mod">
          <ac:chgData name="alexis chavez" userId="5701dbbe6b9f88e2" providerId="LiveId" clId="{214E0D59-DE9A-417F-8E92-33523B5F18B1}" dt="2024-12-10T03:23:32.642" v="51" actId="20577"/>
          <ac:spMkLst>
            <pc:docMk/>
            <pc:sldMk cId="10763278" sldId="271"/>
            <ac:spMk id="2" creationId="{82EAB43B-7CBB-AD88-D151-8DCB5B47DF91}"/>
          </ac:spMkLst>
        </pc:spChg>
        <pc:spChg chg="mod">
          <ac:chgData name="alexis chavez" userId="5701dbbe6b9f88e2" providerId="LiveId" clId="{214E0D59-DE9A-417F-8E92-33523B5F18B1}" dt="2024-12-10T03:23:28.120" v="48"/>
          <ac:spMkLst>
            <pc:docMk/>
            <pc:sldMk cId="10763278" sldId="271"/>
            <ac:spMk id="3" creationId="{AB798364-9593-C2C9-0A14-AC98856B3E4D}"/>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34344B1-11EE-46E8-8881-CE586FEC3E39}" type="datetimeFigureOut">
              <a:rPr lang="es-MX" smtClean="0"/>
              <a:t>09/12/2024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966E51-E1C0-480F-81D2-88F885BEE367}" type="slidenum">
              <a:rPr lang="es-MX" smtClean="0"/>
              <a:t>‹Nº›</a:t>
            </a:fld>
            <a:endParaRPr lang="es-MX"/>
          </a:p>
        </p:txBody>
      </p:sp>
    </p:spTree>
    <p:extLst>
      <p:ext uri="{BB962C8B-B14F-4D97-AF65-F5344CB8AC3E}">
        <p14:creationId xmlns:p14="http://schemas.microsoft.com/office/powerpoint/2010/main" val="362701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4344B1-11EE-46E8-8881-CE586FEC3E39}" type="datetimeFigureOut">
              <a:rPr lang="es-MX" smtClean="0"/>
              <a:t>09/12/2024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425809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4344B1-11EE-46E8-8881-CE586FEC3E39}" type="datetimeFigureOut">
              <a:rPr lang="es-MX" smtClean="0"/>
              <a:t>09/12/2024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345650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4344B1-11EE-46E8-8881-CE586FEC3E39}" type="datetimeFigureOut">
              <a:rPr lang="es-MX" smtClean="0"/>
              <a:t>09/12/2024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268199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234344B1-11EE-46E8-8881-CE586FEC3E39}" type="datetimeFigureOut">
              <a:rPr lang="es-MX" smtClean="0"/>
              <a:t>09/12/2024</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966E51-E1C0-480F-81D2-88F885BEE367}" type="slidenum">
              <a:rPr lang="es-MX" smtClean="0"/>
              <a:t>‹Nº›</a:t>
            </a:fld>
            <a:endParaRPr lang="es-MX"/>
          </a:p>
        </p:txBody>
      </p:sp>
    </p:spTree>
    <p:extLst>
      <p:ext uri="{BB962C8B-B14F-4D97-AF65-F5344CB8AC3E}">
        <p14:creationId xmlns:p14="http://schemas.microsoft.com/office/powerpoint/2010/main" val="111534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34344B1-11EE-46E8-8881-CE586FEC3E39}" type="datetimeFigureOut">
              <a:rPr lang="es-MX" smtClean="0"/>
              <a:t>09/12/2024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103503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34344B1-11EE-46E8-8881-CE586FEC3E39}" type="datetimeFigureOut">
              <a:rPr lang="es-MX" smtClean="0"/>
              <a:t>09/12/2024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412666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34344B1-11EE-46E8-8881-CE586FEC3E39}" type="datetimeFigureOut">
              <a:rPr lang="es-MX" smtClean="0"/>
              <a:t>09/12/2024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304690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344B1-11EE-46E8-8881-CE586FEC3E39}" type="datetimeFigureOut">
              <a:rPr lang="es-MX" smtClean="0"/>
              <a:t>09/12/2024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266726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34344B1-11EE-46E8-8881-CE586FEC3E39}" type="datetimeFigureOut">
              <a:rPr lang="es-MX" smtClean="0"/>
              <a:t>09/12/2024</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107158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34344B1-11EE-46E8-8881-CE586FEC3E39}" type="datetimeFigureOut">
              <a:rPr lang="es-MX" smtClean="0"/>
              <a:t>09/12/2024</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966E51-E1C0-480F-81D2-88F885BEE367}" type="slidenum">
              <a:rPr lang="es-MX" smtClean="0"/>
              <a:t>‹Nº›</a:t>
            </a:fld>
            <a:endParaRPr lang="es-MX"/>
          </a:p>
        </p:txBody>
      </p:sp>
    </p:spTree>
    <p:extLst>
      <p:ext uri="{BB962C8B-B14F-4D97-AF65-F5344CB8AC3E}">
        <p14:creationId xmlns:p14="http://schemas.microsoft.com/office/powerpoint/2010/main" val="377498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4344B1-11EE-46E8-8881-CE586FEC3E39}" type="datetimeFigureOut">
              <a:rPr lang="es-MX" smtClean="0"/>
              <a:t>09/12/2024</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966E51-E1C0-480F-81D2-88F885BEE367}" type="slidenum">
              <a:rPr lang="es-MX" smtClean="0"/>
              <a:t>‹Nº›</a:t>
            </a:fld>
            <a:endParaRPr lang="es-MX"/>
          </a:p>
        </p:txBody>
      </p:sp>
    </p:spTree>
    <p:extLst>
      <p:ext uri="{BB962C8B-B14F-4D97-AF65-F5344CB8AC3E}">
        <p14:creationId xmlns:p14="http://schemas.microsoft.com/office/powerpoint/2010/main" val="4066080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XMafioso10/ContactManagerPr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a:t>Contact manager pro</a:t>
            </a:r>
          </a:p>
        </p:txBody>
      </p:sp>
      <p:sp>
        <p:nvSpPr>
          <p:cNvPr id="3" name="Subtítulo 2"/>
          <p:cNvSpPr>
            <a:spLocks noGrp="1"/>
          </p:cNvSpPr>
          <p:nvPr>
            <p:ph type="subTitle" idx="1"/>
          </p:nvPr>
        </p:nvSpPr>
        <p:spPr/>
        <p:txBody>
          <a:bodyPr/>
          <a:lstStyle/>
          <a:p>
            <a:r>
              <a:rPr lang="es-MX" dirty="0"/>
              <a:t>TALLER DE BASES DE DATOS</a:t>
            </a:r>
          </a:p>
        </p:txBody>
      </p:sp>
    </p:spTree>
    <p:extLst>
      <p:ext uri="{BB962C8B-B14F-4D97-AF65-F5344CB8AC3E}">
        <p14:creationId xmlns:p14="http://schemas.microsoft.com/office/powerpoint/2010/main" val="261565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758489" y="578661"/>
            <a:ext cx="9987888" cy="5754533"/>
          </a:xfrm>
          <a:prstGeom prst="rect">
            <a:avLst/>
          </a:prstGeom>
        </p:spPr>
      </p:pic>
    </p:spTree>
    <p:extLst>
      <p:ext uri="{BB962C8B-B14F-4D97-AF65-F5344CB8AC3E}">
        <p14:creationId xmlns:p14="http://schemas.microsoft.com/office/powerpoint/2010/main" val="173319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 2: Registrador Interacción</a:t>
            </a:r>
          </a:p>
        </p:txBody>
      </p:sp>
      <p:sp>
        <p:nvSpPr>
          <p:cNvPr id="3" name="Marcador de contenido 2"/>
          <p:cNvSpPr>
            <a:spLocks noGrp="1"/>
          </p:cNvSpPr>
          <p:nvPr>
            <p:ph idx="1"/>
          </p:nvPr>
        </p:nvSpPr>
        <p:spPr/>
        <p:txBody>
          <a:bodyPr/>
          <a:lstStyle/>
          <a:p>
            <a:r>
              <a:rPr lang="es-MX" b="1" dirty="0"/>
              <a:t>Problema detectado:</a:t>
            </a:r>
          </a:p>
          <a:p>
            <a:r>
              <a:rPr lang="es-MX" dirty="0"/>
              <a:t>Una funcionalidad clave del sistema es registrar interacciones con los contactos (llamadas, mensajes, reuniones). Sin embargo:</a:t>
            </a:r>
          </a:p>
          <a:p>
            <a:r>
              <a:rPr lang="es-MX" dirty="0"/>
              <a:t>No siempre se valida si el contacto existe antes de registrar una interacción. Esto puede provocar que se crean registros de interacciones para contactos inexistentes.</a:t>
            </a:r>
          </a:p>
          <a:p>
            <a:r>
              <a:rPr lang="es-MX" dirty="0"/>
              <a:t>Un sistema sin validación adecuada genera inconsistencias y errores de datos difíciles de depurar.</a:t>
            </a:r>
          </a:p>
        </p:txBody>
      </p:sp>
    </p:spTree>
    <p:extLst>
      <p:ext uri="{BB962C8B-B14F-4D97-AF65-F5344CB8AC3E}">
        <p14:creationId xmlns:p14="http://schemas.microsoft.com/office/powerpoint/2010/main" val="26395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836023"/>
            <a:ext cx="10058400" cy="5336177"/>
          </a:xfrm>
        </p:spPr>
        <p:txBody>
          <a:bodyPr>
            <a:normAutofit/>
          </a:bodyPr>
          <a:lstStyle/>
          <a:p>
            <a:r>
              <a:rPr lang="es-MX" b="1" dirty="0"/>
              <a:t>Solución implementada:</a:t>
            </a:r>
            <a:endParaRPr lang="es-MX" sz="1800" dirty="0"/>
          </a:p>
          <a:p>
            <a:r>
              <a:rPr lang="es-MX" dirty="0"/>
              <a:t>Se diseñó un proceso de transacción para registrar interacciones únicamente si el contacto existe. El proceso sigue los siguientes pasos:</a:t>
            </a:r>
            <a:endParaRPr lang="es-MX" sz="1800" dirty="0"/>
          </a:p>
          <a:p>
            <a:pPr lvl="0"/>
            <a:r>
              <a:rPr lang="es-MX" b="1" dirty="0"/>
              <a:t>Validación del Contacto Existente:</a:t>
            </a:r>
            <a:endParaRPr lang="es-MX" sz="1800" dirty="0"/>
          </a:p>
          <a:p>
            <a:pPr lvl="1"/>
            <a:r>
              <a:rPr lang="es-MX" dirty="0"/>
              <a:t>Antes de insertar una interacción, se verifica que el contacto existe en la tabla </a:t>
            </a:r>
            <a:r>
              <a:rPr lang="es-MX" i="1" dirty="0"/>
              <a:t>contactos</a:t>
            </a:r>
            <a:r>
              <a:rPr lang="es-MX" dirty="0"/>
              <a:t>. Si no existe, se lanza una excepción para detener el proceso.</a:t>
            </a:r>
            <a:endParaRPr lang="es-MX" sz="1600" dirty="0"/>
          </a:p>
          <a:p>
            <a:pPr lvl="0"/>
            <a:r>
              <a:rPr lang="es-MX" b="1" dirty="0"/>
              <a:t>Inserción Segura de la Interacción:</a:t>
            </a:r>
            <a:endParaRPr lang="es-MX" sz="1800" dirty="0"/>
          </a:p>
          <a:p>
            <a:pPr lvl="1"/>
            <a:r>
              <a:rPr lang="es-MX" dirty="0"/>
              <a:t>Una vez validado el contacto, se inserta la interacción en la tabla </a:t>
            </a:r>
            <a:r>
              <a:rPr lang="es-MX" i="1" dirty="0" err="1"/>
              <a:t>historial_interacciones</a:t>
            </a:r>
            <a:r>
              <a:rPr lang="es-MX" dirty="0"/>
              <a:t>. Esto incluye información como la fecha, el tipo de interacción (mensaje, llamada, reunión, etc.) y notas relacionadas.</a:t>
            </a:r>
            <a:endParaRPr lang="es-MX" sz="1600" dirty="0"/>
          </a:p>
        </p:txBody>
      </p:sp>
    </p:spTree>
    <p:extLst>
      <p:ext uri="{BB962C8B-B14F-4D97-AF65-F5344CB8AC3E}">
        <p14:creationId xmlns:p14="http://schemas.microsoft.com/office/powerpoint/2010/main" val="116214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0">
              <a:lnSpc>
                <a:spcPct val="150000"/>
              </a:lnSpc>
            </a:pPr>
            <a:r>
              <a:rPr lang="es-MX" b="1" dirty="0"/>
              <a:t>Uso de Transacciones:</a:t>
            </a:r>
            <a:endParaRPr lang="es-MX" sz="1800" dirty="0"/>
          </a:p>
          <a:p>
            <a:pPr lvl="1">
              <a:lnSpc>
                <a:spcPct val="150000"/>
              </a:lnSpc>
            </a:pPr>
            <a:r>
              <a:rPr lang="es-MX" dirty="0"/>
              <a:t>El proceso se encapsula dentro de una transacción para garantizar que las validaciones y las inserciones ocurran como una unidad. Si ocurre un error en cualquier paso, la transacción se revierte, preservando la integridad de los datos.</a:t>
            </a:r>
            <a:endParaRPr lang="es-MX" sz="1600" dirty="0"/>
          </a:p>
        </p:txBody>
      </p:sp>
    </p:spTree>
    <p:extLst>
      <p:ext uri="{BB962C8B-B14F-4D97-AF65-F5344CB8AC3E}">
        <p14:creationId xmlns:p14="http://schemas.microsoft.com/office/powerpoint/2010/main" val="307481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13397" y="1593670"/>
            <a:ext cx="10890544" cy="3345254"/>
          </a:xfrm>
          <a:prstGeom prst="rect">
            <a:avLst/>
          </a:prstGeom>
        </p:spPr>
      </p:pic>
    </p:spTree>
    <p:extLst>
      <p:ext uri="{BB962C8B-B14F-4D97-AF65-F5344CB8AC3E}">
        <p14:creationId xmlns:p14="http://schemas.microsoft.com/office/powerpoint/2010/main" val="352367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Conclusión</a:t>
            </a:r>
          </a:p>
        </p:txBody>
      </p:sp>
      <p:sp>
        <p:nvSpPr>
          <p:cNvPr id="3" name="Marcador de contenido 2"/>
          <p:cNvSpPr>
            <a:spLocks noGrp="1"/>
          </p:cNvSpPr>
          <p:nvPr>
            <p:ph idx="1"/>
          </p:nvPr>
        </p:nvSpPr>
        <p:spPr/>
        <p:txBody>
          <a:bodyPr>
            <a:normAutofit fontScale="92500"/>
          </a:bodyPr>
          <a:lstStyle/>
          <a:p>
            <a:r>
              <a:rPr lang="es-MX" dirty="0"/>
              <a:t>El desarrollo del proyecto permitió implementar un sistema eficiente para la gestión de contactos, integrando principios de bases de datos relacionales y no relacionales. Mediante la creación de un modelo de datos estructurados, el uso de procedimientos almacenados, transacciones y validaciones sólidas, se logró resolver claves problemáticas como la actualización de información y el seguimiento de interacciones.</a:t>
            </a:r>
          </a:p>
          <a:p>
            <a:r>
              <a:rPr lang="es-MX" dirty="0"/>
              <a:t>Cada integrante del equipo contribuyó con soluciones específicas que reflejan la aplicabilidad práctica de las herramientas aprendidas en el curso. Este proyecto no solo cumple con los objetivos iniciales, como la automatización y optimización de procesos, sino que también establece un sistema escalable, flexible y confiable, listo para adaptarse a nuevas necesidades.</a:t>
            </a:r>
          </a:p>
          <a:p>
            <a:r>
              <a:rPr lang="es-MX" dirty="0"/>
              <a:t>El trabajo en equipo y la integración de tecnología han sido elementos clave para el éxito del proyecto, destacando cómo la colaboración y el diseño adecuado pueden crear soluciones reales a problemas cotidianos en el ámbito de la gestión de información.</a:t>
            </a:r>
          </a:p>
        </p:txBody>
      </p:sp>
    </p:spTree>
    <p:extLst>
      <p:ext uri="{BB962C8B-B14F-4D97-AF65-F5344CB8AC3E}">
        <p14:creationId xmlns:p14="http://schemas.microsoft.com/office/powerpoint/2010/main" val="272056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AB43B-7CBB-AD88-D151-8DCB5B47DF91}"/>
              </a:ext>
            </a:extLst>
          </p:cNvPr>
          <p:cNvSpPr>
            <a:spLocks noGrp="1"/>
          </p:cNvSpPr>
          <p:nvPr>
            <p:ph type="title"/>
          </p:nvPr>
        </p:nvSpPr>
        <p:spPr/>
        <p:txBody>
          <a:bodyPr/>
          <a:lstStyle/>
          <a:p>
            <a:r>
              <a:rPr lang="es-MX" dirty="0"/>
              <a:t>Repositorio </a:t>
            </a:r>
            <a:r>
              <a:rPr lang="es-MX" dirty="0" err="1"/>
              <a:t>github</a:t>
            </a:r>
            <a:endParaRPr lang="en-US" dirty="0"/>
          </a:p>
        </p:txBody>
      </p:sp>
      <p:sp>
        <p:nvSpPr>
          <p:cNvPr id="3" name="Marcador de contenido 2">
            <a:extLst>
              <a:ext uri="{FF2B5EF4-FFF2-40B4-BE49-F238E27FC236}">
                <a16:creationId xmlns:a16="http://schemas.microsoft.com/office/drawing/2014/main" id="{AB798364-9593-C2C9-0A14-AC98856B3E4D}"/>
              </a:ext>
            </a:extLst>
          </p:cNvPr>
          <p:cNvSpPr>
            <a:spLocks noGrp="1"/>
          </p:cNvSpPr>
          <p:nvPr>
            <p:ph idx="1"/>
          </p:nvPr>
        </p:nvSpPr>
        <p:spPr/>
        <p:txBody>
          <a:bodyPr/>
          <a:lstStyle/>
          <a:p>
            <a:pPr marL="0" indent="0">
              <a:buNone/>
            </a:pPr>
            <a:r>
              <a:rPr lang="en-US" dirty="0">
                <a:hlinkClick r:id="rId2"/>
              </a:rPr>
              <a:t>XMafioso10/</a:t>
            </a:r>
            <a:r>
              <a:rPr lang="en-US" dirty="0" err="1">
                <a:hlinkClick r:id="rId2"/>
              </a:rPr>
              <a:t>ContactManagerPro</a:t>
            </a:r>
            <a:endParaRPr lang="en-US" dirty="0"/>
          </a:p>
        </p:txBody>
      </p:sp>
    </p:spTree>
    <p:extLst>
      <p:ext uri="{BB962C8B-B14F-4D97-AF65-F5344CB8AC3E}">
        <p14:creationId xmlns:p14="http://schemas.microsoft.com/office/powerpoint/2010/main" val="1076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484632"/>
            <a:ext cx="4120461" cy="873905"/>
          </a:xfrm>
        </p:spPr>
        <p:txBody>
          <a:bodyPr/>
          <a:lstStyle/>
          <a:p>
            <a:r>
              <a:rPr lang="es-MX" dirty="0"/>
              <a:t>Integrantes:</a:t>
            </a:r>
          </a:p>
        </p:txBody>
      </p:sp>
      <p:sp>
        <p:nvSpPr>
          <p:cNvPr id="3" name="Marcador de contenido 2"/>
          <p:cNvSpPr>
            <a:spLocks noGrp="1"/>
          </p:cNvSpPr>
          <p:nvPr>
            <p:ph idx="1"/>
          </p:nvPr>
        </p:nvSpPr>
        <p:spPr>
          <a:xfrm>
            <a:off x="1069848" y="1684455"/>
            <a:ext cx="4634266" cy="1048512"/>
          </a:xfrm>
        </p:spPr>
        <p:txBody>
          <a:bodyPr/>
          <a:lstStyle/>
          <a:p>
            <a:r>
              <a:rPr lang="es-MX" dirty="0"/>
              <a:t>Leonardo León Moreno</a:t>
            </a:r>
          </a:p>
          <a:p>
            <a:r>
              <a:rPr lang="es-MX" dirty="0"/>
              <a:t>Alexis Chávez Mendoza</a:t>
            </a:r>
          </a:p>
        </p:txBody>
      </p:sp>
      <p:sp>
        <p:nvSpPr>
          <p:cNvPr id="4" name="Título 1"/>
          <p:cNvSpPr txBox="1">
            <a:spLocks/>
          </p:cNvSpPr>
          <p:nvPr/>
        </p:nvSpPr>
        <p:spPr>
          <a:xfrm>
            <a:off x="1069848" y="3058886"/>
            <a:ext cx="4120461" cy="8739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MX" dirty="0"/>
              <a:t>Profesor:</a:t>
            </a:r>
          </a:p>
        </p:txBody>
      </p:sp>
      <p:sp>
        <p:nvSpPr>
          <p:cNvPr id="5" name="Marcador de contenido 2"/>
          <p:cNvSpPr txBox="1">
            <a:spLocks/>
          </p:cNvSpPr>
          <p:nvPr/>
        </p:nvSpPr>
        <p:spPr>
          <a:xfrm>
            <a:off x="1069848" y="4346013"/>
            <a:ext cx="4634266" cy="10485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MX" dirty="0"/>
              <a:t>Leonardo Martínez Gonzáles </a:t>
            </a:r>
          </a:p>
        </p:txBody>
      </p:sp>
    </p:spTree>
    <p:extLst>
      <p:ext uri="{BB962C8B-B14F-4D97-AF65-F5344CB8AC3E}">
        <p14:creationId xmlns:p14="http://schemas.microsoft.com/office/powerpoint/2010/main" val="245776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Contact manager pro?</a:t>
            </a:r>
          </a:p>
        </p:txBody>
      </p:sp>
      <p:sp>
        <p:nvSpPr>
          <p:cNvPr id="3" name="Marcador de contenido 2"/>
          <p:cNvSpPr>
            <a:spLocks noGrp="1"/>
          </p:cNvSpPr>
          <p:nvPr>
            <p:ph idx="1"/>
          </p:nvPr>
        </p:nvSpPr>
        <p:spPr/>
        <p:txBody>
          <a:bodyPr/>
          <a:lstStyle/>
          <a:p>
            <a:endParaRPr lang="es-MX" dirty="0"/>
          </a:p>
          <a:p>
            <a:pPr>
              <a:lnSpc>
                <a:spcPct val="150000"/>
              </a:lnSpc>
            </a:pPr>
            <a:r>
              <a:rPr lang="es-MX" b="1" dirty="0"/>
              <a:t>Contact Manager Pro</a:t>
            </a:r>
            <a:r>
              <a:rPr lang="es-MX" dirty="0"/>
              <a:t> es una aplicación diseñada para gestionar, organizar y almacenar información detallada sobre contactos. Se enfoca en proporcionar a los usuarios la capacidad de administrar contactos de manera eficiente, haciendo uso de diversas categorías de información asociadas a cada contacto, como números de teléfono, correos electrónicos, direcciones, grupos, etiquetas, notas y el historial de interacciones.</a:t>
            </a:r>
          </a:p>
        </p:txBody>
      </p:sp>
    </p:spTree>
    <p:extLst>
      <p:ext uri="{BB962C8B-B14F-4D97-AF65-F5344CB8AC3E}">
        <p14:creationId xmlns:p14="http://schemas.microsoft.com/office/powerpoint/2010/main" val="389889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Objetivo general y objetivos específicos</a:t>
            </a:r>
          </a:p>
        </p:txBody>
      </p:sp>
      <p:sp>
        <p:nvSpPr>
          <p:cNvPr id="3" name="Marcador de contenido 2"/>
          <p:cNvSpPr>
            <a:spLocks noGrp="1"/>
          </p:cNvSpPr>
          <p:nvPr>
            <p:ph idx="1"/>
          </p:nvPr>
        </p:nvSpPr>
        <p:spPr/>
        <p:txBody>
          <a:bodyPr/>
          <a:lstStyle/>
          <a:p>
            <a:r>
              <a:rPr lang="es-MX" b="1" dirty="0"/>
              <a:t>Objetivo General</a:t>
            </a:r>
          </a:p>
          <a:p>
            <a:pPr>
              <a:lnSpc>
                <a:spcPct val="150000"/>
              </a:lnSpc>
            </a:pPr>
            <a:r>
              <a:rPr lang="es-MX" dirty="0"/>
              <a:t>El principal objetivo de </a:t>
            </a:r>
            <a:r>
              <a:rPr lang="es-MX" b="1" dirty="0"/>
              <a:t>Contact Manager Pro </a:t>
            </a:r>
            <a:r>
              <a:rPr lang="es-MX" dirty="0"/>
              <a:t>es mejorar la organización de la información de los contactos, facilitando tareas como la búsqueda, la actualización y el mantenimiento de la base de datos de los contactos. Esto puede ser útil tanto en contextos personales como profesionales, como, por ejemplo, en la gestión de una red de contactos empresariales o de clientes.</a:t>
            </a:r>
          </a:p>
        </p:txBody>
      </p:sp>
    </p:spTree>
    <p:extLst>
      <p:ext uri="{BB962C8B-B14F-4D97-AF65-F5344CB8AC3E}">
        <p14:creationId xmlns:p14="http://schemas.microsoft.com/office/powerpoint/2010/main" val="246230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Modelo relacional</a:t>
            </a:r>
          </a:p>
        </p:txBody>
      </p:sp>
      <p:pic>
        <p:nvPicPr>
          <p:cNvPr id="4" name="Imagen 3"/>
          <p:cNvPicPr/>
          <p:nvPr/>
        </p:nvPicPr>
        <p:blipFill>
          <a:blip r:embed="rId2"/>
          <a:stretch>
            <a:fillRect/>
          </a:stretch>
        </p:blipFill>
        <p:spPr>
          <a:xfrm>
            <a:off x="1837676" y="1732461"/>
            <a:ext cx="8522743" cy="4607379"/>
          </a:xfrm>
          <a:prstGeom prst="rect">
            <a:avLst/>
          </a:prstGeom>
        </p:spPr>
      </p:pic>
    </p:spTree>
    <p:extLst>
      <p:ext uri="{BB962C8B-B14F-4D97-AF65-F5344CB8AC3E}">
        <p14:creationId xmlns:p14="http://schemas.microsoft.com/office/powerpoint/2010/main" val="333782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Procedimientos y transacciones</a:t>
            </a:r>
          </a:p>
        </p:txBody>
      </p:sp>
      <p:sp>
        <p:nvSpPr>
          <p:cNvPr id="3" name="Marcador de contenido 2"/>
          <p:cNvSpPr>
            <a:spLocks noGrp="1"/>
          </p:cNvSpPr>
          <p:nvPr>
            <p:ph idx="1"/>
          </p:nvPr>
        </p:nvSpPr>
        <p:spPr/>
        <p:txBody>
          <a:bodyPr/>
          <a:lstStyle/>
          <a:p>
            <a:pPr>
              <a:lnSpc>
                <a:spcPct val="150000"/>
              </a:lnSpc>
            </a:pPr>
            <a:r>
              <a:rPr lang="es-MX" dirty="0"/>
              <a:t>A continuación se presentarán dos casos en donde se hace uso de procedimientos y transacciones que resuelven alguna problemática en específico que pueda presentarse en el uso de la aplicación.</a:t>
            </a:r>
          </a:p>
        </p:txBody>
      </p:sp>
    </p:spTree>
    <p:extLst>
      <p:ext uri="{BB962C8B-B14F-4D97-AF65-F5344CB8AC3E}">
        <p14:creationId xmlns:p14="http://schemas.microsoft.com/office/powerpoint/2010/main" val="3038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 1: Actualizar Contacto</a:t>
            </a:r>
          </a:p>
        </p:txBody>
      </p:sp>
      <p:sp>
        <p:nvSpPr>
          <p:cNvPr id="3" name="Marcador de contenido 2"/>
          <p:cNvSpPr>
            <a:spLocks noGrp="1"/>
          </p:cNvSpPr>
          <p:nvPr>
            <p:ph idx="1"/>
          </p:nvPr>
        </p:nvSpPr>
        <p:spPr/>
        <p:txBody>
          <a:bodyPr/>
          <a:lstStyle/>
          <a:p>
            <a:r>
              <a:rPr lang="es-MX" b="1" dirty="0"/>
              <a:t>Problema detectado:</a:t>
            </a:r>
          </a:p>
          <a:p>
            <a:r>
              <a:rPr lang="es-MX" dirty="0"/>
              <a:t>En un sistema de gestión de contactos, los datos relacionados a un contacto (nombre, apellidos, números de teléfono) tienden a cambiar con frecuencia. Sin embargo, realizar actualizaciones de forma manual para mantener la consistencia en las tablas es propenso a errores. Por ejemplo:</a:t>
            </a:r>
          </a:p>
          <a:p>
            <a:r>
              <a:rPr lang="es-MX" dirty="0"/>
              <a:t>Al cambiar el nombre de un contacto, los números de teléfonos asociados deben ser eliminados y reemplazados por nuevos registros.</a:t>
            </a:r>
          </a:p>
          <a:p>
            <a:r>
              <a:rPr lang="es-MX" dirty="0"/>
              <a:t>La falta de un procedimiento automatizado puede causar inconsistencias, como duplicidad de números o relaciones inválidas.</a:t>
            </a:r>
          </a:p>
        </p:txBody>
      </p:sp>
    </p:spTree>
    <p:extLst>
      <p:ext uri="{BB962C8B-B14F-4D97-AF65-F5344CB8AC3E}">
        <p14:creationId xmlns:p14="http://schemas.microsoft.com/office/powerpoint/2010/main" val="128735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931817"/>
            <a:ext cx="10058400" cy="5240383"/>
          </a:xfrm>
        </p:spPr>
        <p:txBody>
          <a:bodyPr>
            <a:normAutofit lnSpcReduction="10000"/>
          </a:bodyPr>
          <a:lstStyle/>
          <a:p>
            <a:r>
              <a:rPr lang="es-MX" b="1" dirty="0"/>
              <a:t>Solución implementada:</a:t>
            </a:r>
            <a:endParaRPr lang="es-MX" sz="1800" dirty="0"/>
          </a:p>
          <a:p>
            <a:r>
              <a:rPr lang="es-MX" dirty="0"/>
              <a:t>Se desarrolló un procedimiento almacenado que automatiza la actualización de un contacto junto con sus números de teléfono. Este procedimiento sigue los siguientes pasos:</a:t>
            </a:r>
            <a:endParaRPr lang="es-MX" sz="1800" dirty="0"/>
          </a:p>
          <a:p>
            <a:pPr lvl="0"/>
            <a:r>
              <a:rPr lang="es-MX" b="1" dirty="0"/>
              <a:t>Actualización del Nombre y Apellidos:</a:t>
            </a:r>
            <a:endParaRPr lang="es-MX" sz="1800" dirty="0"/>
          </a:p>
          <a:p>
            <a:pPr lvl="1"/>
            <a:r>
              <a:rPr lang="es-MX" dirty="0"/>
              <a:t>Se utiliza una consulta </a:t>
            </a:r>
            <a:r>
              <a:rPr lang="es-MX" i="1" dirty="0"/>
              <a:t>UPDATE</a:t>
            </a:r>
            <a:r>
              <a:rPr lang="es-MX" dirty="0"/>
              <a:t> para cambiar los datos básicos del contacto en la tabla principal contactos.</a:t>
            </a:r>
            <a:endParaRPr lang="es-MX" sz="1600" dirty="0"/>
          </a:p>
          <a:p>
            <a:pPr lvl="0"/>
            <a:r>
              <a:rPr lang="es-MX" b="1" dirty="0"/>
              <a:t>Eliminación de Números Anteriores:</a:t>
            </a:r>
            <a:endParaRPr lang="es-MX" sz="1800" dirty="0"/>
          </a:p>
          <a:p>
            <a:pPr lvl="1"/>
            <a:r>
              <a:rPr lang="es-MX" dirty="0"/>
              <a:t>Antes de insertar los nuevos números, se eliminan todos los registros anteriores en la tabla </a:t>
            </a:r>
            <a:r>
              <a:rPr lang="es-MX" i="1" dirty="0" err="1"/>
              <a:t>numeros_telefono</a:t>
            </a:r>
            <a:r>
              <a:rPr lang="es-MX" i="1" dirty="0"/>
              <a:t> </a:t>
            </a:r>
            <a:r>
              <a:rPr lang="es-MX" dirty="0"/>
              <a:t>que estén relacionados con el contacto, garantizando limpieza de datos.</a:t>
            </a:r>
            <a:endParaRPr lang="es-MX" sz="1600" dirty="0"/>
          </a:p>
          <a:p>
            <a:pPr lvl="0"/>
            <a:r>
              <a:rPr lang="es-MX" b="1" dirty="0"/>
              <a:t>Inserción de Nuevos Números:</a:t>
            </a:r>
            <a:endParaRPr lang="es-MX" sz="1800" dirty="0"/>
          </a:p>
          <a:p>
            <a:pPr lvl="1"/>
            <a:r>
              <a:rPr lang="es-MX" dirty="0"/>
              <a:t>Los nuevos números de teléfono son proporcionados en formato JSON y se descomponen mediante la función </a:t>
            </a:r>
            <a:r>
              <a:rPr lang="es-MX" i="1" dirty="0" err="1"/>
              <a:t>json_to_recordset</a:t>
            </a:r>
            <a:r>
              <a:rPr lang="es-MX" i="1" dirty="0"/>
              <a:t> </a:t>
            </a:r>
            <a:r>
              <a:rPr lang="es-MX" dirty="0"/>
              <a:t>para insertarlos en la tabla </a:t>
            </a:r>
            <a:r>
              <a:rPr lang="es-MX" i="1" dirty="0" err="1"/>
              <a:t>numeros_telefono</a:t>
            </a:r>
            <a:r>
              <a:rPr lang="es-MX" dirty="0"/>
              <a:t>.</a:t>
            </a:r>
            <a:endParaRPr lang="es-MX" sz="1600" dirty="0"/>
          </a:p>
          <a:p>
            <a:pPr lvl="0"/>
            <a:r>
              <a:rPr lang="es-MX" b="1" dirty="0"/>
              <a:t>Aseguramiento de la Consistencia:</a:t>
            </a:r>
            <a:endParaRPr lang="es-MX" sz="1800" dirty="0"/>
          </a:p>
          <a:p>
            <a:pPr lvl="1"/>
            <a:r>
              <a:rPr lang="es-MX" dirty="0"/>
              <a:t>El procedimiento se asegura de que los datos sean actualizados de manera atómica, evitando que una falla parcial deje datos inconsistentes.</a:t>
            </a:r>
            <a:endParaRPr lang="es-MX" sz="1600" dirty="0"/>
          </a:p>
        </p:txBody>
      </p:sp>
    </p:spTree>
    <p:extLst>
      <p:ext uri="{BB962C8B-B14F-4D97-AF65-F5344CB8AC3E}">
        <p14:creationId xmlns:p14="http://schemas.microsoft.com/office/powerpoint/2010/main" val="341265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nSpc>
                <a:spcPct val="150000"/>
              </a:lnSpc>
            </a:pPr>
            <a:r>
              <a:rPr lang="es-MX" b="1" dirty="0"/>
              <a:t>Impacto del procedimiento:</a:t>
            </a:r>
          </a:p>
          <a:p>
            <a:pPr>
              <a:lnSpc>
                <a:spcPct val="150000"/>
              </a:lnSpc>
            </a:pPr>
            <a:r>
              <a:rPr lang="es-MX" dirty="0"/>
              <a:t>Este procedimiento mejora la integridad de los datos al automatizar una tarea frecuente y crítica. También reduce el riesgo de errores humanos y acelera las operaciones relacionadas con actualizaciones de contactos.</a:t>
            </a:r>
          </a:p>
        </p:txBody>
      </p:sp>
    </p:spTree>
    <p:extLst>
      <p:ext uri="{BB962C8B-B14F-4D97-AF65-F5344CB8AC3E}">
        <p14:creationId xmlns:p14="http://schemas.microsoft.com/office/powerpoint/2010/main" val="2659875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Letras en madera</Template>
  <TotalTime>123</TotalTime>
  <Words>887</Words>
  <Application>Microsoft Office PowerPoint</Application>
  <PresentationFormat>Panorámica</PresentationFormat>
  <Paragraphs>52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Rockwell</vt:lpstr>
      <vt:lpstr>Rockwell Condensed</vt:lpstr>
      <vt:lpstr>Wingdings</vt:lpstr>
      <vt:lpstr>Tipo de madera</vt:lpstr>
      <vt:lpstr>Contact manager pro</vt:lpstr>
      <vt:lpstr>Integrantes:</vt:lpstr>
      <vt:lpstr>¿Qué es Contact manager pro?</vt:lpstr>
      <vt:lpstr>Objetivo general y objetivos específicos</vt:lpstr>
      <vt:lpstr>Modelo relacional</vt:lpstr>
      <vt:lpstr>Procedimientos y transacciones</vt:lpstr>
      <vt:lpstr>Ejemplo 1: Actualizar Contacto</vt:lpstr>
      <vt:lpstr>Presentación de PowerPoint</vt:lpstr>
      <vt:lpstr>Presentación de PowerPoint</vt:lpstr>
      <vt:lpstr>Presentación de PowerPoint</vt:lpstr>
      <vt:lpstr>Ejemplo 2: Registrador Interacción</vt:lpstr>
      <vt:lpstr>Presentación de PowerPoint</vt:lpstr>
      <vt:lpstr>Presentación de PowerPoint</vt:lpstr>
      <vt:lpstr>Presentación de PowerPoint</vt:lpstr>
      <vt:lpstr>Conclusión</vt:lpstr>
      <vt:lpstr>Repositorio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manager pro</dc:title>
  <dc:creator>Cuenta Microsoft</dc:creator>
  <cp:lastModifiedBy>alexis chavez</cp:lastModifiedBy>
  <cp:revision>7</cp:revision>
  <dcterms:created xsi:type="dcterms:W3CDTF">2024-12-10T00:30:03Z</dcterms:created>
  <dcterms:modified xsi:type="dcterms:W3CDTF">2024-12-10T03:24:03Z</dcterms:modified>
</cp:coreProperties>
</file>