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Titanic Disaster: Survival Rates by Group</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Marlin Thomas</a:t>
            </a:r>
          </a:p>
        </p:txBody>
      </p:sp>
      <p:sp>
        <p:nvSpPr>
          <p:cNvPr id="4" name="Date Placeholder 3"/>
          <p:cNvSpPr>
            <a:spLocks noGrp="1"/>
          </p:cNvSpPr>
          <p:nvPr>
            <p:ph idx="10" sz="half" type="dt"/>
          </p:nvPr>
        </p:nvSpPr>
        <p:spPr/>
        <p:txBody>
          <a:bodyPr/>
          <a:lstStyle/>
          <a:p>
            <a:pPr lvl="0" indent="0" marL="0">
              <a:buNone/>
            </a:pPr>
            <a:r>
              <a:rPr/>
              <a:t>2023-10-13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indent="0" marL="0">
              <a:buNone/>
            </a:pPr>
            <a:r>
              <a:rPr/>
              <a:t>The sinking of HMS Titanic was one of the great tragedies of the twentieth century. Using open source data that records for each passenger his/her cabin class, gender, age, and whether or not she/he survived, this study compares survival rates for first, second, and third class passengers, for males versus females, and for adults versus children. The comparison reveals striking, but expected, differences in survival rates among different demographic groups.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Code for Calculating Survival Rate</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(readxl)</a:t>
            </a:r>
            <a:br/>
            <a:r>
              <a:rPr>
                <a:latin typeface="Courier"/>
              </a:rPr>
              <a:t>TitanicData </a:t>
            </a:r>
            <a:r>
              <a:rPr>
                <a:solidFill>
                  <a:srgbClr val="007020"/>
                </a:solidFill>
                <a:latin typeface="Courier"/>
              </a:rPr>
              <a:t>&lt;-</a:t>
            </a:r>
            <a:r>
              <a:rPr>
                <a:latin typeface="Courier"/>
              </a:rPr>
              <a:t> </a:t>
            </a:r>
            <a:r>
              <a:rPr>
                <a:solidFill>
                  <a:srgbClr val="06287E"/>
                </a:solidFill>
                <a:latin typeface="Courier"/>
              </a:rPr>
              <a:t>read_excel</a:t>
            </a:r>
            <a:r>
              <a:rPr>
                <a:latin typeface="Courier"/>
              </a:rPr>
              <a:t>(</a:t>
            </a:r>
            <a:r>
              <a:rPr>
                <a:solidFill>
                  <a:srgbClr val="4070A0"/>
                </a:solidFill>
                <a:latin typeface="Courier"/>
              </a:rPr>
              <a:t>"TitanicData.xls"</a:t>
            </a:r>
            <a:r>
              <a:rPr>
                <a:latin typeface="Courier"/>
              </a:rPr>
              <a:t>)</a:t>
            </a:r>
            <a:br/>
            <a:r>
              <a:rPr>
                <a:solidFill>
                  <a:srgbClr val="06287E"/>
                </a:solidFill>
                <a:latin typeface="Courier"/>
              </a:rPr>
              <a:t>names</a:t>
            </a:r>
            <a:r>
              <a:rPr>
                <a:latin typeface="Courier"/>
              </a:rPr>
              <a:t>(TitanicData)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"Passenger Class"</a:t>
            </a:r>
            <a:r>
              <a:rPr>
                <a:latin typeface="Courier"/>
              </a:rPr>
              <a:t>, </a:t>
            </a:r>
            <a:r>
              <a:rPr>
                <a:solidFill>
                  <a:srgbClr val="4070A0"/>
                </a:solidFill>
                <a:latin typeface="Courier"/>
              </a:rPr>
              <a:t>"Survived"</a:t>
            </a:r>
            <a:r>
              <a:rPr>
                <a:latin typeface="Courier"/>
              </a:rPr>
              <a:t>, </a:t>
            </a:r>
            <a:r>
              <a:rPr>
                <a:solidFill>
                  <a:srgbClr val="4070A0"/>
                </a:solidFill>
                <a:latin typeface="Courier"/>
              </a:rPr>
              <a:t>"Gender"</a:t>
            </a:r>
            <a:r>
              <a:rPr>
                <a:latin typeface="Courier"/>
              </a:rPr>
              <a:t>, </a:t>
            </a:r>
            <a:r>
              <a:rPr>
                <a:solidFill>
                  <a:srgbClr val="4070A0"/>
                </a:solidFill>
                <a:latin typeface="Courier"/>
              </a:rPr>
              <a:t>"Age"</a:t>
            </a:r>
            <a:r>
              <a:rPr>
                <a:latin typeface="Courier"/>
              </a:rPr>
              <a:t>)</a:t>
            </a:r>
            <a:br/>
            <a:r>
              <a:rPr i="1">
                <a:solidFill>
                  <a:srgbClr val="60A0B0"/>
                </a:solidFill>
                <a:latin typeface="Courier"/>
              </a:rPr>
              <a:t>#Survivors by Class</a:t>
            </a:r>
            <a:br/>
            <a:r>
              <a:rPr>
                <a:latin typeface="Courier"/>
              </a:rPr>
              <a:t>Class1Survived </a:t>
            </a:r>
            <a:r>
              <a:rPr>
                <a:solidFill>
                  <a:srgbClr val="007020"/>
                </a:solidFill>
                <a:latin typeface="Courier"/>
              </a:rPr>
              <a:t>&lt;-</a:t>
            </a:r>
            <a:r>
              <a:rPr>
                <a:latin typeface="Courier"/>
              </a:rPr>
              <a:t> </a:t>
            </a:r>
            <a:r>
              <a:rPr>
                <a:solidFill>
                  <a:srgbClr val="06287E"/>
                </a:solidFill>
                <a:latin typeface="Courier"/>
              </a:rPr>
              <a:t>sum</a:t>
            </a:r>
            <a:r>
              <a:rPr>
                <a:latin typeface="Courier"/>
              </a:rPr>
              <a:t>(TitanicData</a:t>
            </a:r>
            <a:r>
              <a:rPr>
                <a:solidFill>
                  <a:srgbClr val="4070A0"/>
                </a:solidFill>
                <a:latin typeface="Courier"/>
              </a:rPr>
              <a:t>$`</a:t>
            </a:r>
            <a:r>
              <a:rPr>
                <a:solidFill>
                  <a:srgbClr val="7D9029"/>
                </a:solidFill>
                <a:latin typeface="Courier"/>
              </a:rPr>
              <a:t>Passenger Class</a:t>
            </a: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&amp;</a:t>
            </a:r>
            <a:r>
              <a:rPr>
                <a:latin typeface="Courier"/>
              </a:rPr>
              <a:t> TitanicData</a:t>
            </a:r>
            <a:r>
              <a:rPr>
                <a:solidFill>
                  <a:srgbClr val="4070A0"/>
                </a:solidFill>
                <a:latin typeface="Courier"/>
              </a:rPr>
              <a:t>$</a:t>
            </a:r>
            <a:r>
              <a:rPr>
                <a:latin typeface="Courier"/>
              </a:rPr>
              <a:t>Survived</a:t>
            </a:r>
            <a:r>
              <a:rPr>
                <a:solidFill>
                  <a:srgbClr val="4070A0"/>
                </a:solidFill>
                <a:latin typeface="Courier"/>
              </a:rPr>
              <a:t>==</a:t>
            </a:r>
            <a:r>
              <a:rPr>
                <a:solidFill>
                  <a:srgbClr val="40A070"/>
                </a:solidFill>
                <a:latin typeface="Courier"/>
              </a:rPr>
              <a:t>1</a:t>
            </a:r>
            <a:r>
              <a:rPr>
                <a:latin typeface="Courier"/>
              </a:rPr>
              <a:t>)</a:t>
            </a:r>
            <a:br/>
            <a:r>
              <a:rPr>
                <a:latin typeface="Courier"/>
              </a:rPr>
              <a:t>Class1SurvivalRate </a:t>
            </a:r>
            <a:r>
              <a:rPr>
                <a:solidFill>
                  <a:srgbClr val="007020"/>
                </a:solidFill>
                <a:latin typeface="Courier"/>
              </a:rPr>
              <a:t>=</a:t>
            </a:r>
            <a:r>
              <a:rPr>
                <a:latin typeface="Courier"/>
              </a:rPr>
              <a:t> </a:t>
            </a:r>
            <a:r>
              <a:rPr>
                <a:solidFill>
                  <a:srgbClr val="06287E"/>
                </a:solidFill>
                <a:latin typeface="Courier"/>
              </a:rPr>
              <a:t>round</a:t>
            </a:r>
            <a:r>
              <a:rPr>
                <a:latin typeface="Courier"/>
              </a:rPr>
              <a:t> ((Class1Survived </a:t>
            </a:r>
            <a:r>
              <a:rPr>
                <a:solidFill>
                  <a:srgbClr val="4070A0"/>
                </a:solidFill>
                <a:latin typeface="Courier"/>
              </a:rPr>
              <a:t>/</a:t>
            </a:r>
            <a:r>
              <a:rPr>
                <a:latin typeface="Courier"/>
              </a:rPr>
              <a:t> </a:t>
            </a:r>
            <a:r>
              <a:rPr>
                <a:solidFill>
                  <a:srgbClr val="06287E"/>
                </a:solidFill>
                <a:latin typeface="Courier"/>
              </a:rPr>
              <a:t>sum</a:t>
            </a:r>
            <a:r>
              <a:rPr>
                <a:latin typeface="Courier"/>
              </a:rPr>
              <a:t>(TitanicData</a:t>
            </a:r>
            <a:r>
              <a:rPr>
                <a:solidFill>
                  <a:srgbClr val="4070A0"/>
                </a:solidFill>
                <a:latin typeface="Courier"/>
              </a:rPr>
              <a:t>$`</a:t>
            </a:r>
            <a:r>
              <a:rPr>
                <a:solidFill>
                  <a:srgbClr val="7D9029"/>
                </a:solidFill>
                <a:latin typeface="Courier"/>
              </a:rPr>
              <a:t>Passenger Class</a:t>
            </a: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7D9029"/>
                </a:solidFill>
                <a:latin typeface="Courier"/>
              </a:rPr>
              <a:t>digits =</a:t>
            </a:r>
            <a:r>
              <a:rPr>
                <a:solidFill>
                  <a:srgbClr val="40A070"/>
                </a:solidFill>
                <a:latin typeface="Courier"/>
              </a:rPr>
              <a:t>2</a:t>
            </a:r>
            <a:r>
              <a:rPr>
                <a:latin typeface="Courier"/>
              </a:rPr>
              <a:t> )</a:t>
            </a:r>
            <a:br/>
            <a:br/>
            <a:r>
              <a:rPr>
                <a:latin typeface="Courier"/>
              </a:rPr>
              <a:t>Class2Survived </a:t>
            </a:r>
            <a:r>
              <a:rPr>
                <a:solidFill>
                  <a:srgbClr val="007020"/>
                </a:solidFill>
                <a:latin typeface="Courier"/>
              </a:rPr>
              <a:t>&lt;-</a:t>
            </a:r>
            <a:r>
              <a:rPr>
                <a:latin typeface="Courier"/>
              </a:rPr>
              <a:t> </a:t>
            </a:r>
            <a:r>
              <a:rPr>
                <a:solidFill>
                  <a:srgbClr val="06287E"/>
                </a:solidFill>
                <a:latin typeface="Courier"/>
              </a:rPr>
              <a:t>sum</a:t>
            </a:r>
            <a:r>
              <a:rPr>
                <a:latin typeface="Courier"/>
              </a:rPr>
              <a:t>(TitanicData</a:t>
            </a:r>
            <a:r>
              <a:rPr>
                <a:solidFill>
                  <a:srgbClr val="4070A0"/>
                </a:solidFill>
                <a:latin typeface="Courier"/>
              </a:rPr>
              <a:t>$`</a:t>
            </a:r>
            <a:r>
              <a:rPr>
                <a:solidFill>
                  <a:srgbClr val="7D9029"/>
                </a:solidFill>
                <a:latin typeface="Courier"/>
              </a:rPr>
              <a:t>Passenger Class</a:t>
            </a: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A070"/>
                </a:solidFill>
                <a:latin typeface="Courier"/>
              </a:rPr>
              <a:t>2</a:t>
            </a:r>
            <a:r>
              <a:rPr>
                <a:latin typeface="Courier"/>
              </a:rPr>
              <a:t> </a:t>
            </a:r>
            <a:r>
              <a:rPr>
                <a:solidFill>
                  <a:srgbClr val="4070A0"/>
                </a:solidFill>
                <a:latin typeface="Courier"/>
              </a:rPr>
              <a:t>&amp;</a:t>
            </a:r>
            <a:r>
              <a:rPr>
                <a:latin typeface="Courier"/>
              </a:rPr>
              <a:t> TitanicData</a:t>
            </a:r>
            <a:r>
              <a:rPr>
                <a:solidFill>
                  <a:srgbClr val="4070A0"/>
                </a:solidFill>
                <a:latin typeface="Courier"/>
              </a:rPr>
              <a:t>$`</a:t>
            </a:r>
            <a:r>
              <a:rPr>
                <a:solidFill>
                  <a:srgbClr val="7D9029"/>
                </a:solidFill>
                <a:latin typeface="Courier"/>
              </a:rPr>
              <a:t>Survived</a:t>
            </a:r>
            <a:r>
              <a:rPr>
                <a:solidFill>
                  <a:srgbClr val="4070A0"/>
                </a:solidFill>
                <a:latin typeface="Courier"/>
              </a:rPr>
              <a:t>`==</a:t>
            </a:r>
            <a:r>
              <a:rPr>
                <a:solidFill>
                  <a:srgbClr val="40A070"/>
                </a:solidFill>
                <a:latin typeface="Courier"/>
              </a:rPr>
              <a:t>1</a:t>
            </a:r>
            <a:r>
              <a:rPr>
                <a:latin typeface="Courier"/>
              </a:rPr>
              <a:t>)</a:t>
            </a:r>
            <a:br/>
            <a:r>
              <a:rPr>
                <a:latin typeface="Courier"/>
              </a:rPr>
              <a:t>Class2SurvivalRate </a:t>
            </a:r>
            <a:r>
              <a:rPr>
                <a:solidFill>
                  <a:srgbClr val="007020"/>
                </a:solidFill>
                <a:latin typeface="Courier"/>
              </a:rPr>
              <a:t>=</a:t>
            </a:r>
            <a:r>
              <a:rPr>
                <a:latin typeface="Courier"/>
              </a:rPr>
              <a:t> </a:t>
            </a:r>
            <a:r>
              <a:rPr>
                <a:solidFill>
                  <a:srgbClr val="06287E"/>
                </a:solidFill>
                <a:latin typeface="Courier"/>
              </a:rPr>
              <a:t>round</a:t>
            </a:r>
            <a:r>
              <a:rPr>
                <a:latin typeface="Courier"/>
              </a:rPr>
              <a:t> ((Class2Survived </a:t>
            </a:r>
            <a:r>
              <a:rPr>
                <a:solidFill>
                  <a:srgbClr val="4070A0"/>
                </a:solidFill>
                <a:latin typeface="Courier"/>
              </a:rPr>
              <a:t>/</a:t>
            </a:r>
            <a:r>
              <a:rPr>
                <a:latin typeface="Courier"/>
              </a:rPr>
              <a:t> </a:t>
            </a:r>
            <a:r>
              <a:rPr>
                <a:solidFill>
                  <a:srgbClr val="06287E"/>
                </a:solidFill>
                <a:latin typeface="Courier"/>
              </a:rPr>
              <a:t>sum</a:t>
            </a:r>
            <a:r>
              <a:rPr>
                <a:latin typeface="Courier"/>
              </a:rPr>
              <a:t>(TitanicData</a:t>
            </a:r>
            <a:r>
              <a:rPr>
                <a:solidFill>
                  <a:srgbClr val="4070A0"/>
                </a:solidFill>
                <a:latin typeface="Courier"/>
              </a:rPr>
              <a:t>$`</a:t>
            </a:r>
            <a:r>
              <a:rPr>
                <a:solidFill>
                  <a:srgbClr val="7D9029"/>
                </a:solidFill>
                <a:latin typeface="Courier"/>
              </a:rPr>
              <a:t>Passenger Class</a:t>
            </a: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A070"/>
                </a:solidFill>
                <a:latin typeface="Courier"/>
              </a:rPr>
              <a:t>2</a:t>
            </a:r>
            <a:r>
              <a:rPr>
                <a:latin typeface="Courier"/>
              </a:rPr>
              <a:t>)), </a:t>
            </a:r>
            <a:r>
              <a:rPr>
                <a:solidFill>
                  <a:srgbClr val="7D9029"/>
                </a:solidFill>
                <a:latin typeface="Courier"/>
              </a:rPr>
              <a:t>digits =</a:t>
            </a:r>
            <a:r>
              <a:rPr>
                <a:solidFill>
                  <a:srgbClr val="40A070"/>
                </a:solidFill>
                <a:latin typeface="Courier"/>
              </a:rPr>
              <a:t>2</a:t>
            </a:r>
            <a:r>
              <a:rPr>
                <a:latin typeface="Courier"/>
              </a:rPr>
              <a:t>)</a:t>
            </a:r>
            <a:br/>
            <a:br/>
            <a:r>
              <a:rPr>
                <a:latin typeface="Courier"/>
              </a:rPr>
              <a:t>Class3Survived </a:t>
            </a:r>
            <a:r>
              <a:rPr>
                <a:solidFill>
                  <a:srgbClr val="007020"/>
                </a:solidFill>
                <a:latin typeface="Courier"/>
              </a:rPr>
              <a:t>&lt;-</a:t>
            </a:r>
            <a:r>
              <a:rPr>
                <a:latin typeface="Courier"/>
              </a:rPr>
              <a:t> </a:t>
            </a:r>
            <a:r>
              <a:rPr>
                <a:solidFill>
                  <a:srgbClr val="06287E"/>
                </a:solidFill>
                <a:latin typeface="Courier"/>
              </a:rPr>
              <a:t>sum</a:t>
            </a:r>
            <a:r>
              <a:rPr>
                <a:latin typeface="Courier"/>
              </a:rPr>
              <a:t>(TitanicData</a:t>
            </a:r>
            <a:r>
              <a:rPr>
                <a:solidFill>
                  <a:srgbClr val="4070A0"/>
                </a:solidFill>
                <a:latin typeface="Courier"/>
              </a:rPr>
              <a:t>$`</a:t>
            </a:r>
            <a:r>
              <a:rPr>
                <a:solidFill>
                  <a:srgbClr val="7D9029"/>
                </a:solidFill>
                <a:latin typeface="Courier"/>
              </a:rPr>
              <a:t>Passenger Class</a:t>
            </a: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&amp;</a:t>
            </a:r>
            <a:r>
              <a:rPr>
                <a:latin typeface="Courier"/>
              </a:rPr>
              <a:t> TitanicData</a:t>
            </a:r>
            <a:r>
              <a:rPr>
                <a:solidFill>
                  <a:srgbClr val="4070A0"/>
                </a:solidFill>
                <a:latin typeface="Courier"/>
              </a:rPr>
              <a:t>$`</a:t>
            </a:r>
            <a:r>
              <a:rPr>
                <a:solidFill>
                  <a:srgbClr val="7D9029"/>
                </a:solidFill>
                <a:latin typeface="Courier"/>
              </a:rPr>
              <a:t>Survived</a:t>
            </a:r>
            <a:r>
              <a:rPr>
                <a:solidFill>
                  <a:srgbClr val="4070A0"/>
                </a:solidFill>
                <a:latin typeface="Courier"/>
              </a:rPr>
              <a:t>`==</a:t>
            </a:r>
            <a:r>
              <a:rPr>
                <a:solidFill>
                  <a:srgbClr val="40A070"/>
                </a:solidFill>
                <a:latin typeface="Courier"/>
              </a:rPr>
              <a:t>1</a:t>
            </a:r>
            <a:r>
              <a:rPr>
                <a:latin typeface="Courier"/>
              </a:rPr>
              <a:t> , </a:t>
            </a:r>
            <a:r>
              <a:rPr>
                <a:solidFill>
                  <a:srgbClr val="7D9029"/>
                </a:solidFill>
                <a:latin typeface="Courier"/>
              </a:rPr>
              <a:t>na.rm=</a:t>
            </a:r>
            <a:r>
              <a:rPr>
                <a:solidFill>
                  <a:srgbClr val="880000"/>
                </a:solidFill>
                <a:latin typeface="Courier"/>
              </a:rPr>
              <a:t>TRUE</a:t>
            </a:r>
            <a:r>
              <a:rPr>
                <a:latin typeface="Courier"/>
              </a:rPr>
              <a:t>)</a:t>
            </a:r>
            <a:br/>
            <a:r>
              <a:rPr>
                <a:latin typeface="Courier"/>
              </a:rPr>
              <a:t>Class3SurvivalRate </a:t>
            </a:r>
            <a:r>
              <a:rPr>
                <a:solidFill>
                  <a:srgbClr val="007020"/>
                </a:solidFill>
                <a:latin typeface="Courier"/>
              </a:rPr>
              <a:t>&lt;-</a:t>
            </a:r>
            <a:r>
              <a:rPr>
                <a:latin typeface="Courier"/>
              </a:rPr>
              <a:t> </a:t>
            </a:r>
            <a:r>
              <a:rPr>
                <a:solidFill>
                  <a:srgbClr val="06287E"/>
                </a:solidFill>
                <a:latin typeface="Courier"/>
              </a:rPr>
              <a:t>round</a:t>
            </a:r>
            <a:r>
              <a:rPr>
                <a:latin typeface="Courier"/>
              </a:rPr>
              <a:t> ((</a:t>
            </a:r>
            <a:r>
              <a:rPr>
                <a:solidFill>
                  <a:srgbClr val="7D9029"/>
                </a:solidFill>
                <a:latin typeface="Courier"/>
              </a:rPr>
              <a:t>Class3SurvivalRate =</a:t>
            </a:r>
            <a:r>
              <a:rPr>
                <a:latin typeface="Courier"/>
              </a:rPr>
              <a:t> Class3Survived </a:t>
            </a:r>
            <a:r>
              <a:rPr>
                <a:solidFill>
                  <a:srgbClr val="4070A0"/>
                </a:solidFill>
                <a:latin typeface="Courier"/>
              </a:rPr>
              <a:t>/</a:t>
            </a:r>
            <a:r>
              <a:rPr>
                <a:latin typeface="Courier"/>
              </a:rPr>
              <a:t> </a:t>
            </a:r>
            <a:r>
              <a:rPr>
                <a:solidFill>
                  <a:srgbClr val="06287E"/>
                </a:solidFill>
                <a:latin typeface="Courier"/>
              </a:rPr>
              <a:t>sum</a:t>
            </a:r>
            <a:r>
              <a:rPr>
                <a:latin typeface="Courier"/>
              </a:rPr>
              <a:t>(TitanicData</a:t>
            </a:r>
            <a:r>
              <a:rPr>
                <a:solidFill>
                  <a:srgbClr val="4070A0"/>
                </a:solidFill>
                <a:latin typeface="Courier"/>
              </a:rPr>
              <a:t>$`</a:t>
            </a:r>
            <a:r>
              <a:rPr>
                <a:solidFill>
                  <a:srgbClr val="7D9029"/>
                </a:solidFill>
                <a:latin typeface="Courier"/>
              </a:rPr>
              <a:t>Passenger Class</a:t>
            </a: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7D9029"/>
                </a:solidFill>
                <a:latin typeface="Courier"/>
              </a:rPr>
              <a:t>digits =</a:t>
            </a:r>
            <a:r>
              <a:rPr>
                <a:solidFill>
                  <a:srgbClr val="40A070"/>
                </a:solidFill>
                <a:latin typeface="Courier"/>
              </a:rPr>
              <a:t>2</a:t>
            </a:r>
            <a:r>
              <a:rPr>
                <a:latin typeface="Courier"/>
              </a:rPr>
              <a:t> )</a:t>
            </a:r>
            <a:br/>
            <a:br/>
            <a:br/>
            <a:br/>
            <a:r>
              <a:rPr>
                <a:solidFill>
                  <a:srgbClr val="06287E"/>
                </a:solidFill>
                <a:latin typeface="Courier"/>
              </a:rPr>
              <a:t>print</a:t>
            </a:r>
            <a:r>
              <a:rPr>
                <a:latin typeface="Courier"/>
              </a:rPr>
              <a:t> ( </a:t>
            </a:r>
            <a:r>
              <a:rPr>
                <a:solidFill>
                  <a:srgbClr val="06287E"/>
                </a:solidFill>
                <a:latin typeface="Courier"/>
              </a:rPr>
              <a:t>c</a:t>
            </a:r>
            <a:r>
              <a:rPr>
                <a:latin typeface="Courier"/>
              </a:rPr>
              <a:t> (</a:t>
            </a:r>
            <a:r>
              <a:rPr>
                <a:solidFill>
                  <a:srgbClr val="4070A0"/>
                </a:solidFill>
                <a:latin typeface="Courier"/>
              </a:rPr>
              <a:t>"Passenger Class"</a:t>
            </a:r>
            <a:r>
              <a:rPr>
                <a:latin typeface="Courier"/>
              </a:rPr>
              <a:t>, </a:t>
            </a:r>
            <a:r>
              <a:rPr>
                <a:solidFill>
                  <a:srgbClr val="4070A0"/>
                </a:solidFill>
                <a:latin typeface="Courier"/>
              </a:rPr>
              <a:t>"Percentage Survived"</a:t>
            </a:r>
            <a:r>
              <a:rPr>
                <a:latin typeface="Courier"/>
              </a:rPr>
              <a:t>))</a:t>
            </a:r>
          </a:p>
          <a:p>
            <a:pPr lvl="0" indent="0">
              <a:buNone/>
            </a:pPr>
            <a:r>
              <a:rPr>
                <a:latin typeface="Courier"/>
              </a:rPr>
              <a:t>## [1] "Passenger Class"     "Percentage Survived"</a:t>
            </a:r>
          </a:p>
          <a:p>
            <a:pPr lvl="0" indent="0">
              <a:buNone/>
            </a:pPr>
            <a:r>
              <a:rPr>
                <a:solidFill>
                  <a:srgbClr val="06287E"/>
                </a:solidFill>
                <a:latin typeface="Courier"/>
              </a:rPr>
              <a:t>print</a:t>
            </a:r>
            <a:r>
              <a:rPr>
                <a:latin typeface="Courier"/>
              </a:rPr>
              <a:t> ( </a:t>
            </a:r>
            <a:r>
              <a:rPr>
                <a:solidFill>
                  <a:srgbClr val="06287E"/>
                </a:solidFill>
                <a:latin typeface="Courier"/>
              </a:rPr>
              <a:t>c</a:t>
            </a:r>
            <a:r>
              <a:rPr>
                <a:latin typeface="Courier"/>
              </a:rPr>
              <a:t> (</a:t>
            </a:r>
            <a:r>
              <a:rPr>
                <a:solidFill>
                  <a:srgbClr val="4070A0"/>
                </a:solidFill>
                <a:latin typeface="Courier"/>
              </a:rPr>
              <a:t>"First Class"</a:t>
            </a:r>
            <a:r>
              <a:rPr>
                <a:latin typeface="Courier"/>
              </a:rPr>
              <a:t>, Class1SurvivalRate))</a:t>
            </a:r>
          </a:p>
          <a:p>
            <a:pPr lvl="0" indent="0">
              <a:buNone/>
            </a:pPr>
            <a:r>
              <a:rPr>
                <a:latin typeface="Courier"/>
              </a:rPr>
              <a:t>## [1] "First Class" "0.62"</a:t>
            </a:r>
          </a:p>
          <a:p>
            <a:pPr lvl="0" indent="0">
              <a:buNone/>
            </a:pPr>
            <a:r>
              <a:rPr>
                <a:solidFill>
                  <a:srgbClr val="06287E"/>
                </a:solidFill>
                <a:latin typeface="Courier"/>
              </a:rPr>
              <a:t>print</a:t>
            </a:r>
            <a:r>
              <a:rPr>
                <a:latin typeface="Courier"/>
              </a:rPr>
              <a:t> ( </a:t>
            </a:r>
            <a:r>
              <a:rPr>
                <a:solidFill>
                  <a:srgbClr val="06287E"/>
                </a:solidFill>
                <a:latin typeface="Courier"/>
              </a:rPr>
              <a:t>c</a:t>
            </a:r>
            <a:r>
              <a:rPr>
                <a:latin typeface="Courier"/>
              </a:rPr>
              <a:t> (</a:t>
            </a:r>
            <a:r>
              <a:rPr>
                <a:solidFill>
                  <a:srgbClr val="4070A0"/>
                </a:solidFill>
                <a:latin typeface="Courier"/>
              </a:rPr>
              <a:t>"SecondClass"</a:t>
            </a:r>
            <a:r>
              <a:rPr>
                <a:latin typeface="Courier"/>
              </a:rPr>
              <a:t>, Class2SurvivalRate))</a:t>
            </a:r>
          </a:p>
          <a:p>
            <a:pPr lvl="0" indent="0">
              <a:buNone/>
            </a:pPr>
            <a:r>
              <a:rPr>
                <a:latin typeface="Courier"/>
              </a:rPr>
              <a:t>## [1] "SecondClass" "0.43"</a:t>
            </a:r>
          </a:p>
          <a:p>
            <a:pPr lvl="0" indent="0">
              <a:buNone/>
            </a:pPr>
            <a:r>
              <a:rPr>
                <a:solidFill>
                  <a:srgbClr val="06287E"/>
                </a:solidFill>
                <a:latin typeface="Courier"/>
              </a:rPr>
              <a:t>print</a:t>
            </a:r>
            <a:r>
              <a:rPr>
                <a:latin typeface="Courier"/>
              </a:rPr>
              <a:t> ( </a:t>
            </a:r>
            <a:r>
              <a:rPr>
                <a:solidFill>
                  <a:srgbClr val="06287E"/>
                </a:solidFill>
                <a:latin typeface="Courier"/>
              </a:rPr>
              <a:t>c</a:t>
            </a:r>
            <a:r>
              <a:rPr>
                <a:latin typeface="Courier"/>
              </a:rPr>
              <a:t> (</a:t>
            </a:r>
            <a:r>
              <a:rPr>
                <a:solidFill>
                  <a:srgbClr val="4070A0"/>
                </a:solidFill>
                <a:latin typeface="Courier"/>
              </a:rPr>
              <a:t>"Third Class"</a:t>
            </a:r>
            <a:r>
              <a:rPr>
                <a:latin typeface="Courier"/>
              </a:rPr>
              <a:t>, Class3SurvivalRate))</a:t>
            </a:r>
          </a:p>
          <a:p>
            <a:pPr lvl="0" indent="0">
              <a:buNone/>
            </a:pPr>
            <a:r>
              <a:rPr>
                <a:latin typeface="Courier"/>
              </a:rPr>
              <a:t>## [1] "Third Class" "0.26"</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Plot of Comparative Survival Rates by Passenger Class</a:t>
            </a:r>
          </a:p>
        </p:txBody>
      </p:sp>
      <p:pic>
        <p:nvPicPr>
          <p:cNvPr descr="TitanicSurvivors_files/figure-pptx/unnamed-chunk-2-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a:t>
            </a:r>
          </a:p>
        </p:txBody>
      </p:sp>
      <p:sp>
        <p:nvSpPr>
          <p:cNvPr id="3" name="Content Placeholder 2"/>
          <p:cNvSpPr>
            <a:spLocks noGrp="1"/>
          </p:cNvSpPr>
          <p:nvPr>
            <p:ph idx="1"/>
          </p:nvPr>
        </p:nvSpPr>
        <p:spPr/>
        <p:txBody>
          <a:bodyPr/>
          <a:lstStyle/>
          <a:p>
            <a:pPr lvl="0"/>
            <a:r>
              <a:rPr/>
              <a:t>Survival rates correlate with passenger class</a:t>
            </a:r>
          </a:p>
          <a:p>
            <a:pPr lvl="0"/>
            <a:r>
              <a:rPr/>
              <a:t>Passengers in first class survived at a rate more than double that of passengers in third class</a:t>
            </a:r>
          </a:p>
          <a:p>
            <a:pPr lvl="0"/>
            <a:r>
              <a:rPr/>
              <a:t>Passengers in second class survived at a rate nearly twice that of passengers in third class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Titanic Disaster: Survival Rates by Group</dc:title>
  <dc:creator>Marlin Thomas</dc:creator>
  <cp:keywords/>
  <dcterms:created xsi:type="dcterms:W3CDTF">2023-10-13T16:11:13Z</dcterms:created>
  <dcterms:modified xsi:type="dcterms:W3CDTF">2023-10-13T16:11:13Z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2023-10-13</vt:lpwstr>
  </property>
  <property fmtid="{D5CDD505-2E9C-101B-9397-08002B2CF9AE}" pid="3" name="output">
    <vt:lpwstr>powerpoint_presentation</vt:lpwstr>
  </property>
</Properties>
</file>