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326" r:id="rId3"/>
    <p:sldId id="341" r:id="rId4"/>
    <p:sldId id="342" r:id="rId5"/>
    <p:sldId id="343" r:id="rId6"/>
    <p:sldId id="344" r:id="rId7"/>
    <p:sldId id="345" r:id="rId8"/>
    <p:sldId id="347" r:id="rId9"/>
    <p:sldId id="350" r:id="rId10"/>
    <p:sldId id="352" r:id="rId11"/>
    <p:sldId id="351" r:id="rId12"/>
    <p:sldId id="353" r:id="rId13"/>
    <p:sldId id="354" r:id="rId14"/>
    <p:sldId id="348" r:id="rId15"/>
    <p:sldId id="355" r:id="rId16"/>
    <p:sldId id="349" r:id="rId17"/>
    <p:sldId id="356" r:id="rId18"/>
    <p:sldId id="357" r:id="rId19"/>
    <p:sldId id="358" r:id="rId20"/>
    <p:sldId id="359" r:id="rId21"/>
    <p:sldId id="360" r:id="rId22"/>
    <p:sldId id="346" r:id="rId23"/>
    <p:sldId id="361" r:id="rId24"/>
    <p:sldId id="362" r:id="rId25"/>
    <p:sldId id="363" r:id="rId26"/>
    <p:sldId id="366" r:id="rId27"/>
    <p:sldId id="365" r:id="rId28"/>
    <p:sldId id="367" r:id="rId29"/>
    <p:sldId id="368" r:id="rId30"/>
    <p:sldId id="364" r:id="rId31"/>
    <p:sldId id="369" r:id="rId32"/>
    <p:sldId id="370" r:id="rId33"/>
    <p:sldId id="372" r:id="rId34"/>
    <p:sldId id="373" r:id="rId35"/>
    <p:sldId id="374" r:id="rId36"/>
    <p:sldId id="375" r:id="rId37"/>
    <p:sldId id="376" r:id="rId38"/>
    <p:sldId id="378" r:id="rId39"/>
    <p:sldId id="379" r:id="rId40"/>
    <p:sldId id="380" r:id="rId41"/>
    <p:sldId id="381" r:id="rId42"/>
    <p:sldId id="382" r:id="rId43"/>
    <p:sldId id="322" r:id="rId44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F00"/>
    <a:srgbClr val="D883FF"/>
    <a:srgbClr val="4D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9" autoAdjust="0"/>
    <p:restoredTop sz="88331" autoAdjust="0"/>
  </p:normalViewPr>
  <p:slideViewPr>
    <p:cSldViewPr snapToGrid="0" showGuides="1">
      <p:cViewPr varScale="1">
        <p:scale>
          <a:sx n="96" d="100"/>
          <a:sy n="96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28450-C0E5-4E02-9CAF-D202334AE280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CCB57-084D-4B69-BC4C-A3BA6197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2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805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13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468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00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89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46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27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06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73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544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1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60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2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89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14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72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09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45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22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43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18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52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97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09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56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306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937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654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464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2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12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0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109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492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004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6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93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84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90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CCB57-084D-4B69-BC4C-A3BA619793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5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64D7C-F829-4312-B36F-D4C5D69E8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711C1-5ACE-4387-B751-DFE2DF178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3EFB0-B870-4DB8-9BF5-A92BE2C4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8F2-CC2C-490D-8FF9-51C27817FA9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36395-2AA8-4C02-AA52-72B83A9C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9AD74-68B1-47A1-8176-703D7BEA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D7BF-BED3-43F7-88DC-25C08D476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9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D3E65-C6EB-4C25-8571-CAD1A3B1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6395A7-CA32-4B5A-9854-0B380E7E7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50C6E-C2B4-4822-A7C3-4C0875DB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8F2-CC2C-490D-8FF9-51C27817FA9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9B3FB-1DDF-442F-8E35-DB895C36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EB308-6899-4D68-A320-4CC85B9F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D7BF-BED3-43F7-88DC-25C08D476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3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F8BF96-9F29-4DA5-B513-0FBF8AF3E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C53949-05C1-4E33-9715-5149B20BB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60ACC-6E1E-4254-926A-598A58C8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8F2-CC2C-490D-8FF9-51C27817FA9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8D23D-8171-4878-8239-7582F2F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71FC4-B44A-4A44-9F00-046DA76D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D7BF-BED3-43F7-88DC-25C08D476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7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E868F-E392-42C1-9F0F-7249F63D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8F0AA-F2D6-455C-876C-C9498C4C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40CDA-6CEA-44F6-86D6-E967FC1F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8F2-CC2C-490D-8FF9-51C27817FA9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0016E-2DD4-4D7F-883A-329EF88A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63E16-AECF-48F0-8D68-66558927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D7BF-BED3-43F7-88DC-25C08D476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1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EA780-56E6-4321-B95B-06946200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304C7D-073F-4057-9854-F52F99BC6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DE89D-223C-4B7D-A179-2B15ACF7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8F2-CC2C-490D-8FF9-51C27817FA9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16E40-CB01-4E12-A156-B8D48BD0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6EFE8-FA1C-44D2-9B1C-CDF9A1F9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D7BF-BED3-43F7-88DC-25C08D476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7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863DA-7C96-43F3-ABCE-1A18E3CD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7DCDA-279D-48D6-A132-B3BB6A25D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2DB9E-2CF2-4D6E-B4D3-7C2AC487A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2DB02-D741-49AA-918C-9FEA0175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8F2-CC2C-490D-8FF9-51C27817FA9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C5211-B3C9-4EF3-9175-37A975D8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B71BE-F7C2-4475-8FAB-60B00C8B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D7BF-BED3-43F7-88DC-25C08D476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C57F2-504C-4216-98C2-8636A280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7D2A4-867C-409C-B9E1-41022249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EB6479-C3BB-4DE2-97AF-2211FEB71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4EF605-D523-4AE2-A680-40A081AB9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804FEA-2C48-4E0B-9713-0945E3356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2964C-5746-4AC0-94D8-BFA49CAA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8F2-CC2C-490D-8FF9-51C27817FA9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AB73E7-17B7-4C32-99ED-0096AE3F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8CE6E7-539F-44F2-81A1-8E870B10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D7BF-BED3-43F7-88DC-25C08D476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9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7B8B7-F959-4E83-A44D-93BFF998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B64640-F789-4DF2-B350-CAA339B0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8F2-CC2C-490D-8FF9-51C27817FA9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8EB024-CBD8-484D-A339-1BF0F018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E6DE4A-65B2-474E-AAD6-CEBB9437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D7BF-BED3-43F7-88DC-25C08D476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C71865-C0A0-416E-B6C0-C4A8EFF8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8F2-CC2C-490D-8FF9-51C27817FA9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4CBACE-6D3D-4C9A-81F6-6C9C3DE6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E9CA3-A6D2-40F8-B1E0-D0B0E5B1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D7BF-BED3-43F7-88DC-25C08D476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9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FA9EC-D805-46E9-B2B2-A102CC21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F8421-A78D-4B31-931B-B1BBC79B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46FE6-795E-4EA2-8401-7149E080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667C0E-E4C0-4559-A687-D7B0B6D5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8F2-CC2C-490D-8FF9-51C27817FA9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367E2-FF29-414A-83B4-781652E1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04A8E-ECE1-4EC0-B836-532EA4CE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D7BF-BED3-43F7-88DC-25C08D476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99948-0664-4007-B72E-F2DF81C5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6CF019-019E-4DE0-9637-42FC2A1D3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F4DE27-58AF-4D0B-9AEC-076454FA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CAE87-05C5-4DE0-9C6F-CEF0493E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8F2-CC2C-490D-8FF9-51C27817FA9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1BACE-FFC1-4978-8628-DF1D8C9F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91EFF-D1B7-4E4E-A42C-D9C0764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D7BF-BED3-43F7-88DC-25C08D476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2D97FC-31BD-444B-9400-9DF2A134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8C16A-A9AE-48D7-AEDA-ACE108603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B3E16-E717-4234-B98E-6DC81B141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ea typeface="中文 Hei" charset="0"/>
              </a:defRPr>
            </a:lvl1pPr>
          </a:lstStyle>
          <a:p>
            <a:fld id="{7F4DE8F2-CC2C-490D-8FF9-51C27817FA9E}" type="datetimeFigureOut">
              <a:rPr lang="zh-CN" altLang="en-US" smtClean="0"/>
              <a:pPr/>
              <a:t>2019/4/19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5A658-C722-4624-BBA4-8A0A652F2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ea typeface="中文 Hei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522F3-F422-46D7-B96F-24899368A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ea typeface="中文 Hei" charset="0"/>
              </a:defRPr>
            </a:lvl1pPr>
          </a:lstStyle>
          <a:p>
            <a:fld id="{051ED7BF-BED3-43F7-88DC-25C08D4760F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17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+mj-lt"/>
          <a:ea typeface="中文 Hei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中文 Hei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中文 Hei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中文 Hei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中文 Hei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中文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07" userDrawn="1">
          <p15:clr>
            <a:srgbClr val="F26B43"/>
          </p15:clr>
        </p15:guide>
        <p15:guide id="2" pos="7372" userDrawn="1">
          <p15:clr>
            <a:srgbClr val="F26B43"/>
          </p15:clr>
        </p15:guide>
        <p15:guide id="3" orient="horz" pos="259" userDrawn="1">
          <p15:clr>
            <a:srgbClr val="F26B43"/>
          </p15:clr>
        </p15:guide>
        <p15:guide id="4" orient="horz" pos="40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rdatamining.com/examples/outlier-detection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nblogs.com/pinard/p/6208966.html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Ramer%E2%80%93Douglas%E2%80%93Peucker_algorithm" TargetMode="Externa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icrosoft.com/en-us/download/details.aspx?id=52367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Minimum_bounding_box" TargetMode="Externa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icrosoft.com/en-us/research/publication/t-drive-driving-directions-based-on-taxi-trajectories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cin.com/p-1626940049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docin.com/p-690646500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ocin.com/p-1594723594.html" TargetMode="External"/><Relationship Id="rId5" Type="http://schemas.openxmlformats.org/officeDocument/2006/relationships/hyperlink" Target="http://www.doc88.com/p-5438951297054.html" TargetMode="External"/><Relationship Id="rId4" Type="http://schemas.openxmlformats.org/officeDocument/2006/relationships/hyperlink" Target="http://www.doc88.com/p-7798292339865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icrosoft.com/en-us/research/publication/gps-trajectories-with-transportation-mode-label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orn.mpg.de/en" TargetMode="External"/><Relationship Id="rId4" Type="http://schemas.openxmlformats.org/officeDocument/2006/relationships/hyperlink" Target="https://www.movebank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F0C1351-4FF1-4B62-B8D0-9EF1748375EB}"/>
              </a:ext>
            </a:extLst>
          </p:cNvPr>
          <p:cNvSpPr txBox="1"/>
          <p:nvPr/>
        </p:nvSpPr>
        <p:spPr>
          <a:xfrm>
            <a:off x="4894262" y="2405737"/>
            <a:ext cx="3351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学习报告</a:t>
            </a:r>
            <a:endParaRPr lang="en-US" altLang="zh-CN" sz="4800" b="1" dirty="0"/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id="{D7D1E6B9-E6EA-409F-A4B9-83603860BCC8}"/>
              </a:ext>
            </a:extLst>
          </p:cNvPr>
          <p:cNvSpPr>
            <a:spLocks/>
          </p:cNvSpPr>
          <p:nvPr/>
        </p:nvSpPr>
        <p:spPr bwMode="auto">
          <a:xfrm>
            <a:off x="487363" y="3236734"/>
            <a:ext cx="8419086" cy="3171189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040" y="358716"/>
            <a:ext cx="3508151" cy="9001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88A9CE-76F9-5F43-90FA-3E3DCDBAF8B1}"/>
              </a:ext>
            </a:extLst>
          </p:cNvPr>
          <p:cNvSpPr txBox="1"/>
          <p:nvPr/>
        </p:nvSpPr>
        <p:spPr>
          <a:xfrm>
            <a:off x="9059562" y="440764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Blue: Subtitle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12B763-590E-694F-B2F3-49229E91D748}"/>
              </a:ext>
            </a:extLst>
          </p:cNvPr>
          <p:cNvSpPr txBox="1"/>
          <p:nvPr/>
        </p:nvSpPr>
        <p:spPr>
          <a:xfrm>
            <a:off x="9059562" y="4049974"/>
            <a:ext cx="232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Black: 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8C2298-7A03-D544-9B84-216FF42AFEA8}"/>
              </a:ext>
            </a:extLst>
          </p:cNvPr>
          <p:cNvSpPr txBox="1"/>
          <p:nvPr/>
        </p:nvSpPr>
        <p:spPr>
          <a:xfrm>
            <a:off x="9059562" y="510444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D883FF"/>
                </a:solidFill>
              </a:rPr>
              <a:t>Purple: Explanation</a:t>
            </a:r>
            <a:endParaRPr kumimoji="1" lang="zh-CN" altLang="en-US" dirty="0">
              <a:solidFill>
                <a:srgbClr val="D883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40111A-D6A5-7B41-862D-0AA50063383A}"/>
              </a:ext>
            </a:extLst>
          </p:cNvPr>
          <p:cNvSpPr txBox="1"/>
          <p:nvPr/>
        </p:nvSpPr>
        <p:spPr>
          <a:xfrm>
            <a:off x="9059562" y="473189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Red: Important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B5A468-F3A2-254F-BAC2-50126422AC81}"/>
              </a:ext>
            </a:extLst>
          </p:cNvPr>
          <p:cNvSpPr txBox="1"/>
          <p:nvPr/>
        </p:nvSpPr>
        <p:spPr>
          <a:xfrm>
            <a:off x="9059562" y="547056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4E8F00"/>
                </a:solidFill>
              </a:rPr>
              <a:t>Green: Methods</a:t>
            </a:r>
            <a:r>
              <a:rPr kumimoji="1" lang="zh-CN" altLang="en-US" dirty="0">
                <a:solidFill>
                  <a:srgbClr val="4E8F00"/>
                </a:solidFill>
              </a:rPr>
              <a:t> </a:t>
            </a:r>
            <a:r>
              <a:rPr kumimoji="1" lang="en-US" altLang="zh-CN" dirty="0">
                <a:solidFill>
                  <a:srgbClr val="4E8F00"/>
                </a:solidFill>
              </a:rPr>
              <a:t>&amp;</a:t>
            </a:r>
            <a:r>
              <a:rPr kumimoji="1" lang="zh-CN" altLang="en-US" dirty="0">
                <a:solidFill>
                  <a:srgbClr val="4E8F00"/>
                </a:solidFill>
              </a:rPr>
              <a:t> </a:t>
            </a:r>
            <a:r>
              <a:rPr kumimoji="1" lang="en-US" altLang="zh-CN" dirty="0">
                <a:solidFill>
                  <a:srgbClr val="4E8F00"/>
                </a:solidFill>
              </a:rPr>
              <a:t>Solution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4E81C3-82AD-F94D-B699-F06D993E6A97}"/>
              </a:ext>
            </a:extLst>
          </p:cNvPr>
          <p:cNvSpPr txBox="1"/>
          <p:nvPr/>
        </p:nvSpPr>
        <p:spPr>
          <a:xfrm>
            <a:off x="9085209" y="583668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4D88BA"/>
                </a:solidFill>
              </a:rPr>
              <a:t>Dark</a:t>
            </a:r>
            <a:r>
              <a:rPr kumimoji="1" lang="zh-CN" altLang="en-US" dirty="0">
                <a:solidFill>
                  <a:srgbClr val="4D88BA"/>
                </a:solidFill>
              </a:rPr>
              <a:t> </a:t>
            </a:r>
            <a:r>
              <a:rPr kumimoji="1" lang="en-US" altLang="zh-CN" dirty="0">
                <a:solidFill>
                  <a:srgbClr val="4D88BA"/>
                </a:solidFill>
              </a:rPr>
              <a:t>Blue: URL</a:t>
            </a:r>
            <a:endParaRPr kumimoji="1" lang="zh-CN" altLang="en-US" dirty="0">
              <a:solidFill>
                <a:srgbClr val="4D88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66434"/>
      </p:ext>
    </p:extLst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436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4.1	noise filtering(</a:t>
            </a:r>
            <a:r>
              <a:rPr kumimoji="1" lang="zh-CN" altLang="en-US" sz="2400" dirty="0">
                <a:solidFill>
                  <a:srgbClr val="00B0F0"/>
                </a:solidFill>
              </a:rPr>
              <a:t>噪声过滤</a:t>
            </a:r>
            <a:r>
              <a:rPr lang="en" altLang="zh-CN" sz="2400" dirty="0">
                <a:solidFill>
                  <a:srgbClr val="00B0F0"/>
                </a:solidFill>
              </a:rPr>
              <a:t>)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A469B1-B037-B04C-B014-CD9914980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2349500"/>
            <a:ext cx="3289300" cy="1397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ED4779B-FA00-AD41-BD97-31438A1F9FDA}"/>
              </a:ext>
            </a:extLst>
          </p:cNvPr>
          <p:cNvSpPr txBox="1"/>
          <p:nvPr/>
        </p:nvSpPr>
        <p:spPr>
          <a:xfrm>
            <a:off x="1749480" y="3731757"/>
            <a:ext cx="483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b.   Kalman and Particle Filters[</a:t>
            </a:r>
            <a:r>
              <a:rPr lang="zh-CN" altLang="en-US" dirty="0">
                <a:solidFill>
                  <a:srgbClr val="4E8F00"/>
                </a:solidFill>
              </a:rPr>
              <a:t>卡尔曼和粒子滤波器</a:t>
            </a:r>
            <a:r>
              <a:rPr lang="en" altLang="zh-CN" dirty="0">
                <a:solidFill>
                  <a:srgbClr val="4E8F00"/>
                </a:solidFill>
              </a:rPr>
              <a:t>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8EE90E-047E-D541-8858-A8B5D7ED6765}"/>
              </a:ext>
            </a:extLst>
          </p:cNvPr>
          <p:cNvSpPr txBox="1"/>
          <p:nvPr/>
        </p:nvSpPr>
        <p:spPr>
          <a:xfrm>
            <a:off x="1749480" y="4470400"/>
            <a:ext cx="52886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The trajectory estimated from the </a:t>
            </a:r>
            <a:r>
              <a:rPr kumimoji="1" lang="en" altLang="zh-CN" dirty="0">
                <a:solidFill>
                  <a:srgbClr val="FF0000"/>
                </a:solidFill>
              </a:rPr>
              <a:t>Kalman filter </a:t>
            </a:r>
          </a:p>
          <a:p>
            <a:r>
              <a:rPr kumimoji="1" lang="en" altLang="zh-CN" dirty="0"/>
              <a:t>is a trade-off between the </a:t>
            </a:r>
            <a:r>
              <a:rPr kumimoji="1" lang="en" altLang="zh-CN" dirty="0">
                <a:solidFill>
                  <a:srgbClr val="FF0000"/>
                </a:solidFill>
              </a:rPr>
              <a:t>measurements</a:t>
            </a:r>
            <a:r>
              <a:rPr kumimoji="1" lang="en" altLang="zh-CN" dirty="0"/>
              <a:t> and a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motion model.</a:t>
            </a:r>
            <a:r>
              <a:rPr kumimoji="1" lang="en" altLang="zh-CN" dirty="0"/>
              <a:t> Besides giving </a:t>
            </a:r>
            <a:r>
              <a:rPr kumimoji="1" lang="en" altLang="zh-CN" dirty="0">
                <a:solidFill>
                  <a:srgbClr val="FF0000"/>
                </a:solidFill>
              </a:rPr>
              <a:t>estimates</a:t>
            </a:r>
            <a:r>
              <a:rPr kumimoji="1" lang="en" altLang="zh-CN" dirty="0"/>
              <a:t> that </a:t>
            </a:r>
          </a:p>
          <a:p>
            <a:r>
              <a:rPr kumimoji="1" lang="en" altLang="zh-CN" dirty="0"/>
              <a:t>obey the laws of physics, the Kalman filter gives</a:t>
            </a:r>
          </a:p>
          <a:p>
            <a:r>
              <a:rPr kumimoji="1" lang="en" altLang="zh-CN" dirty="0"/>
              <a:t> principled estimates of higher order motion states</a:t>
            </a:r>
          </a:p>
          <a:p>
            <a:r>
              <a:rPr kumimoji="1" lang="en" altLang="zh-CN" dirty="0"/>
              <a:t> like speed.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C01764-391B-D54B-B639-85391D5E7043}"/>
              </a:ext>
            </a:extLst>
          </p:cNvPr>
          <p:cNvSpPr txBox="1"/>
          <p:nvPr/>
        </p:nvSpPr>
        <p:spPr>
          <a:xfrm>
            <a:off x="7038107" y="1543883"/>
            <a:ext cx="4758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The differences between Kalman Filters</a:t>
            </a:r>
            <a:r>
              <a:rPr lang="zh-CN" altLang="en-US" dirty="0">
                <a:solidFill>
                  <a:srgbClr val="4E8F00"/>
                </a:solidFill>
              </a:rPr>
              <a:t> </a:t>
            </a:r>
            <a:r>
              <a:rPr lang="en-US" altLang="zh-CN" dirty="0">
                <a:solidFill>
                  <a:srgbClr val="4E8F00"/>
                </a:solidFill>
              </a:rPr>
              <a:t>and</a:t>
            </a:r>
            <a:r>
              <a:rPr lang="en" altLang="zh-CN" dirty="0">
                <a:solidFill>
                  <a:srgbClr val="4E8F00"/>
                </a:solidFill>
              </a:rPr>
              <a:t> </a:t>
            </a:r>
          </a:p>
          <a:p>
            <a:r>
              <a:rPr lang="en" altLang="zh-CN" dirty="0">
                <a:solidFill>
                  <a:srgbClr val="4E8F00"/>
                </a:solidFill>
              </a:rPr>
              <a:t>Particle Filters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5859A2-4766-6440-AA3C-E3136568CFFB}"/>
              </a:ext>
            </a:extLst>
          </p:cNvPr>
          <p:cNvSpPr txBox="1"/>
          <p:nvPr/>
        </p:nvSpPr>
        <p:spPr>
          <a:xfrm>
            <a:off x="7038107" y="2245294"/>
            <a:ext cx="4942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While the Kalman filter gains efficiency by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assuming</a:t>
            </a:r>
            <a:r>
              <a:rPr kumimoji="1" lang="en" altLang="zh-CN" dirty="0"/>
              <a:t> </a:t>
            </a:r>
            <a:r>
              <a:rPr kumimoji="1" lang="en" altLang="zh-CN" dirty="0">
                <a:solidFill>
                  <a:srgbClr val="FF0000"/>
                </a:solidFill>
              </a:rPr>
              <a:t>linear models</a:t>
            </a:r>
            <a:r>
              <a:rPr kumimoji="1" lang="en" altLang="zh-CN" dirty="0"/>
              <a:t> plus </a:t>
            </a:r>
            <a:r>
              <a:rPr kumimoji="1" lang="en" altLang="zh-CN" dirty="0">
                <a:solidFill>
                  <a:srgbClr val="FF0000"/>
                </a:solidFill>
              </a:rPr>
              <a:t>Gaussian noise</a:t>
            </a:r>
            <a:r>
              <a:rPr kumimoji="1" lang="en" altLang="zh-CN" dirty="0"/>
              <a:t>, </a:t>
            </a:r>
          </a:p>
          <a:p>
            <a:r>
              <a:rPr kumimoji="1" lang="en" altLang="zh-CN" dirty="0"/>
              <a:t>the particle filter relaxes these assumptions for</a:t>
            </a:r>
          </a:p>
          <a:p>
            <a:r>
              <a:rPr kumimoji="1" lang="en" altLang="zh-CN" dirty="0" err="1"/>
              <a:t>sa</a:t>
            </a:r>
            <a:r>
              <a:rPr kumimoji="1" lang="en" altLang="zh-CN" dirty="0"/>
              <a:t> more general, but less efficient, algorithm.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E62E41-9458-DB49-801A-A80DC4575A05}"/>
              </a:ext>
            </a:extLst>
          </p:cNvPr>
          <p:cNvSpPr txBox="1"/>
          <p:nvPr/>
        </p:nvSpPr>
        <p:spPr>
          <a:xfrm>
            <a:off x="7038107" y="463663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Linear models</a:t>
            </a:r>
            <a:r>
              <a:rPr kumimoji="1" lang="en-US" altLang="zh-CN" dirty="0">
                <a:solidFill>
                  <a:srgbClr val="FF0000"/>
                </a:solidFill>
              </a:rPr>
              <a:t>: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F1440A-FB24-7740-824B-F5FEA7EB7E5A}"/>
              </a:ext>
            </a:extLst>
          </p:cNvPr>
          <p:cNvSpPr txBox="1"/>
          <p:nvPr/>
        </p:nvSpPr>
        <p:spPr>
          <a:xfrm>
            <a:off x="8851900" y="368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299C525-477A-4944-8FFA-6F32ABEE8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240" y="5015667"/>
            <a:ext cx="4800111" cy="8283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B756394-D78F-5D44-BF84-525195973C49}"/>
              </a:ext>
            </a:extLst>
          </p:cNvPr>
          <p:cNvSpPr txBox="1"/>
          <p:nvPr/>
        </p:nvSpPr>
        <p:spPr>
          <a:xfrm>
            <a:off x="7043603" y="424842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D883FF"/>
                </a:solidFill>
              </a:rPr>
              <a:t>Explanation:</a:t>
            </a:r>
            <a:endParaRPr kumimoji="1" lang="zh-CN" altLang="en-US" dirty="0">
              <a:solidFill>
                <a:srgbClr val="D883FF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82EE1E-CFF7-7544-9861-38E0AC8842F8}"/>
              </a:ext>
            </a:extLst>
          </p:cNvPr>
          <p:cNvSpPr txBox="1"/>
          <p:nvPr/>
        </p:nvSpPr>
        <p:spPr>
          <a:xfrm>
            <a:off x="7038107" y="344562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Particle Filters: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5C1158-72D0-E44D-9355-640BC3D48A1B}"/>
              </a:ext>
            </a:extLst>
          </p:cNvPr>
          <p:cNvSpPr txBox="1"/>
          <p:nvPr/>
        </p:nvSpPr>
        <p:spPr>
          <a:xfrm>
            <a:off x="7025283" y="377432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Kalman Filters: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A8C43C-3193-0E44-9C3A-3137321D56DC}"/>
              </a:ext>
            </a:extLst>
          </p:cNvPr>
          <p:cNvSpPr txBox="1"/>
          <p:nvPr/>
        </p:nvSpPr>
        <p:spPr>
          <a:xfrm>
            <a:off x="8851900" y="377432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Linear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1EC4B4-D2DB-3042-A9F2-29173746E417}"/>
              </a:ext>
            </a:extLst>
          </p:cNvPr>
          <p:cNvSpPr txBox="1"/>
          <p:nvPr/>
        </p:nvSpPr>
        <p:spPr>
          <a:xfrm>
            <a:off x="8851900" y="344562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Nonlinear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5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436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4.1	noise filtering(</a:t>
            </a:r>
            <a:r>
              <a:rPr kumimoji="1" lang="zh-CN" altLang="en-US" sz="2400" dirty="0">
                <a:solidFill>
                  <a:srgbClr val="00B0F0"/>
                </a:solidFill>
              </a:rPr>
              <a:t>噪声过滤</a:t>
            </a:r>
            <a:r>
              <a:rPr lang="en" altLang="zh-CN" sz="2400" dirty="0">
                <a:solidFill>
                  <a:srgbClr val="00B0F0"/>
                </a:solidFill>
              </a:rPr>
              <a:t>)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A469B1-B037-B04C-B014-CD9914980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96" y="2002225"/>
            <a:ext cx="3289300" cy="1397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ED4779B-FA00-AD41-BD97-31438A1F9FDA}"/>
              </a:ext>
            </a:extLst>
          </p:cNvPr>
          <p:cNvSpPr txBox="1"/>
          <p:nvPr/>
        </p:nvSpPr>
        <p:spPr>
          <a:xfrm>
            <a:off x="1749480" y="3359834"/>
            <a:ext cx="483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b.   Kalman and Particle Filters[</a:t>
            </a:r>
            <a:r>
              <a:rPr lang="zh-CN" altLang="en-US" dirty="0">
                <a:solidFill>
                  <a:srgbClr val="4E8F00"/>
                </a:solidFill>
              </a:rPr>
              <a:t>卡尔曼和粒子滤波器</a:t>
            </a:r>
            <a:r>
              <a:rPr lang="en" altLang="zh-CN" dirty="0">
                <a:solidFill>
                  <a:srgbClr val="4E8F00"/>
                </a:solidFill>
              </a:rPr>
              <a:t>]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F1440A-FB24-7740-824B-F5FEA7EB7E5A}"/>
              </a:ext>
            </a:extLst>
          </p:cNvPr>
          <p:cNvSpPr txBox="1"/>
          <p:nvPr/>
        </p:nvSpPr>
        <p:spPr>
          <a:xfrm>
            <a:off x="8851900" y="368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6ACED0-632A-BE48-8FB3-497C3C618DC9}"/>
              </a:ext>
            </a:extLst>
          </p:cNvPr>
          <p:cNvSpPr txBox="1"/>
          <p:nvPr/>
        </p:nvSpPr>
        <p:spPr>
          <a:xfrm>
            <a:off x="3248771" y="400456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Gaussian noise:</a:t>
            </a:r>
            <a:endParaRPr kumimoji="1"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5C0B1D1-B6C8-5545-8CEE-CFB9FCEED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698" y="2518545"/>
            <a:ext cx="4768293" cy="371069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A54A984-5877-EE43-A3C2-57FA8F72C4AC}"/>
              </a:ext>
            </a:extLst>
          </p:cNvPr>
          <p:cNvSpPr txBox="1"/>
          <p:nvPr/>
        </p:nvSpPr>
        <p:spPr>
          <a:xfrm>
            <a:off x="1749480" y="400616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D883FF"/>
                </a:solidFill>
              </a:rPr>
              <a:t>Explanation:</a:t>
            </a:r>
            <a:endParaRPr kumimoji="1" lang="zh-CN" altLang="en-US" dirty="0">
              <a:solidFill>
                <a:srgbClr val="D883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D054B3-769C-934F-BA5E-D3A26F35B43A}"/>
              </a:ext>
            </a:extLst>
          </p:cNvPr>
          <p:cNvSpPr txBox="1"/>
          <p:nvPr/>
        </p:nvSpPr>
        <p:spPr>
          <a:xfrm>
            <a:off x="1749480" y="4373894"/>
            <a:ext cx="48911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The Gaussian noise data centered at 0 and </a:t>
            </a:r>
          </a:p>
          <a:p>
            <a:r>
              <a:rPr kumimoji="1" lang="en" altLang="zh-CN" dirty="0"/>
              <a:t>whose standard deviation is sigma is added</a:t>
            </a:r>
          </a:p>
          <a:p>
            <a:r>
              <a:rPr kumimoji="1" lang="en" altLang="zh-CN" dirty="0"/>
              <a:t>to the input data. This is to alleviate the </a:t>
            </a:r>
          </a:p>
          <a:p>
            <a:r>
              <a:rPr kumimoji="1" lang="en" altLang="zh-CN" dirty="0"/>
              <a:t>over-fitting phenomenon</a:t>
            </a:r>
            <a:r>
              <a:rPr kumimoji="1" lang="en-US" altLang="zh-CN" dirty="0"/>
              <a:t>(</a:t>
            </a:r>
            <a:r>
              <a:rPr kumimoji="1" lang="zh-CN" altLang="en-US" dirty="0"/>
              <a:t>过拟合现象</a:t>
            </a:r>
            <a:r>
              <a:rPr kumimoji="1" lang="en-US" altLang="zh-CN" dirty="0"/>
              <a:t>)</a:t>
            </a:r>
            <a:r>
              <a:rPr kumimoji="1" lang="en" altLang="zh-CN" dirty="0"/>
              <a:t>, which </a:t>
            </a:r>
          </a:p>
          <a:p>
            <a:r>
              <a:rPr kumimoji="1" lang="en" altLang="zh-CN" dirty="0"/>
              <a:t>can be understood as adding a small random </a:t>
            </a:r>
          </a:p>
          <a:p>
            <a:r>
              <a:rPr kumimoji="1" lang="en" altLang="zh-CN" dirty="0"/>
              <a:t>number to the input. Adding Gaussian noise is</a:t>
            </a:r>
          </a:p>
          <a:p>
            <a:r>
              <a:rPr kumimoji="1" lang="en" altLang="zh-CN" dirty="0"/>
              <a:t>a natural</a:t>
            </a:r>
            <a:r>
              <a:rPr kumimoji="1" lang="zh-CN" altLang="en-US" dirty="0"/>
              <a:t> </a:t>
            </a:r>
            <a:r>
              <a:rPr kumimoji="1" lang="en" altLang="zh-CN" dirty="0"/>
              <a:t>treatment for real input values. </a:t>
            </a:r>
            <a:r>
              <a:rPr kumimoji="1" lang="en" altLang="zh-CN" dirty="0">
                <a:solidFill>
                  <a:srgbClr val="FF0000"/>
                </a:solidFill>
              </a:rPr>
              <a:t>Only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valid during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" altLang="zh-CN" dirty="0">
                <a:solidFill>
                  <a:srgbClr val="FF0000"/>
                </a:solidFill>
              </a:rPr>
              <a:t>training.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410FEEC-8A72-E94D-848E-9736C67817FE}"/>
              </a:ext>
            </a:extLst>
          </p:cNvPr>
          <p:cNvSpPr txBox="1"/>
          <p:nvPr/>
        </p:nvSpPr>
        <p:spPr>
          <a:xfrm>
            <a:off x="6640627" y="1978748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Official Document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5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436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4.1	noise filtering(</a:t>
            </a:r>
            <a:r>
              <a:rPr kumimoji="1" lang="zh-CN" altLang="en-US" sz="2400" dirty="0">
                <a:solidFill>
                  <a:srgbClr val="00B0F0"/>
                </a:solidFill>
              </a:rPr>
              <a:t>噪声过滤</a:t>
            </a:r>
            <a:r>
              <a:rPr lang="en" altLang="zh-CN" sz="2400" dirty="0">
                <a:solidFill>
                  <a:srgbClr val="00B0F0"/>
                </a:solidFill>
              </a:rPr>
              <a:t>)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A469B1-B037-B04C-B014-CD9914980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96" y="2002225"/>
            <a:ext cx="3289300" cy="1397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ED4779B-FA00-AD41-BD97-31438A1F9FDA}"/>
              </a:ext>
            </a:extLst>
          </p:cNvPr>
          <p:cNvSpPr txBox="1"/>
          <p:nvPr/>
        </p:nvSpPr>
        <p:spPr>
          <a:xfrm>
            <a:off x="1749480" y="3359834"/>
            <a:ext cx="483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b.   Kalman and Particle Filters[</a:t>
            </a:r>
            <a:r>
              <a:rPr lang="zh-CN" altLang="en-US" dirty="0">
                <a:solidFill>
                  <a:srgbClr val="4E8F00"/>
                </a:solidFill>
              </a:rPr>
              <a:t>卡尔曼和粒子滤波器</a:t>
            </a:r>
            <a:r>
              <a:rPr lang="en" altLang="zh-CN" dirty="0">
                <a:solidFill>
                  <a:srgbClr val="4E8F00"/>
                </a:solidFill>
              </a:rPr>
              <a:t>]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F1440A-FB24-7740-824B-F5FEA7EB7E5A}"/>
              </a:ext>
            </a:extLst>
          </p:cNvPr>
          <p:cNvSpPr txBox="1"/>
          <p:nvPr/>
        </p:nvSpPr>
        <p:spPr>
          <a:xfrm>
            <a:off x="8851900" y="368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6C894F-D5B4-F14D-B984-1FBD26BA4B03}"/>
              </a:ext>
            </a:extLst>
          </p:cNvPr>
          <p:cNvSpPr txBox="1"/>
          <p:nvPr/>
        </p:nvSpPr>
        <p:spPr>
          <a:xfrm>
            <a:off x="1749480" y="400456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Some points: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180D3E-AD87-D944-BEA4-02298C44808E}"/>
              </a:ext>
            </a:extLst>
          </p:cNvPr>
          <p:cNvSpPr txBox="1"/>
          <p:nvPr/>
        </p:nvSpPr>
        <p:spPr>
          <a:xfrm>
            <a:off x="1749480" y="4473002"/>
            <a:ext cx="5151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both Kalman and particle filters</a:t>
            </a:r>
            <a:r>
              <a:rPr kumimoji="1" lang="zh-CN" altLang="en-US" dirty="0"/>
              <a:t> </a:t>
            </a:r>
            <a:r>
              <a:rPr kumimoji="1" lang="en" altLang="zh-CN" dirty="0"/>
              <a:t>depend on the </a:t>
            </a:r>
          </a:p>
          <a:p>
            <a:r>
              <a:rPr kumimoji="1" lang="en" altLang="zh-CN" dirty="0"/>
              <a:t>measurement of an initial</a:t>
            </a:r>
            <a:r>
              <a:rPr kumimoji="1" lang="en-US" altLang="zh-CN" dirty="0"/>
              <a:t>(</a:t>
            </a:r>
            <a:r>
              <a:rPr kumimoji="1" lang="zh-CN" altLang="en-US" dirty="0"/>
              <a:t>最初的</a:t>
            </a:r>
            <a:r>
              <a:rPr kumimoji="1" lang="en-US" altLang="zh-CN" dirty="0"/>
              <a:t>)</a:t>
            </a:r>
            <a:r>
              <a:rPr kumimoji="1" lang="en" altLang="zh-CN" dirty="0"/>
              <a:t> location. </a:t>
            </a:r>
            <a:r>
              <a:rPr kumimoji="1" lang="en" altLang="zh-CN" dirty="0">
                <a:solidFill>
                  <a:srgbClr val="FF0000"/>
                </a:solidFill>
              </a:rPr>
              <a:t>If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the first point in a trajectory is noisy, the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effectiveness of the two filters drops significantly.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CC06DB-AE0D-6848-941E-F3C9615752BB}"/>
              </a:ext>
            </a:extLst>
          </p:cNvPr>
          <p:cNvSpPr txBox="1"/>
          <p:nvPr/>
        </p:nvSpPr>
        <p:spPr>
          <a:xfrm>
            <a:off x="7027106" y="1572319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c. Heuristics-Based Outlier Detection </a:t>
            </a:r>
          </a:p>
          <a:p>
            <a:r>
              <a:rPr lang="en" altLang="zh-CN" dirty="0">
                <a:solidFill>
                  <a:srgbClr val="4E8F00"/>
                </a:solidFill>
              </a:rPr>
              <a:t>[</a:t>
            </a:r>
            <a:r>
              <a:rPr lang="zh-CN" altLang="en-US" dirty="0">
                <a:solidFill>
                  <a:srgbClr val="4E8F00"/>
                </a:solidFill>
              </a:rPr>
              <a:t>基于启发式的异常值检测</a:t>
            </a:r>
            <a:r>
              <a:rPr lang="en" altLang="zh-CN" dirty="0">
                <a:solidFill>
                  <a:srgbClr val="4E8F00"/>
                </a:solidFill>
              </a:rPr>
              <a:t>]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1BC765-CD2D-3846-A88F-A6FB0A8F59C6}"/>
              </a:ext>
            </a:extLst>
          </p:cNvPr>
          <p:cNvSpPr txBox="1"/>
          <p:nvPr/>
        </p:nvSpPr>
        <p:spPr>
          <a:xfrm>
            <a:off x="7027106" y="2250615"/>
            <a:ext cx="4532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This method removes noise points directly</a:t>
            </a:r>
          </a:p>
          <a:p>
            <a:r>
              <a:rPr kumimoji="1" lang="en" altLang="zh-CN" dirty="0"/>
              <a:t>from a trajectory by using outlier detection </a:t>
            </a:r>
          </a:p>
          <a:p>
            <a:r>
              <a:rPr kumimoji="1" lang="en" altLang="zh-CN" dirty="0"/>
              <a:t>Algorithms(</a:t>
            </a:r>
            <a:r>
              <a:rPr kumimoji="1" lang="zh-CN" altLang="en-US" dirty="0"/>
              <a:t>异常检测算法</a:t>
            </a:r>
            <a:r>
              <a:rPr kumimoji="1" lang="en" altLang="zh-CN" dirty="0"/>
              <a:t>). 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5251E-4366-7B4E-928F-B47DC8EAB458}"/>
              </a:ext>
            </a:extLst>
          </p:cNvPr>
          <p:cNvSpPr txBox="1"/>
          <p:nvPr/>
        </p:nvSpPr>
        <p:spPr>
          <a:xfrm>
            <a:off x="8482380" y="3359834"/>
            <a:ext cx="337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Outlier detection Algorithms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4F5037-630D-5841-BA65-B4A64B75D60A}"/>
              </a:ext>
            </a:extLst>
          </p:cNvPr>
          <p:cNvSpPr txBox="1"/>
          <p:nvPr/>
        </p:nvSpPr>
        <p:spPr>
          <a:xfrm>
            <a:off x="7027106" y="3359834"/>
            <a:ext cx="148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D883FF"/>
                </a:solidFill>
              </a:rPr>
              <a:t>Explanation:</a:t>
            </a:r>
            <a:endParaRPr kumimoji="1" lang="zh-CN" altLang="en-US" dirty="0">
              <a:solidFill>
                <a:srgbClr val="D883FF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1C8109-0D2E-D946-956D-2ED14C2313B2}"/>
              </a:ext>
            </a:extLst>
          </p:cNvPr>
          <p:cNvSpPr txBox="1"/>
          <p:nvPr/>
        </p:nvSpPr>
        <p:spPr>
          <a:xfrm>
            <a:off x="7027106" y="4473002"/>
            <a:ext cx="3429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en" altLang="zh-CN" dirty="0"/>
              <a:t>Statistic-based(</a:t>
            </a:r>
            <a:r>
              <a:rPr lang="zh-CN" altLang="en-US" dirty="0"/>
              <a:t>基于统计</a:t>
            </a:r>
            <a:r>
              <a:rPr lang="en-US" altLang="zh-CN" dirty="0"/>
              <a:t>)</a:t>
            </a:r>
          </a:p>
          <a:p>
            <a:r>
              <a:rPr lang="en" altLang="zh-CN" dirty="0"/>
              <a:t>2.Distance-based(</a:t>
            </a:r>
            <a:r>
              <a:rPr lang="zh-CN" altLang="en-US" dirty="0"/>
              <a:t>基于距离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</a:t>
            </a:r>
            <a:r>
              <a:rPr lang="en" altLang="zh-CN" dirty="0"/>
              <a:t>Density-based(</a:t>
            </a:r>
            <a:r>
              <a:rPr lang="zh-CN" altLang="en-US" dirty="0"/>
              <a:t>基于密度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en" altLang="zh-CN" dirty="0"/>
              <a:t>Clustering-based(</a:t>
            </a:r>
            <a:r>
              <a:rPr lang="zh-CN" altLang="en-US" dirty="0"/>
              <a:t>基于聚类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370161-689F-2C4A-A495-BE3DC03A5683}"/>
              </a:ext>
            </a:extLst>
          </p:cNvPr>
          <p:cNvSpPr txBox="1"/>
          <p:nvPr/>
        </p:nvSpPr>
        <p:spPr>
          <a:xfrm>
            <a:off x="7027106" y="3708669"/>
            <a:ext cx="413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5"/>
              </a:rPr>
              <a:t>http://www.rdatamining.com/examples/</a:t>
            </a:r>
          </a:p>
          <a:p>
            <a:r>
              <a:rPr lang="en" altLang="zh-CN" dirty="0">
                <a:hlinkClick r:id="rId5"/>
              </a:rPr>
              <a:t>outlier-detection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31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436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4.1	noise filtering(</a:t>
            </a:r>
            <a:r>
              <a:rPr kumimoji="1" lang="zh-CN" altLang="en-US" sz="2400" dirty="0">
                <a:solidFill>
                  <a:srgbClr val="00B0F0"/>
                </a:solidFill>
              </a:rPr>
              <a:t>噪声过滤</a:t>
            </a:r>
            <a:r>
              <a:rPr lang="en" altLang="zh-CN" sz="2400" dirty="0">
                <a:solidFill>
                  <a:srgbClr val="00B0F0"/>
                </a:solidFill>
              </a:rPr>
              <a:t>)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A469B1-B037-B04C-B014-CD9914980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96" y="2002225"/>
            <a:ext cx="3289300" cy="1397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7F1440A-FB24-7740-824B-F5FEA7EB7E5A}"/>
              </a:ext>
            </a:extLst>
          </p:cNvPr>
          <p:cNvSpPr txBox="1"/>
          <p:nvPr/>
        </p:nvSpPr>
        <p:spPr>
          <a:xfrm>
            <a:off x="8851900" y="368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CC06DB-AE0D-6848-941E-F3C9615752BB}"/>
              </a:ext>
            </a:extLst>
          </p:cNvPr>
          <p:cNvSpPr txBox="1"/>
          <p:nvPr/>
        </p:nvSpPr>
        <p:spPr>
          <a:xfrm>
            <a:off x="1657115" y="3225740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c. Heuristics-Based Outlier Detection </a:t>
            </a:r>
          </a:p>
          <a:p>
            <a:r>
              <a:rPr lang="en" altLang="zh-CN" dirty="0">
                <a:solidFill>
                  <a:srgbClr val="4E8F00"/>
                </a:solidFill>
              </a:rPr>
              <a:t>[</a:t>
            </a:r>
            <a:r>
              <a:rPr lang="zh-CN" altLang="en-US" dirty="0">
                <a:solidFill>
                  <a:srgbClr val="4E8F00"/>
                </a:solidFill>
              </a:rPr>
              <a:t>基于启发式的异常值检测</a:t>
            </a:r>
            <a:r>
              <a:rPr lang="en" altLang="zh-CN" dirty="0">
                <a:solidFill>
                  <a:srgbClr val="4E8F00"/>
                </a:solidFill>
              </a:rPr>
              <a:t>]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C6F8BD-DEB3-D44C-9407-B0798D5A65DE}"/>
              </a:ext>
            </a:extLst>
          </p:cNvPr>
          <p:cNvSpPr txBox="1"/>
          <p:nvPr/>
        </p:nvSpPr>
        <p:spPr>
          <a:xfrm>
            <a:off x="1657115" y="3971158"/>
            <a:ext cx="55621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Some </a:t>
            </a:r>
            <a:r>
              <a:rPr lang="en" altLang="zh-CN" dirty="0">
                <a:solidFill>
                  <a:srgbClr val="FF0000"/>
                </a:solidFill>
              </a:rPr>
              <a:t>distance-based</a:t>
            </a:r>
            <a:r>
              <a:rPr lang="en" altLang="zh-CN" dirty="0"/>
              <a:t> outlier detection can easily </a:t>
            </a:r>
          </a:p>
          <a:p>
            <a:r>
              <a:rPr lang="en" altLang="zh-CN" dirty="0"/>
              <a:t>find the number of </a:t>
            </a:r>
            <a:r>
              <a:rPr lang="en" altLang="zh-CN" i="1" dirty="0"/>
              <a:t>p</a:t>
            </a:r>
            <a:r>
              <a:rPr lang="en" altLang="zh-CN" dirty="0"/>
              <a:t>5’s neighbors within a distance</a:t>
            </a:r>
          </a:p>
          <a:p>
            <a:r>
              <a:rPr lang="en" altLang="zh-CN" i="1" dirty="0"/>
              <a:t>d </a:t>
            </a:r>
            <a:r>
              <a:rPr lang="en" altLang="zh-CN" dirty="0"/>
              <a:t>is smaller than </a:t>
            </a:r>
            <a:r>
              <a:rPr lang="en" altLang="zh-CN" i="1" dirty="0"/>
              <a:t>p </a:t>
            </a:r>
            <a:r>
              <a:rPr lang="en" altLang="zh-CN" dirty="0"/>
              <a:t>proportion(</a:t>
            </a:r>
            <a:r>
              <a:rPr lang="zh-CN" altLang="en" dirty="0"/>
              <a:t>比例</a:t>
            </a:r>
            <a:r>
              <a:rPr lang="en" altLang="zh-CN" dirty="0"/>
              <a:t>)of the points in </a:t>
            </a:r>
          </a:p>
          <a:p>
            <a:r>
              <a:rPr lang="en" altLang="zh-CN" dirty="0"/>
              <a:t>the entire trajectory. Likewise,</a:t>
            </a:r>
            <a:r>
              <a:rPr lang="en" altLang="zh-CN" i="1" dirty="0"/>
              <a:t>p</a:t>
            </a:r>
            <a:r>
              <a:rPr lang="en" altLang="zh-CN" dirty="0"/>
              <a:t>10, </a:t>
            </a:r>
            <a:r>
              <a:rPr lang="en" altLang="zh-CN" i="1" dirty="0"/>
              <a:t>p</a:t>
            </a:r>
            <a:r>
              <a:rPr lang="en" altLang="zh-CN" dirty="0"/>
              <a:t>11, and </a:t>
            </a:r>
            <a:r>
              <a:rPr lang="en" altLang="zh-CN" i="1" dirty="0"/>
              <a:t>p</a:t>
            </a:r>
            <a:r>
              <a:rPr lang="en" altLang="zh-CN" dirty="0"/>
              <a:t>12 can </a:t>
            </a:r>
          </a:p>
          <a:p>
            <a:r>
              <a:rPr lang="en" altLang="zh-CN" dirty="0"/>
              <a:t>be filtered. While such algorithms can handle the </a:t>
            </a:r>
          </a:p>
          <a:p>
            <a:r>
              <a:rPr lang="en" altLang="zh-CN" dirty="0"/>
              <a:t>initial error in a trajectory and data sparsity</a:t>
            </a:r>
            <a:r>
              <a:rPr lang="en-US" altLang="zh-CN" dirty="0"/>
              <a:t>(</a:t>
            </a:r>
            <a:r>
              <a:rPr lang="zh-CN" altLang="en-US" dirty="0"/>
              <a:t>稀疏</a:t>
            </a:r>
            <a:r>
              <a:rPr lang="en-US" altLang="zh-CN" dirty="0"/>
              <a:t>)</a:t>
            </a:r>
            <a:r>
              <a:rPr lang="en" altLang="zh-CN" dirty="0"/>
              <a:t> </a:t>
            </a:r>
          </a:p>
          <a:p>
            <a:r>
              <a:rPr lang="en" altLang="zh-CN" dirty="0"/>
              <a:t>problems, </a:t>
            </a:r>
            <a:r>
              <a:rPr lang="en" altLang="zh-CN" dirty="0">
                <a:solidFill>
                  <a:srgbClr val="FF0000"/>
                </a:solidFill>
              </a:rPr>
              <a:t>setting the threshold(</a:t>
            </a:r>
            <a:r>
              <a:rPr lang="zh-CN" altLang="en-US" dirty="0">
                <a:solidFill>
                  <a:srgbClr val="FF0000"/>
                </a:solidFill>
              </a:rPr>
              <a:t>阈值</a:t>
            </a:r>
            <a:r>
              <a:rPr lang="en" altLang="zh-CN" dirty="0">
                <a:solidFill>
                  <a:srgbClr val="FF0000"/>
                </a:solidFill>
              </a:rPr>
              <a:t>) </a:t>
            </a:r>
            <a:r>
              <a:rPr lang="en" altLang="zh-CN" i="1" dirty="0">
                <a:solidFill>
                  <a:srgbClr val="FF0000"/>
                </a:solidFill>
              </a:rPr>
              <a:t>d </a:t>
            </a:r>
            <a:r>
              <a:rPr lang="en" altLang="zh-CN" dirty="0">
                <a:solidFill>
                  <a:srgbClr val="FF0000"/>
                </a:solidFill>
              </a:rPr>
              <a:t>and </a:t>
            </a:r>
            <a:r>
              <a:rPr lang="en" altLang="zh-CN" i="1" dirty="0">
                <a:solidFill>
                  <a:srgbClr val="FF0000"/>
                </a:solidFill>
              </a:rPr>
              <a:t>p </a:t>
            </a:r>
            <a:r>
              <a:rPr lang="en" altLang="zh-CN" dirty="0">
                <a:solidFill>
                  <a:srgbClr val="FF0000"/>
                </a:solidFill>
              </a:rPr>
              <a:t>is still </a:t>
            </a:r>
          </a:p>
          <a:p>
            <a:r>
              <a:rPr lang="en" altLang="zh-CN" dirty="0">
                <a:solidFill>
                  <a:srgbClr val="FF0000"/>
                </a:solidFill>
              </a:rPr>
              <a:t>based on heuristics. </a:t>
            </a:r>
          </a:p>
        </p:txBody>
      </p:sp>
    </p:spTree>
    <p:extLst>
      <p:ext uri="{BB962C8B-B14F-4D97-AF65-F5344CB8AC3E}">
        <p14:creationId xmlns:p14="http://schemas.microsoft.com/office/powerpoint/2010/main" val="15416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4.2	stay point detection(</a:t>
            </a:r>
            <a:r>
              <a:rPr kumimoji="1" lang="zh-CN" altLang="en-US" sz="2400" dirty="0">
                <a:solidFill>
                  <a:srgbClr val="00B0F0"/>
                </a:solidFill>
              </a:rPr>
              <a:t>停留点检测</a:t>
            </a:r>
            <a:r>
              <a:rPr lang="en" altLang="zh-CN" sz="2400" dirty="0">
                <a:solidFill>
                  <a:srgbClr val="00B0F0"/>
                </a:solidFill>
              </a:rPr>
              <a:t>)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F07E7E-5052-0340-AB53-24838A780880}"/>
              </a:ext>
            </a:extLst>
          </p:cNvPr>
          <p:cNvSpPr txBox="1"/>
          <p:nvPr/>
        </p:nvSpPr>
        <p:spPr>
          <a:xfrm>
            <a:off x="3284002" y="373618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Stay point(P1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P2</a:t>
            </a:r>
            <a:r>
              <a:rPr lang="en" altLang="zh-CN" dirty="0">
                <a:solidFill>
                  <a:srgbClr val="FF0000"/>
                </a:solidFill>
              </a:rPr>
              <a:t>):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图片 12" descr="图片包含 地图, 文字&#10;&#10;描述已自动生成">
            <a:extLst>
              <a:ext uri="{FF2B5EF4-FFF2-40B4-BE49-F238E27FC236}">
                <a16:creationId xmlns:a16="http://schemas.microsoft.com/office/drawing/2014/main" id="{756EFF60-279C-B34A-AF1C-23B2A1259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15" y="2005548"/>
            <a:ext cx="5130800" cy="1638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0FEC977-FA58-154A-B3C6-37594266C006}"/>
              </a:ext>
            </a:extLst>
          </p:cNvPr>
          <p:cNvSpPr txBox="1"/>
          <p:nvPr/>
        </p:nvSpPr>
        <p:spPr>
          <a:xfrm>
            <a:off x="1776549" y="373618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D883FF"/>
                </a:solidFill>
              </a:rPr>
              <a:t>Explanation:</a:t>
            </a:r>
            <a:endParaRPr kumimoji="1" lang="zh-CN" altLang="en-US" dirty="0">
              <a:solidFill>
                <a:srgbClr val="D883FF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434945-062D-044C-B5DD-697253AC7F67}"/>
              </a:ext>
            </a:extLst>
          </p:cNvPr>
          <p:cNvSpPr txBox="1"/>
          <p:nvPr/>
        </p:nvSpPr>
        <p:spPr>
          <a:xfrm>
            <a:off x="1776549" y="4105513"/>
            <a:ext cx="5355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Spatial points(</a:t>
            </a:r>
            <a:r>
              <a:rPr lang="zh-CN" altLang="en" dirty="0"/>
              <a:t>空间</a:t>
            </a:r>
            <a:r>
              <a:rPr lang="zh-CN" altLang="en-US" dirty="0"/>
              <a:t>点</a:t>
            </a:r>
            <a:r>
              <a:rPr lang="en" altLang="zh-CN" dirty="0"/>
              <a:t>) are not equally </a:t>
            </a:r>
            <a:r>
              <a:rPr lang="en" altLang="zh-CN" dirty="0">
                <a:solidFill>
                  <a:srgbClr val="FF0000"/>
                </a:solidFill>
              </a:rPr>
              <a:t>important </a:t>
            </a:r>
          </a:p>
          <a:p>
            <a:r>
              <a:rPr lang="en" altLang="zh-CN" dirty="0"/>
              <a:t>in a trajectory. Some points denote</a:t>
            </a:r>
            <a:r>
              <a:rPr lang="en-US" altLang="zh-CN" dirty="0"/>
              <a:t>(</a:t>
            </a:r>
            <a:r>
              <a:rPr lang="zh-CN" altLang="en-US" dirty="0"/>
              <a:t>表示</a:t>
            </a:r>
            <a:r>
              <a:rPr lang="en-US" altLang="zh-CN" dirty="0"/>
              <a:t>)</a:t>
            </a:r>
            <a:r>
              <a:rPr lang="en" altLang="zh-CN" dirty="0"/>
              <a:t> locations </a:t>
            </a:r>
          </a:p>
          <a:p>
            <a:r>
              <a:rPr lang="en" altLang="zh-CN" dirty="0"/>
              <a:t>where people have stayed for a while, such as </a:t>
            </a:r>
          </a:p>
          <a:p>
            <a:r>
              <a:rPr lang="en" altLang="zh-CN" dirty="0"/>
              <a:t>shopping malls and tourist attractions, or gas </a:t>
            </a:r>
          </a:p>
          <a:p>
            <a:r>
              <a:rPr lang="en" altLang="zh-CN" dirty="0"/>
              <a:t>stations where a vehicle(</a:t>
            </a:r>
            <a:r>
              <a:rPr lang="zh-CN" altLang="en-US" dirty="0"/>
              <a:t>车辆</a:t>
            </a:r>
            <a:r>
              <a:rPr lang="en" altLang="zh-CN" dirty="0"/>
              <a:t>) was refueled(</a:t>
            </a:r>
            <a:r>
              <a:rPr lang="zh-CN" altLang="en-US" dirty="0"/>
              <a:t>加油</a:t>
            </a:r>
            <a:r>
              <a:rPr lang="en" altLang="zh-CN" dirty="0"/>
              <a:t>). We call this kind of points “</a:t>
            </a:r>
            <a:r>
              <a:rPr lang="en" altLang="zh-CN" i="1" dirty="0"/>
              <a:t>Stay Points</a:t>
            </a:r>
            <a:r>
              <a:rPr lang="en" altLang="zh-CN" dirty="0"/>
              <a:t>.”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6B4ECB-FBB7-0047-B618-C9C21C8FDDD3}"/>
              </a:ext>
            </a:extLst>
          </p:cNvPr>
          <p:cNvSpPr txBox="1"/>
          <p:nvPr/>
        </p:nvSpPr>
        <p:spPr>
          <a:xfrm>
            <a:off x="7498080" y="1590049"/>
            <a:ext cx="27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Two types of stay points: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B8CB39-7EAA-6149-B1EE-E2B130CC8FA9}"/>
              </a:ext>
            </a:extLst>
          </p:cNvPr>
          <p:cNvSpPr txBox="1"/>
          <p:nvPr/>
        </p:nvSpPr>
        <p:spPr>
          <a:xfrm>
            <a:off x="7589521" y="205619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a.</a:t>
            </a:r>
            <a:r>
              <a:rPr kumimoji="1" lang="en" altLang="zh-CN" dirty="0"/>
              <a:t> Stay Points 1: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DFE922-3A24-7543-BC5B-7368807C3A11}"/>
              </a:ext>
            </a:extLst>
          </p:cNvPr>
          <p:cNvSpPr txBox="1"/>
          <p:nvPr/>
        </p:nvSpPr>
        <p:spPr>
          <a:xfrm>
            <a:off x="7589521" y="366382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b.</a:t>
            </a:r>
            <a:r>
              <a:rPr kumimoji="1" lang="en" altLang="zh-CN" dirty="0"/>
              <a:t> Stay Points 2: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66CC61-7BDA-0340-AAC1-A6EABE22F2DC}"/>
              </a:ext>
            </a:extLst>
          </p:cNvPr>
          <p:cNvSpPr txBox="1"/>
          <p:nvPr/>
        </p:nvSpPr>
        <p:spPr>
          <a:xfrm>
            <a:off x="7589520" y="2443519"/>
            <a:ext cx="4771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A user </a:t>
            </a:r>
            <a:r>
              <a:rPr lang="en" altLang="zh-CN" dirty="0">
                <a:solidFill>
                  <a:srgbClr val="FF0000"/>
                </a:solidFill>
              </a:rPr>
              <a:t>remains stationary </a:t>
            </a:r>
            <a:r>
              <a:rPr lang="en" altLang="zh-CN" dirty="0"/>
              <a:t>for a while. This </a:t>
            </a:r>
          </a:p>
          <a:p>
            <a:r>
              <a:rPr lang="en" altLang="zh-CN" dirty="0"/>
              <a:t>situation is </a:t>
            </a:r>
            <a:r>
              <a:rPr lang="en" altLang="zh-CN" dirty="0">
                <a:solidFill>
                  <a:srgbClr val="FF0000"/>
                </a:solidFill>
              </a:rPr>
              <a:t>very rare</a:t>
            </a:r>
            <a:r>
              <a:rPr lang="en" altLang="zh-CN" dirty="0"/>
              <a:t>, because a user’s </a:t>
            </a:r>
          </a:p>
          <a:p>
            <a:r>
              <a:rPr lang="en" altLang="zh-CN" dirty="0"/>
              <a:t>positioning device usually generates </a:t>
            </a:r>
          </a:p>
          <a:p>
            <a:r>
              <a:rPr lang="en" altLang="zh-CN" dirty="0"/>
              <a:t>different readings even in the same location.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518A71-9569-B74A-AA69-AF6AB0980E12}"/>
              </a:ext>
            </a:extLst>
          </p:cNvPr>
          <p:cNvSpPr txBox="1"/>
          <p:nvPr/>
        </p:nvSpPr>
        <p:spPr>
          <a:xfrm>
            <a:off x="7589520" y="4053142"/>
            <a:ext cx="4724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It is more </a:t>
            </a:r>
            <a:r>
              <a:rPr lang="en" altLang="zh-CN" dirty="0">
                <a:solidFill>
                  <a:srgbClr val="FF0000"/>
                </a:solidFill>
              </a:rPr>
              <a:t>generally</a:t>
            </a:r>
            <a:r>
              <a:rPr lang="en" altLang="zh-CN" dirty="0"/>
              <a:t> observed in trajectories, </a:t>
            </a:r>
          </a:p>
          <a:p>
            <a:r>
              <a:rPr lang="en" altLang="zh-CN" dirty="0"/>
              <a:t>representing the places where people move </a:t>
            </a:r>
          </a:p>
          <a:p>
            <a:r>
              <a:rPr lang="en" altLang="zh-CN" dirty="0"/>
              <a:t>around (as depicted(</a:t>
            </a:r>
            <a:r>
              <a:rPr lang="zh-CN" altLang="en" dirty="0"/>
              <a:t>描述</a:t>
            </a:r>
            <a:r>
              <a:rPr lang="en" altLang="zh-CN" dirty="0"/>
              <a:t>) in Figures 3(b) </a:t>
            </a:r>
          </a:p>
          <a:p>
            <a:r>
              <a:rPr lang="en" altLang="zh-CN" dirty="0"/>
              <a:t>and 3(c)) or remain stationary but with</a:t>
            </a:r>
          </a:p>
          <a:p>
            <a:r>
              <a:rPr lang="en" altLang="zh-CN" dirty="0"/>
              <a:t>positioning readings shifting around. </a:t>
            </a:r>
          </a:p>
        </p:txBody>
      </p:sp>
    </p:spTree>
    <p:extLst>
      <p:ext uri="{BB962C8B-B14F-4D97-AF65-F5344CB8AC3E}">
        <p14:creationId xmlns:p14="http://schemas.microsoft.com/office/powerpoint/2010/main" val="238042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4.2	stay point detection(</a:t>
            </a:r>
            <a:r>
              <a:rPr kumimoji="1" lang="zh-CN" altLang="en-US" sz="2400" dirty="0">
                <a:solidFill>
                  <a:srgbClr val="00B0F0"/>
                </a:solidFill>
              </a:rPr>
              <a:t>停留点检测</a:t>
            </a:r>
            <a:r>
              <a:rPr lang="en" altLang="zh-CN" sz="2400" dirty="0">
                <a:solidFill>
                  <a:srgbClr val="00B0F0"/>
                </a:solidFill>
              </a:rPr>
              <a:t>)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pic>
        <p:nvPicPr>
          <p:cNvPr id="13" name="图片 12" descr="图片包含 地图, 文字&#10;&#10;描述已自动生成">
            <a:extLst>
              <a:ext uri="{FF2B5EF4-FFF2-40B4-BE49-F238E27FC236}">
                <a16:creationId xmlns:a16="http://schemas.microsoft.com/office/drawing/2014/main" id="{756EFF60-279C-B34A-AF1C-23B2A1259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15" y="2005548"/>
            <a:ext cx="5130800" cy="1638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4906EE-C1FA-1946-B88C-CDABF296DF05}"/>
              </a:ext>
            </a:extLst>
          </p:cNvPr>
          <p:cNvSpPr txBox="1"/>
          <p:nvPr/>
        </p:nvSpPr>
        <p:spPr>
          <a:xfrm>
            <a:off x="1815737" y="364384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stay point detection algorithm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C820CC-1FCE-DE41-8404-EDC6360A23A4}"/>
              </a:ext>
            </a:extLst>
          </p:cNvPr>
          <p:cNvSpPr txBox="1"/>
          <p:nvPr/>
        </p:nvSpPr>
        <p:spPr>
          <a:xfrm>
            <a:off x="1818968" y="4877176"/>
            <a:ext cx="104695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This algorithm first checks if the distance between </a:t>
            </a:r>
            <a:r>
              <a:rPr lang="en" altLang="zh-CN" dirty="0">
                <a:solidFill>
                  <a:srgbClr val="FF0000"/>
                </a:solidFill>
              </a:rPr>
              <a:t>an anchor point</a:t>
            </a:r>
            <a:r>
              <a:rPr lang="en" altLang="zh-CN" dirty="0"/>
              <a:t>[</a:t>
            </a:r>
            <a:r>
              <a:rPr lang="zh-CN" altLang="en-US" dirty="0"/>
              <a:t>锚点</a:t>
            </a:r>
            <a:r>
              <a:rPr lang="en" altLang="zh-CN" dirty="0"/>
              <a:t>] (</a:t>
            </a:r>
            <a:r>
              <a:rPr lang="en" altLang="zh-CN" i="1" dirty="0"/>
              <a:t>p</a:t>
            </a:r>
            <a:r>
              <a:rPr lang="en" altLang="zh-CN" dirty="0"/>
              <a:t>5) and </a:t>
            </a:r>
            <a:r>
              <a:rPr lang="en" altLang="zh-CN" dirty="0">
                <a:solidFill>
                  <a:srgbClr val="FF0000"/>
                </a:solidFill>
              </a:rPr>
              <a:t>its successors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后继者</a:t>
            </a:r>
            <a:r>
              <a:rPr lang="en-US" altLang="zh-CN" dirty="0"/>
              <a:t>)</a:t>
            </a:r>
            <a:r>
              <a:rPr lang="en" altLang="zh-CN" dirty="0"/>
              <a:t> is in a trajectory larger than a </a:t>
            </a:r>
            <a:r>
              <a:rPr lang="en" altLang="zh-CN" dirty="0">
                <a:solidFill>
                  <a:srgbClr val="FF0000"/>
                </a:solidFill>
              </a:rPr>
              <a:t>given threshold </a:t>
            </a:r>
            <a:r>
              <a:rPr lang="en" altLang="zh-CN" dirty="0"/>
              <a:t>(100 m). It then measures </a:t>
            </a:r>
            <a:r>
              <a:rPr lang="en" altLang="zh-CN" dirty="0">
                <a:solidFill>
                  <a:srgbClr val="FF0000"/>
                </a:solidFill>
              </a:rPr>
              <a:t>the time span </a:t>
            </a:r>
          </a:p>
          <a:p>
            <a:r>
              <a:rPr lang="en" altLang="zh-CN" dirty="0"/>
              <a:t>between the anchor point and the last successor (</a:t>
            </a:r>
            <a:r>
              <a:rPr lang="en" altLang="zh-CN" i="1" dirty="0"/>
              <a:t>p</a:t>
            </a:r>
            <a:r>
              <a:rPr lang="en" altLang="zh-CN" dirty="0"/>
              <a:t>8) that is within the distance threshold. If the time </a:t>
            </a:r>
          </a:p>
          <a:p>
            <a:r>
              <a:rPr lang="en" altLang="zh-CN" dirty="0"/>
              <a:t>span</a:t>
            </a:r>
            <a:r>
              <a:rPr lang="en-US" altLang="zh-CN" dirty="0"/>
              <a:t>(</a:t>
            </a:r>
            <a:r>
              <a:rPr lang="zh-CN" altLang="en-US" dirty="0"/>
              <a:t>跨度</a:t>
            </a:r>
            <a:r>
              <a:rPr lang="en-US" altLang="zh-CN" dirty="0"/>
              <a:t>)</a:t>
            </a:r>
            <a:r>
              <a:rPr lang="en" altLang="zh-CN" dirty="0"/>
              <a:t> is larger than a given threshold, a stay point (characterized by </a:t>
            </a:r>
            <a:r>
              <a:rPr lang="en" altLang="zh-CN" i="1" dirty="0"/>
              <a:t>p</a:t>
            </a:r>
            <a:r>
              <a:rPr lang="en" altLang="zh-CN" dirty="0"/>
              <a:t>5, </a:t>
            </a:r>
            <a:r>
              <a:rPr lang="en" altLang="zh-CN" i="1" dirty="0"/>
              <a:t>p</a:t>
            </a:r>
            <a:r>
              <a:rPr lang="en" altLang="zh-CN" dirty="0"/>
              <a:t>6, </a:t>
            </a:r>
            <a:r>
              <a:rPr lang="en" altLang="zh-CN" i="1" dirty="0"/>
              <a:t>p</a:t>
            </a:r>
            <a:r>
              <a:rPr lang="en" altLang="zh-CN" dirty="0"/>
              <a:t>7, and </a:t>
            </a:r>
            <a:r>
              <a:rPr lang="en" altLang="zh-CN" i="1" dirty="0"/>
              <a:t>p</a:t>
            </a:r>
            <a:r>
              <a:rPr lang="en" altLang="zh-CN" dirty="0"/>
              <a:t>8) is </a:t>
            </a:r>
          </a:p>
          <a:p>
            <a:r>
              <a:rPr lang="en" altLang="zh-CN" dirty="0"/>
              <a:t>detected</a:t>
            </a:r>
            <a:r>
              <a:rPr lang="en-US" altLang="zh-CN" dirty="0"/>
              <a:t>(</a:t>
            </a:r>
            <a:r>
              <a:rPr lang="zh-CN" altLang="en-US" dirty="0"/>
              <a:t>检测</a:t>
            </a:r>
            <a:r>
              <a:rPr lang="en-US" altLang="zh-CN" dirty="0"/>
              <a:t>)</a:t>
            </a:r>
            <a:r>
              <a:rPr lang="en" altLang="zh-CN" dirty="0"/>
              <a:t>; the algorithm starts detection the next stay point from </a:t>
            </a:r>
            <a:r>
              <a:rPr lang="en" altLang="zh-CN" i="1" dirty="0"/>
              <a:t>p</a:t>
            </a:r>
            <a:r>
              <a:rPr lang="en" altLang="zh-CN" dirty="0"/>
              <a:t>9. Yuan</a:t>
            </a:r>
            <a:r>
              <a:rPr lang="zh-CN" altLang="en-US" dirty="0"/>
              <a:t> </a:t>
            </a:r>
            <a:r>
              <a:rPr lang="en" altLang="zh-CN" dirty="0"/>
              <a:t>improved this stay </a:t>
            </a:r>
          </a:p>
          <a:p>
            <a:r>
              <a:rPr lang="en" altLang="zh-CN" dirty="0"/>
              <a:t>point detection algorithm based on the idea of </a:t>
            </a:r>
            <a:r>
              <a:rPr lang="en" altLang="zh-CN" dirty="0">
                <a:solidFill>
                  <a:srgbClr val="FF0000"/>
                </a:solidFill>
              </a:rPr>
              <a:t>density clustering</a:t>
            </a:r>
            <a:r>
              <a:rPr lang="en-US" altLang="zh-CN" dirty="0"/>
              <a:t>(</a:t>
            </a:r>
            <a:r>
              <a:rPr lang="zh-CN" altLang="en-US" dirty="0"/>
              <a:t>密度聚类</a:t>
            </a:r>
            <a:r>
              <a:rPr lang="en-US" altLang="zh-CN" dirty="0"/>
              <a:t>)</a:t>
            </a:r>
            <a:r>
              <a:rPr lang="en" altLang="zh-CN" dirty="0"/>
              <a:t>. After finding </a:t>
            </a:r>
            <a:r>
              <a:rPr lang="en" altLang="zh-CN" i="1" dirty="0"/>
              <a:t>p</a:t>
            </a:r>
            <a:r>
              <a:rPr lang="en" altLang="zh-CN" dirty="0"/>
              <a:t>5 to </a:t>
            </a:r>
            <a:r>
              <a:rPr lang="en" altLang="zh-CN" i="1" dirty="0"/>
              <a:t>p</a:t>
            </a:r>
            <a:r>
              <a:rPr lang="en" altLang="zh-CN" dirty="0"/>
              <a:t>8 is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3366439-AC48-ED4E-9ACF-F7A32A65D6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5"/>
          <a:stretch/>
        </p:blipFill>
        <p:spPr>
          <a:xfrm>
            <a:off x="1815737" y="4013180"/>
            <a:ext cx="7924800" cy="91844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CEF51F3-AEEC-9A46-A81B-97AF06BAB7E4}"/>
              </a:ext>
            </a:extLst>
          </p:cNvPr>
          <p:cNvSpPr txBox="1"/>
          <p:nvPr/>
        </p:nvSpPr>
        <p:spPr>
          <a:xfrm>
            <a:off x="7212319" y="1539261"/>
            <a:ext cx="4929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a candidate stay point </a:t>
            </a:r>
            <a:r>
              <a:rPr lang="en" altLang="zh-CN" dirty="0"/>
              <a:t>(using </a:t>
            </a:r>
            <a:r>
              <a:rPr lang="en" altLang="zh-CN" i="1" dirty="0"/>
              <a:t>p</a:t>
            </a:r>
            <a:r>
              <a:rPr lang="en" altLang="zh-CN" dirty="0"/>
              <a:t>5 as an anchor</a:t>
            </a:r>
          </a:p>
          <a:p>
            <a:r>
              <a:rPr lang="en" altLang="zh-CN" dirty="0"/>
              <a:t>point), their algorithm further checks the </a:t>
            </a:r>
          </a:p>
          <a:p>
            <a:r>
              <a:rPr lang="en" altLang="zh-CN" dirty="0"/>
              <a:t>successor points from </a:t>
            </a:r>
            <a:r>
              <a:rPr lang="en" altLang="zh-CN" i="1" dirty="0"/>
              <a:t>p</a:t>
            </a:r>
            <a:r>
              <a:rPr lang="en" altLang="zh-CN" dirty="0"/>
              <a:t>6. For instance, if the </a:t>
            </a:r>
          </a:p>
          <a:p>
            <a:r>
              <a:rPr lang="en" altLang="zh-CN" dirty="0"/>
              <a:t>distance from </a:t>
            </a:r>
            <a:r>
              <a:rPr lang="en" altLang="zh-CN" i="1" dirty="0"/>
              <a:t>p</a:t>
            </a:r>
            <a:r>
              <a:rPr lang="en" altLang="zh-CN" dirty="0"/>
              <a:t>9 to </a:t>
            </a:r>
            <a:r>
              <a:rPr lang="en" altLang="zh-CN" i="1" dirty="0"/>
              <a:t>p</a:t>
            </a:r>
            <a:r>
              <a:rPr lang="en" altLang="zh-CN" dirty="0"/>
              <a:t>6 is smaller than the </a:t>
            </a:r>
          </a:p>
          <a:p>
            <a:r>
              <a:rPr lang="en" altLang="zh-CN" dirty="0"/>
              <a:t>threshold, </a:t>
            </a:r>
            <a:r>
              <a:rPr lang="en" altLang="zh-CN" i="1" dirty="0"/>
              <a:t>p</a:t>
            </a:r>
            <a:r>
              <a:rPr lang="en" altLang="zh-CN" dirty="0"/>
              <a:t>9 will be added into the stay point.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8145C6-A81D-0F4A-AB4E-1ADD447206D5}"/>
              </a:ext>
            </a:extLst>
          </p:cNvPr>
          <p:cNvSpPr txBox="1"/>
          <p:nvPr/>
        </p:nvSpPr>
        <p:spPr>
          <a:xfrm>
            <a:off x="7212319" y="3420390"/>
            <a:ext cx="508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6"/>
              </a:rPr>
              <a:t>https://www.cnblogs.com/pinard/p/6208966.html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0DEA37-4ED5-8A40-97FE-4139B344A57E}"/>
              </a:ext>
            </a:extLst>
          </p:cNvPr>
          <p:cNvSpPr txBox="1"/>
          <p:nvPr/>
        </p:nvSpPr>
        <p:spPr>
          <a:xfrm>
            <a:off x="8635133" y="312202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density clustering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A89C3D-9F7A-8047-B4A3-83580B03C1C9}"/>
              </a:ext>
            </a:extLst>
          </p:cNvPr>
          <p:cNvSpPr txBox="1"/>
          <p:nvPr/>
        </p:nvSpPr>
        <p:spPr>
          <a:xfrm>
            <a:off x="7214806" y="312202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D883FF"/>
                </a:solidFill>
              </a:rPr>
              <a:t>Explanation:</a:t>
            </a:r>
            <a:endParaRPr kumimoji="1" lang="zh-CN" altLang="en-US" dirty="0">
              <a:solidFill>
                <a:srgbClr val="D88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4.3	trajectory compression(</a:t>
            </a:r>
            <a:r>
              <a:rPr kumimoji="1" lang="zh-CN" altLang="en-US" sz="2400" dirty="0">
                <a:solidFill>
                  <a:srgbClr val="00B0F0"/>
                </a:solidFill>
              </a:rPr>
              <a:t>轨迹压缩</a:t>
            </a:r>
            <a:r>
              <a:rPr lang="en" altLang="zh-CN" sz="2400" dirty="0">
                <a:solidFill>
                  <a:srgbClr val="00B0F0"/>
                </a:solidFill>
              </a:rPr>
              <a:t>)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A7D014-B449-0244-B5E9-0EDC320F0B21}"/>
              </a:ext>
            </a:extLst>
          </p:cNvPr>
          <p:cNvSpPr txBox="1"/>
          <p:nvPr/>
        </p:nvSpPr>
        <p:spPr>
          <a:xfrm>
            <a:off x="1657115" y="2005548"/>
            <a:ext cx="10546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Basically, we can record a time-stamped geographical coordinate every second for a moving object. </a:t>
            </a:r>
          </a:p>
          <a:p>
            <a:r>
              <a:rPr lang="en" altLang="zh-CN" dirty="0"/>
              <a:t>But, this costs a lot of battery power and the overhead(</a:t>
            </a:r>
            <a:r>
              <a:rPr lang="zh-CN" altLang="en-US" dirty="0"/>
              <a:t>开销</a:t>
            </a:r>
            <a:r>
              <a:rPr lang="en" altLang="zh-CN" dirty="0"/>
              <a:t>) for communication, computing, and data </a:t>
            </a:r>
          </a:p>
          <a:p>
            <a:r>
              <a:rPr lang="en" altLang="zh-CN" dirty="0"/>
              <a:t>storage. In addition, many applications do not really need such a precision of location.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D2F533-BB2D-914C-B9FC-95A614B9208E}"/>
              </a:ext>
            </a:extLst>
          </p:cNvPr>
          <p:cNvSpPr txBox="1"/>
          <p:nvPr/>
        </p:nvSpPr>
        <p:spPr>
          <a:xfrm>
            <a:off x="1657115" y="2928878"/>
            <a:ext cx="1050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To address this issue, two categories of trajectory compression strategies(</a:t>
            </a:r>
            <a:r>
              <a:rPr lang="zh-CN" altLang="en-US" dirty="0"/>
              <a:t>策略</a:t>
            </a:r>
            <a:r>
              <a:rPr lang="en" altLang="zh-CN" dirty="0"/>
              <a:t>) (based on the shape </a:t>
            </a:r>
          </a:p>
          <a:p>
            <a:r>
              <a:rPr lang="en" altLang="zh-CN" dirty="0"/>
              <a:t>of a trajectory) have been proposed: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5F2726-D131-6247-A5C9-F1DAE0B13D3A}"/>
              </a:ext>
            </a:extLst>
          </p:cNvPr>
          <p:cNvSpPr txBox="1"/>
          <p:nvPr/>
        </p:nvSpPr>
        <p:spPr>
          <a:xfrm>
            <a:off x="1644052" y="3575209"/>
            <a:ext cx="747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a. offline compression(batch mode) [</a:t>
            </a:r>
            <a:r>
              <a:rPr lang="zh-CN" altLang="en-US" dirty="0">
                <a:solidFill>
                  <a:srgbClr val="4E8F00"/>
                </a:solidFill>
              </a:rPr>
              <a:t>离线压缩（也就是批量模式）</a:t>
            </a:r>
            <a:r>
              <a:rPr lang="en" altLang="zh-CN" dirty="0">
                <a:solidFill>
                  <a:srgbClr val="4E8F00"/>
                </a:solidFill>
              </a:rPr>
              <a:t>]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F11FAA-6512-2747-B634-C644C2775278}"/>
              </a:ext>
            </a:extLst>
          </p:cNvPr>
          <p:cNvSpPr txBox="1"/>
          <p:nvPr/>
        </p:nvSpPr>
        <p:spPr>
          <a:xfrm>
            <a:off x="1657115" y="3944541"/>
            <a:ext cx="794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It reduces the size of trajectory after the trajectory has been fully generated.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038851-B871-6242-80BE-1D8D7699833D}"/>
              </a:ext>
            </a:extLst>
          </p:cNvPr>
          <p:cNvSpPr txBox="1"/>
          <p:nvPr/>
        </p:nvSpPr>
        <p:spPr>
          <a:xfrm>
            <a:off x="1644052" y="4406206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b. online compression [</a:t>
            </a:r>
            <a:r>
              <a:rPr lang="zh-CN" altLang="en-US" dirty="0">
                <a:solidFill>
                  <a:srgbClr val="4E8F00"/>
                </a:solidFill>
              </a:rPr>
              <a:t>在线压缩</a:t>
            </a:r>
            <a:r>
              <a:rPr lang="en" altLang="zh-CN" dirty="0">
                <a:solidFill>
                  <a:srgbClr val="4E8F00"/>
                </a:solidFill>
              </a:rPr>
              <a:t>]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086AF4-6821-A940-8E6C-B7EA46DAC1EE}"/>
              </a:ext>
            </a:extLst>
          </p:cNvPr>
          <p:cNvSpPr txBox="1"/>
          <p:nvPr/>
        </p:nvSpPr>
        <p:spPr>
          <a:xfrm>
            <a:off x="1644052" y="4867871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It compressed a trajectory instantly as an object travels.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1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4.3	trajectory compression(</a:t>
            </a:r>
            <a:r>
              <a:rPr kumimoji="1" lang="zh-CN" altLang="en-US" sz="2400" dirty="0">
                <a:solidFill>
                  <a:srgbClr val="00B0F0"/>
                </a:solidFill>
              </a:rPr>
              <a:t>轨迹压缩</a:t>
            </a:r>
            <a:r>
              <a:rPr lang="en" altLang="zh-CN" sz="2400" dirty="0">
                <a:solidFill>
                  <a:srgbClr val="00B0F0"/>
                </a:solidFill>
              </a:rPr>
              <a:t>)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F2625B-572D-5D45-BEFD-811B6A26E416}"/>
              </a:ext>
            </a:extLst>
          </p:cNvPr>
          <p:cNvSpPr txBox="1"/>
          <p:nvPr/>
        </p:nvSpPr>
        <p:spPr>
          <a:xfrm>
            <a:off x="1748555" y="342900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4E8F00"/>
                </a:solidFill>
              </a:rPr>
              <a:t>c.</a:t>
            </a:r>
            <a:r>
              <a:rPr kumimoji="1" lang="en" altLang="zh-CN" dirty="0">
                <a:solidFill>
                  <a:srgbClr val="4E8F00"/>
                </a:solidFill>
              </a:rPr>
              <a:t>Distance Metric [</a:t>
            </a:r>
            <a:r>
              <a:rPr kumimoji="1" lang="zh-CN" altLang="en-US" dirty="0">
                <a:solidFill>
                  <a:srgbClr val="4E8F00"/>
                </a:solidFill>
              </a:rPr>
              <a:t>距离度量</a:t>
            </a:r>
            <a:r>
              <a:rPr kumimoji="1" lang="en" altLang="zh-CN" dirty="0">
                <a:solidFill>
                  <a:srgbClr val="4E8F00"/>
                </a:solidFill>
              </a:rPr>
              <a:t>]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4BF58EA-6B2E-D84D-AFF3-C59C26C58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36" y="1949784"/>
            <a:ext cx="6134100" cy="14859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E296A44-A9AE-534C-9267-D5DDADB70556}"/>
              </a:ext>
            </a:extLst>
          </p:cNvPr>
          <p:cNvSpPr txBox="1"/>
          <p:nvPr/>
        </p:nvSpPr>
        <p:spPr>
          <a:xfrm>
            <a:off x="1933303" y="3798332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E8F00"/>
                </a:solidFill>
              </a:rPr>
              <a:t>1.  </a:t>
            </a:r>
            <a:r>
              <a:rPr lang="en" altLang="zh-CN" dirty="0">
                <a:solidFill>
                  <a:srgbClr val="4E8F00"/>
                </a:solidFill>
              </a:rPr>
              <a:t>perpendicular Euclidean distance [</a:t>
            </a:r>
            <a:r>
              <a:rPr lang="zh-CN" altLang="en-US" dirty="0">
                <a:solidFill>
                  <a:srgbClr val="4E8F00"/>
                </a:solidFill>
              </a:rPr>
              <a:t>垂直欧氏距离</a:t>
            </a:r>
            <a:r>
              <a:rPr lang="en" altLang="zh-CN" dirty="0">
                <a:solidFill>
                  <a:srgbClr val="4E8F00"/>
                </a:solidFill>
              </a:rPr>
              <a:t>]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EB27E4-FDC6-BF45-8A30-C12059371D6A}"/>
              </a:ext>
            </a:extLst>
          </p:cNvPr>
          <p:cNvSpPr txBox="1"/>
          <p:nvPr/>
        </p:nvSpPr>
        <p:spPr>
          <a:xfrm>
            <a:off x="1933303" y="416098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2.  time synchronized Euclidean distance [</a:t>
            </a:r>
            <a:r>
              <a:rPr lang="zh-CN" altLang="en-US" dirty="0">
                <a:solidFill>
                  <a:srgbClr val="4E8F00"/>
                </a:solidFill>
              </a:rPr>
              <a:t>时间同步欧氏距离</a:t>
            </a:r>
            <a:r>
              <a:rPr lang="en" altLang="zh-CN" dirty="0">
                <a:solidFill>
                  <a:srgbClr val="4E8F00"/>
                </a:solidFill>
              </a:rPr>
              <a:t>]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646A95-594A-B248-B6F5-423C67193AC6}"/>
              </a:ext>
            </a:extLst>
          </p:cNvPr>
          <p:cNvSpPr txBox="1"/>
          <p:nvPr/>
        </p:nvSpPr>
        <p:spPr>
          <a:xfrm>
            <a:off x="1748555" y="4859136"/>
            <a:ext cx="697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a. offline compression(batch mode) [</a:t>
            </a:r>
            <a:r>
              <a:rPr lang="zh-CN" altLang="en-US" dirty="0">
                <a:solidFill>
                  <a:srgbClr val="4E8F00"/>
                </a:solidFill>
              </a:rPr>
              <a:t>离线压缩（也就是批量模式）</a:t>
            </a:r>
            <a:r>
              <a:rPr lang="en" altLang="zh-CN" dirty="0">
                <a:solidFill>
                  <a:srgbClr val="4E8F00"/>
                </a:solidFill>
              </a:rPr>
              <a:t>]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EAF48D-B942-B24D-8682-D19512F83035}"/>
              </a:ext>
            </a:extLst>
          </p:cNvPr>
          <p:cNvSpPr txBox="1"/>
          <p:nvPr/>
        </p:nvSpPr>
        <p:spPr>
          <a:xfrm>
            <a:off x="1748555" y="454160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Some points: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350B63-BB94-AB4D-8042-CAE36371A6CE}"/>
              </a:ext>
            </a:extLst>
          </p:cNvPr>
          <p:cNvSpPr txBox="1"/>
          <p:nvPr/>
        </p:nvSpPr>
        <p:spPr>
          <a:xfrm>
            <a:off x="1748555" y="5193392"/>
            <a:ext cx="6977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As many applications require one to transmit trajectory data in a </a:t>
            </a:r>
          </a:p>
          <a:p>
            <a:r>
              <a:rPr kumimoji="1" lang="en" altLang="zh-CN" dirty="0"/>
              <a:t>timely fashion, a series of online trajectory compression techniques </a:t>
            </a:r>
          </a:p>
          <a:p>
            <a:r>
              <a:rPr kumimoji="1" lang="en" altLang="zh-CN" dirty="0"/>
              <a:t>have been proposed to determine whether a newly acquired </a:t>
            </a:r>
          </a:p>
          <a:p>
            <a:r>
              <a:rPr kumimoji="1" lang="en" altLang="zh-CN" dirty="0"/>
              <a:t>spatial(</a:t>
            </a:r>
            <a:r>
              <a:rPr kumimoji="1" lang="zh-CN" altLang="en-US" dirty="0"/>
              <a:t>空间</a:t>
            </a:r>
            <a:r>
              <a:rPr kumimoji="1" lang="en" altLang="zh-CN" dirty="0"/>
              <a:t>)point should be retained in a trajectory. There are </a:t>
            </a:r>
            <a:r>
              <a:rPr kumimoji="1" lang="en" altLang="zh-CN" dirty="0">
                <a:solidFill>
                  <a:srgbClr val="FF0000"/>
                </a:solidFill>
              </a:rPr>
              <a:t>two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major</a:t>
            </a:r>
            <a:r>
              <a:rPr kumimoji="1" lang="en" altLang="zh-CN" dirty="0"/>
              <a:t> categories of </a:t>
            </a:r>
            <a:r>
              <a:rPr kumimoji="1" lang="en" altLang="zh-CN" dirty="0">
                <a:solidFill>
                  <a:srgbClr val="FF0000"/>
                </a:solidFill>
              </a:rPr>
              <a:t>online compression methods</a:t>
            </a:r>
            <a:r>
              <a:rPr kumimoji="1" lang="en" altLang="zh-CN" dirty="0"/>
              <a:t>. 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EB280C-7E52-904C-BD88-67D4A6103F73}"/>
              </a:ext>
            </a:extLst>
          </p:cNvPr>
          <p:cNvSpPr txBox="1"/>
          <p:nvPr/>
        </p:nvSpPr>
        <p:spPr>
          <a:xfrm>
            <a:off x="8350444" y="1580452"/>
            <a:ext cx="305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E8F00"/>
                </a:solidFill>
              </a:rPr>
              <a:t>1.</a:t>
            </a:r>
            <a:r>
              <a:rPr lang="en" altLang="zh-CN" dirty="0">
                <a:solidFill>
                  <a:srgbClr val="4E8F00"/>
                </a:solidFill>
              </a:rPr>
              <a:t>window-based algorithms</a:t>
            </a:r>
          </a:p>
          <a:p>
            <a:r>
              <a:rPr lang="en-US" altLang="zh-CN" dirty="0">
                <a:solidFill>
                  <a:srgbClr val="4E8F00"/>
                </a:solidFill>
              </a:rPr>
              <a:t>(</a:t>
            </a:r>
            <a:r>
              <a:rPr lang="en" altLang="zh-CN" i="1" dirty="0">
                <a:solidFill>
                  <a:srgbClr val="4E8F00"/>
                </a:solidFill>
              </a:rPr>
              <a:t>Sliding Window </a:t>
            </a:r>
            <a:r>
              <a:rPr lang="en" altLang="zh-CN" dirty="0">
                <a:solidFill>
                  <a:srgbClr val="4E8F00"/>
                </a:solidFill>
              </a:rPr>
              <a:t>algorithm </a:t>
            </a:r>
            <a:r>
              <a:rPr lang="en-US" altLang="zh-CN" dirty="0">
                <a:solidFill>
                  <a:srgbClr val="4E8F00"/>
                </a:solidFill>
              </a:rPr>
              <a:t>)</a:t>
            </a:r>
            <a:r>
              <a:rPr lang="en" altLang="zh-CN" dirty="0">
                <a:solidFill>
                  <a:srgbClr val="4E8F00"/>
                </a:solidFill>
              </a:rPr>
              <a:t> </a:t>
            </a:r>
          </a:p>
        </p:txBody>
      </p:sp>
      <p:pic>
        <p:nvPicPr>
          <p:cNvPr id="26" name="图片 25" descr="图片包含 文字, 地图&#10;&#10;描述已自动生成">
            <a:extLst>
              <a:ext uri="{FF2B5EF4-FFF2-40B4-BE49-F238E27FC236}">
                <a16:creationId xmlns:a16="http://schemas.microsoft.com/office/drawing/2014/main" id="{5427A455-72BB-5945-9ED0-EA955F394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41" y="2200842"/>
            <a:ext cx="2540000" cy="14351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18C24DF-E7EF-8846-A049-1C0BFB3F0016}"/>
              </a:ext>
            </a:extLst>
          </p:cNvPr>
          <p:cNvSpPr txBox="1"/>
          <p:nvPr/>
        </p:nvSpPr>
        <p:spPr>
          <a:xfrm>
            <a:off x="8608041" y="3613666"/>
            <a:ext cx="35958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Sliding Window algorithm is to fit </a:t>
            </a:r>
          </a:p>
          <a:p>
            <a:r>
              <a:rPr kumimoji="1" lang="en" altLang="zh-CN" dirty="0"/>
              <a:t>the spatial points in a growing </a:t>
            </a:r>
          </a:p>
          <a:p>
            <a:r>
              <a:rPr kumimoji="1" lang="en" altLang="zh-CN" dirty="0"/>
              <a:t>sliding window with a </a:t>
            </a:r>
            <a:r>
              <a:rPr kumimoji="1" lang="en" altLang="zh-CN" dirty="0">
                <a:solidFill>
                  <a:srgbClr val="FF0000"/>
                </a:solidFill>
              </a:rPr>
              <a:t>valid line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segment</a:t>
            </a:r>
            <a:r>
              <a:rPr kumimoji="1" lang="en" altLang="zh-CN" dirty="0"/>
              <a:t>(</a:t>
            </a:r>
            <a:r>
              <a:rPr kumimoji="1" lang="zh-CN" altLang="en" dirty="0"/>
              <a:t>有效</a:t>
            </a:r>
            <a:r>
              <a:rPr kumimoji="1" lang="zh-CN" altLang="en-US" dirty="0"/>
              <a:t>线</a:t>
            </a:r>
            <a:r>
              <a:rPr kumimoji="1" lang="zh-CN" altLang="en" dirty="0"/>
              <a:t>段</a:t>
            </a:r>
            <a:r>
              <a:rPr kumimoji="1" lang="en" altLang="zh-CN" dirty="0"/>
              <a:t>) and continue </a:t>
            </a:r>
          </a:p>
          <a:p>
            <a:r>
              <a:rPr kumimoji="1" lang="en" altLang="zh-CN" dirty="0"/>
              <a:t>to </a:t>
            </a:r>
            <a:r>
              <a:rPr kumimoji="1" lang="en" altLang="zh-CN" dirty="0">
                <a:solidFill>
                  <a:srgbClr val="FF0000"/>
                </a:solidFill>
              </a:rPr>
              <a:t>grow </a:t>
            </a:r>
            <a:r>
              <a:rPr kumimoji="1" lang="en" altLang="zh-CN" dirty="0"/>
              <a:t>the sliding window until </a:t>
            </a:r>
          </a:p>
          <a:p>
            <a:r>
              <a:rPr kumimoji="1" lang="en" altLang="zh-CN" dirty="0"/>
              <a:t>the </a:t>
            </a:r>
            <a:r>
              <a:rPr kumimoji="1" lang="en" altLang="zh-CN" dirty="0">
                <a:solidFill>
                  <a:srgbClr val="FF0000"/>
                </a:solidFill>
              </a:rPr>
              <a:t>approximation error exceeds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some error bound.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9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4.3	trajectory compression(</a:t>
            </a:r>
            <a:r>
              <a:rPr kumimoji="1" lang="zh-CN" altLang="en-US" sz="2400" dirty="0">
                <a:solidFill>
                  <a:srgbClr val="00B0F0"/>
                </a:solidFill>
              </a:rPr>
              <a:t>轨迹压缩</a:t>
            </a:r>
            <a:r>
              <a:rPr lang="en" altLang="zh-CN" sz="2400" dirty="0">
                <a:solidFill>
                  <a:srgbClr val="00B0F0"/>
                </a:solidFill>
              </a:rPr>
              <a:t>)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EB280C-7E52-904C-BD88-67D4A6103F73}"/>
              </a:ext>
            </a:extLst>
          </p:cNvPr>
          <p:cNvSpPr txBox="1"/>
          <p:nvPr/>
        </p:nvSpPr>
        <p:spPr>
          <a:xfrm>
            <a:off x="1657115" y="2005548"/>
            <a:ext cx="581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E8F00"/>
                </a:solidFill>
              </a:rPr>
              <a:t>2.</a:t>
            </a:r>
            <a:r>
              <a:rPr lang="en" altLang="zh-CN" dirty="0">
                <a:solidFill>
                  <a:srgbClr val="4E8F00"/>
                </a:solidFill>
              </a:rPr>
              <a:t> Open Window algorithm </a:t>
            </a:r>
          </a:p>
          <a:p>
            <a:r>
              <a:rPr lang="en-US" altLang="zh-CN" dirty="0">
                <a:solidFill>
                  <a:srgbClr val="4E8F00"/>
                </a:solidFill>
              </a:rPr>
              <a:t>(</a:t>
            </a:r>
            <a:r>
              <a:rPr lang="en" altLang="zh-CN" dirty="0">
                <a:solidFill>
                  <a:srgbClr val="4E8F00"/>
                </a:solidFill>
              </a:rPr>
              <a:t>based on the speed and direction of a moving object.</a:t>
            </a:r>
            <a:r>
              <a:rPr lang="en-US" altLang="zh-CN" dirty="0">
                <a:solidFill>
                  <a:srgbClr val="4E8F00"/>
                </a:solidFill>
              </a:rPr>
              <a:t>)</a:t>
            </a:r>
            <a:r>
              <a:rPr lang="en" altLang="zh-CN" dirty="0">
                <a:solidFill>
                  <a:srgbClr val="4E8F00"/>
                </a:solidFill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BDEC15-4AF9-C54E-B135-58EF03CB79A4}"/>
              </a:ext>
            </a:extLst>
          </p:cNvPr>
          <p:cNvSpPr txBox="1"/>
          <p:nvPr/>
        </p:nvSpPr>
        <p:spPr>
          <a:xfrm>
            <a:off x="3001378" y="266942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speed and directions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C7D558-CFE0-5E4B-BF72-EBEAE85F0306}"/>
              </a:ext>
            </a:extLst>
          </p:cNvPr>
          <p:cNvSpPr txBox="1"/>
          <p:nvPr/>
        </p:nvSpPr>
        <p:spPr>
          <a:xfrm>
            <a:off x="1657115" y="266942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key factors</a:t>
            </a:r>
            <a:r>
              <a:rPr kumimoji="1" lang="en-US" altLang="zh-CN" dirty="0">
                <a:solidFill>
                  <a:srgbClr val="FF0000"/>
                </a:solidFill>
              </a:rPr>
              <a:t>: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97DFD1-6FD2-954A-8DFE-35BC24E420BC}"/>
              </a:ext>
            </a:extLst>
          </p:cNvPr>
          <p:cNvSpPr txBox="1"/>
          <p:nvPr/>
        </p:nvSpPr>
        <p:spPr>
          <a:xfrm>
            <a:off x="1657115" y="3146698"/>
            <a:ext cx="6263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It derived from </a:t>
            </a:r>
            <a:r>
              <a:rPr kumimoji="1" lang="en" altLang="zh-CN" dirty="0">
                <a:solidFill>
                  <a:srgbClr val="FF0000"/>
                </a:solidFill>
              </a:rPr>
              <a:t>the last two locations </a:t>
            </a:r>
            <a:r>
              <a:rPr kumimoji="1" lang="en" altLang="zh-CN" dirty="0"/>
              <a:t>and </a:t>
            </a:r>
            <a:r>
              <a:rPr kumimoji="1" lang="en" altLang="zh-CN" dirty="0">
                <a:solidFill>
                  <a:srgbClr val="FF0000"/>
                </a:solidFill>
              </a:rPr>
              <a:t>a given threshold</a:t>
            </a:r>
            <a:r>
              <a:rPr kumimoji="1" lang="en" altLang="zh-CN" dirty="0"/>
              <a:t>, </a:t>
            </a:r>
          </a:p>
          <a:p>
            <a:r>
              <a:rPr kumimoji="1" lang="en" altLang="zh-CN" dirty="0"/>
              <a:t>to determine whether a newly acquired point contains </a:t>
            </a:r>
          </a:p>
          <a:p>
            <a:r>
              <a:rPr kumimoji="1" lang="en" altLang="zh-CN" dirty="0"/>
              <a:t>important information. If the new data point is </a:t>
            </a:r>
            <a:r>
              <a:rPr kumimoji="1" lang="en" altLang="zh-CN" dirty="0">
                <a:solidFill>
                  <a:srgbClr val="FF0000"/>
                </a:solidFill>
              </a:rPr>
              <a:t>located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within the safe area</a:t>
            </a:r>
            <a:r>
              <a:rPr kumimoji="1" lang="en" altLang="zh-CN" dirty="0"/>
              <a:t>, then this location point is considered </a:t>
            </a:r>
          </a:p>
          <a:p>
            <a:r>
              <a:rPr kumimoji="1" lang="en" altLang="zh-CN" dirty="0"/>
              <a:t>as redundant(</a:t>
            </a:r>
            <a:r>
              <a:rPr kumimoji="1" lang="zh-CN" altLang="en-US" dirty="0"/>
              <a:t>冗余</a:t>
            </a:r>
            <a:r>
              <a:rPr kumimoji="1" lang="en" altLang="zh-CN" dirty="0"/>
              <a:t>) and thus can be </a:t>
            </a:r>
            <a:r>
              <a:rPr kumimoji="1" lang="en" altLang="zh-CN" dirty="0">
                <a:solidFill>
                  <a:srgbClr val="FF0000"/>
                </a:solidFill>
              </a:rPr>
              <a:t>discarded</a:t>
            </a:r>
            <a:r>
              <a:rPr kumimoji="1" lang="en" altLang="zh-CN" dirty="0"/>
              <a:t>; otherwise, </a:t>
            </a:r>
          </a:p>
          <a:p>
            <a:r>
              <a:rPr kumimoji="1" lang="en" altLang="zh-CN" dirty="0"/>
              <a:t>it is included in the approximated trajectory.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0FB15B-FC21-3A40-BE2B-982E9525941F}"/>
              </a:ext>
            </a:extLst>
          </p:cNvPr>
          <p:cNvSpPr txBox="1"/>
          <p:nvPr/>
        </p:nvSpPr>
        <p:spPr>
          <a:xfrm>
            <a:off x="1657115" y="4901024"/>
            <a:ext cx="7417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4E8F00"/>
                </a:solidFill>
              </a:rPr>
              <a:t>d.</a:t>
            </a:r>
            <a:r>
              <a:rPr lang="en" altLang="zh-CN" dirty="0">
                <a:solidFill>
                  <a:srgbClr val="4E8F00"/>
                </a:solidFill>
              </a:rPr>
              <a:t> Compression with Semantic Meaning.[</a:t>
            </a:r>
            <a:r>
              <a:rPr lang="zh-CN" altLang="en-US" dirty="0">
                <a:solidFill>
                  <a:srgbClr val="4E8F00"/>
                </a:solidFill>
              </a:rPr>
              <a:t>压缩与语义</a:t>
            </a:r>
            <a:r>
              <a:rPr lang="en" altLang="zh-CN" dirty="0">
                <a:solidFill>
                  <a:srgbClr val="4E8F00"/>
                </a:solidFill>
              </a:rPr>
              <a:t>] </a:t>
            </a:r>
          </a:p>
          <a:p>
            <a:r>
              <a:rPr lang="en" altLang="zh-CN" dirty="0">
                <a:solidFill>
                  <a:srgbClr val="4E8F00"/>
                </a:solidFill>
              </a:rPr>
              <a:t>{Trajectory Simplification (TS) algorithm </a:t>
            </a:r>
            <a:r>
              <a:rPr lang="zh-CN" altLang="en-US" dirty="0">
                <a:solidFill>
                  <a:srgbClr val="4E8F00"/>
                </a:solidFill>
              </a:rPr>
              <a:t>轨迹简化</a:t>
            </a:r>
            <a:r>
              <a:rPr lang="en-US" altLang="zh-CN" dirty="0">
                <a:solidFill>
                  <a:srgbClr val="4E8F00"/>
                </a:solidFill>
              </a:rPr>
              <a:t>(TS)</a:t>
            </a:r>
            <a:r>
              <a:rPr lang="zh-CN" altLang="en-US" dirty="0">
                <a:solidFill>
                  <a:srgbClr val="4E8F00"/>
                </a:solidFill>
              </a:rPr>
              <a:t>算法</a:t>
            </a:r>
            <a:r>
              <a:rPr lang="en-US" altLang="zh-CN" dirty="0">
                <a:solidFill>
                  <a:srgbClr val="4E8F00"/>
                </a:solidFill>
              </a:rPr>
              <a:t>}</a:t>
            </a:r>
          </a:p>
          <a:p>
            <a:r>
              <a:rPr lang="en" altLang="zh-CN" dirty="0">
                <a:solidFill>
                  <a:srgbClr val="4E8F00"/>
                </a:solidFill>
              </a:rPr>
              <a:t>{trajectory compression with the constraints of transportation networks}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215B82-A4F2-804D-BA6D-46D224889BC4}"/>
              </a:ext>
            </a:extLst>
          </p:cNvPr>
          <p:cNvSpPr txBox="1"/>
          <p:nvPr/>
        </p:nvSpPr>
        <p:spPr>
          <a:xfrm>
            <a:off x="1657115" y="5732020"/>
            <a:ext cx="6335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Some special points where a user </a:t>
            </a:r>
            <a:r>
              <a:rPr kumimoji="1" lang="en" altLang="zh-CN" dirty="0">
                <a:solidFill>
                  <a:srgbClr val="FF0000"/>
                </a:solidFill>
              </a:rPr>
              <a:t>stayed</a:t>
            </a:r>
            <a:r>
              <a:rPr kumimoji="1" lang="en" altLang="zh-CN" dirty="0"/>
              <a:t>, </a:t>
            </a:r>
            <a:r>
              <a:rPr kumimoji="1" lang="en" altLang="zh-CN" dirty="0">
                <a:solidFill>
                  <a:srgbClr val="FF0000"/>
                </a:solidFill>
              </a:rPr>
              <a:t>took photos</a:t>
            </a:r>
            <a:r>
              <a:rPr kumimoji="1" lang="en" altLang="zh-CN" dirty="0"/>
              <a:t>, or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changed direction greatly</a:t>
            </a:r>
            <a:r>
              <a:rPr kumimoji="1" lang="en" altLang="zh-CN" dirty="0"/>
              <a:t>, would be more </a:t>
            </a:r>
            <a:r>
              <a:rPr kumimoji="1" lang="en" altLang="zh-CN" dirty="0">
                <a:solidFill>
                  <a:srgbClr val="FF0000"/>
                </a:solidFill>
              </a:rPr>
              <a:t>significant</a:t>
            </a:r>
            <a:r>
              <a:rPr kumimoji="1" lang="en" altLang="zh-CN" dirty="0"/>
              <a:t> than </a:t>
            </a:r>
          </a:p>
          <a:p>
            <a:r>
              <a:rPr kumimoji="1" lang="en" altLang="zh-CN" dirty="0"/>
              <a:t>other points in presenting semantic meanings of a trajectory.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6EFBEF-0F5B-A949-B63A-3460D8FFFD25}"/>
              </a:ext>
            </a:extLst>
          </p:cNvPr>
          <p:cNvSpPr txBox="1"/>
          <p:nvPr/>
        </p:nvSpPr>
        <p:spPr>
          <a:xfrm>
            <a:off x="7694022" y="1564661"/>
            <a:ext cx="434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1.Trajectory Simplification (TS) algorithm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99C437-E116-5E4A-9472-F1B9AFD3FFAD}"/>
              </a:ext>
            </a:extLst>
          </p:cNvPr>
          <p:cNvSpPr txBox="1"/>
          <p:nvPr/>
        </p:nvSpPr>
        <p:spPr>
          <a:xfrm>
            <a:off x="7694022" y="1933993"/>
            <a:ext cx="45833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TS considers both the </a:t>
            </a:r>
            <a:r>
              <a:rPr kumimoji="1" lang="en" altLang="zh-CN" dirty="0">
                <a:solidFill>
                  <a:srgbClr val="FF0000"/>
                </a:solidFill>
              </a:rPr>
              <a:t>shape skeleton(</a:t>
            </a:r>
            <a:r>
              <a:rPr kumimoji="1" lang="zh-CN" altLang="en-US" dirty="0">
                <a:solidFill>
                  <a:srgbClr val="FF0000"/>
                </a:solidFill>
              </a:rPr>
              <a:t>形状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的骨架</a:t>
            </a:r>
            <a:r>
              <a:rPr kumimoji="1" lang="en" altLang="zh-CN" dirty="0">
                <a:solidFill>
                  <a:srgbClr val="FF0000"/>
                </a:solidFill>
              </a:rPr>
              <a:t>) </a:t>
            </a:r>
            <a:r>
              <a:rPr kumimoji="1" lang="en" altLang="zh-CN" dirty="0"/>
              <a:t>and the </a:t>
            </a:r>
            <a:r>
              <a:rPr kumimoji="1" lang="en" altLang="zh-CN" dirty="0">
                <a:solidFill>
                  <a:srgbClr val="FF0000"/>
                </a:solidFill>
              </a:rPr>
              <a:t>aforementioned(</a:t>
            </a:r>
            <a:r>
              <a:rPr kumimoji="1" lang="zh-CN" altLang="en" dirty="0">
                <a:solidFill>
                  <a:srgbClr val="FF0000"/>
                </a:solidFill>
              </a:rPr>
              <a:t>提到</a:t>
            </a:r>
            <a:r>
              <a:rPr kumimoji="1" lang="zh-CN" altLang="en-US" dirty="0">
                <a:solidFill>
                  <a:srgbClr val="FF0000"/>
                </a:solidFill>
              </a:rPr>
              <a:t>的</a:t>
            </a:r>
            <a:r>
              <a:rPr kumimoji="1" lang="en" altLang="zh-CN" dirty="0">
                <a:solidFill>
                  <a:srgbClr val="FF0000"/>
                </a:solidFill>
              </a:rPr>
              <a:t>)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special points</a:t>
            </a:r>
            <a:r>
              <a:rPr kumimoji="1" lang="en" altLang="zh-CN" dirty="0"/>
              <a:t>. TS first divides a trajectory </a:t>
            </a:r>
          </a:p>
          <a:p>
            <a:r>
              <a:rPr kumimoji="1" lang="en" altLang="zh-CN" dirty="0"/>
              <a:t>into walking and </a:t>
            </a:r>
            <a:r>
              <a:rPr kumimoji="1" lang="en" altLang="zh-CN" dirty="0" err="1"/>
              <a:t>nonwalking</a:t>
            </a:r>
            <a:r>
              <a:rPr kumimoji="1" lang="en" altLang="zh-CN" dirty="0"/>
              <a:t> segments(</a:t>
            </a:r>
            <a:r>
              <a:rPr kumimoji="1" lang="zh-CN" altLang="en" dirty="0"/>
              <a:t>段</a:t>
            </a:r>
            <a:r>
              <a:rPr kumimoji="1" lang="en" altLang="zh-CN" dirty="0"/>
              <a:t>) </a:t>
            </a:r>
          </a:p>
          <a:p>
            <a:r>
              <a:rPr kumimoji="1" lang="en" altLang="zh-CN" dirty="0"/>
              <a:t>using a trajectory segmentation algorithm. </a:t>
            </a:r>
          </a:p>
          <a:p>
            <a:r>
              <a:rPr kumimoji="1" lang="en" altLang="zh-CN" dirty="0"/>
              <a:t>A point is </a:t>
            </a:r>
            <a:r>
              <a:rPr kumimoji="1" lang="en" altLang="zh-CN" dirty="0">
                <a:solidFill>
                  <a:srgbClr val="FF0000"/>
                </a:solidFill>
              </a:rPr>
              <a:t>weighted by its heading change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degree and the distance to its neighbors</a:t>
            </a:r>
            <a:r>
              <a:rPr kumimoji="1" lang="en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7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4.3	trajectory compression(</a:t>
            </a:r>
            <a:r>
              <a:rPr kumimoji="1" lang="zh-CN" altLang="en-US" sz="2400" dirty="0">
                <a:solidFill>
                  <a:srgbClr val="00B0F0"/>
                </a:solidFill>
              </a:rPr>
              <a:t>轨迹压缩</a:t>
            </a:r>
            <a:r>
              <a:rPr lang="en" altLang="zh-CN" sz="2400" dirty="0">
                <a:solidFill>
                  <a:srgbClr val="00B0F0"/>
                </a:solidFill>
              </a:rPr>
              <a:t>)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0FB15B-FC21-3A40-BE2B-982E9525941F}"/>
              </a:ext>
            </a:extLst>
          </p:cNvPr>
          <p:cNvSpPr txBox="1"/>
          <p:nvPr/>
        </p:nvSpPr>
        <p:spPr>
          <a:xfrm>
            <a:off x="1657115" y="2118659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4E8F00"/>
                </a:solidFill>
              </a:rPr>
              <a:t>d.</a:t>
            </a:r>
            <a:r>
              <a:rPr lang="en" altLang="zh-CN" dirty="0">
                <a:solidFill>
                  <a:srgbClr val="4E8F00"/>
                </a:solidFill>
              </a:rPr>
              <a:t> Compression with Semantic Meaning.[</a:t>
            </a:r>
            <a:r>
              <a:rPr lang="zh-CN" altLang="en-US" dirty="0">
                <a:solidFill>
                  <a:srgbClr val="4E8F00"/>
                </a:solidFill>
              </a:rPr>
              <a:t>压缩与语义</a:t>
            </a:r>
            <a:r>
              <a:rPr lang="en" altLang="zh-CN" dirty="0">
                <a:solidFill>
                  <a:srgbClr val="4E8F00"/>
                </a:solidFill>
              </a:rPr>
              <a:t>] </a:t>
            </a:r>
          </a:p>
          <a:p>
            <a:r>
              <a:rPr lang="en-US" altLang="zh-CN" dirty="0">
                <a:solidFill>
                  <a:srgbClr val="4E8F00"/>
                </a:solidFill>
              </a:rPr>
              <a:t>2. </a:t>
            </a:r>
            <a:r>
              <a:rPr lang="en" altLang="zh-CN" dirty="0">
                <a:solidFill>
                  <a:srgbClr val="4E8F00"/>
                </a:solidFill>
              </a:rPr>
              <a:t>Trajectory compression with the constraints of transportation networks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D382D7-1CE0-6B45-832D-9F7A424D545A}"/>
              </a:ext>
            </a:extLst>
          </p:cNvPr>
          <p:cNvSpPr txBox="1"/>
          <p:nvPr/>
        </p:nvSpPr>
        <p:spPr>
          <a:xfrm>
            <a:off x="1657115" y="2764990"/>
            <a:ext cx="78149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We can reduce the </a:t>
            </a:r>
            <a:r>
              <a:rPr kumimoji="1" lang="en" altLang="zh-CN" dirty="0">
                <a:solidFill>
                  <a:srgbClr val="FF0000"/>
                </a:solidFill>
              </a:rPr>
              <a:t>redundant points </a:t>
            </a:r>
            <a:r>
              <a:rPr kumimoji="1" lang="en" altLang="zh-CN" dirty="0"/>
              <a:t>on the </a:t>
            </a:r>
            <a:r>
              <a:rPr kumimoji="1" lang="en" altLang="zh-CN" dirty="0">
                <a:solidFill>
                  <a:srgbClr val="FF0000"/>
                </a:solidFill>
              </a:rPr>
              <a:t>same road segment</a:t>
            </a:r>
            <a:r>
              <a:rPr kumimoji="1" lang="en" altLang="zh-CN" dirty="0"/>
              <a:t>. We can </a:t>
            </a:r>
          </a:p>
          <a:p>
            <a:r>
              <a:rPr kumimoji="1" lang="en" altLang="zh-CN" dirty="0"/>
              <a:t>even </a:t>
            </a:r>
            <a:r>
              <a:rPr kumimoji="1" lang="en" altLang="zh-CN" dirty="0">
                <a:solidFill>
                  <a:srgbClr val="FF0000"/>
                </a:solidFill>
              </a:rPr>
              <a:t>discard</a:t>
            </a:r>
            <a:r>
              <a:rPr kumimoji="1" lang="en" altLang="zh-CN" dirty="0"/>
              <a:t> all the </a:t>
            </a:r>
            <a:r>
              <a:rPr kumimoji="1" lang="en" altLang="zh-CN" dirty="0">
                <a:solidFill>
                  <a:srgbClr val="FF0000"/>
                </a:solidFill>
              </a:rPr>
              <a:t>newly acquired points </a:t>
            </a:r>
            <a:r>
              <a:rPr kumimoji="1" lang="en" altLang="zh-CN" dirty="0"/>
              <a:t>after an </a:t>
            </a:r>
            <a:r>
              <a:rPr kumimoji="1" lang="en" altLang="zh-CN" dirty="0">
                <a:solidFill>
                  <a:srgbClr val="FF0000"/>
                </a:solidFill>
              </a:rPr>
              <a:t>anchor point</a:t>
            </a:r>
            <a:r>
              <a:rPr kumimoji="1" lang="en" altLang="zh-CN" dirty="0"/>
              <a:t>[</a:t>
            </a:r>
            <a:r>
              <a:rPr kumimoji="1" lang="zh-CN" altLang="en-US" dirty="0"/>
              <a:t>锚点</a:t>
            </a:r>
            <a:r>
              <a:rPr kumimoji="1" lang="en" altLang="zh-CN" dirty="0"/>
              <a:t>], as </a:t>
            </a:r>
          </a:p>
          <a:p>
            <a:r>
              <a:rPr kumimoji="1" lang="en" altLang="zh-CN" dirty="0"/>
              <a:t>long as the moving object is traveling on the shortest path from the anchor </a:t>
            </a:r>
          </a:p>
          <a:p>
            <a:r>
              <a:rPr kumimoji="1" lang="en" altLang="zh-CN" dirty="0"/>
              <a:t>point to its current location. This branch of work usually needs the support </a:t>
            </a:r>
          </a:p>
          <a:p>
            <a:r>
              <a:rPr kumimoji="1" lang="en" altLang="zh-CN" dirty="0"/>
              <a:t>of </a:t>
            </a:r>
            <a:r>
              <a:rPr kumimoji="1" lang="en" altLang="zh-CN" dirty="0">
                <a:solidFill>
                  <a:srgbClr val="4E8F00"/>
                </a:solidFill>
              </a:rPr>
              <a:t>map-matching algorithms.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E9E2FB-7846-354E-8317-6E8715620773}"/>
              </a:ext>
            </a:extLst>
          </p:cNvPr>
          <p:cNvSpPr txBox="1"/>
          <p:nvPr/>
        </p:nvSpPr>
        <p:spPr>
          <a:xfrm>
            <a:off x="1657115" y="424231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map-matching algorithms: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68E3AD-52B4-E144-BF5F-EE06C3F56975}"/>
              </a:ext>
            </a:extLst>
          </p:cNvPr>
          <p:cNvSpPr txBox="1"/>
          <p:nvPr/>
        </p:nvSpPr>
        <p:spPr>
          <a:xfrm>
            <a:off x="1657116" y="4611650"/>
            <a:ext cx="7950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Map matching is a process to </a:t>
            </a:r>
            <a:r>
              <a:rPr kumimoji="1" lang="en" altLang="zh-CN" dirty="0">
                <a:solidFill>
                  <a:srgbClr val="FF0000"/>
                </a:solidFill>
              </a:rPr>
              <a:t>convert</a:t>
            </a:r>
            <a:r>
              <a:rPr kumimoji="1" lang="en" altLang="zh-CN" dirty="0"/>
              <a:t> a sequence of raw </a:t>
            </a:r>
            <a:r>
              <a:rPr kumimoji="1" lang="en" altLang="zh-CN" dirty="0">
                <a:solidFill>
                  <a:srgbClr val="FF0000"/>
                </a:solidFill>
              </a:rPr>
              <a:t>latitude/longitude </a:t>
            </a:r>
          </a:p>
          <a:p>
            <a:r>
              <a:rPr kumimoji="1" lang="en" altLang="zh-CN" dirty="0"/>
              <a:t>(</a:t>
            </a:r>
            <a:r>
              <a:rPr kumimoji="1" lang="zh-CN" altLang="en-US" dirty="0"/>
              <a:t>原始纬度</a:t>
            </a:r>
            <a:r>
              <a:rPr kumimoji="1" lang="en-US" altLang="zh-CN" dirty="0"/>
              <a:t>/</a:t>
            </a:r>
            <a:r>
              <a:rPr kumimoji="1" lang="zh-CN" altLang="en-US" dirty="0"/>
              <a:t>经度坐标</a:t>
            </a:r>
            <a:r>
              <a:rPr kumimoji="1" lang="en" altLang="zh-CN" dirty="0"/>
              <a:t>)coordinates to a sequence of </a:t>
            </a:r>
            <a:r>
              <a:rPr kumimoji="1" lang="en" altLang="zh-CN" dirty="0">
                <a:solidFill>
                  <a:srgbClr val="FF0000"/>
                </a:solidFill>
              </a:rPr>
              <a:t>road segments</a:t>
            </a:r>
            <a:r>
              <a:rPr kumimoji="1" lang="en" altLang="zh-CN" dirty="0"/>
              <a:t>. Knowledge of which road a vehicle was/is on is important for assessing traffic flow, guiding the vehicle’s navigation, predicting where the vehicle is going, and detecting the most frequent travel path between an origin and a destination, and so forth.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3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4741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1.Sources of Trajectory Data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E2A7FD-3225-3E4A-9BD9-C0BBC0B41804}"/>
              </a:ext>
            </a:extLst>
          </p:cNvPr>
          <p:cNvSpPr/>
          <p:nvPr/>
        </p:nvSpPr>
        <p:spPr>
          <a:xfrm>
            <a:off x="1686962" y="151072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Human mobility</a:t>
            </a:r>
          </a:p>
          <a:p>
            <a:pPr lvl="1"/>
            <a:r>
              <a:rPr lang="en-US" altLang="zh-CN" sz="2000" dirty="0"/>
              <a:t>Active recording</a:t>
            </a:r>
          </a:p>
          <a:p>
            <a:pPr lvl="2"/>
            <a:endParaRPr lang="en-US" altLang="zh-CN" sz="1600" dirty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/>
          </a:p>
          <a:p>
            <a:pPr lvl="1"/>
            <a:r>
              <a:rPr lang="en-US" altLang="zh-CN" sz="2000" dirty="0"/>
              <a:t>Passive recording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3CF41E6-8BE0-E04E-B94C-9B2C8BB936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" t="12799" r="49882" b="16539"/>
          <a:stretch/>
        </p:blipFill>
        <p:spPr bwMode="auto">
          <a:xfrm>
            <a:off x="2432884" y="2629047"/>
            <a:ext cx="1455025" cy="119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33">
            <a:extLst>
              <a:ext uri="{FF2B5EF4-FFF2-40B4-BE49-F238E27FC236}">
                <a16:creationId xmlns:a16="http://schemas.microsoft.com/office/drawing/2014/main" id="{0623555A-12EB-8546-8B8F-933214AD76D9}"/>
              </a:ext>
            </a:extLst>
          </p:cNvPr>
          <p:cNvGrpSpPr/>
          <p:nvPr/>
        </p:nvGrpSpPr>
        <p:grpSpPr>
          <a:xfrm>
            <a:off x="4531602" y="2636351"/>
            <a:ext cx="1474393" cy="1199758"/>
            <a:chOff x="5891680" y="2240687"/>
            <a:chExt cx="1271120" cy="1112112"/>
          </a:xfrm>
        </p:grpSpPr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id="{23271252-7C49-3140-9DF3-4A6413514E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r="50473"/>
            <a:stretch/>
          </p:blipFill>
          <p:spPr>
            <a:xfrm>
              <a:off x="5891680" y="2240687"/>
              <a:ext cx="1271120" cy="111211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4AA7B7A2-6628-DA42-8A29-1348F70ACF61}"/>
                </a:ext>
              </a:extLst>
            </p:cNvPr>
            <p:cNvGrpSpPr/>
            <p:nvPr/>
          </p:nvGrpSpPr>
          <p:grpSpPr>
            <a:xfrm>
              <a:off x="5960807" y="2305676"/>
              <a:ext cx="1049593" cy="943430"/>
              <a:chOff x="3069709" y="4603569"/>
              <a:chExt cx="1442639" cy="1344640"/>
            </a:xfrm>
          </p:grpSpPr>
          <p:sp>
            <p:nvSpPr>
              <p:cNvPr id="16" name="Rounded Rectangular Callout 10">
                <a:extLst>
                  <a:ext uri="{FF2B5EF4-FFF2-40B4-BE49-F238E27FC236}">
                    <a16:creationId xmlns:a16="http://schemas.microsoft.com/office/drawing/2014/main" id="{18847FBA-7F62-B344-9102-2FEB9C0476CE}"/>
                  </a:ext>
                </a:extLst>
              </p:cNvPr>
              <p:cNvSpPr/>
              <p:nvPr/>
            </p:nvSpPr>
            <p:spPr>
              <a:xfrm>
                <a:off x="3362114" y="4908850"/>
                <a:ext cx="215069" cy="141654"/>
              </a:xfrm>
              <a:prstGeom prst="wedgeRoundRectCallout">
                <a:avLst>
                  <a:gd name="adj1" fmla="val -18749"/>
                  <a:gd name="adj2" fmla="val 77316"/>
                  <a:gd name="adj3" fmla="val 16667"/>
                </a:avLst>
              </a:prstGeom>
              <a:solidFill>
                <a:srgbClr val="92D05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ular Callout 11">
                <a:extLst>
                  <a:ext uri="{FF2B5EF4-FFF2-40B4-BE49-F238E27FC236}">
                    <a16:creationId xmlns:a16="http://schemas.microsoft.com/office/drawing/2014/main" id="{F4B2C6EC-8E56-7D4C-BBDA-7F1E2042A11D}"/>
                  </a:ext>
                </a:extLst>
              </p:cNvPr>
              <p:cNvSpPr/>
              <p:nvPr/>
            </p:nvSpPr>
            <p:spPr>
              <a:xfrm>
                <a:off x="4052124" y="4908850"/>
                <a:ext cx="215069" cy="141654"/>
              </a:xfrm>
              <a:prstGeom prst="wedgeRoundRectCallout">
                <a:avLst>
                  <a:gd name="adj1" fmla="val -18749"/>
                  <a:gd name="adj2" fmla="val 77316"/>
                  <a:gd name="adj3" fmla="val 16667"/>
                </a:avLst>
              </a:prstGeom>
              <a:solidFill>
                <a:srgbClr val="FFC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ular Callout 12">
                <a:extLst>
                  <a:ext uri="{FF2B5EF4-FFF2-40B4-BE49-F238E27FC236}">
                    <a16:creationId xmlns:a16="http://schemas.microsoft.com/office/drawing/2014/main" id="{366577DE-A496-9840-B994-80D4779EC5F9}"/>
                  </a:ext>
                </a:extLst>
              </p:cNvPr>
              <p:cNvSpPr/>
              <p:nvPr/>
            </p:nvSpPr>
            <p:spPr>
              <a:xfrm>
                <a:off x="3964106" y="4603569"/>
                <a:ext cx="215069" cy="141654"/>
              </a:xfrm>
              <a:prstGeom prst="wedgeRoundRectCallout">
                <a:avLst>
                  <a:gd name="adj1" fmla="val -18749"/>
                  <a:gd name="adj2" fmla="val 77316"/>
                  <a:gd name="adj3" fmla="val 16667"/>
                </a:avLst>
              </a:prstGeom>
              <a:solidFill>
                <a:srgbClr val="00B0F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ular Callout 13">
                <a:extLst>
                  <a:ext uri="{FF2B5EF4-FFF2-40B4-BE49-F238E27FC236}">
                    <a16:creationId xmlns:a16="http://schemas.microsoft.com/office/drawing/2014/main" id="{B82F050D-33D2-2C4A-A605-AC3D2BC951F2}"/>
                  </a:ext>
                </a:extLst>
              </p:cNvPr>
              <p:cNvSpPr/>
              <p:nvPr/>
            </p:nvSpPr>
            <p:spPr>
              <a:xfrm>
                <a:off x="3254580" y="5411617"/>
                <a:ext cx="215069" cy="141654"/>
              </a:xfrm>
              <a:prstGeom prst="wedgeRoundRectCallout">
                <a:avLst>
                  <a:gd name="adj1" fmla="val -18749"/>
                  <a:gd name="adj2" fmla="val 77316"/>
                  <a:gd name="adj3" fmla="val 16667"/>
                </a:avLst>
              </a:prstGeom>
              <a:solidFill>
                <a:srgbClr val="00B0F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ular Callout 14">
                <a:extLst>
                  <a:ext uri="{FF2B5EF4-FFF2-40B4-BE49-F238E27FC236}">
                    <a16:creationId xmlns:a16="http://schemas.microsoft.com/office/drawing/2014/main" id="{C9EEC3D0-816C-1A4E-8745-DF254232BC18}"/>
                  </a:ext>
                </a:extLst>
              </p:cNvPr>
              <p:cNvSpPr/>
              <p:nvPr/>
            </p:nvSpPr>
            <p:spPr>
              <a:xfrm>
                <a:off x="3701699" y="5081673"/>
                <a:ext cx="215069" cy="141654"/>
              </a:xfrm>
              <a:prstGeom prst="wedgeRoundRectCallout">
                <a:avLst>
                  <a:gd name="adj1" fmla="val -18749"/>
                  <a:gd name="adj2" fmla="val 77316"/>
                  <a:gd name="adj3" fmla="val 16667"/>
                </a:avLst>
              </a:prstGeom>
              <a:solidFill>
                <a:srgbClr val="00B0F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ular Callout 15">
                <a:extLst>
                  <a:ext uri="{FF2B5EF4-FFF2-40B4-BE49-F238E27FC236}">
                    <a16:creationId xmlns:a16="http://schemas.microsoft.com/office/drawing/2014/main" id="{AA750433-1DFC-984F-AD33-40E57059D047}"/>
                  </a:ext>
                </a:extLst>
              </p:cNvPr>
              <p:cNvSpPr/>
              <p:nvPr/>
            </p:nvSpPr>
            <p:spPr>
              <a:xfrm>
                <a:off x="3603235" y="4606983"/>
                <a:ext cx="215069" cy="141654"/>
              </a:xfrm>
              <a:prstGeom prst="wedgeRoundRectCallout">
                <a:avLst>
                  <a:gd name="adj1" fmla="val -18749"/>
                  <a:gd name="adj2" fmla="val 77316"/>
                  <a:gd name="adj3" fmla="val 16667"/>
                </a:avLst>
              </a:prstGeom>
              <a:solidFill>
                <a:srgbClr val="92D05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ular Callout 17">
                <a:extLst>
                  <a:ext uri="{FF2B5EF4-FFF2-40B4-BE49-F238E27FC236}">
                    <a16:creationId xmlns:a16="http://schemas.microsoft.com/office/drawing/2014/main" id="{B0EC24D7-C9BB-6A46-84EC-3AA07E696229}"/>
                  </a:ext>
                </a:extLst>
              </p:cNvPr>
              <p:cNvSpPr/>
              <p:nvPr/>
            </p:nvSpPr>
            <p:spPr>
              <a:xfrm>
                <a:off x="4297279" y="5431423"/>
                <a:ext cx="215069" cy="141654"/>
              </a:xfrm>
              <a:prstGeom prst="wedgeRoundRectCallout">
                <a:avLst>
                  <a:gd name="adj1" fmla="val -18749"/>
                  <a:gd name="adj2" fmla="val 77316"/>
                  <a:gd name="adj3" fmla="val 16667"/>
                </a:avLst>
              </a:prstGeom>
              <a:solidFill>
                <a:srgbClr val="92D05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ular Callout 18">
                <a:extLst>
                  <a:ext uri="{FF2B5EF4-FFF2-40B4-BE49-F238E27FC236}">
                    <a16:creationId xmlns:a16="http://schemas.microsoft.com/office/drawing/2014/main" id="{B694A26C-36C3-A44D-A1F7-25B949F6E110}"/>
                  </a:ext>
                </a:extLst>
              </p:cNvPr>
              <p:cNvSpPr/>
              <p:nvPr/>
            </p:nvSpPr>
            <p:spPr>
              <a:xfrm>
                <a:off x="3554553" y="5806555"/>
                <a:ext cx="215069" cy="141654"/>
              </a:xfrm>
              <a:prstGeom prst="wedgeRoundRectCallout">
                <a:avLst>
                  <a:gd name="adj1" fmla="val -18749"/>
                  <a:gd name="adj2" fmla="val 77316"/>
                  <a:gd name="adj3" fmla="val 16667"/>
                </a:avLst>
              </a:prstGeom>
              <a:solidFill>
                <a:srgbClr val="FFC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ular Callout 20">
                <a:extLst>
                  <a:ext uri="{FF2B5EF4-FFF2-40B4-BE49-F238E27FC236}">
                    <a16:creationId xmlns:a16="http://schemas.microsoft.com/office/drawing/2014/main" id="{9A3E5C80-B02E-3D4B-81AC-79C983F15A05}"/>
                  </a:ext>
                </a:extLst>
              </p:cNvPr>
              <p:cNvSpPr/>
              <p:nvPr/>
            </p:nvSpPr>
            <p:spPr>
              <a:xfrm>
                <a:off x="3069709" y="5776751"/>
                <a:ext cx="215069" cy="141654"/>
              </a:xfrm>
              <a:prstGeom prst="wedgeRoundRectCallout">
                <a:avLst>
                  <a:gd name="adj1" fmla="val -18749"/>
                  <a:gd name="adj2" fmla="val 77316"/>
                  <a:gd name="adj3" fmla="val 16667"/>
                </a:avLst>
              </a:prstGeom>
              <a:solidFill>
                <a:srgbClr val="92D05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34">
            <a:extLst>
              <a:ext uri="{FF2B5EF4-FFF2-40B4-BE49-F238E27FC236}">
                <a16:creationId xmlns:a16="http://schemas.microsoft.com/office/drawing/2014/main" id="{9620E783-5846-A547-A2BE-60D00D5E66CB}"/>
              </a:ext>
            </a:extLst>
          </p:cNvPr>
          <p:cNvGrpSpPr/>
          <p:nvPr/>
        </p:nvGrpSpPr>
        <p:grpSpPr>
          <a:xfrm>
            <a:off x="6912176" y="2693747"/>
            <a:ext cx="1420019" cy="1199758"/>
            <a:chOff x="7384327" y="2240687"/>
            <a:chExt cx="1226273" cy="1112112"/>
          </a:xfrm>
        </p:grpSpPr>
        <p:pic>
          <p:nvPicPr>
            <p:cNvPr id="26" name="Picture 32">
              <a:extLst>
                <a:ext uri="{FF2B5EF4-FFF2-40B4-BE49-F238E27FC236}">
                  <a16:creationId xmlns:a16="http://schemas.microsoft.com/office/drawing/2014/main" id="{04601524-4071-5546-9C8D-B6BF6C2AF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" r="19267"/>
            <a:stretch/>
          </p:blipFill>
          <p:spPr>
            <a:xfrm>
              <a:off x="7384327" y="2240687"/>
              <a:ext cx="1226273" cy="1112112"/>
            </a:xfrm>
            <a:prstGeom prst="rect">
              <a:avLst/>
            </a:prstGeom>
          </p:spPr>
        </p:pic>
        <p:pic>
          <p:nvPicPr>
            <p:cNvPr id="27" name="Picture 31">
              <a:extLst>
                <a:ext uri="{FF2B5EF4-FFF2-40B4-BE49-F238E27FC236}">
                  <a16:creationId xmlns:a16="http://schemas.microsoft.com/office/drawing/2014/main" id="{D3B09A60-0A72-0242-8DCA-4D363C205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5" r="14483"/>
            <a:stretch/>
          </p:blipFill>
          <p:spPr>
            <a:xfrm>
              <a:off x="7497677" y="2297058"/>
              <a:ext cx="472080" cy="530165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652DAAA-0815-544E-BD7A-00FCA5A9C975}"/>
              </a:ext>
            </a:extLst>
          </p:cNvPr>
          <p:cNvSpPr txBox="1"/>
          <p:nvPr/>
        </p:nvSpPr>
        <p:spPr>
          <a:xfrm>
            <a:off x="2425190" y="2250686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Sport analysis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EC64376-2F39-884B-9F6E-CE14FF9D187B}"/>
              </a:ext>
            </a:extLst>
          </p:cNvPr>
          <p:cNvSpPr txBox="1"/>
          <p:nvPr/>
        </p:nvSpPr>
        <p:spPr>
          <a:xfrm>
            <a:off x="4679342" y="2249132"/>
            <a:ext cx="1178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Travel logs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211ED37-1A80-7342-9E20-1669D31E9E55}"/>
              </a:ext>
            </a:extLst>
          </p:cNvPr>
          <p:cNvSpPr txBox="1"/>
          <p:nvPr/>
        </p:nvSpPr>
        <p:spPr>
          <a:xfrm>
            <a:off x="7074599" y="2250542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Check-ins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E20FABF9-8725-1F49-8FA8-80BF0E844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6"/>
          <a:stretch/>
        </p:blipFill>
        <p:spPr bwMode="auto">
          <a:xfrm>
            <a:off x="2408318" y="5016572"/>
            <a:ext cx="1455025" cy="135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CE55407E-63AB-B94E-A467-24B110911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" t="4007" b="5684"/>
          <a:stretch/>
        </p:blipFill>
        <p:spPr bwMode="auto">
          <a:xfrm>
            <a:off x="4531602" y="5024889"/>
            <a:ext cx="1474393" cy="135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F4488E32-F47C-224A-9963-DDA314F5D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713" y="5024889"/>
            <a:ext cx="1412946" cy="135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E5027D5-7B43-7544-9575-059A57D2E843}"/>
              </a:ext>
            </a:extLst>
          </p:cNvPr>
          <p:cNvSpPr txBox="1"/>
          <p:nvPr/>
        </p:nvSpPr>
        <p:spPr>
          <a:xfrm>
            <a:off x="4276487" y="4561099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Public transit records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7071CAD-BA43-2144-8092-372B924C76D2}"/>
              </a:ext>
            </a:extLst>
          </p:cNvPr>
          <p:cNvSpPr txBox="1"/>
          <p:nvPr/>
        </p:nvSpPr>
        <p:spPr>
          <a:xfrm>
            <a:off x="1961160" y="4537226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Credit card transactions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63A10B0-095F-5F46-9114-C00687872D59}"/>
              </a:ext>
            </a:extLst>
          </p:cNvPr>
          <p:cNvSpPr txBox="1"/>
          <p:nvPr/>
        </p:nvSpPr>
        <p:spPr>
          <a:xfrm>
            <a:off x="6376742" y="4569695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Mobile phone signal, Wi-Fi…</a:t>
            </a:r>
            <a:endParaRPr lang="zh-CN" altLang="en-US" sz="1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7149717-3948-9F43-99C0-9D7E0E995D86}"/>
              </a:ext>
            </a:extLst>
          </p:cNvPr>
          <p:cNvSpPr txBox="1"/>
          <p:nvPr/>
        </p:nvSpPr>
        <p:spPr>
          <a:xfrm>
            <a:off x="8660063" y="1561441"/>
            <a:ext cx="3267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Mobility of 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transportation vehicles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DA3AB6-5ABE-D54C-82CF-6E37F83D29B7}"/>
              </a:ext>
            </a:extLst>
          </p:cNvPr>
          <p:cNvSpPr txBox="1"/>
          <p:nvPr/>
        </p:nvSpPr>
        <p:spPr>
          <a:xfrm>
            <a:off x="8699545" y="2582849"/>
            <a:ext cx="2820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Mobility of Animals 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786A9D3-004E-9E4F-8D43-76A9FDB6A12B}"/>
              </a:ext>
            </a:extLst>
          </p:cNvPr>
          <p:cNvSpPr txBox="1"/>
          <p:nvPr/>
        </p:nvSpPr>
        <p:spPr>
          <a:xfrm>
            <a:off x="8699545" y="3278629"/>
            <a:ext cx="2840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Mobility of 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natural phenomena</a:t>
            </a:r>
          </a:p>
        </p:txBody>
      </p:sp>
    </p:spTree>
    <p:extLst>
      <p:ext uri="{BB962C8B-B14F-4D97-AF65-F5344CB8AC3E}">
        <p14:creationId xmlns:p14="http://schemas.microsoft.com/office/powerpoint/2010/main" val="24228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4.3	trajectory compression(</a:t>
            </a:r>
            <a:r>
              <a:rPr kumimoji="1" lang="zh-CN" altLang="en-US" sz="2400" dirty="0">
                <a:solidFill>
                  <a:srgbClr val="00B0F0"/>
                </a:solidFill>
              </a:rPr>
              <a:t>轨迹压缩</a:t>
            </a:r>
            <a:r>
              <a:rPr lang="en" altLang="zh-CN" sz="2400" dirty="0">
                <a:solidFill>
                  <a:srgbClr val="00B0F0"/>
                </a:solidFill>
              </a:rPr>
              <a:t>)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E9E2FB-7846-354E-8317-6E8715620773}"/>
              </a:ext>
            </a:extLst>
          </p:cNvPr>
          <p:cNvSpPr txBox="1"/>
          <p:nvPr/>
        </p:nvSpPr>
        <p:spPr>
          <a:xfrm>
            <a:off x="1657115" y="20055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map-matching algorithms: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D6579A-AAC0-614C-9786-955C060E037B}"/>
              </a:ext>
            </a:extLst>
          </p:cNvPr>
          <p:cNvSpPr txBox="1"/>
          <p:nvPr/>
        </p:nvSpPr>
        <p:spPr>
          <a:xfrm>
            <a:off x="1657115" y="2385269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According to the </a:t>
            </a:r>
            <a:r>
              <a:rPr kumimoji="1" lang="en" altLang="zh-CN" dirty="0">
                <a:solidFill>
                  <a:srgbClr val="FF0000"/>
                </a:solidFill>
              </a:rPr>
              <a:t>additional information </a:t>
            </a:r>
            <a:r>
              <a:rPr kumimoji="1" lang="en" altLang="zh-CN" dirty="0"/>
              <a:t>used: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26FA6C-7007-3F41-8991-99EE3B84AAE5}"/>
              </a:ext>
            </a:extLst>
          </p:cNvPr>
          <p:cNvSpPr txBox="1"/>
          <p:nvPr/>
        </p:nvSpPr>
        <p:spPr>
          <a:xfrm>
            <a:off x="1657116" y="2754601"/>
            <a:ext cx="10534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1.  geometric [</a:t>
            </a:r>
            <a:r>
              <a:rPr kumimoji="1" lang="zh-CN" altLang="en-US" dirty="0"/>
              <a:t>几何</a:t>
            </a:r>
            <a:r>
              <a:rPr kumimoji="1" lang="en" altLang="zh-CN" dirty="0"/>
              <a:t>]: consider the </a:t>
            </a:r>
            <a:r>
              <a:rPr kumimoji="1" lang="en" altLang="zh-CN" dirty="0">
                <a:solidFill>
                  <a:srgbClr val="FF0000"/>
                </a:solidFill>
              </a:rPr>
              <a:t>shape of individual links </a:t>
            </a:r>
            <a:r>
              <a:rPr kumimoji="1" lang="en" altLang="zh-CN" dirty="0"/>
              <a:t>in a road network(matching a GPS point </a:t>
            </a:r>
          </a:p>
          <a:p>
            <a:r>
              <a:rPr kumimoji="1" lang="en" altLang="zh-CN" dirty="0"/>
              <a:t>to the nearest road) </a:t>
            </a:r>
          </a:p>
          <a:p>
            <a:pPr marL="342900" indent="-342900">
              <a:buAutoNum type="arabicPeriod" startAt="2"/>
            </a:pPr>
            <a:r>
              <a:rPr kumimoji="1" lang="en" altLang="zh-CN" dirty="0"/>
              <a:t>topological [</a:t>
            </a:r>
            <a:r>
              <a:rPr kumimoji="1" lang="zh-CN" altLang="en-US" dirty="0"/>
              <a:t>拓扑</a:t>
            </a:r>
            <a:r>
              <a:rPr kumimoji="1" lang="en" altLang="zh-CN" dirty="0"/>
              <a:t>]: pay attention to </a:t>
            </a:r>
            <a:r>
              <a:rPr kumimoji="1" lang="en" altLang="zh-CN" dirty="0">
                <a:solidFill>
                  <a:srgbClr val="FF0000"/>
                </a:solidFill>
              </a:rPr>
              <a:t>the connectivity(</a:t>
            </a:r>
            <a:r>
              <a:rPr kumimoji="1" lang="zh-CN" altLang="en-US" dirty="0">
                <a:solidFill>
                  <a:srgbClr val="FF0000"/>
                </a:solidFill>
              </a:rPr>
              <a:t>连通性</a:t>
            </a:r>
            <a:r>
              <a:rPr kumimoji="1" lang="en" altLang="zh-CN" dirty="0">
                <a:solidFill>
                  <a:srgbClr val="FF0000"/>
                </a:solidFill>
              </a:rPr>
              <a:t>) of a road network</a:t>
            </a:r>
            <a:r>
              <a:rPr kumimoji="1" lang="en" altLang="zh-CN" dirty="0"/>
              <a:t>(</a:t>
            </a:r>
            <a:r>
              <a:rPr kumimoji="1" lang="en" altLang="zh-CN" dirty="0" err="1"/>
              <a:t>Fre</a:t>
            </a:r>
            <a:r>
              <a:rPr kumimoji="1" lang="en" altLang="zh-CN" dirty="0"/>
              <a:t> ́</a:t>
            </a:r>
            <a:r>
              <a:rPr kumimoji="1" lang="en" altLang="zh-CN" dirty="0" err="1"/>
              <a:t>chet</a:t>
            </a:r>
            <a:r>
              <a:rPr kumimoji="1" lang="en" altLang="zh-CN" dirty="0"/>
              <a:t> distance to</a:t>
            </a:r>
          </a:p>
          <a:p>
            <a:r>
              <a:rPr kumimoji="1" lang="en" altLang="zh-CN" dirty="0"/>
              <a:t> measure the fit between a GPS sequence and candidate road sequence )</a:t>
            </a:r>
          </a:p>
          <a:p>
            <a:pPr marL="342900" indent="-342900">
              <a:buAutoNum type="arabicPeriod" startAt="3"/>
            </a:pPr>
            <a:r>
              <a:rPr kumimoji="1" lang="en" altLang="zh-CN" dirty="0"/>
              <a:t>probabilistic [</a:t>
            </a:r>
            <a:r>
              <a:rPr kumimoji="1" lang="zh-CN" altLang="en-US" dirty="0"/>
              <a:t>概率</a:t>
            </a:r>
            <a:r>
              <a:rPr kumimoji="1" lang="en" altLang="zh-CN" dirty="0"/>
              <a:t>] : To deal with </a:t>
            </a:r>
            <a:r>
              <a:rPr kumimoji="1" lang="en" altLang="zh-CN" dirty="0">
                <a:solidFill>
                  <a:srgbClr val="FF0000"/>
                </a:solidFill>
              </a:rPr>
              <a:t>noisy</a:t>
            </a:r>
            <a:r>
              <a:rPr kumimoji="1" lang="en" altLang="zh-CN" dirty="0"/>
              <a:t> and </a:t>
            </a:r>
            <a:r>
              <a:rPr kumimoji="1" lang="en" altLang="zh-CN" dirty="0">
                <a:solidFill>
                  <a:srgbClr val="FF0000"/>
                </a:solidFill>
              </a:rPr>
              <a:t>low-sampling rate</a:t>
            </a:r>
            <a:r>
              <a:rPr kumimoji="1" lang="en" altLang="zh-CN" dirty="0"/>
              <a:t>[</a:t>
            </a:r>
            <a:r>
              <a:rPr kumimoji="1" lang="zh-CN" altLang="en-US" dirty="0"/>
              <a:t>低采样率</a:t>
            </a:r>
            <a:r>
              <a:rPr kumimoji="1" lang="en" altLang="zh-CN" dirty="0"/>
              <a:t>]</a:t>
            </a:r>
            <a:r>
              <a:rPr kumimoji="1" lang="en" altLang="zh-CN" dirty="0" err="1"/>
              <a:t>trajectories,it</a:t>
            </a:r>
            <a:r>
              <a:rPr kumimoji="1" lang="en" altLang="zh-CN" dirty="0"/>
              <a:t> makes explicit </a:t>
            </a:r>
          </a:p>
          <a:p>
            <a:r>
              <a:rPr kumimoji="1" lang="en" altLang="zh-CN" dirty="0"/>
              <a:t>provisions for </a:t>
            </a:r>
            <a:r>
              <a:rPr kumimoji="1" lang="en" altLang="zh-CN" dirty="0">
                <a:solidFill>
                  <a:srgbClr val="FF0000"/>
                </a:solidFill>
              </a:rPr>
              <a:t>GPS noise </a:t>
            </a:r>
            <a:r>
              <a:rPr kumimoji="1" lang="en" altLang="zh-CN" dirty="0"/>
              <a:t>and consider </a:t>
            </a:r>
            <a:r>
              <a:rPr kumimoji="1" lang="en" altLang="zh-CN" dirty="0">
                <a:solidFill>
                  <a:srgbClr val="FF0000"/>
                </a:solidFill>
              </a:rPr>
              <a:t>multiple possible paths </a:t>
            </a:r>
            <a:r>
              <a:rPr kumimoji="1" lang="en" altLang="zh-CN" dirty="0"/>
              <a:t>through the road network to find the </a:t>
            </a:r>
          </a:p>
          <a:p>
            <a:r>
              <a:rPr kumimoji="1" lang="en" altLang="zh-CN" dirty="0"/>
              <a:t>best one()</a:t>
            </a:r>
          </a:p>
          <a:p>
            <a:r>
              <a:rPr kumimoji="1" lang="en" altLang="zh-CN" dirty="0"/>
              <a:t>4.  other advanced techniques: These algorithms find a sequence of road segments that simultaneously</a:t>
            </a:r>
            <a:r>
              <a:rPr kumimoji="1" lang="en-US" altLang="zh-CN" dirty="0"/>
              <a:t>(</a:t>
            </a:r>
            <a:r>
              <a:rPr kumimoji="1" lang="zh-CN" altLang="en-US" dirty="0"/>
              <a:t>同时</a:t>
            </a:r>
            <a:r>
              <a:rPr kumimoji="1" lang="en-US" altLang="zh-CN" dirty="0"/>
              <a:t>)</a:t>
            </a:r>
            <a:r>
              <a:rPr kumimoji="1" lang="en" altLang="zh-CN" dirty="0"/>
              <a:t> come close to the noisy trajectory data and form a reasonable route through the road network.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2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4.3	trajectory compression(</a:t>
            </a:r>
            <a:r>
              <a:rPr kumimoji="1" lang="zh-CN" altLang="en-US" sz="2400" dirty="0">
                <a:solidFill>
                  <a:srgbClr val="00B0F0"/>
                </a:solidFill>
              </a:rPr>
              <a:t>轨迹压缩</a:t>
            </a:r>
            <a:r>
              <a:rPr lang="en" altLang="zh-CN" sz="2400" dirty="0">
                <a:solidFill>
                  <a:srgbClr val="00B0F0"/>
                </a:solidFill>
              </a:rPr>
              <a:t>)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E9E2FB-7846-354E-8317-6E8715620773}"/>
              </a:ext>
            </a:extLst>
          </p:cNvPr>
          <p:cNvSpPr txBox="1"/>
          <p:nvPr/>
        </p:nvSpPr>
        <p:spPr>
          <a:xfrm>
            <a:off x="1657115" y="20055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map-matching algorithms: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D6579A-AAC0-614C-9786-955C060E037B}"/>
              </a:ext>
            </a:extLst>
          </p:cNvPr>
          <p:cNvSpPr txBox="1"/>
          <p:nvPr/>
        </p:nvSpPr>
        <p:spPr>
          <a:xfrm>
            <a:off x="1657115" y="2385269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According to the </a:t>
            </a:r>
            <a:r>
              <a:rPr kumimoji="1" lang="en" altLang="zh-CN" dirty="0">
                <a:solidFill>
                  <a:srgbClr val="FF0000"/>
                </a:solidFill>
              </a:rPr>
              <a:t>range of sampling points </a:t>
            </a:r>
            <a:r>
              <a:rPr kumimoji="1" lang="en" altLang="zh-CN" dirty="0"/>
              <a:t>considered: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26FA6C-7007-3F41-8991-99EE3B84AAE5}"/>
              </a:ext>
            </a:extLst>
          </p:cNvPr>
          <p:cNvSpPr txBox="1"/>
          <p:nvPr/>
        </p:nvSpPr>
        <p:spPr>
          <a:xfrm>
            <a:off x="1657116" y="2754601"/>
            <a:ext cx="9965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1.  local/incremental and global methods[</a:t>
            </a:r>
            <a:r>
              <a:rPr kumimoji="1" lang="zh-CN" altLang="en-US" dirty="0"/>
              <a:t>局部</a:t>
            </a:r>
            <a:r>
              <a:rPr kumimoji="1" lang="en-US" altLang="zh-CN" dirty="0"/>
              <a:t>/</a:t>
            </a:r>
            <a:r>
              <a:rPr kumimoji="1" lang="zh-CN" altLang="en-US" dirty="0"/>
              <a:t>增量和全局方法</a:t>
            </a:r>
            <a:r>
              <a:rPr kumimoji="1" lang="en" altLang="zh-CN" dirty="0"/>
              <a:t>]:</a:t>
            </a:r>
          </a:p>
          <a:p>
            <a:pPr marL="342900" indent="-342900">
              <a:buAutoNum type="arabicPeriod" startAt="2"/>
            </a:pPr>
            <a:r>
              <a:rPr kumimoji="1" lang="en" altLang="zh-CN" dirty="0"/>
              <a:t>The local/ incremental algorithms[</a:t>
            </a:r>
            <a:r>
              <a:rPr kumimoji="1" lang="zh-CN" altLang="en-US" dirty="0"/>
              <a:t>本地</a:t>
            </a:r>
            <a:r>
              <a:rPr kumimoji="1" lang="en-US" altLang="zh-CN" dirty="0"/>
              <a:t>/</a:t>
            </a:r>
            <a:r>
              <a:rPr kumimoji="1" lang="zh-CN" altLang="en-US" dirty="0"/>
              <a:t>增量算法</a:t>
            </a:r>
            <a:r>
              <a:rPr kumimoji="1" lang="en" altLang="zh-CN" dirty="0"/>
              <a:t>]: It follows a </a:t>
            </a:r>
            <a:r>
              <a:rPr kumimoji="1" lang="en" altLang="zh-CN" dirty="0">
                <a:solidFill>
                  <a:srgbClr val="FF0000"/>
                </a:solidFill>
              </a:rPr>
              <a:t>greedy strategy </a:t>
            </a:r>
            <a:r>
              <a:rPr kumimoji="1" lang="en" altLang="zh-CN" dirty="0"/>
              <a:t>of sequentially</a:t>
            </a:r>
            <a:r>
              <a:rPr kumimoji="1" lang="en-US" altLang="zh-CN" dirty="0"/>
              <a:t>(</a:t>
            </a:r>
          </a:p>
          <a:p>
            <a:r>
              <a:rPr kumimoji="1" lang="zh-CN" altLang="en-US" dirty="0"/>
              <a:t>按顺序</a:t>
            </a:r>
            <a:r>
              <a:rPr kumimoji="1" lang="en-US" altLang="zh-CN" dirty="0"/>
              <a:t>)</a:t>
            </a:r>
            <a:r>
              <a:rPr kumimoji="1" lang="en" altLang="zh-CN" dirty="0"/>
              <a:t> extending the solution from an already matched portion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11" name="图片 10" descr="图片包含 地图, 文字&#10;&#10;描述已自动生成">
            <a:extLst>
              <a:ext uri="{FF2B5EF4-FFF2-40B4-BE49-F238E27FC236}">
                <a16:creationId xmlns:a16="http://schemas.microsoft.com/office/drawing/2014/main" id="{6CFDEB69-BBAA-9D49-9774-7278EAF83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17" y="3862597"/>
            <a:ext cx="5651500" cy="2565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A78B59A-F22B-7942-BEEB-3D3F60607A8B}"/>
              </a:ext>
            </a:extLst>
          </p:cNvPr>
          <p:cNvSpPr txBox="1"/>
          <p:nvPr/>
        </p:nvSpPr>
        <p:spPr>
          <a:xfrm>
            <a:off x="1657115" y="386259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Other advanced techniques: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42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5830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4.4	trajectory segmentation(</a:t>
            </a:r>
            <a:r>
              <a:rPr kumimoji="1" lang="zh-CN" altLang="en-US" sz="2400" dirty="0">
                <a:solidFill>
                  <a:srgbClr val="00B0F0"/>
                </a:solidFill>
              </a:rPr>
              <a:t>轨迹分割</a:t>
            </a:r>
            <a:r>
              <a:rPr lang="en" altLang="zh-CN" sz="2400" dirty="0">
                <a:solidFill>
                  <a:srgbClr val="00B0F0"/>
                </a:solidFill>
              </a:rPr>
              <a:t>).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BB51B1-DB5E-2041-A039-FCC60280EB2B}"/>
              </a:ext>
            </a:extLst>
          </p:cNvPr>
          <p:cNvSpPr txBox="1"/>
          <p:nvPr/>
        </p:nvSpPr>
        <p:spPr>
          <a:xfrm>
            <a:off x="1752972" y="4155281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4E8F00"/>
                </a:solidFill>
              </a:rPr>
              <a:t>a. based on time interval(</a:t>
            </a:r>
            <a:r>
              <a:rPr kumimoji="1" lang="zh-CN" altLang="en-US" dirty="0">
                <a:solidFill>
                  <a:srgbClr val="4E8F00"/>
                </a:solidFill>
              </a:rPr>
              <a:t>时间间隔</a:t>
            </a:r>
            <a:r>
              <a:rPr kumimoji="1" lang="en-US" altLang="zh-CN" dirty="0">
                <a:solidFill>
                  <a:srgbClr val="4E8F00"/>
                </a:solidFill>
              </a:rPr>
              <a:t>)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5ECF30-9F6B-A34E-B6DB-CBAAF4D32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115" y="2005548"/>
            <a:ext cx="4368800" cy="2057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F58BC8A-7C3D-2047-9105-64910EEAAD0A}"/>
              </a:ext>
            </a:extLst>
          </p:cNvPr>
          <p:cNvSpPr txBox="1"/>
          <p:nvPr/>
        </p:nvSpPr>
        <p:spPr>
          <a:xfrm>
            <a:off x="1752972" y="4524613"/>
            <a:ext cx="981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If the time interval between </a:t>
            </a:r>
            <a:r>
              <a:rPr lang="en" altLang="zh-CN" dirty="0">
                <a:solidFill>
                  <a:srgbClr val="FF0000"/>
                </a:solidFill>
              </a:rPr>
              <a:t>two consecutive(</a:t>
            </a:r>
            <a:r>
              <a:rPr lang="zh-CN" altLang="en-US" dirty="0">
                <a:solidFill>
                  <a:srgbClr val="FF0000"/>
                </a:solidFill>
              </a:rPr>
              <a:t>连续</a:t>
            </a:r>
            <a:r>
              <a:rPr lang="en" altLang="zh-CN" dirty="0">
                <a:solidFill>
                  <a:srgbClr val="FF0000"/>
                </a:solidFill>
              </a:rPr>
              <a:t>) sampling(</a:t>
            </a:r>
            <a:r>
              <a:rPr lang="zh-CN" altLang="en-US" dirty="0">
                <a:solidFill>
                  <a:srgbClr val="FF0000"/>
                </a:solidFill>
              </a:rPr>
              <a:t>抽样</a:t>
            </a:r>
            <a:r>
              <a:rPr lang="en" altLang="zh-CN" dirty="0">
                <a:solidFill>
                  <a:srgbClr val="FF0000"/>
                </a:solidFill>
              </a:rPr>
              <a:t>) points </a:t>
            </a:r>
            <a:r>
              <a:rPr lang="en" altLang="zh-CN" dirty="0"/>
              <a:t>is larger than</a:t>
            </a:r>
            <a:r>
              <a:rPr lang="en" altLang="zh-CN" dirty="0">
                <a:solidFill>
                  <a:srgbClr val="FF0000"/>
                </a:solidFill>
              </a:rPr>
              <a:t> a given </a:t>
            </a:r>
          </a:p>
          <a:p>
            <a:r>
              <a:rPr lang="en" altLang="zh-CN" dirty="0">
                <a:solidFill>
                  <a:srgbClr val="FF0000"/>
                </a:solidFill>
              </a:rPr>
              <a:t>threshold</a:t>
            </a:r>
            <a:r>
              <a:rPr lang="en" altLang="zh-CN" dirty="0"/>
              <a:t>, a trajectory is divided into two parts at the two points.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85E7AB-D9F9-344A-BAC5-B8843268024F}"/>
              </a:ext>
            </a:extLst>
          </p:cNvPr>
          <p:cNvSpPr txBox="1"/>
          <p:nvPr/>
        </p:nvSpPr>
        <p:spPr>
          <a:xfrm>
            <a:off x="1752972" y="5210696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b. based on the shape of a trajectory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56EEDA-150D-4B4A-AB77-F7D8CC635C57}"/>
              </a:ext>
            </a:extLst>
          </p:cNvPr>
          <p:cNvSpPr txBox="1"/>
          <p:nvPr/>
        </p:nvSpPr>
        <p:spPr>
          <a:xfrm>
            <a:off x="1752972" y="5580028"/>
            <a:ext cx="102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We can partition a trajectory by the turning points </a:t>
            </a:r>
            <a:r>
              <a:rPr lang="en" altLang="zh-CN" dirty="0">
                <a:solidFill>
                  <a:srgbClr val="FF0000"/>
                </a:solidFill>
              </a:rPr>
              <a:t>with heading direction changing </a:t>
            </a:r>
            <a:r>
              <a:rPr lang="en" altLang="zh-CN" dirty="0"/>
              <a:t>over a </a:t>
            </a:r>
            <a:r>
              <a:rPr lang="en" altLang="zh-CN" dirty="0">
                <a:solidFill>
                  <a:srgbClr val="FF0000"/>
                </a:solidFill>
              </a:rPr>
              <a:t>threshold</a:t>
            </a:r>
            <a:r>
              <a:rPr lang="en" altLang="zh-CN" dirty="0"/>
              <a:t>.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AFBC49-E797-644D-A251-787DB27CDE08}"/>
              </a:ext>
            </a:extLst>
          </p:cNvPr>
          <p:cNvSpPr txBox="1"/>
          <p:nvPr/>
        </p:nvSpPr>
        <p:spPr>
          <a:xfrm>
            <a:off x="1752972" y="594936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line simplification algorithms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709DF2-E535-394C-AC15-327B4AAAAEC3}"/>
              </a:ext>
            </a:extLst>
          </p:cNvPr>
          <p:cNvSpPr txBox="1"/>
          <p:nvPr/>
        </p:nvSpPr>
        <p:spPr>
          <a:xfrm>
            <a:off x="4691270" y="594936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(Douglas-</a:t>
            </a:r>
            <a:r>
              <a:rPr lang="en" altLang="zh-CN" dirty="0" err="1">
                <a:solidFill>
                  <a:srgbClr val="4E8F00"/>
                </a:solidFill>
              </a:rPr>
              <a:t>Peucker</a:t>
            </a:r>
            <a:r>
              <a:rPr lang="en" altLang="zh-CN" dirty="0">
                <a:solidFill>
                  <a:srgbClr val="4E8F00"/>
                </a:solidFill>
              </a:rPr>
              <a:t> algorithm)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55C4D0-4570-7F4C-808B-CB75E4AEB192}"/>
              </a:ext>
            </a:extLst>
          </p:cNvPr>
          <p:cNvSpPr txBox="1"/>
          <p:nvPr/>
        </p:nvSpPr>
        <p:spPr>
          <a:xfrm>
            <a:off x="1752972" y="6318692"/>
            <a:ext cx="934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5"/>
              </a:rPr>
              <a:t>https://en.wikipedia.org/wiki/Ramer%E2%80%93Douglas%E2%80%93Peucker_algorithm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7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5830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4.4	trajectory segmentation(</a:t>
            </a:r>
            <a:r>
              <a:rPr kumimoji="1" lang="zh-CN" altLang="en-US" sz="2400" dirty="0">
                <a:solidFill>
                  <a:srgbClr val="00B0F0"/>
                </a:solidFill>
              </a:rPr>
              <a:t>轨迹分割</a:t>
            </a:r>
            <a:r>
              <a:rPr lang="en" altLang="zh-CN" sz="2400" dirty="0">
                <a:solidFill>
                  <a:srgbClr val="00B0F0"/>
                </a:solidFill>
              </a:rPr>
              <a:t>).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BB51B1-DB5E-2041-A039-FCC60280EB2B}"/>
              </a:ext>
            </a:extLst>
          </p:cNvPr>
          <p:cNvSpPr txBox="1"/>
          <p:nvPr/>
        </p:nvSpPr>
        <p:spPr>
          <a:xfrm>
            <a:off x="1752972" y="41552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E8F00"/>
                </a:solidFill>
              </a:rPr>
              <a:t>c. </a:t>
            </a:r>
            <a:r>
              <a:rPr lang="en" altLang="zh-CN" dirty="0">
                <a:solidFill>
                  <a:srgbClr val="4E8F00"/>
                </a:solidFill>
              </a:rPr>
              <a:t>based on the semantic meanings of points in a trajectory.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5ECF30-9F6B-A34E-B6DB-CBAAF4D32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115" y="2005548"/>
            <a:ext cx="4368800" cy="2057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F58BC8A-7C3D-2047-9105-64910EEAAD0A}"/>
              </a:ext>
            </a:extLst>
          </p:cNvPr>
          <p:cNvSpPr txBox="1"/>
          <p:nvPr/>
        </p:nvSpPr>
        <p:spPr>
          <a:xfrm>
            <a:off x="1752972" y="4524613"/>
            <a:ext cx="10610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Whether we should keep the </a:t>
            </a:r>
            <a:r>
              <a:rPr lang="en" altLang="zh-CN" dirty="0">
                <a:solidFill>
                  <a:srgbClr val="FF0000"/>
                </a:solidFill>
              </a:rPr>
              <a:t>stay points </a:t>
            </a:r>
            <a:r>
              <a:rPr lang="en" altLang="zh-CN" dirty="0"/>
              <a:t>in the divided results depends on </a:t>
            </a:r>
            <a:r>
              <a:rPr lang="en" altLang="zh-CN" dirty="0">
                <a:solidFill>
                  <a:srgbClr val="FF0000"/>
                </a:solidFill>
              </a:rPr>
              <a:t>applications</a:t>
            </a:r>
            <a:r>
              <a:rPr lang="en" altLang="zh-CN" dirty="0"/>
              <a:t>. For example, </a:t>
            </a:r>
          </a:p>
          <a:p>
            <a:r>
              <a:rPr lang="en" altLang="zh-CN" dirty="0"/>
              <a:t>in a task of travel speed estimation, we should </a:t>
            </a:r>
            <a:r>
              <a:rPr lang="en" altLang="zh-CN" dirty="0">
                <a:solidFill>
                  <a:srgbClr val="FF0000"/>
                </a:solidFill>
              </a:rPr>
              <a:t>remove the stay points </a:t>
            </a:r>
            <a:r>
              <a:rPr lang="en" altLang="zh-CN" dirty="0"/>
              <a:t>(from a taxi’s trajectory) where </a:t>
            </a:r>
          </a:p>
          <a:p>
            <a:r>
              <a:rPr lang="en" altLang="zh-CN" dirty="0"/>
              <a:t>a taxi was parked to wait for passengers</a:t>
            </a:r>
            <a:r>
              <a:rPr lang="en-US" altLang="zh-CN" dirty="0"/>
              <a:t>.</a:t>
            </a:r>
            <a:r>
              <a:rPr lang="en" altLang="zh-CN" dirty="0"/>
              <a:t>On the contrary, to estimate the </a:t>
            </a:r>
            <a:r>
              <a:rPr lang="en" altLang="zh-CN" dirty="0">
                <a:solidFill>
                  <a:srgbClr val="FF0000"/>
                </a:solidFill>
              </a:rPr>
              <a:t>similarity between two users</a:t>
            </a:r>
            <a:r>
              <a:rPr lang="en" altLang="zh-CN" dirty="0"/>
              <a:t>,</a:t>
            </a:r>
          </a:p>
          <a:p>
            <a:r>
              <a:rPr lang="en" altLang="zh-CN" dirty="0"/>
              <a:t>we can only focus on the sequences of stay points, while </a:t>
            </a:r>
            <a:r>
              <a:rPr lang="en" altLang="zh-CN" dirty="0">
                <a:solidFill>
                  <a:srgbClr val="FF0000"/>
                </a:solidFill>
              </a:rPr>
              <a:t>skipping other raw trajectory points between </a:t>
            </a:r>
          </a:p>
          <a:p>
            <a:r>
              <a:rPr lang="en" altLang="zh-CN" dirty="0">
                <a:solidFill>
                  <a:srgbClr val="FF0000"/>
                </a:solidFill>
              </a:rPr>
              <a:t>two consecutive(</a:t>
            </a:r>
            <a:r>
              <a:rPr lang="zh-CN" altLang="en-US" dirty="0">
                <a:solidFill>
                  <a:srgbClr val="FF0000"/>
                </a:solidFill>
              </a:rPr>
              <a:t>连续</a:t>
            </a:r>
            <a:r>
              <a:rPr lang="en" altLang="zh-CN" dirty="0">
                <a:solidFill>
                  <a:srgbClr val="FF0000"/>
                </a:solidFill>
              </a:rPr>
              <a:t>) stay points</a:t>
            </a:r>
            <a:r>
              <a:rPr lang="en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5830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4.4	trajectory segmentation(</a:t>
            </a:r>
            <a:r>
              <a:rPr kumimoji="1" lang="zh-CN" altLang="en-US" sz="2400" dirty="0">
                <a:solidFill>
                  <a:srgbClr val="00B0F0"/>
                </a:solidFill>
              </a:rPr>
              <a:t>轨迹分割</a:t>
            </a:r>
            <a:r>
              <a:rPr lang="en" altLang="zh-CN" sz="2400" dirty="0">
                <a:solidFill>
                  <a:srgbClr val="00B0F0"/>
                </a:solidFill>
              </a:rPr>
              <a:t>).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BB51B1-DB5E-2041-A039-FCC60280EB2B}"/>
              </a:ext>
            </a:extLst>
          </p:cNvPr>
          <p:cNvSpPr txBox="1"/>
          <p:nvPr/>
        </p:nvSpPr>
        <p:spPr>
          <a:xfrm>
            <a:off x="6256427" y="2064751"/>
            <a:ext cx="527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d. divide a trajectory into segments of different </a:t>
            </a:r>
          </a:p>
          <a:p>
            <a:r>
              <a:rPr lang="en" altLang="zh-CN" dirty="0">
                <a:solidFill>
                  <a:srgbClr val="4E8F00"/>
                </a:solidFill>
              </a:rPr>
              <a:t>transportation modes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5ECF30-9F6B-A34E-B6DB-CBAAF4D32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115" y="2005548"/>
            <a:ext cx="4368800" cy="2057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A5DD6C-2ABE-D340-BBF7-47D0EAEA4468}"/>
              </a:ext>
            </a:extLst>
          </p:cNvPr>
          <p:cNvSpPr txBox="1"/>
          <p:nvPr/>
        </p:nvSpPr>
        <p:spPr>
          <a:xfrm>
            <a:off x="6256427" y="2723872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Examples: driving, taking a bus, and walking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1906EE-CEFE-9945-A7C9-E752E57E4603}"/>
              </a:ext>
            </a:extLst>
          </p:cNvPr>
          <p:cNvSpPr txBox="1"/>
          <p:nvPr/>
        </p:nvSpPr>
        <p:spPr>
          <a:xfrm>
            <a:off x="6256427" y="3429000"/>
            <a:ext cx="5821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A walk-based segmentation method: </a:t>
            </a:r>
            <a:r>
              <a:rPr kumimoji="1" lang="en" altLang="zh-CN" dirty="0"/>
              <a:t>The key insight is </a:t>
            </a:r>
          </a:p>
          <a:p>
            <a:r>
              <a:rPr kumimoji="1" lang="en" altLang="zh-CN" dirty="0"/>
              <a:t>that people have to </a:t>
            </a:r>
            <a:r>
              <a:rPr kumimoji="1" lang="en" altLang="zh-CN" dirty="0">
                <a:solidFill>
                  <a:srgbClr val="FF0000"/>
                </a:solidFill>
              </a:rPr>
              <a:t>walk through </a:t>
            </a:r>
            <a:r>
              <a:rPr kumimoji="1" lang="en" altLang="zh-CN" dirty="0"/>
              <a:t>the transition between </a:t>
            </a:r>
            <a:r>
              <a:rPr kumimoji="1" lang="en" altLang="zh-CN" dirty="0">
                <a:solidFill>
                  <a:srgbClr val="FF0000"/>
                </a:solidFill>
              </a:rPr>
              <a:t>two different transportation modes</a:t>
            </a:r>
            <a:r>
              <a:rPr kumimoji="1" lang="en" altLang="zh-CN" dirty="0"/>
              <a:t>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E753F5-4F2E-D947-B8D0-5551345E15C4}"/>
              </a:ext>
            </a:extLst>
          </p:cNvPr>
          <p:cNvSpPr txBox="1"/>
          <p:nvPr/>
        </p:nvSpPr>
        <p:spPr>
          <a:xfrm>
            <a:off x="6256427" y="4393163"/>
            <a:ext cx="59726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Consequently, we can first distinguish walk points from </a:t>
            </a:r>
          </a:p>
          <a:p>
            <a:r>
              <a:rPr kumimoji="1" lang="en" altLang="zh-CN" dirty="0"/>
              <a:t>non-walk points in a trajectory, based on a point’s </a:t>
            </a:r>
            <a:r>
              <a:rPr kumimoji="1" lang="en" altLang="zh-CN" dirty="0">
                <a:solidFill>
                  <a:srgbClr val="FF0000"/>
                </a:solidFill>
              </a:rPr>
              <a:t>speed</a:t>
            </a:r>
            <a:r>
              <a:rPr kumimoji="1" lang="en" altLang="zh-CN" dirty="0"/>
              <a:t> </a:t>
            </a:r>
          </a:p>
          <a:p>
            <a:r>
              <a:rPr kumimoji="1" lang="en" altLang="zh-CN" dirty="0"/>
              <a:t>( p · v) and </a:t>
            </a:r>
            <a:r>
              <a:rPr kumimoji="1" lang="en" altLang="zh-CN" dirty="0">
                <a:solidFill>
                  <a:srgbClr val="FF0000"/>
                </a:solidFill>
              </a:rPr>
              <a:t>acceleration </a:t>
            </a:r>
            <a:r>
              <a:rPr kumimoji="1" lang="en" altLang="zh-CN" dirty="0"/>
              <a:t>( p · a). The trajectory can then </a:t>
            </a:r>
          </a:p>
          <a:p>
            <a:r>
              <a:rPr kumimoji="1" lang="en" altLang="zh-CN" dirty="0"/>
              <a:t>be divided into alternate </a:t>
            </a:r>
            <a:r>
              <a:rPr kumimoji="1" lang="en" altLang="zh-CN" dirty="0">
                <a:solidFill>
                  <a:srgbClr val="FF0000"/>
                </a:solidFill>
              </a:rPr>
              <a:t>Walk Segments </a:t>
            </a:r>
            <a:r>
              <a:rPr kumimoji="1" lang="en" altLang="zh-CN" dirty="0"/>
              <a:t>and </a:t>
            </a:r>
            <a:r>
              <a:rPr kumimoji="1" lang="en" altLang="zh-CN" dirty="0">
                <a:solidFill>
                  <a:srgbClr val="FF0000"/>
                </a:solidFill>
              </a:rPr>
              <a:t>non-Walk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Segments</a:t>
            </a:r>
            <a:r>
              <a:rPr kumimoji="1" lang="en" altLang="zh-CN" dirty="0"/>
              <a:t>, as illustrated in Figure (A). 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60C1355-1153-6C4E-B723-8EAF6E02D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345" y="4044633"/>
            <a:ext cx="3488220" cy="253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8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7618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5. Trajectory </a:t>
            </a:r>
            <a:r>
              <a:rPr lang="en" altLang="zh-CN" sz="2800" dirty="0"/>
              <a:t>Data Management(</a:t>
            </a:r>
            <a:r>
              <a:rPr lang="zh-CN" altLang="en-US" sz="2800" dirty="0"/>
              <a:t>轨迹数据管理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0076DC-024B-D042-B3C4-384984E73626}"/>
              </a:ext>
            </a:extLst>
          </p:cNvPr>
          <p:cNvSpPr/>
          <p:nvPr/>
        </p:nvSpPr>
        <p:spPr>
          <a:xfrm>
            <a:off x="1657115" y="1707398"/>
            <a:ext cx="8626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Mining massive trajectories is very time consuming, as we need to access different </a:t>
            </a:r>
            <a:r>
              <a:rPr lang="zh-CN" altLang="en-US" dirty="0">
                <a:solidFill>
                  <a:srgbClr val="FF0000"/>
                </a:solidFill>
              </a:rPr>
              <a:t>samples of the trajectories </a:t>
            </a:r>
            <a:r>
              <a:rPr lang="zh-CN" altLang="en-US" dirty="0"/>
              <a:t>or </a:t>
            </a:r>
            <a:r>
              <a:rPr lang="zh-CN" altLang="en-US" dirty="0">
                <a:solidFill>
                  <a:srgbClr val="FF0000"/>
                </a:solidFill>
              </a:rPr>
              <a:t>different parts of a trajectory</a:t>
            </a:r>
            <a:r>
              <a:rPr lang="zh-CN" altLang="en-US" dirty="0"/>
              <a:t> many times. This calls for effective </a:t>
            </a:r>
            <a:r>
              <a:rPr lang="zh-CN" altLang="en-US" dirty="0">
                <a:solidFill>
                  <a:srgbClr val="FF0000"/>
                </a:solidFill>
              </a:rPr>
              <a:t>data management techniques </a:t>
            </a:r>
            <a:r>
              <a:rPr lang="zh-CN" altLang="en-US" dirty="0"/>
              <a:t>that can quickly retrieve the trajectories (or parts of a trajectory) needed. </a:t>
            </a:r>
          </a:p>
        </p:txBody>
      </p:sp>
    </p:spTree>
    <p:extLst>
      <p:ext uri="{BB962C8B-B14F-4D97-AF65-F5344CB8AC3E}">
        <p14:creationId xmlns:p14="http://schemas.microsoft.com/office/powerpoint/2010/main" val="186042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97488" y="1164743"/>
            <a:ext cx="879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6. </a:t>
            </a:r>
            <a:r>
              <a:rPr lang="en" altLang="zh-CN" sz="2800" dirty="0"/>
              <a:t>Trajectory Indexing and Retrieval  (</a:t>
            </a:r>
            <a:r>
              <a:rPr lang="zh-CN" altLang="en-US" sz="2800" dirty="0"/>
              <a:t>轨迹索引与检索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BF46F6-66F0-4142-91FF-B8DACEF3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30" y="1774715"/>
            <a:ext cx="5334000" cy="1549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CDA0B5-83D7-D244-8F78-52F695FA96E7}"/>
              </a:ext>
            </a:extLst>
          </p:cNvPr>
          <p:cNvSpPr txBox="1"/>
          <p:nvPr/>
        </p:nvSpPr>
        <p:spPr>
          <a:xfrm>
            <a:off x="1749480" y="364728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a. Range queries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D13497-BC90-7D44-9A56-E9E43B89C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430" y="1774715"/>
            <a:ext cx="4965700" cy="1676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94C55DD-4E98-C744-8C6E-26592D556524}"/>
              </a:ext>
            </a:extLst>
          </p:cNvPr>
          <p:cNvSpPr txBox="1"/>
          <p:nvPr/>
        </p:nvSpPr>
        <p:spPr>
          <a:xfrm>
            <a:off x="1749480" y="4016613"/>
            <a:ext cx="943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Range queries retrieve the trajectories falling into (or intersecting(</a:t>
            </a:r>
            <a:r>
              <a:rPr kumimoji="1" lang="zh-CN" altLang="en" dirty="0"/>
              <a:t>交叉</a:t>
            </a:r>
            <a:r>
              <a:rPr kumimoji="1" lang="en" altLang="zh-CN" dirty="0"/>
              <a:t>)) a spatial</a:t>
            </a:r>
            <a:r>
              <a:rPr kumimoji="1" lang="en-US" altLang="zh-CN" dirty="0"/>
              <a:t>(</a:t>
            </a:r>
            <a:r>
              <a:rPr kumimoji="1" lang="zh-CN" altLang="en-US" dirty="0"/>
              <a:t>空间</a:t>
            </a:r>
            <a:r>
              <a:rPr kumimoji="1" lang="en-US" altLang="zh-CN" dirty="0"/>
              <a:t>)</a:t>
            </a:r>
            <a:r>
              <a:rPr kumimoji="1" lang="en" altLang="zh-CN" dirty="0"/>
              <a:t> (or </a:t>
            </a:r>
          </a:p>
          <a:p>
            <a:r>
              <a:rPr kumimoji="1" lang="en" altLang="zh-CN" dirty="0"/>
              <a:t>Spatiotemporal</a:t>
            </a:r>
            <a:r>
              <a:rPr kumimoji="1" lang="en-US" altLang="zh-CN" dirty="0"/>
              <a:t>(</a:t>
            </a:r>
            <a:r>
              <a:rPr kumimoji="1" lang="zh-CN" altLang="en-US" dirty="0"/>
              <a:t>时空</a:t>
            </a:r>
            <a:r>
              <a:rPr kumimoji="1" lang="en-US" altLang="zh-CN" dirty="0"/>
              <a:t>)</a:t>
            </a:r>
            <a:r>
              <a:rPr kumimoji="1" lang="en" altLang="zh-CN" dirty="0"/>
              <a:t>) range.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DCCE27-263F-9945-BE6F-8BFAD675D972}"/>
              </a:ext>
            </a:extLst>
          </p:cNvPr>
          <p:cNvSpPr txBox="1"/>
          <p:nvPr/>
        </p:nvSpPr>
        <p:spPr>
          <a:xfrm>
            <a:off x="1749480" y="4662944"/>
            <a:ext cx="1053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The retrieved trajectories (or segments) can then be used to </a:t>
            </a:r>
            <a:r>
              <a:rPr kumimoji="1" lang="en" altLang="zh-CN" dirty="0">
                <a:solidFill>
                  <a:srgbClr val="FF0000"/>
                </a:solidFill>
              </a:rPr>
              <a:t>derive features</a:t>
            </a:r>
            <a:r>
              <a:rPr kumimoji="1" lang="en" altLang="zh-CN" dirty="0"/>
              <a:t>, such as the </a:t>
            </a:r>
            <a:r>
              <a:rPr kumimoji="1" lang="en" altLang="zh-CN" dirty="0">
                <a:solidFill>
                  <a:srgbClr val="FF0000"/>
                </a:solidFill>
              </a:rPr>
              <a:t>travel speed</a:t>
            </a:r>
          </a:p>
          <a:p>
            <a:r>
              <a:rPr kumimoji="1" lang="en" altLang="zh-CN" dirty="0"/>
              <a:t>and </a:t>
            </a:r>
            <a:r>
              <a:rPr kumimoji="1" lang="en" altLang="zh-CN" dirty="0">
                <a:solidFill>
                  <a:srgbClr val="FF0000"/>
                </a:solidFill>
              </a:rPr>
              <a:t>traffic flow</a:t>
            </a:r>
            <a:r>
              <a:rPr kumimoji="1" lang="en" altLang="zh-CN" dirty="0"/>
              <a:t>, for data mining tasks like </a:t>
            </a:r>
            <a:r>
              <a:rPr kumimoji="1" lang="en" altLang="zh-CN" dirty="0">
                <a:solidFill>
                  <a:srgbClr val="FF0000"/>
                </a:solidFill>
              </a:rPr>
              <a:t>classification</a:t>
            </a:r>
            <a:r>
              <a:rPr kumimoji="1" lang="en" altLang="zh-CN" dirty="0"/>
              <a:t> and </a:t>
            </a:r>
            <a:r>
              <a:rPr kumimoji="1" lang="en" altLang="zh-CN" dirty="0">
                <a:solidFill>
                  <a:srgbClr val="FF0000"/>
                </a:solidFill>
              </a:rPr>
              <a:t>prediction</a:t>
            </a:r>
            <a:r>
              <a:rPr kumimoji="1" lang="en" altLang="zh-CN" dirty="0"/>
              <a:t>.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4C1069-CC4A-C64B-B481-321497CB118A}"/>
              </a:ext>
            </a:extLst>
          </p:cNvPr>
          <p:cNvSpPr txBox="1"/>
          <p:nvPr/>
        </p:nvSpPr>
        <p:spPr>
          <a:xfrm>
            <a:off x="2107096" y="5764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5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97488" y="1282273"/>
            <a:ext cx="879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6. </a:t>
            </a:r>
            <a:r>
              <a:rPr lang="en" altLang="zh-CN" sz="2800" dirty="0"/>
              <a:t>Trajectory Indexing and Retrieval  (</a:t>
            </a:r>
            <a:r>
              <a:rPr lang="zh-CN" altLang="en-US" sz="2800" dirty="0"/>
              <a:t>轨迹索引与检索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BF46F6-66F0-4142-91FF-B8DACEF3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115" y="2005548"/>
            <a:ext cx="5334000" cy="1549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D13497-BC90-7D44-9A56-E9E43B89C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430" y="1970881"/>
            <a:ext cx="4965700" cy="1676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04C1069-CC4A-C64B-B481-321497CB118A}"/>
              </a:ext>
            </a:extLst>
          </p:cNvPr>
          <p:cNvSpPr txBox="1"/>
          <p:nvPr/>
        </p:nvSpPr>
        <p:spPr>
          <a:xfrm>
            <a:off x="2107096" y="5764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90AC59-2FB8-5A4F-B297-8BAB7B6B9CC1}"/>
              </a:ext>
            </a:extLst>
          </p:cNvPr>
          <p:cNvSpPr txBox="1"/>
          <p:nvPr/>
        </p:nvSpPr>
        <p:spPr>
          <a:xfrm>
            <a:off x="1647181" y="3938602"/>
            <a:ext cx="1041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" altLang="zh-CN" dirty="0">
                <a:solidFill>
                  <a:srgbClr val="4E8F00"/>
                </a:solidFill>
              </a:rPr>
              <a:t>regards the time as the third dimension besides the 2D geographical space, building a 3D-Rtree </a:t>
            </a:r>
          </a:p>
          <a:p>
            <a:r>
              <a:rPr kumimoji="1" lang="en" altLang="zh-CN" dirty="0">
                <a:solidFill>
                  <a:srgbClr val="4E8F00"/>
                </a:solidFill>
              </a:rPr>
              <a:t>based on trajectories</a:t>
            </a:r>
            <a:r>
              <a:rPr lang="en" altLang="zh-CN" dirty="0">
                <a:solidFill>
                  <a:srgbClr val="4E8F00"/>
                </a:solidFill>
              </a:rPr>
              <a:t> Figure Left[b]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BBB87C-6957-5D44-93F0-A24EB5EF975E}"/>
              </a:ext>
            </a:extLst>
          </p:cNvPr>
          <p:cNvSpPr txBox="1"/>
          <p:nvPr/>
        </p:nvSpPr>
        <p:spPr>
          <a:xfrm>
            <a:off x="1657115" y="4584933"/>
            <a:ext cx="10418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The 3D-Rtree works well for indexing trajectories generated </a:t>
            </a:r>
            <a:r>
              <a:rPr kumimoji="1" lang="en" altLang="zh-CN" dirty="0">
                <a:solidFill>
                  <a:srgbClr val="FF0000"/>
                </a:solidFill>
              </a:rPr>
              <a:t>in the near recent </a:t>
            </a:r>
            <a:r>
              <a:rPr kumimoji="1" lang="en" altLang="zh-CN" dirty="0"/>
              <a:t>(in the past few hours). </a:t>
            </a:r>
          </a:p>
          <a:p>
            <a:r>
              <a:rPr kumimoji="1" lang="en" altLang="zh-CN" dirty="0"/>
              <a:t>When the time span of the trajectories to be indexed </a:t>
            </a:r>
            <a:r>
              <a:rPr kumimoji="1" lang="en" altLang="zh-CN" dirty="0">
                <a:solidFill>
                  <a:srgbClr val="FF0000"/>
                </a:solidFill>
              </a:rPr>
              <a:t>lasts for a long period </a:t>
            </a:r>
            <a:r>
              <a:rPr kumimoji="1" lang="en" altLang="zh-CN" dirty="0"/>
              <a:t>(more segments of newly generated trajectories will be inserted into a 3D-Rtree index) the </a:t>
            </a:r>
            <a:r>
              <a:rPr kumimoji="1" lang="en" altLang="zh-CN" dirty="0">
                <a:solidFill>
                  <a:srgbClr val="FF0000"/>
                </a:solidFill>
              </a:rPr>
              <a:t>overlap among 3D boxes </a:t>
            </a:r>
            <a:r>
              <a:rPr kumimoji="1" lang="en" altLang="zh-CN" dirty="0"/>
              <a:t>bounding segments of different trajectories </a:t>
            </a:r>
            <a:r>
              <a:rPr kumimoji="1" lang="en" altLang="zh-CN" dirty="0">
                <a:solidFill>
                  <a:srgbClr val="FF0000"/>
                </a:solidFill>
              </a:rPr>
              <a:t>occurs more often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40D0F77-CC24-6D4C-91CF-E5DD11F03003}"/>
              </a:ext>
            </a:extLst>
          </p:cNvPr>
          <p:cNvSpPr txBox="1"/>
          <p:nvPr/>
        </p:nvSpPr>
        <p:spPr>
          <a:xfrm>
            <a:off x="1657115" y="356927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a. Range queries </a:t>
            </a:r>
          </a:p>
        </p:txBody>
      </p:sp>
    </p:spTree>
    <p:extLst>
      <p:ext uri="{BB962C8B-B14F-4D97-AF65-F5344CB8AC3E}">
        <p14:creationId xmlns:p14="http://schemas.microsoft.com/office/powerpoint/2010/main" val="15747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97488" y="1281386"/>
            <a:ext cx="879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6. </a:t>
            </a:r>
            <a:r>
              <a:rPr lang="en" altLang="zh-CN" sz="2800" dirty="0"/>
              <a:t>Trajectory Indexing and Retrieval  (</a:t>
            </a:r>
            <a:r>
              <a:rPr lang="zh-CN" altLang="en-US" sz="2800" dirty="0"/>
              <a:t>轨迹索引与检索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BF46F6-66F0-4142-91FF-B8DACEF3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115" y="2005548"/>
            <a:ext cx="5334000" cy="1549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D13497-BC90-7D44-9A56-E9E43B89C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430" y="1970881"/>
            <a:ext cx="4965700" cy="1676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04C1069-CC4A-C64B-B481-321497CB118A}"/>
              </a:ext>
            </a:extLst>
          </p:cNvPr>
          <p:cNvSpPr txBox="1"/>
          <p:nvPr/>
        </p:nvSpPr>
        <p:spPr>
          <a:xfrm>
            <a:off x="2107096" y="5764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90AC59-2FB8-5A4F-B297-8BAB7B6B9CC1}"/>
              </a:ext>
            </a:extLst>
          </p:cNvPr>
          <p:cNvSpPr txBox="1"/>
          <p:nvPr/>
        </p:nvSpPr>
        <p:spPr>
          <a:xfrm>
            <a:off x="1657115" y="3877321"/>
            <a:ext cx="1040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2.  divides a time period into multiple time intervals, building an individual spatial index like R-tree for </a:t>
            </a:r>
          </a:p>
          <a:p>
            <a:r>
              <a:rPr kumimoji="1" lang="en" altLang="zh-CN" dirty="0">
                <a:solidFill>
                  <a:srgbClr val="4E8F00"/>
                </a:solidFill>
              </a:rPr>
              <a:t>the trajectories generated in each interval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BBB87C-6957-5D44-93F0-A24EB5EF975E}"/>
              </a:ext>
            </a:extLst>
          </p:cNvPr>
          <p:cNvSpPr txBox="1"/>
          <p:nvPr/>
        </p:nvSpPr>
        <p:spPr>
          <a:xfrm>
            <a:off x="1657115" y="4546891"/>
            <a:ext cx="91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The part of indexing structure that does not change over time is shared by two time slots.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DBB156-BE80-064A-AD9A-794AB2028524}"/>
              </a:ext>
            </a:extLst>
          </p:cNvPr>
          <p:cNvSpPr txBox="1"/>
          <p:nvPr/>
        </p:nvSpPr>
        <p:spPr>
          <a:xfrm>
            <a:off x="1657115" y="4939462"/>
            <a:ext cx="65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Examples: R-tree, </a:t>
            </a:r>
            <a:r>
              <a:rPr kumimoji="1" lang="en" altLang="zh-CN" dirty="0" err="1"/>
              <a:t>Rt</a:t>
            </a:r>
            <a:r>
              <a:rPr kumimoji="1" lang="en" altLang="zh-CN" dirty="0"/>
              <a:t>-Tree, HR-Tree, H+R-Tree(</a:t>
            </a:r>
            <a:r>
              <a:rPr lang="en" altLang="zh-CN" dirty="0"/>
              <a:t>Figure Left[b]</a:t>
            </a:r>
            <a:r>
              <a:rPr kumimoji="1" lang="en" altLang="zh-CN" dirty="0"/>
              <a:t>)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AA9F57-E18A-1A42-A1F6-155107003D56}"/>
              </a:ext>
            </a:extLst>
          </p:cNvPr>
          <p:cNvSpPr txBox="1"/>
          <p:nvPr/>
        </p:nvSpPr>
        <p:spPr>
          <a:xfrm>
            <a:off x="1657116" y="5332033"/>
            <a:ext cx="10031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Given a </a:t>
            </a:r>
            <a:r>
              <a:rPr kumimoji="1" lang="en" altLang="zh-CN" dirty="0">
                <a:solidFill>
                  <a:srgbClr val="FF0000"/>
                </a:solidFill>
              </a:rPr>
              <a:t>spatiotemporal(</a:t>
            </a:r>
            <a:r>
              <a:rPr kumimoji="1" lang="zh-CN" altLang="en-US" dirty="0">
                <a:solidFill>
                  <a:srgbClr val="FF0000"/>
                </a:solidFill>
              </a:rPr>
              <a:t>时空</a:t>
            </a:r>
            <a:r>
              <a:rPr kumimoji="1" lang="en" altLang="zh-CN" dirty="0">
                <a:solidFill>
                  <a:srgbClr val="FF0000"/>
                </a:solidFill>
              </a:rPr>
              <a:t>) range query</a:t>
            </a:r>
            <a:r>
              <a:rPr kumimoji="1" lang="en" altLang="zh-CN" dirty="0"/>
              <a:t>, such an index </a:t>
            </a:r>
            <a:r>
              <a:rPr kumimoji="1" lang="en" altLang="zh-CN" dirty="0">
                <a:solidFill>
                  <a:srgbClr val="FF0000"/>
                </a:solidFill>
              </a:rPr>
              <a:t>first</a:t>
            </a:r>
            <a:r>
              <a:rPr kumimoji="1" lang="en" altLang="zh-CN" dirty="0"/>
              <a:t> finds the </a:t>
            </a:r>
            <a:r>
              <a:rPr kumimoji="1" lang="en" altLang="zh-CN" dirty="0">
                <a:solidFill>
                  <a:srgbClr val="FF0000"/>
                </a:solidFill>
              </a:rPr>
              <a:t>time slots</a:t>
            </a:r>
            <a:r>
              <a:rPr kumimoji="1" lang="en" altLang="zh-CN" dirty="0"/>
              <a:t>(</a:t>
            </a:r>
            <a:r>
              <a:rPr kumimoji="1" lang="zh-CN" altLang="en" dirty="0"/>
              <a:t>间隙</a:t>
            </a:r>
            <a:r>
              <a:rPr kumimoji="1" lang="en" altLang="zh-CN" dirty="0"/>
              <a:t>) falling in the temporal range, and </a:t>
            </a:r>
            <a:r>
              <a:rPr kumimoji="1" lang="en" altLang="zh-CN" dirty="0">
                <a:solidFill>
                  <a:srgbClr val="FF0000"/>
                </a:solidFill>
              </a:rPr>
              <a:t>then</a:t>
            </a:r>
            <a:r>
              <a:rPr kumimoji="1" lang="en" altLang="zh-CN" dirty="0"/>
              <a:t> retrieves the trajectories intersecting the </a:t>
            </a:r>
            <a:r>
              <a:rPr kumimoji="1" lang="en" altLang="zh-CN" dirty="0">
                <a:solidFill>
                  <a:srgbClr val="FF0000"/>
                </a:solidFill>
              </a:rPr>
              <a:t>spatial</a:t>
            </a:r>
            <a:r>
              <a:rPr kumimoji="1" lang="en" altLang="zh-CN" dirty="0"/>
              <a:t> query range from each spatial index of these time slots.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CF3562-C456-BA46-95AD-3D547B1BE6DF}"/>
              </a:ext>
            </a:extLst>
          </p:cNvPr>
          <p:cNvSpPr/>
          <p:nvPr/>
        </p:nvSpPr>
        <p:spPr>
          <a:xfrm>
            <a:off x="1657115" y="348475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a. Range queries </a:t>
            </a:r>
          </a:p>
        </p:txBody>
      </p:sp>
    </p:spTree>
    <p:extLst>
      <p:ext uri="{BB962C8B-B14F-4D97-AF65-F5344CB8AC3E}">
        <p14:creationId xmlns:p14="http://schemas.microsoft.com/office/powerpoint/2010/main" val="34543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97488" y="1280359"/>
            <a:ext cx="879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6. </a:t>
            </a:r>
            <a:r>
              <a:rPr lang="en" altLang="zh-CN" sz="2800" dirty="0"/>
              <a:t>Trajectory Indexing and Retrieval  (</a:t>
            </a:r>
            <a:r>
              <a:rPr lang="zh-CN" altLang="en-US" sz="2800" dirty="0"/>
              <a:t>轨迹索引与检索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BF46F6-66F0-4142-91FF-B8DACEF3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115" y="2005548"/>
            <a:ext cx="5334000" cy="1549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D13497-BC90-7D44-9A56-E9E43B89C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430" y="1970881"/>
            <a:ext cx="4965700" cy="1676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04C1069-CC4A-C64B-B481-321497CB118A}"/>
              </a:ext>
            </a:extLst>
          </p:cNvPr>
          <p:cNvSpPr txBox="1"/>
          <p:nvPr/>
        </p:nvSpPr>
        <p:spPr>
          <a:xfrm>
            <a:off x="2107096" y="5764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90AC59-2FB8-5A4F-B297-8BAB7B6B9CC1}"/>
              </a:ext>
            </a:extLst>
          </p:cNvPr>
          <p:cNvSpPr txBox="1"/>
          <p:nvPr/>
        </p:nvSpPr>
        <p:spPr>
          <a:xfrm>
            <a:off x="1657115" y="3877321"/>
            <a:ext cx="1040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3. partitions a geographical space into grids, and then builds a temporal index for the trajectories falling in each grid.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CF3562-C456-BA46-95AD-3D547B1BE6DF}"/>
              </a:ext>
            </a:extLst>
          </p:cNvPr>
          <p:cNvSpPr/>
          <p:nvPr/>
        </p:nvSpPr>
        <p:spPr>
          <a:xfrm>
            <a:off x="1657115" y="348475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a. Range queries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E2DCD6-002E-8A42-8B38-4F4D96C095A3}"/>
              </a:ext>
            </a:extLst>
          </p:cNvPr>
          <p:cNvSpPr txBox="1"/>
          <p:nvPr/>
        </p:nvSpPr>
        <p:spPr>
          <a:xfrm>
            <a:off x="1697488" y="4546891"/>
            <a:ext cx="105849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CSE- tree divides a trajectory into several segments by the grids. Each </a:t>
            </a:r>
            <a:r>
              <a:rPr kumimoji="1" lang="en" altLang="zh-CN" dirty="0">
                <a:solidFill>
                  <a:srgbClr val="FF0000"/>
                </a:solidFill>
              </a:rPr>
              <a:t>segment</a:t>
            </a:r>
            <a:r>
              <a:rPr kumimoji="1" lang="en" altLang="zh-CN" dirty="0"/>
              <a:t> falling in a grid[</a:t>
            </a:r>
            <a:r>
              <a:rPr kumimoji="1" lang="zh-CN" altLang="en-US" dirty="0"/>
              <a:t>网格</a:t>
            </a:r>
            <a:r>
              <a:rPr kumimoji="1" lang="en" altLang="zh-CN" dirty="0"/>
              <a:t>] </a:t>
            </a:r>
          </a:p>
          <a:p>
            <a:r>
              <a:rPr kumimoji="1" lang="en" altLang="zh-CN" dirty="0"/>
              <a:t>is represented by a 2D point whose coordinates are the </a:t>
            </a:r>
            <a:r>
              <a:rPr kumimoji="1" lang="en" altLang="zh-CN" dirty="0">
                <a:solidFill>
                  <a:srgbClr val="FF0000"/>
                </a:solidFill>
              </a:rPr>
              <a:t>starting time </a:t>
            </a:r>
            <a:r>
              <a:rPr kumimoji="1" lang="en" altLang="zh-CN" dirty="0"/>
              <a:t>and </a:t>
            </a:r>
            <a:r>
              <a:rPr kumimoji="1" lang="en" altLang="zh-CN" dirty="0">
                <a:solidFill>
                  <a:srgbClr val="FF0000"/>
                </a:solidFill>
              </a:rPr>
              <a:t>ending time </a:t>
            </a:r>
            <a:r>
              <a:rPr kumimoji="1" lang="en" altLang="zh-CN" dirty="0"/>
              <a:t>of the segment. </a:t>
            </a:r>
          </a:p>
          <a:p>
            <a:r>
              <a:rPr kumimoji="1" lang="en" altLang="zh-CN" dirty="0"/>
              <a:t>These points are then indexed by a hybrid[</a:t>
            </a:r>
            <a:r>
              <a:rPr kumimoji="1" lang="zh-CN" altLang="en-US" dirty="0"/>
              <a:t>混合动力</a:t>
            </a:r>
            <a:r>
              <a:rPr kumimoji="1" lang="en" altLang="zh-CN" dirty="0"/>
              <a:t>] </a:t>
            </a:r>
            <a:r>
              <a:rPr kumimoji="1" lang="en" altLang="zh-CN" dirty="0" err="1"/>
              <a:t>B+tree</a:t>
            </a:r>
            <a:r>
              <a:rPr kumimoji="1" lang="en" altLang="zh-CN" dirty="0"/>
              <a:t>. When retrieving trajectories </a:t>
            </a:r>
          </a:p>
          <a:p>
            <a:r>
              <a:rPr kumimoji="1" lang="en" altLang="zh-CN" dirty="0"/>
              <a:t>satisfying a spatiotemporal query, CSE-tree </a:t>
            </a:r>
            <a:r>
              <a:rPr kumimoji="1" lang="en" altLang="zh-CN" dirty="0">
                <a:solidFill>
                  <a:srgbClr val="FF0000"/>
                </a:solidFill>
              </a:rPr>
              <a:t>first</a:t>
            </a:r>
            <a:r>
              <a:rPr kumimoji="1" lang="en" altLang="zh-CN" dirty="0"/>
              <a:t> finds the </a:t>
            </a:r>
            <a:r>
              <a:rPr kumimoji="1" lang="en" altLang="zh-CN" dirty="0">
                <a:solidFill>
                  <a:srgbClr val="FF0000"/>
                </a:solidFill>
              </a:rPr>
              <a:t>grids</a:t>
            </a:r>
            <a:r>
              <a:rPr kumimoji="1" lang="en" altLang="zh-CN" dirty="0"/>
              <a:t> intersecting the spatial range of the </a:t>
            </a:r>
          </a:p>
          <a:p>
            <a:r>
              <a:rPr kumimoji="1" lang="en" altLang="zh-CN" dirty="0"/>
              <a:t>query, and </a:t>
            </a:r>
            <a:r>
              <a:rPr kumimoji="1" lang="en" altLang="zh-CN" dirty="0">
                <a:solidFill>
                  <a:srgbClr val="FF0000"/>
                </a:solidFill>
              </a:rPr>
              <a:t>then</a:t>
            </a:r>
            <a:r>
              <a:rPr kumimoji="1" lang="en" altLang="zh-CN" dirty="0"/>
              <a:t> searches the </a:t>
            </a:r>
            <a:r>
              <a:rPr kumimoji="1" lang="en" altLang="zh-CN" dirty="0">
                <a:solidFill>
                  <a:srgbClr val="FF0000"/>
                </a:solidFill>
              </a:rPr>
              <a:t>hybrid </a:t>
            </a:r>
            <a:r>
              <a:rPr kumimoji="1" lang="en" altLang="zh-CN" dirty="0" err="1">
                <a:solidFill>
                  <a:srgbClr val="FF0000"/>
                </a:solidFill>
              </a:rPr>
              <a:t>B+tree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en" altLang="zh-CN" dirty="0"/>
              <a:t>of these grids for the segments of trajectories falling in </a:t>
            </a:r>
          </a:p>
          <a:p>
            <a:r>
              <a:rPr kumimoji="1" lang="en" altLang="zh-CN" dirty="0"/>
              <a:t>the temporal range of the query. </a:t>
            </a:r>
            <a:r>
              <a:rPr kumimoji="1" lang="en" altLang="zh-CN" dirty="0">
                <a:solidFill>
                  <a:srgbClr val="FF0000"/>
                </a:solidFill>
              </a:rPr>
              <a:t>Finally</a:t>
            </a:r>
            <a:r>
              <a:rPr kumimoji="1" lang="en" altLang="zh-CN" dirty="0"/>
              <a:t>, CSE-tree </a:t>
            </a:r>
            <a:r>
              <a:rPr kumimoji="1" lang="en" altLang="zh-CN" dirty="0">
                <a:solidFill>
                  <a:srgbClr val="FF0000"/>
                </a:solidFill>
              </a:rPr>
              <a:t>merges the IDs</a:t>
            </a:r>
            <a:r>
              <a:rPr kumimoji="1" lang="en" altLang="zh-CN" dirty="0"/>
              <a:t> of trajectory segments (and their </a:t>
            </a:r>
          </a:p>
          <a:p>
            <a:r>
              <a:rPr kumimoji="1" lang="en" altLang="zh-CN" dirty="0"/>
              <a:t>starting and ending times) retrieved from different grids.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7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4621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2.Some Trajectory Datasets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F82309-15A9-1945-946B-BC738CD3A294}"/>
              </a:ext>
            </a:extLst>
          </p:cNvPr>
          <p:cNvSpPr txBox="1"/>
          <p:nvPr/>
        </p:nvSpPr>
        <p:spPr>
          <a:xfrm>
            <a:off x="1943100" y="1527306"/>
            <a:ext cx="476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2.1	</a:t>
            </a:r>
            <a:r>
              <a:rPr lang="en-US" altLang="zh-CN" sz="2400" dirty="0" err="1">
                <a:solidFill>
                  <a:srgbClr val="00B0F0"/>
                </a:solidFill>
              </a:rPr>
              <a:t>GeoLife</a:t>
            </a:r>
            <a:r>
              <a:rPr lang="en-US" altLang="zh-CN" sz="2400" dirty="0">
                <a:solidFill>
                  <a:srgbClr val="00B0F0"/>
                </a:solidFill>
              </a:rPr>
              <a:t> Trajectory Dataset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E3014B-9BBD-9E41-A391-AD75FBB41D20}"/>
              </a:ext>
            </a:extLst>
          </p:cNvPr>
          <p:cNvSpPr txBox="1"/>
          <p:nvPr/>
        </p:nvSpPr>
        <p:spPr>
          <a:xfrm>
            <a:off x="1934953" y="1988971"/>
            <a:ext cx="692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4"/>
              </a:rPr>
              <a:t>https://www.microsoft.com/en-us/download/details.aspx?id=52367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4307F5-CB62-974C-9870-B7E9222F7F2F}"/>
              </a:ext>
            </a:extLst>
          </p:cNvPr>
          <p:cNvSpPr/>
          <p:nvPr/>
        </p:nvSpPr>
        <p:spPr>
          <a:xfrm>
            <a:off x="1934952" y="2528768"/>
            <a:ext cx="95458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         这个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GPS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轨迹数据集由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182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位用户在（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Microsoft Research Asia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）</a:t>
            </a:r>
            <a:r>
              <a:rPr lang="en-US" altLang="zh-CN" dirty="0" err="1">
                <a:solidFill>
                  <a:srgbClr val="333333"/>
                </a:solidFill>
                <a:latin typeface="wf_segoe-ui_normal"/>
              </a:rPr>
              <a:t>Geolife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项目中收集，为期三年（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2007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年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月至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2012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年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8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月）。该数据集的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GPS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轨迹由一系列时间戳点表示，每个点包含纬度，经度和高度的信息。该数据集包含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17,621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个轨迹，总距离约为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120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万公里，总持续时间为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48,000+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小时。这些轨迹由不同的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GPS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记录仪和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GPS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电话记录，并具有各种采样率。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91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％的轨迹以密集的形式记录，例如每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1~5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秒或每点</a:t>
            </a:r>
            <a:r>
              <a:rPr lang="en-US" altLang="zh-CN" dirty="0">
                <a:solidFill>
                  <a:srgbClr val="333333"/>
                </a:solidFill>
                <a:latin typeface="wf_segoe-ui_normal"/>
              </a:rPr>
              <a:t>5~10</a:t>
            </a:r>
            <a:r>
              <a:rPr lang="zh-CN" altLang="en-US" dirty="0">
                <a:solidFill>
                  <a:srgbClr val="333333"/>
                </a:solidFill>
                <a:latin typeface="wf_segoe-ui_normal"/>
              </a:rPr>
              <a:t>米。该数据集记录了广泛的用户户外运动，不仅包括回家和上班等生活习惯，还包括一些娱乐和体育活动，如购物，观光，餐饮，远足和骑自行车。该轨迹数据集可用于许多研究领域，例如移动模式挖掘，用户活动识别，基于位置的社交网络，位置隐私和位置推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0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1282273"/>
            <a:ext cx="879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6. </a:t>
            </a:r>
            <a:r>
              <a:rPr lang="en" altLang="zh-CN" sz="2800" dirty="0"/>
              <a:t>Trajectory Indexing and Retrieval  (</a:t>
            </a:r>
            <a:r>
              <a:rPr lang="zh-CN" altLang="en-US" sz="2800" dirty="0"/>
              <a:t>轨迹索引与检索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35E214-125A-F34F-AF14-257C3BD64F11}"/>
              </a:ext>
            </a:extLst>
          </p:cNvPr>
          <p:cNvSpPr txBox="1"/>
          <p:nvPr/>
        </p:nvSpPr>
        <p:spPr>
          <a:xfrm>
            <a:off x="1657115" y="3554948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4E8F00"/>
                </a:solidFill>
              </a:rPr>
              <a:t>b.</a:t>
            </a:r>
            <a:r>
              <a:rPr lang="en" altLang="zh-CN" dirty="0">
                <a:solidFill>
                  <a:srgbClr val="4E8F00"/>
                </a:solidFill>
              </a:rPr>
              <a:t> K-Nearest Neighbor (KNN) queries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BF46F6-66F0-4142-91FF-B8DACEF3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115" y="2005548"/>
            <a:ext cx="5334000" cy="1549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E642FA1-32FD-4A41-9A3F-FF7DA28791EC}"/>
              </a:ext>
            </a:extLst>
          </p:cNvPr>
          <p:cNvSpPr txBox="1"/>
          <p:nvPr/>
        </p:nvSpPr>
        <p:spPr>
          <a:xfrm>
            <a:off x="1657115" y="3924280"/>
            <a:ext cx="1057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KNN queries retrieve[</a:t>
            </a:r>
            <a:r>
              <a:rPr lang="zh-CN" altLang="en-US" dirty="0"/>
              <a:t>检索</a:t>
            </a:r>
            <a:r>
              <a:rPr lang="en" altLang="zh-CN" dirty="0"/>
              <a:t>] the top-K trajectories with the </a:t>
            </a:r>
            <a:r>
              <a:rPr lang="en" altLang="zh-CN" dirty="0">
                <a:solidFill>
                  <a:srgbClr val="FF0000"/>
                </a:solidFill>
              </a:rPr>
              <a:t>minimum aggregate </a:t>
            </a:r>
            <a:r>
              <a:rPr lang="en" altLang="zh-CN" dirty="0"/>
              <a:t>distance[</a:t>
            </a:r>
            <a:r>
              <a:rPr lang="zh-CN" altLang="en-US" dirty="0"/>
              <a:t>最小聚合距离</a:t>
            </a:r>
            <a:r>
              <a:rPr lang="en" altLang="zh-CN" dirty="0"/>
              <a:t>] </a:t>
            </a:r>
          </a:p>
          <a:p>
            <a:r>
              <a:rPr lang="en" altLang="zh-CN" dirty="0"/>
              <a:t>to a few points</a:t>
            </a:r>
            <a:r>
              <a:rPr lang="en-US" altLang="zh-CN" dirty="0"/>
              <a:t>.</a:t>
            </a:r>
            <a:r>
              <a:rPr lang="en" altLang="zh-CN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074969-F1B0-2E41-8EB4-B08ACED2837D}"/>
              </a:ext>
            </a:extLst>
          </p:cNvPr>
          <p:cNvSpPr txBox="1"/>
          <p:nvPr/>
        </p:nvSpPr>
        <p:spPr>
          <a:xfrm>
            <a:off x="1657115" y="4570611"/>
            <a:ext cx="106320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The KNN point queries </a:t>
            </a:r>
            <a:r>
              <a:rPr kumimoji="1" lang="en" altLang="zh-CN" dirty="0">
                <a:solidFill>
                  <a:srgbClr val="FF0000"/>
                </a:solidFill>
              </a:rPr>
              <a:t>concern more </a:t>
            </a:r>
            <a:r>
              <a:rPr kumimoji="1" lang="en" altLang="zh-CN" dirty="0"/>
              <a:t>about whether a trajectory provides </a:t>
            </a:r>
            <a:r>
              <a:rPr kumimoji="1" lang="en" altLang="zh-CN" dirty="0">
                <a:solidFill>
                  <a:srgbClr val="FF0000"/>
                </a:solidFill>
              </a:rPr>
              <a:t>a good connection to query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locations </a:t>
            </a:r>
            <a:r>
              <a:rPr kumimoji="1" lang="en" altLang="zh-CN" dirty="0"/>
              <a:t>rather than whether the trajectory is similar to the query in shape. Additionally, the number of </a:t>
            </a:r>
          </a:p>
          <a:p>
            <a:r>
              <a:rPr kumimoji="1" lang="en" altLang="zh-CN" dirty="0"/>
              <a:t>query points is usually very small and can be far away from each other in applications. As a result, we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cannot connect these query points sequentially to formulate a trajectory </a:t>
            </a:r>
            <a:r>
              <a:rPr kumimoji="1" lang="en" altLang="zh-CN" dirty="0"/>
              <a:t>and then call the solution </a:t>
            </a:r>
          </a:p>
          <a:p>
            <a:r>
              <a:rPr kumimoji="1" lang="en" altLang="zh-CN" dirty="0"/>
              <a:t>designed for the </a:t>
            </a:r>
            <a:r>
              <a:rPr kumimoji="1" lang="en" altLang="zh-CN" dirty="0">
                <a:solidFill>
                  <a:srgbClr val="4E8F00"/>
                </a:solidFill>
              </a:rPr>
              <a:t>KNN trajectory query </a:t>
            </a:r>
            <a:r>
              <a:rPr kumimoji="1" lang="en" altLang="zh-CN" dirty="0"/>
              <a:t>to solve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1282273"/>
            <a:ext cx="879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6. </a:t>
            </a:r>
            <a:r>
              <a:rPr lang="en" altLang="zh-CN" sz="2800" dirty="0"/>
              <a:t>Trajectory Indexing and Retrieval  (</a:t>
            </a:r>
            <a:r>
              <a:rPr lang="zh-CN" altLang="en-US" sz="2800" dirty="0"/>
              <a:t>轨迹索引与检索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35E214-125A-F34F-AF14-257C3BD64F11}"/>
              </a:ext>
            </a:extLst>
          </p:cNvPr>
          <p:cNvSpPr txBox="1"/>
          <p:nvPr/>
        </p:nvSpPr>
        <p:spPr>
          <a:xfrm>
            <a:off x="1657115" y="3554948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4E8F00"/>
                </a:solidFill>
              </a:rPr>
              <a:t>b.</a:t>
            </a:r>
            <a:r>
              <a:rPr lang="en" altLang="zh-CN" dirty="0">
                <a:solidFill>
                  <a:srgbClr val="4E8F00"/>
                </a:solidFill>
              </a:rPr>
              <a:t> K-Nearest Neighbor (KNN) queries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BF46F6-66F0-4142-91FF-B8DACEF3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115" y="2005548"/>
            <a:ext cx="5334000" cy="1549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458AF90-065A-BE47-9105-538B85D79D04}"/>
              </a:ext>
            </a:extLst>
          </p:cNvPr>
          <p:cNvSpPr txBox="1"/>
          <p:nvPr/>
        </p:nvSpPr>
        <p:spPr>
          <a:xfrm>
            <a:off x="1657115" y="392428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KNN trajectory query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171A23-BB5C-6240-B7DA-108390D9F214}"/>
              </a:ext>
            </a:extLst>
          </p:cNvPr>
          <p:cNvSpPr txBox="1"/>
          <p:nvPr/>
        </p:nvSpPr>
        <p:spPr>
          <a:xfrm>
            <a:off x="1657116" y="4293612"/>
            <a:ext cx="10408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KNN trajectory query can find the </a:t>
            </a:r>
            <a:r>
              <a:rPr kumimoji="1" lang="en" altLang="zh-CN" dirty="0">
                <a:solidFill>
                  <a:srgbClr val="FF0000"/>
                </a:solidFill>
              </a:rPr>
              <a:t>GPS logs[GPS</a:t>
            </a:r>
            <a:r>
              <a:rPr kumimoji="1" lang="zh-CN" altLang="en-US" dirty="0">
                <a:solidFill>
                  <a:srgbClr val="FF0000"/>
                </a:solidFill>
              </a:rPr>
              <a:t>日志</a:t>
            </a:r>
            <a:r>
              <a:rPr kumimoji="1" lang="en" altLang="zh-CN" dirty="0">
                <a:solidFill>
                  <a:srgbClr val="FF0000"/>
                </a:solidFill>
              </a:rPr>
              <a:t>] </a:t>
            </a:r>
            <a:r>
              <a:rPr kumimoji="1" lang="en" altLang="zh-CN" dirty="0"/>
              <a:t>of people traveling through a specific route. To </a:t>
            </a:r>
          </a:p>
          <a:p>
            <a:r>
              <a:rPr kumimoji="1" lang="en" altLang="zh-CN" dirty="0"/>
              <a:t>answer such a query, </a:t>
            </a:r>
            <a:r>
              <a:rPr kumimoji="1" lang="en" altLang="zh-CN" dirty="0">
                <a:solidFill>
                  <a:srgbClr val="FF0000"/>
                </a:solidFill>
              </a:rPr>
              <a:t>the first step </a:t>
            </a:r>
            <a:r>
              <a:rPr kumimoji="1" lang="en" altLang="zh-CN" dirty="0"/>
              <a:t>is to </a:t>
            </a:r>
            <a:r>
              <a:rPr kumimoji="1" lang="en" altLang="zh-CN" dirty="0">
                <a:solidFill>
                  <a:srgbClr val="FF0000"/>
                </a:solidFill>
              </a:rPr>
              <a:t>define a similarity/distance function between two trajectories</a:t>
            </a:r>
            <a:r>
              <a:rPr kumimoji="1" lang="en" altLang="zh-CN" dirty="0"/>
              <a:t>.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Then</a:t>
            </a:r>
            <a:r>
              <a:rPr kumimoji="1" lang="en" altLang="zh-CN" dirty="0"/>
              <a:t> efficient </a:t>
            </a:r>
            <a:r>
              <a:rPr kumimoji="1" lang="en" altLang="zh-CN" dirty="0">
                <a:solidFill>
                  <a:srgbClr val="4E8F00"/>
                </a:solidFill>
              </a:rPr>
              <a:t>query processing algorithms </a:t>
            </a:r>
            <a:r>
              <a:rPr kumimoji="1" lang="en" altLang="zh-CN" dirty="0"/>
              <a:t>are designed to address the problem of searching over a </a:t>
            </a:r>
          </a:p>
          <a:p>
            <a:r>
              <a:rPr kumimoji="1" lang="en" altLang="zh-CN" dirty="0"/>
              <a:t>large set of candidate trajectories.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1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1282273"/>
            <a:ext cx="879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6. </a:t>
            </a:r>
            <a:r>
              <a:rPr lang="en" altLang="zh-CN" sz="2800" dirty="0"/>
              <a:t>Trajectory Indexing and Retrieval  (</a:t>
            </a:r>
            <a:r>
              <a:rPr lang="zh-CN" altLang="en-US" sz="2800" dirty="0"/>
              <a:t>轨迹索引与检索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35E214-125A-F34F-AF14-257C3BD64F11}"/>
              </a:ext>
            </a:extLst>
          </p:cNvPr>
          <p:cNvSpPr txBox="1"/>
          <p:nvPr/>
        </p:nvSpPr>
        <p:spPr>
          <a:xfrm>
            <a:off x="1657115" y="3554948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4E8F00"/>
                </a:solidFill>
              </a:rPr>
              <a:t>b.</a:t>
            </a:r>
            <a:r>
              <a:rPr lang="en" altLang="zh-CN" dirty="0">
                <a:solidFill>
                  <a:srgbClr val="4E8F00"/>
                </a:solidFill>
              </a:rPr>
              <a:t> K-Nearest Neighbor (KNN) queries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BF46F6-66F0-4142-91FF-B8DACEF3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115" y="2005548"/>
            <a:ext cx="5334000" cy="1549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458AF90-065A-BE47-9105-538B85D79D04}"/>
              </a:ext>
            </a:extLst>
          </p:cNvPr>
          <p:cNvSpPr txBox="1"/>
          <p:nvPr/>
        </p:nvSpPr>
        <p:spPr>
          <a:xfrm>
            <a:off x="1657115" y="392428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query processing algorithms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9D5CF1-94E1-F344-AEF0-F4CC06DDC437}"/>
              </a:ext>
            </a:extLst>
          </p:cNvPr>
          <p:cNvSpPr txBox="1"/>
          <p:nvPr/>
        </p:nvSpPr>
        <p:spPr>
          <a:xfrm>
            <a:off x="1657115" y="4293612"/>
            <a:ext cx="1011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1. regard a path on a road network as a trajectory and use the KNN trajectory query to detect the </a:t>
            </a:r>
          </a:p>
          <a:p>
            <a:r>
              <a:rPr kumimoji="1" lang="en" altLang="zh-CN" dirty="0">
                <a:solidFill>
                  <a:srgbClr val="4E8F00"/>
                </a:solidFill>
              </a:rPr>
              <a:t>trajectories that are close to the path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26137B-9707-DE44-8ECE-DE412ADB97AD}"/>
              </a:ext>
            </a:extLst>
          </p:cNvPr>
          <p:cNvSpPr txBox="1"/>
          <p:nvPr/>
        </p:nvSpPr>
        <p:spPr>
          <a:xfrm>
            <a:off x="1657115" y="4939943"/>
            <a:ext cx="9982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2. convert a trajectory into a sequence of road segments by using a map-</a:t>
            </a:r>
          </a:p>
          <a:p>
            <a:r>
              <a:rPr kumimoji="1" lang="en" altLang="zh-CN" dirty="0">
                <a:solidFill>
                  <a:srgbClr val="4E8F00"/>
                </a:solidFill>
              </a:rPr>
              <a:t>matching algorithm. Some indexing structures are then built to manage the relationship between </a:t>
            </a:r>
          </a:p>
          <a:p>
            <a:r>
              <a:rPr kumimoji="1" lang="en" altLang="zh-CN" dirty="0">
                <a:solidFill>
                  <a:srgbClr val="4E8F00"/>
                </a:solidFill>
              </a:rPr>
              <a:t>paths and the trajectories passing them.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4F55724-EA97-844E-92AD-51ABACDFA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115" y="1918057"/>
            <a:ext cx="4814101" cy="19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1282273"/>
            <a:ext cx="9212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7. </a:t>
            </a:r>
            <a:r>
              <a:rPr lang="en" altLang="zh-CN" sz="2800" dirty="0"/>
              <a:t>Distance/Similarity of Trajectories (</a:t>
            </a:r>
            <a:r>
              <a:rPr lang="zh-CN" altLang="en-US" sz="2800" dirty="0"/>
              <a:t>轨迹的距离</a:t>
            </a:r>
            <a:r>
              <a:rPr lang="en-US" altLang="zh-CN" sz="2800" dirty="0"/>
              <a:t>/</a:t>
            </a:r>
            <a:r>
              <a:rPr lang="zh-CN" altLang="en-US" sz="2800" dirty="0"/>
              <a:t>相似性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656EFC-56BB-AF41-ADDA-7708A7BC1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115" y="1715552"/>
            <a:ext cx="4648200" cy="15875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86A186A-EFE5-4C42-B52E-0B1230A7AF8D}"/>
              </a:ext>
            </a:extLst>
          </p:cNvPr>
          <p:cNvSpPr txBox="1"/>
          <p:nvPr/>
        </p:nvSpPr>
        <p:spPr>
          <a:xfrm>
            <a:off x="3240593" y="3303052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D883FF"/>
                </a:solidFill>
              </a:rPr>
              <a:t>Longest Common Subsequence (LCSS)[</a:t>
            </a:r>
            <a:r>
              <a:rPr kumimoji="1" lang="zh-CN" altLang="en-US" dirty="0">
                <a:solidFill>
                  <a:srgbClr val="D883FF"/>
                </a:solidFill>
              </a:rPr>
              <a:t>最长公共子序列</a:t>
            </a:r>
            <a:r>
              <a:rPr kumimoji="1" lang="en-US" altLang="zh-CN" dirty="0">
                <a:solidFill>
                  <a:srgbClr val="D883FF"/>
                </a:solidFill>
              </a:rPr>
              <a:t>]</a:t>
            </a:r>
            <a:endParaRPr kumimoji="1" lang="zh-CN" altLang="en-US" dirty="0">
              <a:solidFill>
                <a:srgbClr val="D883FF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C43BD7-30F8-A442-81B0-D11AF1EA7006}"/>
              </a:ext>
            </a:extLst>
          </p:cNvPr>
          <p:cNvSpPr txBox="1"/>
          <p:nvPr/>
        </p:nvSpPr>
        <p:spPr>
          <a:xfrm>
            <a:off x="1657115" y="330305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D883FF"/>
                </a:solidFill>
              </a:rPr>
              <a:t>Explanation: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1BA1F4-2F7A-7141-8B16-0C5CAA83953B}"/>
              </a:ext>
            </a:extLst>
          </p:cNvPr>
          <p:cNvSpPr txBox="1"/>
          <p:nvPr/>
        </p:nvSpPr>
        <p:spPr>
          <a:xfrm>
            <a:off x="1657115" y="3672384"/>
            <a:ext cx="10721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The LCSS-based distance allows one to </a:t>
            </a:r>
            <a:r>
              <a:rPr kumimoji="1" lang="en" altLang="zh-CN" dirty="0">
                <a:solidFill>
                  <a:srgbClr val="FF0000"/>
                </a:solidFill>
              </a:rPr>
              <a:t>skip some noise points </a:t>
            </a:r>
            <a:r>
              <a:rPr kumimoji="1" lang="en" altLang="zh-CN" dirty="0"/>
              <a:t>when calculating the distance of </a:t>
            </a:r>
          </a:p>
          <a:p>
            <a:r>
              <a:rPr kumimoji="1" lang="en" altLang="zh-CN" dirty="0"/>
              <a:t>trajectories, using a </a:t>
            </a:r>
            <a:r>
              <a:rPr kumimoji="1" lang="en" altLang="zh-CN" dirty="0">
                <a:solidFill>
                  <a:srgbClr val="FF0000"/>
                </a:solidFill>
              </a:rPr>
              <a:t>threshold </a:t>
            </a:r>
            <a:r>
              <a:rPr kumimoji="1" lang="en" altLang="zh-CN" dirty="0" err="1">
                <a:solidFill>
                  <a:srgbClr val="FF0000"/>
                </a:solidFill>
              </a:rPr>
              <a:t>δ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en" altLang="zh-CN" dirty="0"/>
              <a:t>to control </a:t>
            </a:r>
            <a:r>
              <a:rPr kumimoji="1" lang="en" altLang="zh-CN" dirty="0">
                <a:solidFill>
                  <a:srgbClr val="FF0000"/>
                </a:solidFill>
              </a:rPr>
              <a:t>how far in time </a:t>
            </a:r>
            <a:r>
              <a:rPr kumimoji="1" lang="en" altLang="zh-CN" dirty="0"/>
              <a:t>we can go in order to match one point from </a:t>
            </a:r>
          </a:p>
          <a:p>
            <a:r>
              <a:rPr kumimoji="1" lang="en" altLang="zh-CN" dirty="0"/>
              <a:t>a trajectory to a point in another trajectory. Another </a:t>
            </a:r>
            <a:r>
              <a:rPr kumimoji="1" lang="en" altLang="zh-CN" dirty="0">
                <a:solidFill>
                  <a:srgbClr val="FF0000"/>
                </a:solidFill>
              </a:rPr>
              <a:t>threshold </a:t>
            </a:r>
            <a:r>
              <a:rPr kumimoji="1" lang="en" altLang="zh-CN" dirty="0" err="1">
                <a:solidFill>
                  <a:srgbClr val="FF0000"/>
                </a:solidFill>
              </a:rPr>
              <a:t>ε</a:t>
            </a:r>
            <a:r>
              <a:rPr kumimoji="1" lang="en" altLang="zh-CN" dirty="0"/>
              <a:t> is used to determine whether two points </a:t>
            </a:r>
          </a:p>
          <a:p>
            <a:r>
              <a:rPr kumimoji="1" lang="en" altLang="zh-CN" dirty="0"/>
              <a:t>(from two </a:t>
            </a:r>
            <a:r>
              <a:rPr kumimoji="1" lang="en" altLang="zh-CN" dirty="0">
                <a:solidFill>
                  <a:srgbClr val="FF0000"/>
                </a:solidFill>
              </a:rPr>
              <a:t>different trajectories</a:t>
            </a:r>
            <a:r>
              <a:rPr kumimoji="1" lang="en" altLang="zh-CN" dirty="0"/>
              <a:t>) are </a:t>
            </a:r>
            <a:r>
              <a:rPr kumimoji="1" lang="en" altLang="zh-CN" dirty="0">
                <a:solidFill>
                  <a:srgbClr val="FF0000"/>
                </a:solidFill>
              </a:rPr>
              <a:t>matched</a:t>
            </a:r>
            <a:r>
              <a:rPr kumimoji="1" lang="en" altLang="zh-CN" dirty="0"/>
              <a:t>. 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8BC1B7-B3DF-6D46-B1D2-FFBDD0F2F4A1}"/>
              </a:ext>
            </a:extLst>
          </p:cNvPr>
          <p:cNvSpPr txBox="1"/>
          <p:nvPr/>
        </p:nvSpPr>
        <p:spPr>
          <a:xfrm>
            <a:off x="1654213" y="5252561"/>
            <a:ext cx="10416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It is similar to LCSS in using </a:t>
            </a:r>
            <a:r>
              <a:rPr kumimoji="1" lang="en" altLang="zh-CN" dirty="0">
                <a:solidFill>
                  <a:srgbClr val="FF0000"/>
                </a:solidFill>
              </a:rPr>
              <a:t>a threshold </a:t>
            </a:r>
            <a:r>
              <a:rPr kumimoji="1" lang="en" altLang="zh-CN" dirty="0" err="1">
                <a:solidFill>
                  <a:srgbClr val="FF0000"/>
                </a:solidFill>
              </a:rPr>
              <a:t>ε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en" altLang="zh-CN" dirty="0"/>
              <a:t>to determine a </a:t>
            </a:r>
            <a:r>
              <a:rPr kumimoji="1" lang="en" altLang="zh-CN" dirty="0">
                <a:solidFill>
                  <a:srgbClr val="FF0000"/>
                </a:solidFill>
              </a:rPr>
              <a:t>match</a:t>
            </a:r>
            <a:r>
              <a:rPr kumimoji="1" lang="en" altLang="zh-CN" dirty="0"/>
              <a:t>, while assigning penalties</a:t>
            </a:r>
            <a:r>
              <a:rPr kumimoji="1" lang="en-US" altLang="zh-CN" dirty="0"/>
              <a:t>[</a:t>
            </a:r>
            <a:r>
              <a:rPr kumimoji="1" lang="zh-CN" altLang="en-US" dirty="0"/>
              <a:t>分配的惩罚</a:t>
            </a:r>
            <a:r>
              <a:rPr kumimoji="1" lang="en-US" altLang="zh-CN" dirty="0"/>
              <a:t>]</a:t>
            </a:r>
            <a:r>
              <a:rPr kumimoji="1" lang="en" altLang="zh-CN" dirty="0"/>
              <a:t> to the gaps between two matched sub trajectories.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0AD71F-9704-E64C-9DA5-A47FD875E47B}"/>
              </a:ext>
            </a:extLst>
          </p:cNvPr>
          <p:cNvSpPr txBox="1"/>
          <p:nvPr/>
        </p:nvSpPr>
        <p:spPr>
          <a:xfrm>
            <a:off x="3240593" y="4883229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D883FF"/>
                </a:solidFill>
              </a:rPr>
              <a:t>Edit Distance on Real Sequence (EDR) distance[</a:t>
            </a:r>
            <a:r>
              <a:rPr kumimoji="1" lang="zh-CN" altLang="en-US" dirty="0">
                <a:solidFill>
                  <a:srgbClr val="D883FF"/>
                </a:solidFill>
              </a:rPr>
              <a:t>编辑实际序列距离（</a:t>
            </a:r>
            <a:r>
              <a:rPr kumimoji="1" lang="en-US" altLang="zh-CN" dirty="0">
                <a:solidFill>
                  <a:srgbClr val="D883FF"/>
                </a:solidFill>
              </a:rPr>
              <a:t>EDR</a:t>
            </a:r>
            <a:r>
              <a:rPr kumimoji="1" lang="zh-CN" altLang="en-US" dirty="0">
                <a:solidFill>
                  <a:srgbClr val="D883FF"/>
                </a:solidFill>
              </a:rPr>
              <a:t>）距离</a:t>
            </a:r>
            <a:r>
              <a:rPr kumimoji="1" lang="en" altLang="zh-CN" dirty="0">
                <a:solidFill>
                  <a:srgbClr val="D883FF"/>
                </a:solidFill>
              </a:rPr>
              <a:t>]</a:t>
            </a:r>
            <a:endParaRPr kumimoji="1" lang="zh-CN" altLang="en-US" dirty="0">
              <a:solidFill>
                <a:srgbClr val="D883FF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CCF078-EEF7-834E-AA2B-5BA37F50FA2A}"/>
              </a:ext>
            </a:extLst>
          </p:cNvPr>
          <p:cNvSpPr txBox="1"/>
          <p:nvPr/>
        </p:nvSpPr>
        <p:spPr>
          <a:xfrm>
            <a:off x="1654213" y="48727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D883FF"/>
                </a:solidFill>
              </a:rPr>
              <a:t>Explanation: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DB2D668-0891-9842-9DD3-21804C7CB966}"/>
              </a:ext>
            </a:extLst>
          </p:cNvPr>
          <p:cNvSpPr txBox="1"/>
          <p:nvPr/>
        </p:nvSpPr>
        <p:spPr>
          <a:xfrm>
            <a:off x="1654213" y="6000940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Both LCSS and Edit Distance were proposed for </a:t>
            </a:r>
            <a:r>
              <a:rPr kumimoji="1" lang="en" altLang="zh-CN" dirty="0">
                <a:solidFill>
                  <a:srgbClr val="FF0000"/>
                </a:solidFill>
              </a:rPr>
              <a:t>matching strings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0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1282273"/>
            <a:ext cx="9212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7. </a:t>
            </a:r>
            <a:r>
              <a:rPr lang="en" altLang="zh-CN" sz="2800" dirty="0"/>
              <a:t>Distance/Similarity of Trajectories (</a:t>
            </a:r>
            <a:r>
              <a:rPr lang="zh-CN" altLang="en-US" sz="2800" dirty="0"/>
              <a:t>轨迹的距离</a:t>
            </a:r>
            <a:r>
              <a:rPr lang="en-US" altLang="zh-CN" sz="2800" dirty="0"/>
              <a:t>/</a:t>
            </a:r>
            <a:r>
              <a:rPr lang="zh-CN" altLang="en-US" sz="2800" dirty="0"/>
              <a:t>相似性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656EFC-56BB-AF41-ADDA-7708A7BC1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115" y="1715552"/>
            <a:ext cx="4648200" cy="15875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E139C55-87D6-714D-9824-B0EA480C886B}"/>
              </a:ext>
            </a:extLst>
          </p:cNvPr>
          <p:cNvSpPr txBox="1"/>
          <p:nvPr/>
        </p:nvSpPr>
        <p:spPr>
          <a:xfrm>
            <a:off x="1657115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K-BCT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31CF48-6417-4844-BE4C-5E8DA560BF45}"/>
              </a:ext>
            </a:extLst>
          </p:cNvPr>
          <p:cNvSpPr txBox="1"/>
          <p:nvPr/>
        </p:nvSpPr>
        <p:spPr>
          <a:xfrm>
            <a:off x="1657115" y="3613666"/>
            <a:ext cx="1068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It is a parameter-free</a:t>
            </a:r>
            <a:r>
              <a:rPr kumimoji="1" lang="en-US" altLang="zh-CN" dirty="0"/>
              <a:t>[</a:t>
            </a:r>
            <a:r>
              <a:rPr kumimoji="1" lang="zh-CN" altLang="en-US" dirty="0"/>
              <a:t>无参数</a:t>
            </a:r>
            <a:r>
              <a:rPr kumimoji="1" lang="en-US" altLang="zh-CN" dirty="0"/>
              <a:t>]</a:t>
            </a:r>
            <a:r>
              <a:rPr kumimoji="1" lang="en" altLang="zh-CN" dirty="0"/>
              <a:t> similarity metric[</a:t>
            </a:r>
            <a:r>
              <a:rPr kumimoji="1" lang="zh-CN" altLang="en" dirty="0"/>
              <a:t>度量</a:t>
            </a:r>
            <a:r>
              <a:rPr kumimoji="1" lang="en" altLang="zh-CN" dirty="0"/>
              <a:t>] for trajectories, combining the merits of DTW and </a:t>
            </a:r>
          </a:p>
          <a:p>
            <a:r>
              <a:rPr kumimoji="1" lang="en" altLang="zh-CN" dirty="0"/>
              <a:t>LCSS. During the matching process, K-BCT can </a:t>
            </a:r>
            <a:r>
              <a:rPr kumimoji="1" lang="en" altLang="zh-CN" dirty="0">
                <a:solidFill>
                  <a:srgbClr val="FF0000"/>
                </a:solidFill>
              </a:rPr>
              <a:t>repeat some trajectory points </a:t>
            </a:r>
            <a:r>
              <a:rPr kumimoji="1" lang="en" altLang="zh-CN" dirty="0"/>
              <a:t>and </a:t>
            </a:r>
            <a:r>
              <a:rPr kumimoji="1" lang="en" altLang="zh-CN" dirty="0">
                <a:solidFill>
                  <a:srgbClr val="FF0000"/>
                </a:solidFill>
              </a:rPr>
              <a:t>skip unmatched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trajectory points</a:t>
            </a:r>
            <a:r>
              <a:rPr kumimoji="1" lang="en" altLang="zh-CN" dirty="0"/>
              <a:t> </a:t>
            </a:r>
            <a:r>
              <a:rPr kumimoji="1" lang="en" altLang="zh-CN" dirty="0">
                <a:solidFill>
                  <a:srgbClr val="FF0000"/>
                </a:solidFill>
              </a:rPr>
              <a:t>including outliers</a:t>
            </a:r>
            <a:r>
              <a:rPr kumimoji="1" lang="en-US" altLang="zh-CN" dirty="0">
                <a:solidFill>
                  <a:srgbClr val="FF0000"/>
                </a:solidFill>
              </a:rPr>
              <a:t>[</a:t>
            </a:r>
            <a:r>
              <a:rPr kumimoji="1" lang="zh-CN" altLang="en-US" dirty="0">
                <a:solidFill>
                  <a:srgbClr val="FF0000"/>
                </a:solidFill>
              </a:rPr>
              <a:t>异常值</a:t>
            </a:r>
            <a:r>
              <a:rPr kumimoji="1" lang="en-US" altLang="zh-CN" dirty="0">
                <a:solidFill>
                  <a:srgbClr val="FF0000"/>
                </a:solidFill>
              </a:rPr>
              <a:t>]</a:t>
            </a:r>
            <a:r>
              <a:rPr kumimoji="1" lang="en" altLang="zh-CN" dirty="0"/>
              <a:t>.The Distance between Two Trajectory Segments: A distance </a:t>
            </a:r>
          </a:p>
          <a:p>
            <a:r>
              <a:rPr kumimoji="1" lang="en" altLang="zh-CN" dirty="0"/>
              <a:t>measure for trajectory segments is based on the </a:t>
            </a:r>
            <a:r>
              <a:rPr kumimoji="1" lang="en" altLang="zh-CN" dirty="0">
                <a:solidFill>
                  <a:srgbClr val="D883FF"/>
                </a:solidFill>
              </a:rPr>
              <a:t>Minimum Bounding Rectangles (MBR) </a:t>
            </a:r>
            <a:r>
              <a:rPr kumimoji="1" lang="en" altLang="zh-CN" dirty="0"/>
              <a:t>of segments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DF87F6-C0DD-AA48-ACCE-AE8BC9437C62}"/>
              </a:ext>
            </a:extLst>
          </p:cNvPr>
          <p:cNvSpPr txBox="1"/>
          <p:nvPr/>
        </p:nvSpPr>
        <p:spPr>
          <a:xfrm>
            <a:off x="1657115" y="5165934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5"/>
              </a:rPr>
              <a:t>https://en.wikipedia.org/wiki/Minimum_bounding_box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94DC5D-39EC-B045-92BB-4B8AD1EF3963}"/>
              </a:ext>
            </a:extLst>
          </p:cNvPr>
          <p:cNvSpPr txBox="1"/>
          <p:nvPr/>
        </p:nvSpPr>
        <p:spPr>
          <a:xfrm>
            <a:off x="3111359" y="481745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D883FF"/>
                </a:solidFill>
              </a:rPr>
              <a:t>Minimum Bounding Rectangles (MBR)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8B8AA4-E173-5E4E-8FC4-4B0703957C32}"/>
              </a:ext>
            </a:extLst>
          </p:cNvPr>
          <p:cNvSpPr txBox="1"/>
          <p:nvPr/>
        </p:nvSpPr>
        <p:spPr>
          <a:xfrm>
            <a:off x="1657115" y="481399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D883FF"/>
                </a:solidFill>
              </a:rPr>
              <a:t>Explanation: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0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1282273"/>
            <a:ext cx="9212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7. </a:t>
            </a:r>
            <a:r>
              <a:rPr lang="en" altLang="zh-CN" sz="2800" dirty="0"/>
              <a:t>Distance/Similarity of Trajectories (</a:t>
            </a:r>
            <a:r>
              <a:rPr lang="zh-CN" altLang="en-US" sz="2800" dirty="0"/>
              <a:t>轨迹的距离</a:t>
            </a:r>
            <a:r>
              <a:rPr lang="en-US" altLang="zh-CN" sz="2800" dirty="0"/>
              <a:t>/</a:t>
            </a:r>
            <a:r>
              <a:rPr lang="zh-CN" altLang="en-US" sz="2800" dirty="0"/>
              <a:t>相似性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656EFC-56BB-AF41-ADDA-7708A7BC1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115" y="1715552"/>
            <a:ext cx="4648200" cy="15875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E139C55-87D6-714D-9824-B0EA480C886B}"/>
              </a:ext>
            </a:extLst>
          </p:cNvPr>
          <p:cNvSpPr txBox="1"/>
          <p:nvPr/>
        </p:nvSpPr>
        <p:spPr>
          <a:xfrm>
            <a:off x="1657115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K-BCT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94DC5D-39EC-B045-92BB-4B8AD1EF3963}"/>
              </a:ext>
            </a:extLst>
          </p:cNvPr>
          <p:cNvSpPr txBox="1"/>
          <p:nvPr/>
        </p:nvSpPr>
        <p:spPr>
          <a:xfrm>
            <a:off x="3111359" y="3558604"/>
            <a:ext cx="416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D883FF"/>
                </a:solidFill>
              </a:rPr>
              <a:t>Trajectory-</a:t>
            </a:r>
            <a:r>
              <a:rPr kumimoji="1" lang="en" altLang="zh-CN" dirty="0" err="1">
                <a:solidFill>
                  <a:srgbClr val="D883FF"/>
                </a:solidFill>
              </a:rPr>
              <a:t>Hausdorff</a:t>
            </a:r>
            <a:r>
              <a:rPr kumimoji="1" lang="en" altLang="zh-CN" dirty="0">
                <a:solidFill>
                  <a:srgbClr val="D883FF"/>
                </a:solidFill>
              </a:rPr>
              <a:t> Distance (</a:t>
            </a:r>
            <a:r>
              <a:rPr kumimoji="1" lang="en" altLang="zh-CN" dirty="0" err="1">
                <a:solidFill>
                  <a:srgbClr val="D883FF"/>
                </a:solidFill>
              </a:rPr>
              <a:t>DHaus</a:t>
            </a:r>
            <a:r>
              <a:rPr kumimoji="1" lang="en" altLang="zh-CN" dirty="0">
                <a:solidFill>
                  <a:srgbClr val="D883FF"/>
                </a:solidFill>
              </a:rPr>
              <a:t>)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8B8AA4-E173-5E4E-8FC4-4B0703957C32}"/>
              </a:ext>
            </a:extLst>
          </p:cNvPr>
          <p:cNvSpPr txBox="1"/>
          <p:nvPr/>
        </p:nvSpPr>
        <p:spPr>
          <a:xfrm>
            <a:off x="1657115" y="355860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D883FF"/>
                </a:solidFill>
              </a:rPr>
              <a:t>Explanation: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CF24F9E-CD00-5648-BB10-36566D620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115" y="4348477"/>
            <a:ext cx="7937500" cy="19939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4F48B5-0CEE-BB42-B842-D49CD9D04A67}"/>
              </a:ext>
            </a:extLst>
          </p:cNvPr>
          <p:cNvSpPr txBox="1"/>
          <p:nvPr/>
        </p:nvSpPr>
        <p:spPr>
          <a:xfrm>
            <a:off x="1657115" y="3924083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It is a weighted sum of three terms: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6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1282273"/>
            <a:ext cx="823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8. </a:t>
            </a:r>
            <a:r>
              <a:rPr lang="en" altLang="zh-CN" sz="2800" dirty="0"/>
              <a:t>Uncertainty in a Trajectory(</a:t>
            </a:r>
            <a:r>
              <a:rPr lang="zh-CN" altLang="en-US" sz="2800" dirty="0"/>
              <a:t>在轨迹上的不确定性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pic>
        <p:nvPicPr>
          <p:cNvPr id="7" name="图片 6" descr="图片包含 文字, 地图&#10;&#10;描述已自动生成">
            <a:extLst>
              <a:ext uri="{FF2B5EF4-FFF2-40B4-BE49-F238E27FC236}">
                <a16:creationId xmlns:a16="http://schemas.microsoft.com/office/drawing/2014/main" id="{F468EBC4-F6C6-4045-A115-6B25E71E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15" y="2451100"/>
            <a:ext cx="5283200" cy="1955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39B4F88-F73F-2345-880F-6CFC5466172B}"/>
              </a:ext>
            </a:extLst>
          </p:cNvPr>
          <p:cNvSpPr txBox="1"/>
          <p:nvPr/>
        </p:nvSpPr>
        <p:spPr>
          <a:xfrm>
            <a:off x="1657115" y="1805493"/>
            <a:ext cx="701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8</a:t>
            </a:r>
            <a:r>
              <a:rPr lang="en" altLang="zh-CN" sz="2400" dirty="0">
                <a:solidFill>
                  <a:srgbClr val="00B0F0"/>
                </a:solidFill>
              </a:rPr>
              <a:t>.</a:t>
            </a:r>
            <a:r>
              <a:rPr lang="en-US" altLang="zh-CN" sz="2400" dirty="0">
                <a:solidFill>
                  <a:srgbClr val="00B0F0"/>
                </a:solidFill>
              </a:rPr>
              <a:t>1</a:t>
            </a:r>
            <a:r>
              <a:rPr lang="en" altLang="zh-CN" sz="2400" dirty="0">
                <a:solidFill>
                  <a:srgbClr val="00B0F0"/>
                </a:solidFill>
              </a:rPr>
              <a:t>	Reducing Uncertainty from Trajectory Data.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9690D8-261F-F244-9DCD-308D83A74BE3}"/>
              </a:ext>
            </a:extLst>
          </p:cNvPr>
          <p:cNvSpPr txBox="1"/>
          <p:nvPr/>
        </p:nvSpPr>
        <p:spPr>
          <a:xfrm>
            <a:off x="1657115" y="4406176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00B0F0"/>
                </a:solidFill>
              </a:rPr>
              <a:t> </a:t>
            </a:r>
            <a:r>
              <a:rPr kumimoji="1" lang="en-US" altLang="zh-CN" dirty="0">
                <a:solidFill>
                  <a:srgbClr val="00B0F0"/>
                </a:solidFill>
              </a:rPr>
              <a:t>8.1.1	</a:t>
            </a:r>
            <a:r>
              <a:rPr kumimoji="1" lang="en" altLang="zh-CN" dirty="0">
                <a:solidFill>
                  <a:srgbClr val="00B0F0"/>
                </a:solidFill>
              </a:rPr>
              <a:t>Modeling Uncertainty of a Trajectory for Queries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044529-A74A-D24F-8955-C07336EE42BD}"/>
              </a:ext>
            </a:extLst>
          </p:cNvPr>
          <p:cNvSpPr txBox="1"/>
          <p:nvPr/>
        </p:nvSpPr>
        <p:spPr>
          <a:xfrm>
            <a:off x="1657115" y="4775508"/>
            <a:ext cx="10619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 We do not know whether the trajectory formulated by the three blue check-ins should be retrieved or </a:t>
            </a:r>
          </a:p>
          <a:p>
            <a:r>
              <a:rPr kumimoji="1" lang="en" altLang="zh-CN" dirty="0"/>
              <a:t>not by the range query R, </a:t>
            </a:r>
            <a:r>
              <a:rPr kumimoji="1" lang="en" altLang="zh-CN" dirty="0">
                <a:solidFill>
                  <a:srgbClr val="FF0000"/>
                </a:solidFill>
              </a:rPr>
              <a:t>without modeling </a:t>
            </a:r>
            <a:r>
              <a:rPr kumimoji="1" lang="en" altLang="zh-CN" dirty="0"/>
              <a:t>the uncertainty of the trajectory. Many of these techniques </a:t>
            </a:r>
          </a:p>
          <a:p>
            <a:r>
              <a:rPr kumimoji="1" lang="en" altLang="zh-CN" dirty="0"/>
              <a:t>aim at providing conservative bounds</a:t>
            </a:r>
            <a:r>
              <a:rPr kumimoji="1" lang="en-US" altLang="zh-CN" dirty="0"/>
              <a:t>[</a:t>
            </a:r>
            <a:r>
              <a:rPr kumimoji="1" lang="zh-CN" altLang="en-US" dirty="0"/>
              <a:t>保守的界限</a:t>
            </a:r>
            <a:r>
              <a:rPr kumimoji="1" lang="en-US" altLang="zh-CN" dirty="0"/>
              <a:t>]</a:t>
            </a:r>
            <a:r>
              <a:rPr kumimoji="1" lang="en" altLang="zh-CN" dirty="0"/>
              <a:t> for the positions of uncertain objects between two </a:t>
            </a:r>
          </a:p>
          <a:p>
            <a:r>
              <a:rPr kumimoji="1" lang="en" altLang="zh-CN" dirty="0"/>
              <a:t>sampling points. This is usually achieved by employing </a:t>
            </a:r>
            <a:r>
              <a:rPr kumimoji="1" lang="en" altLang="zh-CN" dirty="0">
                <a:solidFill>
                  <a:srgbClr val="FF0000"/>
                </a:solidFill>
              </a:rPr>
              <a:t>geometric objects</a:t>
            </a:r>
            <a:r>
              <a:rPr kumimoji="1" lang="en" altLang="zh-CN" dirty="0"/>
              <a:t>, such as cylinders [</a:t>
            </a:r>
            <a:r>
              <a:rPr kumimoji="1" lang="zh-CN" altLang="en-US" dirty="0"/>
              <a:t>圆柱体</a:t>
            </a:r>
            <a:r>
              <a:rPr kumimoji="1" lang="en" altLang="zh-CN" dirty="0"/>
              <a:t>] </a:t>
            </a:r>
          </a:p>
          <a:p>
            <a:r>
              <a:rPr kumimoji="1" lang="en" altLang="zh-CN" dirty="0"/>
              <a:t>or beads [</a:t>
            </a:r>
            <a:r>
              <a:rPr kumimoji="1" lang="zh-CN" altLang="en-US" dirty="0"/>
              <a:t>珠</a:t>
            </a:r>
            <a:r>
              <a:rPr kumimoji="1" lang="en" altLang="zh-CN" dirty="0"/>
              <a:t>], as trajectory approximations. These models </a:t>
            </a:r>
            <a:r>
              <a:rPr kumimoji="1" lang="en" altLang="zh-CN" dirty="0">
                <a:solidFill>
                  <a:srgbClr val="FF0000"/>
                </a:solidFill>
              </a:rPr>
              <a:t>concern little about data mining</a:t>
            </a:r>
            <a:r>
              <a:rPr kumimoji="1" lang="zh-CN" altLang="en-US" dirty="0"/>
              <a:t>。</a:t>
            </a:r>
            <a:r>
              <a:rPr kumimoji="1" lang="e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80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1282273"/>
            <a:ext cx="823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8. </a:t>
            </a:r>
            <a:r>
              <a:rPr lang="en" altLang="zh-CN" sz="2800" dirty="0"/>
              <a:t>Uncertainty in a Trajectory(</a:t>
            </a:r>
            <a:r>
              <a:rPr lang="zh-CN" altLang="en-US" sz="2800" dirty="0"/>
              <a:t>在轨迹上的不确定性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pic>
        <p:nvPicPr>
          <p:cNvPr id="7" name="图片 6" descr="图片包含 文字, 地图&#10;&#10;描述已自动生成">
            <a:extLst>
              <a:ext uri="{FF2B5EF4-FFF2-40B4-BE49-F238E27FC236}">
                <a16:creationId xmlns:a16="http://schemas.microsoft.com/office/drawing/2014/main" id="{F468EBC4-F6C6-4045-A115-6B25E71E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15" y="2451100"/>
            <a:ext cx="5283200" cy="1955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39B4F88-F73F-2345-880F-6CFC5466172B}"/>
              </a:ext>
            </a:extLst>
          </p:cNvPr>
          <p:cNvSpPr txBox="1"/>
          <p:nvPr/>
        </p:nvSpPr>
        <p:spPr>
          <a:xfrm>
            <a:off x="1657115" y="1805493"/>
            <a:ext cx="701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8</a:t>
            </a:r>
            <a:r>
              <a:rPr lang="en" altLang="zh-CN" sz="2400" dirty="0">
                <a:solidFill>
                  <a:srgbClr val="00B0F0"/>
                </a:solidFill>
              </a:rPr>
              <a:t>.</a:t>
            </a:r>
            <a:r>
              <a:rPr lang="en-US" altLang="zh-CN" sz="2400" dirty="0">
                <a:solidFill>
                  <a:srgbClr val="00B0F0"/>
                </a:solidFill>
              </a:rPr>
              <a:t>1</a:t>
            </a:r>
            <a:r>
              <a:rPr lang="en" altLang="zh-CN" sz="2400" dirty="0">
                <a:solidFill>
                  <a:srgbClr val="00B0F0"/>
                </a:solidFill>
              </a:rPr>
              <a:t>	Reducing Uncertainty from Trajectory Data.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E22F39-BF41-B344-94F7-1A8A1541EA7A}"/>
              </a:ext>
            </a:extLst>
          </p:cNvPr>
          <p:cNvSpPr txBox="1"/>
          <p:nvPr/>
        </p:nvSpPr>
        <p:spPr>
          <a:xfrm>
            <a:off x="1657115" y="4406176"/>
            <a:ext cx="616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8</a:t>
            </a:r>
            <a:r>
              <a:rPr lang="en" altLang="zh-CN" dirty="0">
                <a:solidFill>
                  <a:srgbClr val="00B0F0"/>
                </a:solidFill>
              </a:rPr>
              <a:t>.1.2</a:t>
            </a:r>
            <a:r>
              <a:rPr lang="en-US" altLang="zh-CN" dirty="0">
                <a:solidFill>
                  <a:srgbClr val="00B0F0"/>
                </a:solidFill>
              </a:rPr>
              <a:t>	</a:t>
            </a:r>
            <a:r>
              <a:rPr lang="en" altLang="zh-CN" dirty="0">
                <a:solidFill>
                  <a:srgbClr val="00B0F0"/>
                </a:solidFill>
              </a:rPr>
              <a:t>Path Inference</a:t>
            </a:r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zh-CN" altLang="en-US" dirty="0">
                <a:solidFill>
                  <a:srgbClr val="00B0F0"/>
                </a:solidFill>
              </a:rPr>
              <a:t>推断</a:t>
            </a:r>
            <a:r>
              <a:rPr lang="en-US" altLang="zh-CN" dirty="0">
                <a:solidFill>
                  <a:srgbClr val="00B0F0"/>
                </a:solidFill>
              </a:rPr>
              <a:t>]</a:t>
            </a:r>
            <a:r>
              <a:rPr lang="en" altLang="zh-CN" dirty="0">
                <a:solidFill>
                  <a:srgbClr val="00B0F0"/>
                </a:solidFill>
              </a:rPr>
              <a:t> from Uncertain Trajectories.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99739-76B9-BB45-9046-E5A932479C3B}"/>
              </a:ext>
            </a:extLst>
          </p:cNvPr>
          <p:cNvSpPr txBox="1"/>
          <p:nvPr/>
        </p:nvSpPr>
        <p:spPr>
          <a:xfrm>
            <a:off x="1657115" y="4775508"/>
            <a:ext cx="1014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it is possible to interpolate</a:t>
            </a:r>
            <a:r>
              <a:rPr kumimoji="1" lang="en-US" altLang="zh-CN" dirty="0"/>
              <a:t>[</a:t>
            </a:r>
            <a:r>
              <a:rPr kumimoji="1" lang="zh-CN" altLang="en-US" dirty="0"/>
              <a:t>插入</a:t>
            </a:r>
            <a:r>
              <a:rPr kumimoji="1" lang="en-US" altLang="zh-CN" dirty="0"/>
              <a:t>]</a:t>
            </a:r>
            <a:r>
              <a:rPr kumimoji="1" lang="en" altLang="zh-CN" dirty="0"/>
              <a:t> an uncertain trajectory by cross-referring other trajectories on (or </a:t>
            </a:r>
          </a:p>
          <a:p>
            <a:r>
              <a:rPr kumimoji="1" lang="en" altLang="zh-CN" dirty="0"/>
              <a:t>partially on) the same/similar route, that is, </a:t>
            </a:r>
            <a:r>
              <a:rPr kumimoji="1" lang="en" altLang="zh-CN" dirty="0">
                <a:solidFill>
                  <a:srgbClr val="FF0000"/>
                </a:solidFill>
              </a:rPr>
              <a:t>“uncertain + uncertain → certain.”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5B0FE3-A058-FB40-AB6B-7723241A8B89}"/>
              </a:ext>
            </a:extLst>
          </p:cNvPr>
          <p:cNvSpPr txBox="1"/>
          <p:nvPr/>
        </p:nvSpPr>
        <p:spPr>
          <a:xfrm>
            <a:off x="1657115" y="5421115"/>
            <a:ext cx="1044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Reducing the uncertainty of trajectories can support scientific studies and enable many applications, </a:t>
            </a:r>
          </a:p>
          <a:p>
            <a:r>
              <a:rPr kumimoji="1" lang="en" altLang="zh-CN" dirty="0"/>
              <a:t>such as </a:t>
            </a:r>
            <a:r>
              <a:rPr kumimoji="1" lang="en" altLang="zh-CN" dirty="0">
                <a:solidFill>
                  <a:srgbClr val="FF0000"/>
                </a:solidFill>
              </a:rPr>
              <a:t>travel recommendation</a:t>
            </a:r>
            <a:r>
              <a:rPr kumimoji="1" lang="en" altLang="zh-CN" dirty="0"/>
              <a:t> and </a:t>
            </a:r>
            <a:r>
              <a:rPr kumimoji="1" lang="en" altLang="zh-CN" dirty="0">
                <a:solidFill>
                  <a:srgbClr val="FF0000"/>
                </a:solidFill>
              </a:rPr>
              <a:t>traffic management</a:t>
            </a:r>
            <a:r>
              <a:rPr kumimoji="1" lang="en" altLang="zh-C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5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1282273"/>
            <a:ext cx="823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8. </a:t>
            </a:r>
            <a:r>
              <a:rPr lang="en" altLang="zh-CN" sz="2800" dirty="0"/>
              <a:t>Uncertainty in a Trajectory(</a:t>
            </a:r>
            <a:r>
              <a:rPr lang="zh-CN" altLang="en-US" sz="2800" dirty="0"/>
              <a:t>在轨迹上的不确定性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pic>
        <p:nvPicPr>
          <p:cNvPr id="7" name="图片 6" descr="图片包含 文字, 地图&#10;&#10;描述已自动生成">
            <a:extLst>
              <a:ext uri="{FF2B5EF4-FFF2-40B4-BE49-F238E27FC236}">
                <a16:creationId xmlns:a16="http://schemas.microsoft.com/office/drawing/2014/main" id="{F468EBC4-F6C6-4045-A115-6B25E71E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15" y="2267158"/>
            <a:ext cx="5283200" cy="1955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39B4F88-F73F-2345-880F-6CFC5466172B}"/>
              </a:ext>
            </a:extLst>
          </p:cNvPr>
          <p:cNvSpPr txBox="1"/>
          <p:nvPr/>
        </p:nvSpPr>
        <p:spPr>
          <a:xfrm>
            <a:off x="1657115" y="1805493"/>
            <a:ext cx="701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8</a:t>
            </a:r>
            <a:r>
              <a:rPr lang="en" altLang="zh-CN" sz="2400" dirty="0">
                <a:solidFill>
                  <a:srgbClr val="00B0F0"/>
                </a:solidFill>
              </a:rPr>
              <a:t>.</a:t>
            </a:r>
            <a:r>
              <a:rPr lang="en-US" altLang="zh-CN" sz="2400" dirty="0">
                <a:solidFill>
                  <a:srgbClr val="00B0F0"/>
                </a:solidFill>
              </a:rPr>
              <a:t>1</a:t>
            </a:r>
            <a:r>
              <a:rPr lang="en" altLang="zh-CN" sz="2400" dirty="0">
                <a:solidFill>
                  <a:srgbClr val="00B0F0"/>
                </a:solidFill>
              </a:rPr>
              <a:t>	Reducing Uncertainty from Trajectory Data.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E22F39-BF41-B344-94F7-1A8A1541EA7A}"/>
              </a:ext>
            </a:extLst>
          </p:cNvPr>
          <p:cNvSpPr txBox="1"/>
          <p:nvPr/>
        </p:nvSpPr>
        <p:spPr>
          <a:xfrm>
            <a:off x="1657115" y="4222958"/>
            <a:ext cx="616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8</a:t>
            </a:r>
            <a:r>
              <a:rPr lang="en" altLang="zh-CN" dirty="0">
                <a:solidFill>
                  <a:srgbClr val="00B0F0"/>
                </a:solidFill>
              </a:rPr>
              <a:t>.1.2</a:t>
            </a:r>
            <a:r>
              <a:rPr lang="en-US" altLang="zh-CN" dirty="0">
                <a:solidFill>
                  <a:srgbClr val="00B0F0"/>
                </a:solidFill>
              </a:rPr>
              <a:t>	</a:t>
            </a:r>
            <a:r>
              <a:rPr lang="en" altLang="zh-CN" dirty="0">
                <a:solidFill>
                  <a:srgbClr val="00B0F0"/>
                </a:solidFill>
              </a:rPr>
              <a:t>Path Inference</a:t>
            </a:r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zh-CN" altLang="en-US" dirty="0">
                <a:solidFill>
                  <a:srgbClr val="00B0F0"/>
                </a:solidFill>
              </a:rPr>
              <a:t>推断</a:t>
            </a:r>
            <a:r>
              <a:rPr lang="en-US" altLang="zh-CN" dirty="0">
                <a:solidFill>
                  <a:srgbClr val="00B0F0"/>
                </a:solidFill>
              </a:rPr>
              <a:t>]</a:t>
            </a:r>
            <a:r>
              <a:rPr lang="en" altLang="zh-CN" dirty="0">
                <a:solidFill>
                  <a:srgbClr val="00B0F0"/>
                </a:solidFill>
              </a:rPr>
              <a:t> from Uncertain Trajectories.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FFC50F-84EB-FA45-B2A6-86FA8E9A390E}"/>
              </a:ext>
            </a:extLst>
          </p:cNvPr>
          <p:cNvSpPr txBox="1"/>
          <p:nvPr/>
        </p:nvSpPr>
        <p:spPr>
          <a:xfrm>
            <a:off x="9416881" y="4612621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map-matching algorithms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45302E-EFA1-8C44-A692-E3334330A34F}"/>
              </a:ext>
            </a:extLst>
          </p:cNvPr>
          <p:cNvSpPr txBox="1"/>
          <p:nvPr/>
        </p:nvSpPr>
        <p:spPr>
          <a:xfrm>
            <a:off x="1657115" y="4612621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There are two categories of methods to complement an uncertain trajectory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88497F-379B-3440-9398-FAD1F894E057}"/>
              </a:ext>
            </a:extLst>
          </p:cNvPr>
          <p:cNvSpPr txBox="1"/>
          <p:nvPr/>
        </p:nvSpPr>
        <p:spPr>
          <a:xfrm>
            <a:off x="1657115" y="5002284"/>
            <a:ext cx="887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The other is to </a:t>
            </a:r>
            <a:r>
              <a:rPr kumimoji="1" lang="en" altLang="zh-CN" dirty="0">
                <a:solidFill>
                  <a:srgbClr val="4E8F00"/>
                </a:solidFill>
              </a:rPr>
              <a:t>construct a route that can approximate a bunch of relevant trajectories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3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1282273"/>
            <a:ext cx="823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8. </a:t>
            </a:r>
            <a:r>
              <a:rPr lang="en" altLang="zh-CN" sz="2800" dirty="0"/>
              <a:t>Uncertainty in a Trajectory(</a:t>
            </a:r>
            <a:r>
              <a:rPr lang="zh-CN" altLang="en-US" sz="2800" dirty="0"/>
              <a:t>在轨迹上的不确定性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9B4F88-F73F-2345-880F-6CFC5466172B}"/>
              </a:ext>
            </a:extLst>
          </p:cNvPr>
          <p:cNvSpPr txBox="1"/>
          <p:nvPr/>
        </p:nvSpPr>
        <p:spPr>
          <a:xfrm>
            <a:off x="1657115" y="1805493"/>
            <a:ext cx="701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8</a:t>
            </a:r>
            <a:r>
              <a:rPr lang="en" altLang="zh-CN" sz="2400" dirty="0">
                <a:solidFill>
                  <a:srgbClr val="00B0F0"/>
                </a:solidFill>
              </a:rPr>
              <a:t>.</a:t>
            </a:r>
            <a:r>
              <a:rPr lang="en-US" altLang="zh-CN" sz="2400" dirty="0">
                <a:solidFill>
                  <a:srgbClr val="00B0F0"/>
                </a:solidFill>
              </a:rPr>
              <a:t>1</a:t>
            </a:r>
            <a:r>
              <a:rPr lang="en" altLang="zh-CN" sz="2400" dirty="0">
                <a:solidFill>
                  <a:srgbClr val="00B0F0"/>
                </a:solidFill>
              </a:rPr>
              <a:t>	Reducing Uncertainty from Trajectory Data.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E22F39-BF41-B344-94F7-1A8A1541EA7A}"/>
              </a:ext>
            </a:extLst>
          </p:cNvPr>
          <p:cNvSpPr txBox="1"/>
          <p:nvPr/>
        </p:nvSpPr>
        <p:spPr>
          <a:xfrm>
            <a:off x="1657115" y="2267158"/>
            <a:ext cx="616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8</a:t>
            </a:r>
            <a:r>
              <a:rPr lang="en" altLang="zh-CN" dirty="0">
                <a:solidFill>
                  <a:srgbClr val="00B0F0"/>
                </a:solidFill>
              </a:rPr>
              <a:t>.1.2</a:t>
            </a:r>
            <a:r>
              <a:rPr lang="en-US" altLang="zh-CN" dirty="0">
                <a:solidFill>
                  <a:srgbClr val="00B0F0"/>
                </a:solidFill>
              </a:rPr>
              <a:t>	</a:t>
            </a:r>
            <a:r>
              <a:rPr lang="en" altLang="zh-CN" dirty="0">
                <a:solidFill>
                  <a:srgbClr val="00B0F0"/>
                </a:solidFill>
              </a:rPr>
              <a:t>Path Inference</a:t>
            </a:r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zh-CN" altLang="en-US" dirty="0">
                <a:solidFill>
                  <a:srgbClr val="00B0F0"/>
                </a:solidFill>
              </a:rPr>
              <a:t>推断</a:t>
            </a:r>
            <a:r>
              <a:rPr lang="en-US" altLang="zh-CN" dirty="0">
                <a:solidFill>
                  <a:srgbClr val="00B0F0"/>
                </a:solidFill>
              </a:rPr>
              <a:t>]</a:t>
            </a:r>
            <a:r>
              <a:rPr lang="en" altLang="zh-CN" dirty="0">
                <a:solidFill>
                  <a:srgbClr val="00B0F0"/>
                </a:solidFill>
              </a:rPr>
              <a:t> from Uncertain Trajectories.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88497F-379B-3440-9398-FAD1F894E057}"/>
              </a:ext>
            </a:extLst>
          </p:cNvPr>
          <p:cNvSpPr txBox="1"/>
          <p:nvPr/>
        </p:nvSpPr>
        <p:spPr>
          <a:xfrm>
            <a:off x="1657115" y="2636490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Construct a route that can approximate a bunch of relevant trajectories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60203F-3B53-2749-803D-052AA649A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115" y="2948610"/>
            <a:ext cx="5803900" cy="1955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F6B6A2-A8BA-914B-83A2-D815E18D5EC6}"/>
              </a:ext>
            </a:extLst>
          </p:cNvPr>
          <p:cNvSpPr txBox="1"/>
          <p:nvPr/>
        </p:nvSpPr>
        <p:spPr>
          <a:xfrm>
            <a:off x="7461015" y="3054614"/>
            <a:ext cx="48782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1.partitions a geospacer[</a:t>
            </a:r>
            <a:r>
              <a:rPr kumimoji="1" lang="zh-CN" altLang="en-US" dirty="0"/>
              <a:t>分区</a:t>
            </a:r>
            <a:r>
              <a:rPr kumimoji="1" lang="en" altLang="zh-CN" dirty="0"/>
              <a:t>] into uniform </a:t>
            </a:r>
          </a:p>
          <a:p>
            <a:r>
              <a:rPr kumimoji="1" lang="en" altLang="zh-CN" dirty="0"/>
              <a:t>grids (the size of a grid depends on the </a:t>
            </a:r>
          </a:p>
          <a:p>
            <a:r>
              <a:rPr kumimoji="1" lang="en" altLang="zh-CN" dirty="0"/>
              <a:t>required </a:t>
            </a:r>
            <a:r>
              <a:rPr kumimoji="1" lang="en" altLang="zh-CN" dirty="0">
                <a:solidFill>
                  <a:srgbClr val="FF0000"/>
                </a:solidFill>
              </a:rPr>
              <a:t>inference accuracy</a:t>
            </a:r>
            <a:r>
              <a:rPr kumimoji="1" lang="en" altLang="zh-CN" dirty="0"/>
              <a:t>)</a:t>
            </a:r>
          </a:p>
          <a:p>
            <a:r>
              <a:rPr kumimoji="1" lang="en" altLang="zh-CN" dirty="0"/>
              <a:t>2.maps trajectories onto these grids. Some </a:t>
            </a:r>
          </a:p>
          <a:p>
            <a:r>
              <a:rPr kumimoji="1" lang="en" altLang="zh-CN" dirty="0"/>
              <a:t>grids can be </a:t>
            </a:r>
            <a:r>
              <a:rPr kumimoji="1" lang="en" altLang="zh-CN" dirty="0">
                <a:solidFill>
                  <a:srgbClr val="FF0000"/>
                </a:solidFill>
              </a:rPr>
              <a:t>connected to form a region </a:t>
            </a:r>
            <a:r>
              <a:rPr kumimoji="1" lang="en" altLang="zh-CN" dirty="0"/>
              <a:t>if the </a:t>
            </a:r>
          </a:p>
          <a:p>
            <a:r>
              <a:rPr kumimoji="1" lang="en" altLang="zh-CN" dirty="0"/>
              <a:t>trajectories passing them satisfy one of the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3C55267-2988-5643-A671-329E9F51C743}"/>
                  </a:ext>
                </a:extLst>
              </p:cNvPr>
              <p:cNvSpPr txBox="1"/>
              <p:nvPr/>
            </p:nvSpPr>
            <p:spPr>
              <a:xfrm>
                <a:off x="1657116" y="4857732"/>
                <a:ext cx="105348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" altLang="zh-CN" dirty="0"/>
                  <a:t>following two rules: (1) If the </a:t>
                </a:r>
                <a:r>
                  <a:rPr kumimoji="1" lang="en" altLang="zh-CN" dirty="0">
                    <a:solidFill>
                      <a:srgbClr val="FF0000"/>
                    </a:solidFill>
                  </a:rPr>
                  <a:t>starting points </a:t>
                </a:r>
                <a:r>
                  <a:rPr kumimoji="1" lang="en" altLang="zh-CN" dirty="0"/>
                  <a:t>(p11, p12) of two trajectory segments are located in two </a:t>
                </a:r>
              </a:p>
              <a:p>
                <a:r>
                  <a:rPr kumimoji="1" lang="en" altLang="zh-CN" dirty="0"/>
                  <a:t>grids (g1, g2) that are </a:t>
                </a:r>
                <a:r>
                  <a:rPr kumimoji="1" lang="en" altLang="zh-CN" dirty="0">
                    <a:solidFill>
                      <a:srgbClr val="FF0000"/>
                    </a:solidFill>
                  </a:rPr>
                  <a:t>geospatial neighbors</a:t>
                </a:r>
                <a:r>
                  <a:rPr kumimoji="1" lang="en" altLang="zh-CN" dirty="0"/>
                  <a:t>, and the </a:t>
                </a:r>
                <a:r>
                  <a:rPr kumimoji="1" lang="en" altLang="zh-CN" dirty="0">
                    <a:solidFill>
                      <a:srgbClr val="FF0000"/>
                    </a:solidFill>
                  </a:rPr>
                  <a:t>ending points </a:t>
                </a:r>
                <a:r>
                  <a:rPr kumimoji="1" lang="en" altLang="zh-CN" dirty="0"/>
                  <a:t>(p21, p22) of the two segments are </a:t>
                </a:r>
              </a:p>
              <a:p>
                <a:r>
                  <a:rPr kumimoji="1" lang="en" altLang="zh-CN" dirty="0">
                    <a:solidFill>
                      <a:srgbClr val="FF0000"/>
                    </a:solidFill>
                  </a:rPr>
                  <a:t>located in the same grid</a:t>
                </a:r>
                <a:r>
                  <a:rPr kumimoji="1" lang="en" altLang="zh-CN" dirty="0"/>
                  <a:t>, and the </a:t>
                </a:r>
                <a:r>
                  <a:rPr kumimoji="1" lang="en" altLang="zh-CN" dirty="0">
                    <a:solidFill>
                      <a:srgbClr val="FF0000"/>
                    </a:solidFill>
                  </a:rPr>
                  <a:t>travel times </a:t>
                </a:r>
                <a:r>
                  <a:rPr kumimoji="1" lang="en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kumimoji="1" lang="en" altLang="zh-CN" dirty="0"/>
                  <a:t>t1, </a:t>
                </a:r>
                <a14:m>
                  <m:oMath xmlns:m="http://schemas.openxmlformats.org/officeDocument/2006/math">
                    <m:r>
                      <a:rPr kumimoji="1" lang="en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kumimoji="1" lang="en" altLang="zh-CN" dirty="0"/>
                  <a:t>t2) of the two segments are </a:t>
                </a:r>
                <a:r>
                  <a:rPr kumimoji="1" lang="en" altLang="zh-CN" dirty="0">
                    <a:solidFill>
                      <a:srgbClr val="FF0000"/>
                    </a:solidFill>
                  </a:rPr>
                  <a:t>similar</a:t>
                </a:r>
                <a:r>
                  <a:rPr kumimoji="1" lang="en" altLang="zh-CN" dirty="0"/>
                  <a:t>, then the two </a:t>
                </a:r>
              </a:p>
              <a:p>
                <a:r>
                  <a:rPr kumimoji="1" lang="en" altLang="zh-CN" dirty="0"/>
                  <a:t>grids (g1, g2) can be connected. (2) If the </a:t>
                </a:r>
                <a:r>
                  <a:rPr kumimoji="1" lang="en" altLang="zh-CN" dirty="0">
                    <a:solidFill>
                      <a:srgbClr val="FF0000"/>
                    </a:solidFill>
                  </a:rPr>
                  <a:t>starting points </a:t>
                </a:r>
                <a:r>
                  <a:rPr kumimoji="1" lang="en" altLang="zh-CN" dirty="0"/>
                  <a:t>(p21, p22) are </a:t>
                </a:r>
                <a:r>
                  <a:rPr kumimoji="1" lang="en" altLang="zh-CN" dirty="0">
                    <a:solidFill>
                      <a:srgbClr val="FF0000"/>
                    </a:solidFill>
                  </a:rPr>
                  <a:t>located in the same grid</a:t>
                </a:r>
                <a:r>
                  <a:rPr kumimoji="1" lang="en" altLang="zh-CN" dirty="0"/>
                  <a:t>, and </a:t>
                </a:r>
              </a:p>
              <a:p>
                <a:r>
                  <a:rPr kumimoji="1" lang="en" altLang="zh-CN" dirty="0">
                    <a:solidFill>
                      <a:srgbClr val="FF0000"/>
                    </a:solidFill>
                  </a:rPr>
                  <a:t>ending points </a:t>
                </a:r>
                <a:r>
                  <a:rPr kumimoji="1" lang="en" altLang="zh-CN" dirty="0"/>
                  <a:t>(p31, p32) </a:t>
                </a:r>
                <a:r>
                  <a:rPr kumimoji="1" lang="en" altLang="zh-CN" dirty="0">
                    <a:solidFill>
                      <a:srgbClr val="FF0000"/>
                    </a:solidFill>
                  </a:rPr>
                  <a:t>fall in the grids</a:t>
                </a:r>
                <a:r>
                  <a:rPr kumimoji="1" lang="en" altLang="zh-CN" dirty="0"/>
                  <a:t> (g4, g5) </a:t>
                </a:r>
                <a:r>
                  <a:rPr kumimoji="1" lang="en" altLang="zh-CN" dirty="0">
                    <a:solidFill>
                      <a:srgbClr val="FF0000"/>
                    </a:solidFill>
                  </a:rPr>
                  <a:t>that are neighbors</a:t>
                </a:r>
                <a:r>
                  <a:rPr kumimoji="1" lang="en" altLang="zh-CN" dirty="0"/>
                  <a:t>, </a:t>
                </a:r>
                <a:r>
                  <a:rPr kumimoji="1" lang="en" altLang="zh-CN" dirty="0">
                    <a:solidFill>
                      <a:srgbClr val="FF0000"/>
                    </a:solidFill>
                  </a:rPr>
                  <a:t>travel times </a:t>
                </a:r>
                <a:r>
                  <a:rPr kumimoji="1" lang="en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kumimoji="1" lang="en" altLang="zh-CN" dirty="0"/>
                  <a:t>t1′ , </a:t>
                </a:r>
                <a14:m>
                  <m:oMath xmlns:m="http://schemas.openxmlformats.org/officeDocument/2006/math">
                    <m:r>
                      <a:rPr kumimoji="1" lang="en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kumimoji="1" lang="en" altLang="zh-CN" dirty="0"/>
                  <a:t>t2′ ) of the</a:t>
                </a:r>
              </a:p>
              <a:p>
                <a:r>
                  <a:rPr kumimoji="1" lang="en" altLang="zh-CN" dirty="0"/>
                  <a:t> two segments are </a:t>
                </a:r>
                <a:r>
                  <a:rPr kumimoji="1" lang="en" altLang="zh-CN" dirty="0">
                    <a:solidFill>
                      <a:srgbClr val="FF0000"/>
                    </a:solidFill>
                  </a:rPr>
                  <a:t>similar</a:t>
                </a:r>
                <a:r>
                  <a:rPr kumimoji="1" lang="en" altLang="zh-CN" dirty="0"/>
                  <a:t>, then grids (g4, g5) can be connected.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3C55267-2988-5643-A671-329E9F51C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116" y="4857732"/>
                <a:ext cx="10534884" cy="1754326"/>
              </a:xfrm>
              <a:prstGeom prst="rect">
                <a:avLst/>
              </a:prstGeom>
              <a:blipFill>
                <a:blip r:embed="rId5"/>
                <a:stretch>
                  <a:fillRect l="-361" t="-714" r="-241" b="-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4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4621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2.Some Trajectory Datasets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F82309-15A9-1945-946B-BC738CD3A294}"/>
              </a:ext>
            </a:extLst>
          </p:cNvPr>
          <p:cNvSpPr txBox="1"/>
          <p:nvPr/>
        </p:nvSpPr>
        <p:spPr>
          <a:xfrm>
            <a:off x="1943100" y="1527306"/>
            <a:ext cx="449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2.2	T-Drive Taxi Trajectories 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E3014B-9BBD-9E41-A391-AD75FBB41D20}"/>
              </a:ext>
            </a:extLst>
          </p:cNvPr>
          <p:cNvSpPr txBox="1"/>
          <p:nvPr/>
        </p:nvSpPr>
        <p:spPr>
          <a:xfrm>
            <a:off x="1934953" y="1988971"/>
            <a:ext cx="569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4"/>
              </a:rPr>
              <a:t>https://www.microsoft.com/en-us/research/publication/</a:t>
            </a:r>
          </a:p>
          <a:p>
            <a:r>
              <a:rPr lang="en" altLang="zh-CN" dirty="0">
                <a:hlinkClick r:id="rId4"/>
              </a:rPr>
              <a:t>t-drive-driving-directions-based-on-taxi-trajectories/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4307F5-CB62-974C-9870-B7E9222F7F2F}"/>
              </a:ext>
            </a:extLst>
          </p:cNvPr>
          <p:cNvSpPr/>
          <p:nvPr/>
        </p:nvSpPr>
        <p:spPr>
          <a:xfrm>
            <a:off x="1934953" y="2753518"/>
            <a:ext cx="95458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配备</a:t>
            </a:r>
            <a:r>
              <a:rPr lang="en-US" altLang="zh-CN" dirty="0"/>
              <a:t>GPS</a:t>
            </a:r>
            <a:r>
              <a:rPr lang="zh-CN" altLang="en-US" dirty="0"/>
              <a:t>的出租车可以被视为探测道路表面交通流量的移动传感器，出租车司机通常会根据他们的知识找到到达目的地的最快（最快）路线。在本文中，我们从大量出租车的历史</a:t>
            </a:r>
            <a:r>
              <a:rPr lang="en-US" altLang="zh-CN" dirty="0"/>
              <a:t>GPS</a:t>
            </a:r>
            <a:r>
              <a:rPr lang="zh-CN" altLang="en-US" dirty="0"/>
              <a:t>轨迹中挖掘智能驾驶方向，并在给定的出发时间为用户提供到达给定目的地的实际最快路线。在我们的方法中，我们提出了一个时间相关的地标图，其中节点（地标）是出租车经常穿越的路段，用于模拟出租车司机的智能和动态道路网络的属性。然后，设计基于方差 </a:t>
            </a:r>
            <a:r>
              <a:rPr lang="en-US" altLang="zh-CN" dirty="0"/>
              <a:t>- </a:t>
            </a:r>
            <a:r>
              <a:rPr lang="zh-CN" altLang="en-US" dirty="0"/>
              <a:t>熵的聚类方法来估计不同时隙中两个地标之间的旅行时间的分布。根据此图表，我们设计了一个两阶段路由算法来计算实际上最快的路由。我们根据超过</a:t>
            </a:r>
            <a:r>
              <a:rPr lang="en-US" altLang="zh-CN" dirty="0"/>
              <a:t>33,000</a:t>
            </a:r>
            <a:r>
              <a:rPr lang="zh-CN" altLang="en-US" dirty="0"/>
              <a:t>辆出租车在</a:t>
            </a:r>
            <a:r>
              <a:rPr lang="en-US" altLang="zh-CN" dirty="0"/>
              <a:t>3</a:t>
            </a:r>
            <a:r>
              <a:rPr lang="zh-CN" altLang="en-US" dirty="0"/>
              <a:t>个月内生成的真实轨迹数据集构建我们的系统，并通过合成实验和现场评估来评估系统。因此，我们的方法建议的</a:t>
            </a:r>
            <a:r>
              <a:rPr lang="en-US" altLang="zh-CN" dirty="0"/>
              <a:t>60-70</a:t>
            </a:r>
            <a:r>
              <a:rPr lang="zh-CN" altLang="en-US" dirty="0"/>
              <a:t>％的路线比竞争方法快，并且</a:t>
            </a:r>
            <a:r>
              <a:rPr lang="en-US" altLang="zh-CN" dirty="0"/>
              <a:t>20</a:t>
            </a:r>
            <a:r>
              <a:rPr lang="zh-CN" altLang="en-US" dirty="0"/>
              <a:t>％的路线共享相同的结果。平均而言，我们</a:t>
            </a:r>
            <a:r>
              <a:rPr lang="en-US" altLang="zh-CN" dirty="0"/>
              <a:t>50</a:t>
            </a:r>
            <a:r>
              <a:rPr lang="zh-CN" altLang="en-US" dirty="0"/>
              <a:t>％的航线比竞争方法至少快</a:t>
            </a:r>
            <a:r>
              <a:rPr lang="en-US" altLang="zh-CN" dirty="0"/>
              <a:t>20</a:t>
            </a:r>
            <a:r>
              <a:rPr lang="zh-CN" altLang="en-US" dirty="0"/>
              <a:t>％。我们的方法建议的</a:t>
            </a:r>
            <a:r>
              <a:rPr lang="en-US" altLang="zh-CN" dirty="0"/>
              <a:t>60-70</a:t>
            </a:r>
            <a:r>
              <a:rPr lang="zh-CN" altLang="en-US" dirty="0"/>
              <a:t>％的路线比竞争方法快，</a:t>
            </a:r>
            <a:r>
              <a:rPr lang="en-US" altLang="zh-CN" dirty="0"/>
              <a:t>20</a:t>
            </a:r>
            <a:r>
              <a:rPr lang="zh-CN" altLang="en-US" dirty="0"/>
              <a:t>％的路线共享相同的结果。平均而言，我们</a:t>
            </a:r>
            <a:r>
              <a:rPr lang="en-US" altLang="zh-CN" dirty="0"/>
              <a:t>50</a:t>
            </a:r>
            <a:r>
              <a:rPr lang="zh-CN" altLang="en-US" dirty="0"/>
              <a:t>％的航线比竞争方法至少快</a:t>
            </a:r>
            <a:r>
              <a:rPr lang="en-US" altLang="zh-CN" dirty="0"/>
              <a:t>20</a:t>
            </a:r>
            <a:r>
              <a:rPr lang="zh-CN" altLang="en-US" dirty="0"/>
              <a:t>％。我们的方法建议的</a:t>
            </a:r>
            <a:r>
              <a:rPr lang="en-US" altLang="zh-CN" dirty="0"/>
              <a:t>60-70</a:t>
            </a:r>
            <a:r>
              <a:rPr lang="zh-CN" altLang="en-US" dirty="0"/>
              <a:t>％的路线比竞争方法快，</a:t>
            </a:r>
            <a:r>
              <a:rPr lang="en-US" altLang="zh-CN" dirty="0"/>
              <a:t>20</a:t>
            </a:r>
            <a:r>
              <a:rPr lang="zh-CN" altLang="en-US" dirty="0"/>
              <a:t>％的路线共享相同的结果。平均而言，我们</a:t>
            </a:r>
            <a:r>
              <a:rPr lang="en-US" altLang="zh-CN" dirty="0"/>
              <a:t>50</a:t>
            </a:r>
            <a:r>
              <a:rPr lang="zh-CN" altLang="en-US" dirty="0"/>
              <a:t>％的航线比竞争方法至少快</a:t>
            </a:r>
            <a:r>
              <a:rPr lang="en-US" altLang="zh-CN" dirty="0"/>
              <a:t>20</a:t>
            </a:r>
            <a:r>
              <a:rPr lang="zh-CN" altLang="en-US" dirty="0"/>
              <a:t>％。</a:t>
            </a:r>
          </a:p>
        </p:txBody>
      </p:sp>
    </p:spTree>
    <p:extLst>
      <p:ext uri="{BB962C8B-B14F-4D97-AF65-F5344CB8AC3E}">
        <p14:creationId xmlns:p14="http://schemas.microsoft.com/office/powerpoint/2010/main" val="8348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1282273"/>
            <a:ext cx="823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8. </a:t>
            </a:r>
            <a:r>
              <a:rPr lang="en" altLang="zh-CN" sz="2800" dirty="0"/>
              <a:t>Uncertainty in a Trajectory(</a:t>
            </a:r>
            <a:r>
              <a:rPr lang="zh-CN" altLang="en-US" sz="2800" dirty="0"/>
              <a:t>在轨迹上的不确定性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9B4F88-F73F-2345-880F-6CFC5466172B}"/>
              </a:ext>
            </a:extLst>
          </p:cNvPr>
          <p:cNvSpPr txBox="1"/>
          <p:nvPr/>
        </p:nvSpPr>
        <p:spPr>
          <a:xfrm>
            <a:off x="1657115" y="1805493"/>
            <a:ext cx="701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8</a:t>
            </a:r>
            <a:r>
              <a:rPr lang="en" altLang="zh-CN" sz="2400" dirty="0">
                <a:solidFill>
                  <a:srgbClr val="00B0F0"/>
                </a:solidFill>
              </a:rPr>
              <a:t>.</a:t>
            </a:r>
            <a:r>
              <a:rPr lang="en-US" altLang="zh-CN" sz="2400" dirty="0">
                <a:solidFill>
                  <a:srgbClr val="00B0F0"/>
                </a:solidFill>
              </a:rPr>
              <a:t>1</a:t>
            </a:r>
            <a:r>
              <a:rPr lang="en" altLang="zh-CN" sz="2400" dirty="0">
                <a:solidFill>
                  <a:srgbClr val="00B0F0"/>
                </a:solidFill>
              </a:rPr>
              <a:t>	Reducing Uncertainty from Trajectory Data.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E22F39-BF41-B344-94F7-1A8A1541EA7A}"/>
              </a:ext>
            </a:extLst>
          </p:cNvPr>
          <p:cNvSpPr txBox="1"/>
          <p:nvPr/>
        </p:nvSpPr>
        <p:spPr>
          <a:xfrm>
            <a:off x="1657115" y="2267158"/>
            <a:ext cx="616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8</a:t>
            </a:r>
            <a:r>
              <a:rPr lang="en" altLang="zh-CN" dirty="0">
                <a:solidFill>
                  <a:srgbClr val="00B0F0"/>
                </a:solidFill>
              </a:rPr>
              <a:t>.1.2</a:t>
            </a:r>
            <a:r>
              <a:rPr lang="en-US" altLang="zh-CN" dirty="0">
                <a:solidFill>
                  <a:srgbClr val="00B0F0"/>
                </a:solidFill>
              </a:rPr>
              <a:t>	</a:t>
            </a:r>
            <a:r>
              <a:rPr lang="en" altLang="zh-CN" dirty="0">
                <a:solidFill>
                  <a:srgbClr val="00B0F0"/>
                </a:solidFill>
              </a:rPr>
              <a:t>Path Inference</a:t>
            </a:r>
            <a:r>
              <a:rPr lang="en-US" altLang="zh-CN" dirty="0">
                <a:solidFill>
                  <a:srgbClr val="00B0F0"/>
                </a:solidFill>
              </a:rPr>
              <a:t>[</a:t>
            </a:r>
            <a:r>
              <a:rPr lang="zh-CN" altLang="en-US" dirty="0">
                <a:solidFill>
                  <a:srgbClr val="00B0F0"/>
                </a:solidFill>
              </a:rPr>
              <a:t>推断</a:t>
            </a:r>
            <a:r>
              <a:rPr lang="en-US" altLang="zh-CN" dirty="0">
                <a:solidFill>
                  <a:srgbClr val="00B0F0"/>
                </a:solidFill>
              </a:rPr>
              <a:t>]</a:t>
            </a:r>
            <a:r>
              <a:rPr lang="en" altLang="zh-CN" dirty="0">
                <a:solidFill>
                  <a:srgbClr val="00B0F0"/>
                </a:solidFill>
              </a:rPr>
              <a:t> from Uncertain Trajectories.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88497F-379B-3440-9398-FAD1F894E057}"/>
              </a:ext>
            </a:extLst>
          </p:cNvPr>
          <p:cNvSpPr txBox="1"/>
          <p:nvPr/>
        </p:nvSpPr>
        <p:spPr>
          <a:xfrm>
            <a:off x="1657115" y="2636490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Construct a route that can approximate a bunch of relevant trajectories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60203F-3B53-2749-803D-052AA649A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115" y="2948610"/>
            <a:ext cx="5803900" cy="195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F49B52F-2B92-D548-98D2-948FDBDEFD2F}"/>
              </a:ext>
            </a:extLst>
          </p:cNvPr>
          <p:cNvSpPr txBox="1"/>
          <p:nvPr/>
        </p:nvSpPr>
        <p:spPr>
          <a:xfrm>
            <a:off x="7397275" y="2948610"/>
            <a:ext cx="49167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3.After turning disjoint grids into connected </a:t>
            </a:r>
          </a:p>
          <a:p>
            <a:r>
              <a:rPr kumimoji="1" lang="en" altLang="zh-CN" dirty="0"/>
              <a:t>region(s), as demonstrated in Figure (b), we </a:t>
            </a:r>
          </a:p>
          <a:p>
            <a:r>
              <a:rPr kumimoji="1" lang="en" altLang="zh-CN" dirty="0"/>
              <a:t>can </a:t>
            </a:r>
            <a:r>
              <a:rPr kumimoji="1" lang="en" altLang="zh-CN" dirty="0">
                <a:solidFill>
                  <a:srgbClr val="FF0000"/>
                </a:solidFill>
              </a:rPr>
              <a:t>build a routable graph </a:t>
            </a:r>
            <a:r>
              <a:rPr kumimoji="1" lang="en" altLang="zh-CN" dirty="0"/>
              <a:t>where a node </a:t>
            </a:r>
          </a:p>
          <a:p>
            <a:r>
              <a:rPr kumimoji="1" lang="en" altLang="zh-CN" dirty="0"/>
              <a:t>is a grid. The direction and travel time </a:t>
            </a:r>
          </a:p>
          <a:p>
            <a:r>
              <a:rPr kumimoji="1" lang="en" altLang="zh-CN" dirty="0"/>
              <a:t>between two adjacent[</a:t>
            </a:r>
            <a:r>
              <a:rPr kumimoji="1" lang="zh-CN" altLang="en-US" dirty="0"/>
              <a:t>相邻</a:t>
            </a:r>
            <a:r>
              <a:rPr kumimoji="1" lang="en" altLang="zh-CN" dirty="0"/>
              <a:t>] grids in the graph </a:t>
            </a:r>
          </a:p>
          <a:p>
            <a:r>
              <a:rPr kumimoji="1" lang="en" altLang="zh-CN" dirty="0"/>
              <a:t>is inferred based on the trajectories passing </a:t>
            </a:r>
          </a:p>
          <a:p>
            <a:r>
              <a:rPr kumimoji="1" lang="en" altLang="zh-CN" dirty="0"/>
              <a:t>the two grids. 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084FB0-5574-584B-8DA3-8A261FA5A29F}"/>
              </a:ext>
            </a:extLst>
          </p:cNvPr>
          <p:cNvSpPr txBox="1"/>
          <p:nvPr/>
        </p:nvSpPr>
        <p:spPr>
          <a:xfrm>
            <a:off x="1657115" y="4904410"/>
            <a:ext cx="10516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4.as depicted in Figure (c), given three query points, we can find the most likely </a:t>
            </a:r>
            <a:r>
              <a:rPr kumimoji="1" lang="en" altLang="zh-CN" dirty="0">
                <a:solidFill>
                  <a:srgbClr val="FF0000"/>
                </a:solidFill>
              </a:rPr>
              <a:t>route on the graph </a:t>
            </a:r>
          </a:p>
          <a:p>
            <a:r>
              <a:rPr kumimoji="1" lang="en" altLang="zh-CN" dirty="0"/>
              <a:t>based on a routing algorithm. To find a more detailed path, a </a:t>
            </a:r>
            <a:r>
              <a:rPr kumimoji="1" lang="en" altLang="zh-CN" dirty="0">
                <a:solidFill>
                  <a:srgbClr val="FF0000"/>
                </a:solidFill>
              </a:rPr>
              <a:t>regression[</a:t>
            </a:r>
            <a:r>
              <a:rPr kumimoji="1" lang="zh-CN" altLang="en-US" dirty="0">
                <a:solidFill>
                  <a:srgbClr val="FF0000"/>
                </a:solidFill>
              </a:rPr>
              <a:t>回归</a:t>
            </a:r>
            <a:r>
              <a:rPr kumimoji="1" lang="en" altLang="zh-CN" dirty="0">
                <a:solidFill>
                  <a:srgbClr val="FF0000"/>
                </a:solidFill>
              </a:rPr>
              <a:t>] </a:t>
            </a:r>
            <a:r>
              <a:rPr kumimoji="1" lang="en" altLang="zh-CN" dirty="0"/>
              <a:t>can be performed over </a:t>
            </a:r>
          </a:p>
          <a:p>
            <a:r>
              <a:rPr kumimoji="1" lang="en" altLang="zh-CN" dirty="0"/>
              <a:t>the trajectories passing the identified route.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F04383-357A-9344-9CAE-50FEA53DA03E}"/>
              </a:ext>
            </a:extLst>
          </p:cNvPr>
          <p:cNvSpPr txBox="1"/>
          <p:nvPr/>
        </p:nvSpPr>
        <p:spPr>
          <a:xfrm>
            <a:off x="1657115" y="5827740"/>
            <a:ext cx="10683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4E8F00"/>
                </a:solidFill>
              </a:rPr>
              <a:t>Anchor-based calibration system[</a:t>
            </a:r>
            <a:r>
              <a:rPr lang="zh-CN" altLang="en-US" dirty="0">
                <a:solidFill>
                  <a:srgbClr val="4E8F00"/>
                </a:solidFill>
              </a:rPr>
              <a:t>基于锚的校准系统</a:t>
            </a:r>
            <a:r>
              <a:rPr lang="en" altLang="zh-CN" dirty="0">
                <a:solidFill>
                  <a:srgbClr val="4E8F00"/>
                </a:solidFill>
              </a:rPr>
              <a:t>]: </a:t>
            </a:r>
            <a:r>
              <a:rPr lang="en" altLang="zh-CN" dirty="0"/>
              <a:t>that aligns[</a:t>
            </a:r>
            <a:r>
              <a:rPr lang="zh-CN" altLang="en-US" dirty="0"/>
              <a:t>对齐</a:t>
            </a:r>
            <a:r>
              <a:rPr lang="en" altLang="zh-CN" dirty="0"/>
              <a:t>] </a:t>
            </a:r>
            <a:r>
              <a:rPr lang="en" altLang="zh-CN" dirty="0" err="1"/>
              <a:t>trajecto</a:t>
            </a:r>
            <a:r>
              <a:rPr lang="en" altLang="zh-CN" dirty="0"/>
              <a:t>- </a:t>
            </a:r>
            <a:r>
              <a:rPr lang="en" altLang="zh-CN" dirty="0" err="1"/>
              <a:t>ries</a:t>
            </a:r>
            <a:r>
              <a:rPr lang="en" altLang="zh-CN" dirty="0"/>
              <a:t> to a set of fixed </a:t>
            </a:r>
          </a:p>
          <a:p>
            <a:r>
              <a:rPr lang="en" altLang="zh-CN" dirty="0"/>
              <a:t>anchor points. The approach considers the </a:t>
            </a:r>
            <a:r>
              <a:rPr lang="en" altLang="zh-CN" dirty="0">
                <a:solidFill>
                  <a:srgbClr val="FF0000"/>
                </a:solidFill>
              </a:rPr>
              <a:t>spatial relationship </a:t>
            </a:r>
            <a:r>
              <a:rPr lang="en" altLang="zh-CN" dirty="0"/>
              <a:t>between </a:t>
            </a:r>
            <a:r>
              <a:rPr lang="en" altLang="zh-CN" dirty="0">
                <a:solidFill>
                  <a:srgbClr val="FF0000"/>
                </a:solidFill>
              </a:rPr>
              <a:t>anchor points </a:t>
            </a:r>
            <a:r>
              <a:rPr lang="en" altLang="zh-CN" dirty="0"/>
              <a:t>and </a:t>
            </a:r>
            <a:r>
              <a:rPr lang="en" altLang="zh-CN" dirty="0">
                <a:solidFill>
                  <a:srgbClr val="FF0000"/>
                </a:solidFill>
              </a:rPr>
              <a:t>trajectories</a:t>
            </a:r>
            <a:r>
              <a:rPr lang="en" altLang="zh-CN" dirty="0"/>
              <a:t>. </a:t>
            </a:r>
          </a:p>
          <a:p>
            <a:r>
              <a:rPr lang="en" altLang="zh-CN" dirty="0"/>
              <a:t>It also trains inference models from historical trajectories to improve the calibration. </a:t>
            </a:r>
          </a:p>
        </p:txBody>
      </p:sp>
    </p:spTree>
    <p:extLst>
      <p:ext uri="{BB962C8B-B14F-4D97-AF65-F5344CB8AC3E}">
        <p14:creationId xmlns:p14="http://schemas.microsoft.com/office/powerpoint/2010/main" val="126800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1282273"/>
            <a:ext cx="823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8. </a:t>
            </a:r>
            <a:r>
              <a:rPr lang="en" altLang="zh-CN" sz="2800" dirty="0"/>
              <a:t>Uncertainty in a Trajectory(</a:t>
            </a:r>
            <a:r>
              <a:rPr lang="zh-CN" altLang="en-US" sz="2800" dirty="0"/>
              <a:t>在轨迹上的不确定性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9B4F88-F73F-2345-880F-6CFC5466172B}"/>
              </a:ext>
            </a:extLst>
          </p:cNvPr>
          <p:cNvSpPr txBox="1"/>
          <p:nvPr/>
        </p:nvSpPr>
        <p:spPr>
          <a:xfrm>
            <a:off x="1657115" y="1805493"/>
            <a:ext cx="478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8</a:t>
            </a:r>
            <a:r>
              <a:rPr lang="en" altLang="zh-CN" sz="2400" dirty="0">
                <a:solidFill>
                  <a:srgbClr val="00B0F0"/>
                </a:solidFill>
              </a:rPr>
              <a:t>.</a:t>
            </a:r>
            <a:r>
              <a:rPr lang="en-US" altLang="zh-CN" sz="2400" dirty="0">
                <a:solidFill>
                  <a:srgbClr val="00B0F0"/>
                </a:solidFill>
              </a:rPr>
              <a:t>2</a:t>
            </a:r>
            <a:r>
              <a:rPr lang="en" altLang="zh-CN" sz="2400" dirty="0">
                <a:solidFill>
                  <a:srgbClr val="00B0F0"/>
                </a:solidFill>
              </a:rPr>
              <a:t>	</a:t>
            </a:r>
            <a:r>
              <a:rPr lang="en" altLang="zh-CN" b="1" dirty="0"/>
              <a:t> </a:t>
            </a:r>
            <a:r>
              <a:rPr lang="en" altLang="zh-CN" sz="2400" dirty="0">
                <a:solidFill>
                  <a:srgbClr val="00B0F0"/>
                </a:solidFill>
              </a:rPr>
              <a:t>Privacy of Trajectory Data.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F28539-9DB7-3841-9C71-46B5131C04A6}"/>
              </a:ext>
            </a:extLst>
          </p:cNvPr>
          <p:cNvSpPr txBox="1"/>
          <p:nvPr/>
        </p:nvSpPr>
        <p:spPr>
          <a:xfrm>
            <a:off x="1657115" y="2267158"/>
            <a:ext cx="10534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This kind of technology tries to</a:t>
            </a:r>
            <a:r>
              <a:rPr kumimoji="1" lang="en" altLang="zh-CN" dirty="0">
                <a:solidFill>
                  <a:srgbClr val="FF0000"/>
                </a:solidFill>
              </a:rPr>
              <a:t> blur[</a:t>
            </a:r>
            <a:r>
              <a:rPr kumimoji="1" lang="zh-CN" altLang="en-US" dirty="0">
                <a:solidFill>
                  <a:srgbClr val="FF0000"/>
                </a:solidFill>
              </a:rPr>
              <a:t>模糊</a:t>
            </a:r>
            <a:r>
              <a:rPr kumimoji="1" lang="en" altLang="zh-CN" dirty="0">
                <a:solidFill>
                  <a:srgbClr val="FF0000"/>
                </a:solidFill>
              </a:rPr>
              <a:t>] a user’s </a:t>
            </a:r>
            <a:r>
              <a:rPr kumimoji="1" lang="en" altLang="zh-CN" dirty="0" err="1">
                <a:solidFill>
                  <a:srgbClr val="FF0000"/>
                </a:solidFill>
              </a:rPr>
              <a:t>location</a:t>
            </a:r>
            <a:r>
              <a:rPr kumimoji="1" lang="en" altLang="zh-CN" dirty="0" err="1"/>
              <a:t>,while</a:t>
            </a:r>
            <a:r>
              <a:rPr kumimoji="1" lang="en" altLang="zh-CN" dirty="0"/>
              <a:t> </a:t>
            </a:r>
            <a:r>
              <a:rPr kumimoji="1" lang="en" altLang="zh-CN" dirty="0">
                <a:solidFill>
                  <a:srgbClr val="FF0000"/>
                </a:solidFill>
              </a:rPr>
              <a:t>ensuring the quality of a service </a:t>
            </a:r>
            <a:r>
              <a:rPr kumimoji="1" lang="en" altLang="zh-CN" dirty="0"/>
              <a:t>or </a:t>
            </a:r>
            <a:r>
              <a:rPr kumimoji="1" lang="en" altLang="zh-CN" dirty="0">
                <a:solidFill>
                  <a:srgbClr val="FF0000"/>
                </a:solidFill>
              </a:rPr>
              <a:t>the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utility of the trajectory data</a:t>
            </a:r>
            <a:r>
              <a:rPr kumimoji="1" lang="en" altLang="zh-CN" dirty="0"/>
              <a:t>. There are </a:t>
            </a:r>
            <a:r>
              <a:rPr kumimoji="1" lang="en" altLang="zh-CN" dirty="0">
                <a:solidFill>
                  <a:srgbClr val="4E8F00"/>
                </a:solidFill>
              </a:rPr>
              <a:t>two major scenarios[</a:t>
            </a:r>
            <a:r>
              <a:rPr kumimoji="1" lang="zh-CN" altLang="en" dirty="0">
                <a:solidFill>
                  <a:srgbClr val="4E8F00"/>
                </a:solidFill>
              </a:rPr>
              <a:t>方案</a:t>
            </a:r>
            <a:r>
              <a:rPr kumimoji="1" lang="en" altLang="zh-CN" dirty="0">
                <a:solidFill>
                  <a:srgbClr val="4E8F00"/>
                </a:solidFill>
              </a:rPr>
              <a:t>] </a:t>
            </a:r>
            <a:r>
              <a:rPr kumimoji="1" lang="en" altLang="zh-CN" dirty="0"/>
              <a:t>that we need to protect a user’s trajectory data from the privacy leak.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3BF599-B5E8-7B4D-A718-9EE0D1FC9F09}"/>
              </a:ext>
            </a:extLst>
          </p:cNvPr>
          <p:cNvSpPr txBox="1"/>
          <p:nvPr/>
        </p:nvSpPr>
        <p:spPr>
          <a:xfrm>
            <a:off x="1657115" y="3190488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8</a:t>
            </a:r>
            <a:r>
              <a:rPr lang="en" altLang="zh-CN" dirty="0">
                <a:solidFill>
                  <a:srgbClr val="00B0F0"/>
                </a:solidFill>
              </a:rPr>
              <a:t>.2.1</a:t>
            </a:r>
            <a:r>
              <a:rPr lang="en-US" altLang="zh-CN" dirty="0">
                <a:solidFill>
                  <a:srgbClr val="00B0F0"/>
                </a:solidFill>
              </a:rPr>
              <a:t>	</a:t>
            </a:r>
            <a:r>
              <a:rPr lang="en" altLang="zh-CN" dirty="0">
                <a:solidFill>
                  <a:srgbClr val="00B0F0"/>
                </a:solidFill>
              </a:rPr>
              <a:t>Real-time continuous location-based services.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350E45-9E47-6C46-862B-F540F45201B9}"/>
              </a:ext>
            </a:extLst>
          </p:cNvPr>
          <p:cNvSpPr txBox="1"/>
          <p:nvPr/>
        </p:nvSpPr>
        <p:spPr>
          <a:xfrm>
            <a:off x="1657115" y="3513262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Spatial cloaking [</a:t>
            </a:r>
            <a:r>
              <a:rPr kumimoji="1" lang="zh-CN" altLang="en-US" dirty="0">
                <a:solidFill>
                  <a:srgbClr val="4E8F00"/>
                </a:solidFill>
              </a:rPr>
              <a:t>空间隐藏</a:t>
            </a:r>
            <a:r>
              <a:rPr kumimoji="1" lang="en" altLang="zh-CN" dirty="0">
                <a:solidFill>
                  <a:srgbClr val="4E8F00"/>
                </a:solidFill>
              </a:rPr>
              <a:t>]: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747372-3CDE-694A-A071-8ED5E864F05B}"/>
              </a:ext>
            </a:extLst>
          </p:cNvPr>
          <p:cNvSpPr txBox="1"/>
          <p:nvPr/>
        </p:nvSpPr>
        <p:spPr>
          <a:xfrm>
            <a:off x="4596381" y="3528390"/>
            <a:ext cx="487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4"/>
              </a:rPr>
              <a:t>http://www.doc88.com/p-7798292339865.html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7F6BFD-2C81-A846-BE79-7CFDCD3F4EB5}"/>
              </a:ext>
            </a:extLst>
          </p:cNvPr>
          <p:cNvSpPr/>
          <p:nvPr/>
        </p:nvSpPr>
        <p:spPr>
          <a:xfrm>
            <a:off x="3829505" y="3897722"/>
            <a:ext cx="487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hlinkClick r:id="rId5"/>
              </a:rPr>
              <a:t>http://www.doc88.com/p-5438951297054.html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BCEB14-A4AF-1840-9F36-B6FF9658FE5A}"/>
              </a:ext>
            </a:extLst>
          </p:cNvPr>
          <p:cNvSpPr txBox="1"/>
          <p:nvPr/>
        </p:nvSpPr>
        <p:spPr>
          <a:xfrm>
            <a:off x="1657115" y="5033087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Dummy trajectories [</a:t>
            </a:r>
            <a:r>
              <a:rPr kumimoji="1" lang="zh-CN" altLang="en-US" dirty="0">
                <a:solidFill>
                  <a:srgbClr val="4E8F00"/>
                </a:solidFill>
              </a:rPr>
              <a:t>虚拟轨迹</a:t>
            </a:r>
            <a:r>
              <a:rPr kumimoji="1" lang="en" altLang="zh-CN" dirty="0">
                <a:solidFill>
                  <a:srgbClr val="4E8F00"/>
                </a:solidFill>
              </a:rPr>
              <a:t>]: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1C4DA7-1EA0-A342-8185-9251C177E061}"/>
              </a:ext>
            </a:extLst>
          </p:cNvPr>
          <p:cNvSpPr txBox="1"/>
          <p:nvPr/>
        </p:nvSpPr>
        <p:spPr>
          <a:xfrm>
            <a:off x="1657115" y="4663755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Euler histogram based on short IDs [</a:t>
            </a:r>
            <a:r>
              <a:rPr kumimoji="1" lang="zh-CN" altLang="en-US" dirty="0">
                <a:solidFill>
                  <a:srgbClr val="4E8F00"/>
                </a:solidFill>
              </a:rPr>
              <a:t>基于短</a:t>
            </a:r>
            <a:r>
              <a:rPr kumimoji="1" lang="en-US" altLang="zh-CN" dirty="0">
                <a:solidFill>
                  <a:srgbClr val="4E8F00"/>
                </a:solidFill>
              </a:rPr>
              <a:t>ID</a:t>
            </a:r>
            <a:r>
              <a:rPr kumimoji="1" lang="zh-CN" altLang="en-US" dirty="0">
                <a:solidFill>
                  <a:srgbClr val="4E8F00"/>
                </a:solidFill>
              </a:rPr>
              <a:t>的欧拉直方图</a:t>
            </a:r>
            <a:r>
              <a:rPr kumimoji="1" lang="en" altLang="zh-CN" dirty="0">
                <a:solidFill>
                  <a:srgbClr val="4E8F00"/>
                </a:solidFill>
              </a:rPr>
              <a:t>]: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38B174-D26E-D944-9D49-975F026E3451}"/>
              </a:ext>
            </a:extLst>
          </p:cNvPr>
          <p:cNvSpPr txBox="1"/>
          <p:nvPr/>
        </p:nvSpPr>
        <p:spPr>
          <a:xfrm>
            <a:off x="1657115" y="4294423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Path confusion [</a:t>
            </a:r>
            <a:r>
              <a:rPr kumimoji="1" lang="zh-CN" altLang="en-US" dirty="0">
                <a:solidFill>
                  <a:srgbClr val="4E8F00"/>
                </a:solidFill>
              </a:rPr>
              <a:t>路径混乱</a:t>
            </a:r>
            <a:r>
              <a:rPr kumimoji="1" lang="en" altLang="zh-CN" dirty="0">
                <a:solidFill>
                  <a:srgbClr val="4E8F00"/>
                </a:solidFill>
              </a:rPr>
              <a:t>]: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5EFEC0-65C0-6449-BFAF-7685C97B3DD2}"/>
              </a:ext>
            </a:extLst>
          </p:cNvPr>
          <p:cNvSpPr/>
          <p:nvPr/>
        </p:nvSpPr>
        <p:spPr>
          <a:xfrm>
            <a:off x="1657115" y="3925090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Mix zones [</a:t>
            </a:r>
            <a:r>
              <a:rPr kumimoji="1" lang="zh-CN" altLang="en-US" dirty="0">
                <a:solidFill>
                  <a:srgbClr val="4E8F00"/>
                </a:solidFill>
              </a:rPr>
              <a:t>混合区</a:t>
            </a:r>
            <a:r>
              <a:rPr kumimoji="1" lang="en" altLang="zh-CN" dirty="0">
                <a:solidFill>
                  <a:srgbClr val="4E8F00"/>
                </a:solidFill>
              </a:rPr>
              <a:t>]: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CBC3C2-C11D-FE41-A5B2-E41BAA0CAFE2}"/>
              </a:ext>
            </a:extLst>
          </p:cNvPr>
          <p:cNvSpPr txBox="1"/>
          <p:nvPr/>
        </p:nvSpPr>
        <p:spPr>
          <a:xfrm>
            <a:off x="4547650" y="4293413"/>
            <a:ext cx="453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6"/>
              </a:rPr>
              <a:t>https://www.docin.com/p-1594723594.html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DA85AA-CAF5-0946-875F-7FDEDDE1C976}"/>
              </a:ext>
            </a:extLst>
          </p:cNvPr>
          <p:cNvSpPr txBox="1"/>
          <p:nvPr/>
        </p:nvSpPr>
        <p:spPr>
          <a:xfrm>
            <a:off x="7903582" y="4663755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7"/>
              </a:rPr>
              <a:t>http://www.docin.com/p-690646500.html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73538AE-E5D6-4B45-8B1F-9A632228016B}"/>
              </a:ext>
            </a:extLst>
          </p:cNvPr>
          <p:cNvSpPr txBox="1"/>
          <p:nvPr/>
        </p:nvSpPr>
        <p:spPr>
          <a:xfrm>
            <a:off x="5067610" y="5033087"/>
            <a:ext cx="453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8"/>
              </a:rPr>
              <a:t>https://www.docin.com/p-1626940049.html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67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data analysis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1282273"/>
            <a:ext cx="823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8. </a:t>
            </a:r>
            <a:r>
              <a:rPr lang="en" altLang="zh-CN" sz="2800" dirty="0"/>
              <a:t>Uncertainty in a Trajectory(</a:t>
            </a:r>
            <a:r>
              <a:rPr lang="zh-CN" altLang="en-US" sz="2800" dirty="0"/>
              <a:t>在轨迹上的不确定性</a:t>
            </a:r>
            <a:r>
              <a:rPr lang="en" altLang="zh-CN" sz="2800" dirty="0"/>
              <a:t>)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9B4F88-F73F-2345-880F-6CFC5466172B}"/>
              </a:ext>
            </a:extLst>
          </p:cNvPr>
          <p:cNvSpPr txBox="1"/>
          <p:nvPr/>
        </p:nvSpPr>
        <p:spPr>
          <a:xfrm>
            <a:off x="1657115" y="1805493"/>
            <a:ext cx="478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8</a:t>
            </a:r>
            <a:r>
              <a:rPr lang="en" altLang="zh-CN" sz="2400" dirty="0">
                <a:solidFill>
                  <a:srgbClr val="00B0F0"/>
                </a:solidFill>
              </a:rPr>
              <a:t>.</a:t>
            </a:r>
            <a:r>
              <a:rPr lang="en-US" altLang="zh-CN" sz="2400" dirty="0">
                <a:solidFill>
                  <a:srgbClr val="00B0F0"/>
                </a:solidFill>
              </a:rPr>
              <a:t>2</a:t>
            </a:r>
            <a:r>
              <a:rPr lang="en" altLang="zh-CN" sz="2400" dirty="0">
                <a:solidFill>
                  <a:srgbClr val="00B0F0"/>
                </a:solidFill>
              </a:rPr>
              <a:t>	</a:t>
            </a:r>
            <a:r>
              <a:rPr lang="en" altLang="zh-CN" b="1" dirty="0"/>
              <a:t> </a:t>
            </a:r>
            <a:r>
              <a:rPr lang="en" altLang="zh-CN" sz="2400" dirty="0">
                <a:solidFill>
                  <a:srgbClr val="00B0F0"/>
                </a:solidFill>
              </a:rPr>
              <a:t>Privacy of Trajectory Data.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3BF599-B5E8-7B4D-A718-9EE0D1FC9F09}"/>
              </a:ext>
            </a:extLst>
          </p:cNvPr>
          <p:cNvSpPr txBox="1"/>
          <p:nvPr/>
        </p:nvSpPr>
        <p:spPr>
          <a:xfrm>
            <a:off x="1657115" y="2240936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8</a:t>
            </a:r>
            <a:r>
              <a:rPr lang="en" altLang="zh-CN" dirty="0">
                <a:solidFill>
                  <a:srgbClr val="00B0F0"/>
                </a:solidFill>
              </a:rPr>
              <a:t>.2.1</a:t>
            </a:r>
            <a:r>
              <a:rPr lang="en-US" altLang="zh-CN" dirty="0">
                <a:solidFill>
                  <a:srgbClr val="00B0F0"/>
                </a:solidFill>
              </a:rPr>
              <a:t>	</a:t>
            </a:r>
            <a:r>
              <a:rPr lang="en" altLang="zh-CN" dirty="0">
                <a:solidFill>
                  <a:srgbClr val="00B0F0"/>
                </a:solidFill>
              </a:rPr>
              <a:t>Publication of historical trajectories.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6079A0-3D45-A044-A01E-5BEBB729776B}"/>
              </a:ext>
            </a:extLst>
          </p:cNvPr>
          <p:cNvSpPr txBox="1"/>
          <p:nvPr/>
        </p:nvSpPr>
        <p:spPr>
          <a:xfrm>
            <a:off x="1685559" y="2594260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Clustering-based [</a:t>
            </a:r>
            <a:r>
              <a:rPr kumimoji="1" lang="zh-CN" altLang="en-US" dirty="0">
                <a:solidFill>
                  <a:srgbClr val="4E8F00"/>
                </a:solidFill>
              </a:rPr>
              <a:t>基于聚类</a:t>
            </a:r>
            <a:r>
              <a:rPr kumimoji="1" lang="en" altLang="zh-CN" dirty="0">
                <a:solidFill>
                  <a:srgbClr val="4E8F00"/>
                </a:solidFill>
              </a:rPr>
              <a:t>] approaches</a:t>
            </a:r>
            <a:r>
              <a:rPr kumimoji="1" lang="en-US" altLang="zh-CN" dirty="0">
                <a:solidFill>
                  <a:srgbClr val="4E8F00"/>
                </a:solidFill>
              </a:rPr>
              <a:t>: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2C89E5-9A21-454C-9B14-15CFFE04C4D0}"/>
              </a:ext>
            </a:extLst>
          </p:cNvPr>
          <p:cNvSpPr txBox="1"/>
          <p:nvPr/>
        </p:nvSpPr>
        <p:spPr>
          <a:xfrm>
            <a:off x="1685559" y="3527309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Generalization-based [</a:t>
            </a:r>
            <a:r>
              <a:rPr kumimoji="1" lang="zh-CN" altLang="en-US" dirty="0">
                <a:solidFill>
                  <a:srgbClr val="4E8F00"/>
                </a:solidFill>
              </a:rPr>
              <a:t>基于泛化</a:t>
            </a:r>
            <a:r>
              <a:rPr kumimoji="1" lang="en" altLang="zh-CN" dirty="0">
                <a:solidFill>
                  <a:srgbClr val="4E8F00"/>
                </a:solidFill>
              </a:rPr>
              <a:t>] approaches:</a:t>
            </a:r>
            <a:endParaRPr kumimoji="1" lang="zh-CN" altLang="en-US" dirty="0">
              <a:solidFill>
                <a:srgbClr val="4E8F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63E9E8-362A-5540-8AD7-37B3EC41D08B}"/>
              </a:ext>
            </a:extLst>
          </p:cNvPr>
          <p:cNvSpPr/>
          <p:nvPr/>
        </p:nvSpPr>
        <p:spPr>
          <a:xfrm>
            <a:off x="1657115" y="4475794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Suppression-based [</a:t>
            </a:r>
            <a:r>
              <a:rPr kumimoji="1" lang="zh-CN" altLang="en-US" dirty="0">
                <a:solidFill>
                  <a:srgbClr val="4E8F00"/>
                </a:solidFill>
              </a:rPr>
              <a:t>基于抑制</a:t>
            </a:r>
            <a:r>
              <a:rPr kumimoji="1" lang="en" altLang="zh-CN" dirty="0">
                <a:solidFill>
                  <a:srgbClr val="4E8F00"/>
                </a:solidFill>
              </a:rPr>
              <a:t>] approaches: 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4584E4-75B6-544F-94EC-5F1005F9B3FD}"/>
              </a:ext>
            </a:extLst>
          </p:cNvPr>
          <p:cNvSpPr/>
          <p:nvPr/>
        </p:nvSpPr>
        <p:spPr>
          <a:xfrm>
            <a:off x="1685559" y="5362723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CN" dirty="0">
                <a:solidFill>
                  <a:srgbClr val="4E8F00"/>
                </a:solidFill>
              </a:rPr>
              <a:t>Grid-based [</a:t>
            </a:r>
            <a:r>
              <a:rPr kumimoji="1" lang="zh-CN" altLang="en-US" dirty="0">
                <a:solidFill>
                  <a:srgbClr val="4E8F00"/>
                </a:solidFill>
              </a:rPr>
              <a:t>基于网格</a:t>
            </a:r>
            <a:r>
              <a:rPr kumimoji="1" lang="en" altLang="zh-CN" dirty="0">
                <a:solidFill>
                  <a:srgbClr val="4E8F00"/>
                </a:solidFill>
              </a:rPr>
              <a:t>]approaches: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DA82A3-89BB-994A-8EBA-31207AD1F42E}"/>
              </a:ext>
            </a:extLst>
          </p:cNvPr>
          <p:cNvSpPr txBox="1"/>
          <p:nvPr/>
        </p:nvSpPr>
        <p:spPr>
          <a:xfrm>
            <a:off x="1657115" y="2948156"/>
            <a:ext cx="10203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dirty="0" err="1"/>
              <a:t>Abul</a:t>
            </a:r>
            <a:r>
              <a:rPr lang="en" altLang="zh-CN" sz="1600" dirty="0"/>
              <a:t>, F. </a:t>
            </a:r>
            <a:r>
              <a:rPr lang="en" altLang="zh-CN" sz="1600" dirty="0" err="1"/>
              <a:t>Bonchi</a:t>
            </a:r>
            <a:r>
              <a:rPr lang="en" altLang="zh-CN" sz="1600" dirty="0"/>
              <a:t>, and M. </a:t>
            </a:r>
            <a:r>
              <a:rPr lang="en" altLang="zh-CN" sz="1600" dirty="0" err="1"/>
              <a:t>Nanni</a:t>
            </a:r>
            <a:r>
              <a:rPr lang="en" altLang="zh-CN" sz="1600" dirty="0"/>
              <a:t>. 2008. Never walk alone: Uncertainty for anonymity in moving objects databases. In </a:t>
            </a:r>
            <a:r>
              <a:rPr lang="en" altLang="zh-CN" sz="1600" i="1" dirty="0"/>
              <a:t>Proceedings of the 24th IEEE International Conference on Data Engineering. </a:t>
            </a:r>
            <a:r>
              <a:rPr lang="en" altLang="zh-CN" sz="1600" dirty="0"/>
              <a:t>IEEE, 376– 385.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268493-3E1B-5D45-B9C2-ACF28B5ED6A9}"/>
              </a:ext>
            </a:extLst>
          </p:cNvPr>
          <p:cNvSpPr txBox="1"/>
          <p:nvPr/>
        </p:nvSpPr>
        <p:spPr>
          <a:xfrm>
            <a:off x="1685559" y="3896641"/>
            <a:ext cx="9825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dirty="0" err="1"/>
              <a:t>Nergiz</a:t>
            </a:r>
            <a:r>
              <a:rPr lang="en" altLang="zh-CN" sz="1600" dirty="0"/>
              <a:t>, M. </a:t>
            </a:r>
            <a:r>
              <a:rPr lang="en" altLang="zh-CN" sz="1600" dirty="0" err="1"/>
              <a:t>Atzori</a:t>
            </a:r>
            <a:r>
              <a:rPr lang="en" altLang="zh-CN" sz="1600" dirty="0"/>
              <a:t>, Y. </a:t>
            </a:r>
            <a:r>
              <a:rPr lang="en" altLang="zh-CN" sz="1600" dirty="0" err="1"/>
              <a:t>Saygin</a:t>
            </a:r>
            <a:r>
              <a:rPr lang="en" altLang="zh-CN" sz="1600" dirty="0"/>
              <a:t>, and B. </a:t>
            </a:r>
            <a:r>
              <a:rPr lang="en" altLang="zh-CN" sz="1600" dirty="0" err="1"/>
              <a:t>Guc</a:t>
            </a:r>
            <a:r>
              <a:rPr lang="en" altLang="zh-CN" sz="1600" dirty="0"/>
              <a:t>. 2009. Towards trajectory anonymization: A generalization- based </a:t>
            </a:r>
          </a:p>
          <a:p>
            <a:r>
              <a:rPr lang="en" altLang="zh-CN" sz="1600" dirty="0"/>
              <a:t>approach. </a:t>
            </a:r>
            <a:r>
              <a:rPr lang="en" altLang="zh-CN" sz="1600" i="1" dirty="0"/>
              <a:t>Transactions on Data Privacy </a:t>
            </a:r>
            <a:r>
              <a:rPr lang="en" altLang="zh-CN" sz="1600" dirty="0"/>
              <a:t>2, 1 (2009), 47–75.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731BAB7-3F59-6D4E-94A9-E8AA4A675980}"/>
              </a:ext>
            </a:extLst>
          </p:cNvPr>
          <p:cNvSpPr txBox="1"/>
          <p:nvPr/>
        </p:nvSpPr>
        <p:spPr>
          <a:xfrm>
            <a:off x="1685559" y="4777948"/>
            <a:ext cx="1025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dirty="0" err="1"/>
              <a:t>Terrovitis</a:t>
            </a:r>
            <a:r>
              <a:rPr lang="en" altLang="zh-CN" sz="1600" dirty="0"/>
              <a:t> and N. </a:t>
            </a:r>
            <a:r>
              <a:rPr lang="en" altLang="zh-CN" sz="1600" dirty="0" err="1"/>
              <a:t>Mamoulis</a:t>
            </a:r>
            <a:r>
              <a:rPr lang="en" altLang="zh-CN" sz="1600" dirty="0"/>
              <a:t>. 2008. Privacy preservation in the publication of trajectories. In </a:t>
            </a:r>
            <a:r>
              <a:rPr lang="en" altLang="zh-CN" sz="1600" i="1" dirty="0"/>
              <a:t>Proceedings the 9th </a:t>
            </a:r>
          </a:p>
          <a:p>
            <a:r>
              <a:rPr lang="en" altLang="zh-CN" sz="1600" i="1" dirty="0"/>
              <a:t>IEEE International Conference on Mobile Data Management. </a:t>
            </a:r>
            <a:r>
              <a:rPr lang="en" altLang="zh-CN" sz="1600" dirty="0"/>
              <a:t>IEEE, 65–72.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232566-893A-4B44-B271-D18CF5F81AC7}"/>
              </a:ext>
            </a:extLst>
          </p:cNvPr>
          <p:cNvSpPr txBox="1"/>
          <p:nvPr/>
        </p:nvSpPr>
        <p:spPr>
          <a:xfrm>
            <a:off x="1685559" y="5726433"/>
            <a:ext cx="10265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dirty="0" err="1"/>
              <a:t>Gid’ofalvi</a:t>
            </a:r>
            <a:r>
              <a:rPr lang="en" altLang="zh-CN" sz="1600" dirty="0"/>
              <a:t>, X. Huang, and T. B. Pedersen. 2007. Privacy-preserving data mining on moving object </a:t>
            </a:r>
            <a:r>
              <a:rPr lang="en" altLang="zh-CN" sz="1600" dirty="0" err="1"/>
              <a:t>tra</a:t>
            </a:r>
            <a:r>
              <a:rPr lang="en" altLang="zh-CN" sz="1600" dirty="0"/>
              <a:t>- </a:t>
            </a:r>
            <a:r>
              <a:rPr lang="en" altLang="zh-CN" sz="1600" dirty="0" err="1"/>
              <a:t>jectories</a:t>
            </a:r>
            <a:r>
              <a:rPr lang="en" altLang="zh-CN" sz="1600" dirty="0"/>
              <a:t>. </a:t>
            </a:r>
          </a:p>
          <a:p>
            <a:r>
              <a:rPr lang="en" altLang="zh-CN" sz="1600" dirty="0"/>
              <a:t>In </a:t>
            </a:r>
            <a:r>
              <a:rPr lang="en" altLang="zh-CN" sz="1600" i="1" dirty="0"/>
              <a:t>Proceedings of the 8th IEEE International Conference on Mobile Data Management. </a:t>
            </a:r>
            <a:r>
              <a:rPr lang="en" altLang="zh-CN" sz="1600" dirty="0"/>
              <a:t>IEEE</a:t>
            </a:r>
            <a:r>
              <a:rPr lang="en" altLang="zh-CN" sz="1600"/>
              <a:t>, 60–68</a:t>
            </a:r>
            <a:r>
              <a:rPr lang="en" altLang="zh-C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55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2922194-F82A-47BD-BF5C-C36D713B2594}"/>
              </a:ext>
            </a:extLst>
          </p:cNvPr>
          <p:cNvSpPr txBox="1"/>
          <p:nvPr/>
        </p:nvSpPr>
        <p:spPr>
          <a:xfrm>
            <a:off x="7068702" y="3429000"/>
            <a:ext cx="301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SimHei" charset="-122"/>
                <a:ea typeface="SimHei" charset="-122"/>
                <a:cs typeface="SimHei" charset="-122"/>
                <a:sym typeface="+mn-lt"/>
              </a:rPr>
              <a:t>汇报人：盛德明</a:t>
            </a:r>
            <a:endParaRPr lang="en-US" altLang="zh-CN" sz="2800" dirty="0"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0C1351-4FF1-4B62-B8D0-9EF1748375EB}"/>
              </a:ext>
            </a:extLst>
          </p:cNvPr>
          <p:cNvSpPr txBox="1"/>
          <p:nvPr/>
        </p:nvSpPr>
        <p:spPr>
          <a:xfrm>
            <a:off x="3107951" y="2043336"/>
            <a:ext cx="7361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介绍完毕，请指正！</a:t>
            </a:r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id="{D7D1E6B9-E6EA-409F-A4B9-83603860BCC8}"/>
              </a:ext>
            </a:extLst>
          </p:cNvPr>
          <p:cNvSpPr>
            <a:spLocks/>
          </p:cNvSpPr>
          <p:nvPr/>
        </p:nvSpPr>
        <p:spPr bwMode="auto">
          <a:xfrm>
            <a:off x="487363" y="3236734"/>
            <a:ext cx="8419086" cy="3171189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138" y="450077"/>
            <a:ext cx="3508151" cy="90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2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4621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2.Some Trajectory Datasets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F82309-15A9-1945-946B-BC738CD3A294}"/>
              </a:ext>
            </a:extLst>
          </p:cNvPr>
          <p:cNvSpPr txBox="1"/>
          <p:nvPr/>
        </p:nvSpPr>
        <p:spPr>
          <a:xfrm>
            <a:off x="1943100" y="1527306"/>
            <a:ext cx="696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2.3	GPS Trajectory with Transportation Labels 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E3014B-9BBD-9E41-A391-AD75FBB41D20}"/>
              </a:ext>
            </a:extLst>
          </p:cNvPr>
          <p:cNvSpPr txBox="1"/>
          <p:nvPr/>
        </p:nvSpPr>
        <p:spPr>
          <a:xfrm>
            <a:off x="1934953" y="1988971"/>
            <a:ext cx="569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4"/>
              </a:rPr>
              <a:t>https://www.microsoft.com/en-us/research/publication/</a:t>
            </a:r>
          </a:p>
          <a:p>
            <a:r>
              <a:rPr lang="en" altLang="zh-CN" dirty="0">
                <a:hlinkClick r:id="rId4"/>
              </a:rPr>
              <a:t>gps-trajectories-with-transportation-mode-labels/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4307F5-CB62-974C-9870-B7E9222F7F2F}"/>
              </a:ext>
            </a:extLst>
          </p:cNvPr>
          <p:cNvSpPr/>
          <p:nvPr/>
        </p:nvSpPr>
        <p:spPr>
          <a:xfrm>
            <a:off x="1934953" y="2753518"/>
            <a:ext cx="95458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dirty="0"/>
              <a:t>       这是（</a:t>
            </a:r>
            <a:r>
              <a:rPr lang="en-US" altLang="zh-CN" dirty="0"/>
              <a:t>Microsoft Research Asia</a:t>
            </a:r>
            <a:r>
              <a:rPr lang="zh-CN" altLang="en-US" dirty="0"/>
              <a:t>）</a:t>
            </a:r>
            <a:r>
              <a:rPr lang="en-US" altLang="zh-CN" dirty="0" err="1"/>
              <a:t>GeoLife</a:t>
            </a:r>
            <a:r>
              <a:rPr lang="zh-CN" altLang="en-US" dirty="0"/>
              <a:t>项目中收集的</a:t>
            </a:r>
            <a:r>
              <a:rPr lang="en-US" altLang="zh-CN" dirty="0"/>
              <a:t>GPS</a:t>
            </a:r>
            <a:r>
              <a:rPr lang="zh-CN" altLang="en-US" dirty="0"/>
              <a:t>轨迹数据集的一部分。每个轨迹都有一套运输模式标签，例如驾车，乘公共汽车，骑自行车和步行。存在与存储用户轨迹的每个文件夹相关联的标签文件。虽然这只是以下论文中使用的数据集的一部分，但此发布的数据集的规模仍然可以支持交通模式学习。</a:t>
            </a:r>
            <a:endParaRPr lang="en-US" altLang="zh-CN" dirty="0"/>
          </a:p>
          <a:p>
            <a:pPr fontAlgn="base"/>
            <a:r>
              <a:rPr lang="zh-CN" altLang="en-US" dirty="0"/>
              <a:t>       该数据集的</a:t>
            </a:r>
            <a:r>
              <a:rPr lang="en-US" altLang="zh-CN" dirty="0"/>
              <a:t>GPS</a:t>
            </a:r>
            <a:r>
              <a:rPr lang="zh-CN" altLang="en-US" dirty="0"/>
              <a:t>轨迹由一系列时间戳点表示，每个点包含纬度，经度，高度，速度和航向等信息。这些轨迹由不同的</a:t>
            </a:r>
            <a:r>
              <a:rPr lang="en-US" altLang="zh-CN" dirty="0"/>
              <a:t>GPS</a:t>
            </a:r>
            <a:r>
              <a:rPr lang="zh-CN" altLang="en-US" dirty="0"/>
              <a:t>记录仪或</a:t>
            </a:r>
            <a:r>
              <a:rPr lang="en-US" altLang="zh-CN" dirty="0"/>
              <a:t>GPS</a:t>
            </a:r>
            <a:r>
              <a:rPr lang="zh-CN" altLang="en-US" dirty="0"/>
              <a:t>电话记录，并有各种采样率。</a:t>
            </a:r>
            <a:r>
              <a:rPr lang="en-US" altLang="zh-CN" dirty="0"/>
              <a:t>95</a:t>
            </a:r>
            <a:r>
              <a:rPr lang="zh-CN" altLang="en-US" dirty="0"/>
              <a:t>％的轨迹以密集的表示记录，例如，每</a:t>
            </a:r>
            <a:r>
              <a:rPr lang="en-US" altLang="zh-CN" dirty="0"/>
              <a:t>2~5</a:t>
            </a:r>
            <a:r>
              <a:rPr lang="zh-CN" altLang="en-US" dirty="0"/>
              <a:t>秒或每点</a:t>
            </a:r>
            <a:r>
              <a:rPr lang="en-US" altLang="zh-CN" dirty="0"/>
              <a:t>5~10</a:t>
            </a:r>
            <a:r>
              <a:rPr lang="zh-CN" altLang="en-US" dirty="0"/>
              <a:t>米，而其中一些没有这样的高密度受到设备的约束。</a:t>
            </a:r>
          </a:p>
        </p:txBody>
      </p:sp>
    </p:spTree>
    <p:extLst>
      <p:ext uri="{BB962C8B-B14F-4D97-AF65-F5344CB8AC3E}">
        <p14:creationId xmlns:p14="http://schemas.microsoft.com/office/powerpoint/2010/main" val="360838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4621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2.Some Trajectory Datasets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F82309-15A9-1945-946B-BC738CD3A294}"/>
              </a:ext>
            </a:extLst>
          </p:cNvPr>
          <p:cNvSpPr txBox="1"/>
          <p:nvPr/>
        </p:nvSpPr>
        <p:spPr>
          <a:xfrm>
            <a:off x="1943100" y="1527306"/>
            <a:ext cx="5456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2.4	 </a:t>
            </a:r>
            <a:r>
              <a:rPr lang="en-US" altLang="zh-CN" sz="2400" dirty="0" err="1">
                <a:solidFill>
                  <a:srgbClr val="00B0F0"/>
                </a:solidFill>
              </a:rPr>
              <a:t>Movebank</a:t>
            </a:r>
            <a:r>
              <a:rPr lang="en-US" altLang="zh-CN" sz="2400" dirty="0">
                <a:solidFill>
                  <a:srgbClr val="00B0F0"/>
                </a:solidFill>
              </a:rPr>
              <a:t> animal tracking data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E3014B-9BBD-9E41-A391-AD75FBB41D20}"/>
              </a:ext>
            </a:extLst>
          </p:cNvPr>
          <p:cNvSpPr txBox="1"/>
          <p:nvPr/>
        </p:nvSpPr>
        <p:spPr>
          <a:xfrm>
            <a:off x="1934953" y="1988971"/>
            <a:ext cx="29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4"/>
              </a:rPr>
              <a:t>https://www.movebank.org/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4307F5-CB62-974C-9870-B7E9222F7F2F}"/>
              </a:ext>
            </a:extLst>
          </p:cNvPr>
          <p:cNvSpPr/>
          <p:nvPr/>
        </p:nvSpPr>
        <p:spPr>
          <a:xfrm>
            <a:off x="1934953" y="2545345"/>
            <a:ext cx="9545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Movebank</a:t>
            </a:r>
            <a:r>
              <a:rPr lang="zh-CN" altLang="en-US" dirty="0"/>
              <a:t>是由</a:t>
            </a:r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马克斯普朗克鸟类学研究所</a:t>
            </a:r>
            <a:r>
              <a:rPr lang="zh-CN" altLang="en-US" dirty="0"/>
              <a:t>主办的免费在线动物追踪数据库。他们帮助动物追踪研究人员管理，共享，保护，分析和存档他们的数据。</a:t>
            </a:r>
            <a:r>
              <a:rPr lang="en-US" altLang="zh-CN" dirty="0" err="1"/>
              <a:t>Movebank</a:t>
            </a:r>
            <a:r>
              <a:rPr lang="zh-CN" altLang="en-US" dirty="0"/>
              <a:t>中的动物追踪数据属于世界各地的研究人员，他们选择是否以及如何与公众分享他们的数据。</a:t>
            </a:r>
          </a:p>
        </p:txBody>
      </p:sp>
    </p:spTree>
    <p:extLst>
      <p:ext uri="{BB962C8B-B14F-4D97-AF65-F5344CB8AC3E}">
        <p14:creationId xmlns:p14="http://schemas.microsoft.com/office/powerpoint/2010/main" val="22369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3643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3. Spatial Trajectories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A444203-B7B5-D14B-A2C1-B06309302718}"/>
                  </a:ext>
                </a:extLst>
              </p:cNvPr>
              <p:cNvSpPr txBox="1"/>
              <p:nvPr/>
            </p:nvSpPr>
            <p:spPr>
              <a:xfrm>
                <a:off x="1657115" y="1543883"/>
                <a:ext cx="98974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spatial trajectory is a trace generated by a moving object in geographical spaces, </a:t>
                </a:r>
              </a:p>
              <a:p>
                <a:r>
                  <a:rPr lang="en-US" altLang="zh-CN" dirty="0"/>
                  <a:t>usually represented by a series of chronologically ordered points, e. 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→…→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</a:p>
              <a:p>
                <a:r>
                  <a:rPr lang="en-US" altLang="zh-CN" dirty="0"/>
                  <a:t>where each point consists of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 geospatial coordinate set and a timestamp </a:t>
                </a:r>
                <a:r>
                  <a:rPr lang="en-US" altLang="zh-CN" dirty="0"/>
                  <a:t>such 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A444203-B7B5-D14B-A2C1-B06309302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115" y="1543883"/>
                <a:ext cx="9897453" cy="923330"/>
              </a:xfrm>
              <a:prstGeom prst="rect">
                <a:avLst/>
              </a:prstGeom>
              <a:blipFill>
                <a:blip r:embed="rId4"/>
                <a:stretch>
                  <a:fillRect l="-384" t="-2740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38883E42-23F6-1542-8844-F84144491D2D}"/>
              </a:ext>
            </a:extLst>
          </p:cNvPr>
          <p:cNvSpPr txBox="1"/>
          <p:nvPr/>
        </p:nvSpPr>
        <p:spPr>
          <a:xfrm>
            <a:off x="1657115" y="4390788"/>
            <a:ext cx="1011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空间轨迹是由地理空间中的移动物体产生的轨迹，通常由一系列按时间顺序排列的点表示。例如：</a:t>
            </a:r>
            <a:endParaRPr kumimoji="1" lang="en-US" altLang="zh-CN" dirty="0"/>
          </a:p>
          <a:p>
            <a:r>
              <a:rPr kumimoji="1" lang="zh-CN" altLang="en-US" dirty="0"/>
              <a:t>  𝑝</a:t>
            </a:r>
            <a:r>
              <a:rPr kumimoji="1" lang="en-US" altLang="zh-CN" dirty="0"/>
              <a:t>_1→𝑝_2→...→𝑝_𝑛</a:t>
            </a:r>
            <a:r>
              <a:rPr kumimoji="1" lang="zh-CN" altLang="en-US" dirty="0"/>
              <a:t>，其中每个点由</a:t>
            </a:r>
            <a:r>
              <a:rPr kumimoji="1" lang="zh-CN" altLang="en-US" dirty="0">
                <a:solidFill>
                  <a:srgbClr val="FF0000"/>
                </a:solidFill>
              </a:rPr>
              <a:t>地理空间坐标集和时间戳</a:t>
            </a:r>
            <a:r>
              <a:rPr kumimoji="1" lang="zh-CN" altLang="en-US" dirty="0"/>
              <a:t>组成，如𝑝</a:t>
            </a:r>
            <a:r>
              <a:rPr kumimoji="1" lang="en-US" altLang="zh-CN" dirty="0"/>
              <a:t>=</a:t>
            </a:r>
            <a:r>
              <a:rPr kumimoji="1" lang="zh-CN" altLang="en-US" dirty="0"/>
              <a:t>（𝑥，𝑦，𝑡）。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5C7B74AD-AEB8-C643-B530-D1FA78851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900" y="2688146"/>
            <a:ext cx="3886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436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4.1	noise filtering(</a:t>
            </a:r>
            <a:r>
              <a:rPr kumimoji="1" lang="zh-CN" altLang="en-US" sz="2400" dirty="0">
                <a:solidFill>
                  <a:srgbClr val="00B0F0"/>
                </a:solidFill>
              </a:rPr>
              <a:t>噪声过滤</a:t>
            </a:r>
            <a:r>
              <a:rPr lang="en" altLang="zh-CN" sz="2400" dirty="0">
                <a:solidFill>
                  <a:srgbClr val="00B0F0"/>
                </a:solidFill>
              </a:rPr>
              <a:t>)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A469B1-B037-B04C-B014-CD9914980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2349500"/>
            <a:ext cx="3289300" cy="1397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C84BF0E-8B1C-9E49-AD87-ACD3781C22BE}"/>
              </a:ext>
            </a:extLst>
          </p:cNvPr>
          <p:cNvSpPr txBox="1"/>
          <p:nvPr/>
        </p:nvSpPr>
        <p:spPr>
          <a:xfrm>
            <a:off x="1657115" y="4193422"/>
            <a:ext cx="55707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Because of </a:t>
            </a:r>
            <a:r>
              <a:rPr kumimoji="1" lang="en" altLang="zh-CN" dirty="0">
                <a:solidFill>
                  <a:srgbClr val="FF0000"/>
                </a:solidFill>
              </a:rPr>
              <a:t>sensor noise and other factors(receiving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poor positioning signals in urban canyons), </a:t>
            </a:r>
            <a:r>
              <a:rPr kumimoji="1" lang="en" altLang="zh-CN" dirty="0"/>
              <a:t>Spatial </a:t>
            </a:r>
          </a:p>
          <a:p>
            <a:r>
              <a:rPr kumimoji="1" lang="en" altLang="zh-CN" dirty="0"/>
              <a:t>trajectories are never perfectly </a:t>
            </a:r>
            <a:r>
              <a:rPr kumimoji="1" lang="en" altLang="zh-CN" dirty="0" err="1"/>
              <a:t>accurate.Some</a:t>
            </a:r>
            <a:r>
              <a:rPr kumimoji="1" lang="en" altLang="zh-CN" dirty="0"/>
              <a:t> are </a:t>
            </a:r>
          </a:p>
          <a:p>
            <a:r>
              <a:rPr kumimoji="1" lang="en" altLang="zh-CN" dirty="0"/>
              <a:t>acceptable(They can be fixed by </a:t>
            </a:r>
            <a:r>
              <a:rPr kumimoji="1" lang="en" altLang="zh-CN" dirty="0">
                <a:solidFill>
                  <a:srgbClr val="4E8F00"/>
                </a:solidFill>
              </a:rPr>
              <a:t>map-matching </a:t>
            </a:r>
          </a:p>
          <a:p>
            <a:r>
              <a:rPr kumimoji="1" lang="en" altLang="zh-CN" dirty="0">
                <a:solidFill>
                  <a:srgbClr val="4E8F00"/>
                </a:solidFill>
              </a:rPr>
              <a:t>algorithms</a:t>
            </a:r>
            <a:r>
              <a:rPr kumimoji="1" lang="en" altLang="zh-CN" dirty="0"/>
              <a:t>),while others are unfixable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547F3E-4C84-4D40-B1C9-48B5C0149145}"/>
              </a:ext>
            </a:extLst>
          </p:cNvPr>
          <p:cNvSpPr txBox="1"/>
          <p:nvPr/>
        </p:nvSpPr>
        <p:spPr>
          <a:xfrm>
            <a:off x="7227871" y="1543883"/>
            <a:ext cx="4916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 need to </a:t>
            </a:r>
            <a:r>
              <a:rPr kumimoji="1" lang="en-US" altLang="zh-CN" dirty="0" err="1"/>
              <a:t>fiter</a:t>
            </a:r>
            <a:r>
              <a:rPr kumimoji="1" lang="en-US" altLang="zh-CN" dirty="0"/>
              <a:t> some noises like p5 </a:t>
            </a:r>
            <a:r>
              <a:rPr lang="en" altLang="zh-CN" dirty="0"/>
              <a:t>from </a:t>
            </a:r>
          </a:p>
          <a:p>
            <a:r>
              <a:rPr lang="en" altLang="zh-CN" dirty="0"/>
              <a:t>trajectories before starting a mining task.</a:t>
            </a:r>
          </a:p>
          <a:p>
            <a:r>
              <a:rPr lang="en" altLang="zh-CN" dirty="0"/>
              <a:t>Though this problem </a:t>
            </a:r>
            <a:r>
              <a:rPr lang="en" altLang="zh-CN" dirty="0">
                <a:solidFill>
                  <a:srgbClr val="FF0000"/>
                </a:solidFill>
              </a:rPr>
              <a:t>has not been completely </a:t>
            </a:r>
          </a:p>
          <a:p>
            <a:r>
              <a:rPr lang="en" altLang="zh-CN" dirty="0">
                <a:solidFill>
                  <a:srgbClr val="FF0000"/>
                </a:solidFill>
              </a:rPr>
              <a:t>solved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4E8F00"/>
                </a:solidFill>
              </a:rPr>
              <a:t>existing methods </a:t>
            </a:r>
            <a:r>
              <a:rPr lang="en" altLang="zh-CN" dirty="0"/>
              <a:t>fall into </a:t>
            </a:r>
            <a:r>
              <a:rPr lang="en" altLang="zh-CN" dirty="0">
                <a:solidFill>
                  <a:srgbClr val="4E8F00"/>
                </a:solidFill>
              </a:rPr>
              <a:t>three</a:t>
            </a:r>
            <a:r>
              <a:rPr lang="en" altLang="zh-CN" dirty="0"/>
              <a:t> major </a:t>
            </a:r>
          </a:p>
          <a:p>
            <a:r>
              <a:rPr lang="en" altLang="zh-CN" dirty="0"/>
              <a:t>categories.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D4779B-FA00-AD41-BD97-31438A1F9FDA}"/>
              </a:ext>
            </a:extLst>
          </p:cNvPr>
          <p:cNvSpPr txBox="1"/>
          <p:nvPr/>
        </p:nvSpPr>
        <p:spPr>
          <a:xfrm>
            <a:off x="7227870" y="3111501"/>
            <a:ext cx="483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" altLang="zh-CN" dirty="0">
                <a:solidFill>
                  <a:srgbClr val="4E8F00"/>
                </a:solidFill>
              </a:rPr>
              <a:t>Mean (or Median) Filter	[</a:t>
            </a:r>
            <a:r>
              <a:rPr lang="zh-CN" altLang="en-US" dirty="0">
                <a:solidFill>
                  <a:srgbClr val="4E8F00"/>
                </a:solidFill>
              </a:rPr>
              <a:t>平均（或中位数）过滤器</a:t>
            </a:r>
            <a:r>
              <a:rPr lang="en" altLang="zh-CN" dirty="0">
                <a:solidFill>
                  <a:srgbClr val="4E8F00"/>
                </a:solidFill>
              </a:rPr>
              <a:t>]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6652A6-7BDE-D04B-8C3A-8FCB17528DE6}"/>
              </a:ext>
            </a:extLst>
          </p:cNvPr>
          <p:cNvSpPr txBox="1"/>
          <p:nvPr/>
        </p:nvSpPr>
        <p:spPr>
          <a:xfrm>
            <a:off x="7227870" y="3836790"/>
            <a:ext cx="49039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For a measured point </a:t>
            </a:r>
            <a:r>
              <a:rPr lang="en" altLang="zh-CN" b="1" i="1" dirty="0" err="1"/>
              <a:t>z</a:t>
            </a:r>
            <a:r>
              <a:rPr lang="en" altLang="zh-CN" i="1" dirty="0" err="1"/>
              <a:t>i</a:t>
            </a:r>
            <a:r>
              <a:rPr lang="en" altLang="zh-CN" i="1" dirty="0"/>
              <a:t> </a:t>
            </a:r>
            <a:r>
              <a:rPr lang="en" altLang="zh-CN" dirty="0"/>
              <a:t>, the estimate of the</a:t>
            </a:r>
          </a:p>
          <a:p>
            <a:r>
              <a:rPr lang="en" altLang="zh-CN" dirty="0"/>
              <a:t> (unknown) true value is the mean (or median)</a:t>
            </a:r>
          </a:p>
          <a:p>
            <a:r>
              <a:rPr lang="en" altLang="zh-CN" dirty="0"/>
              <a:t> of </a:t>
            </a:r>
            <a:r>
              <a:rPr lang="en" altLang="zh-CN" b="1" i="1" dirty="0" err="1"/>
              <a:t>z</a:t>
            </a:r>
            <a:r>
              <a:rPr lang="en" altLang="zh-CN" i="1" dirty="0" err="1"/>
              <a:t>i</a:t>
            </a:r>
            <a:r>
              <a:rPr lang="en" altLang="zh-CN" i="1" dirty="0"/>
              <a:t> </a:t>
            </a:r>
            <a:r>
              <a:rPr lang="en" altLang="zh-CN" dirty="0"/>
              <a:t>and its </a:t>
            </a:r>
            <a:r>
              <a:rPr lang="en" altLang="zh-CN" i="1" dirty="0"/>
              <a:t>n</a:t>
            </a:r>
            <a:r>
              <a:rPr lang="en" altLang="zh-CN" dirty="0"/>
              <a:t>-1 predecessors in time. The </a:t>
            </a:r>
          </a:p>
          <a:p>
            <a:r>
              <a:rPr lang="en" altLang="zh-CN" dirty="0"/>
              <a:t>mean (median) filter can be thought of as a </a:t>
            </a:r>
          </a:p>
          <a:p>
            <a:r>
              <a:rPr lang="en" altLang="zh-CN" dirty="0"/>
              <a:t>sliding window covering </a:t>
            </a:r>
            <a:r>
              <a:rPr lang="en" altLang="zh-CN" i="1" dirty="0"/>
              <a:t>n </a:t>
            </a:r>
            <a:r>
              <a:rPr lang="en" altLang="zh-CN" dirty="0"/>
              <a:t>temporally adjacent</a:t>
            </a:r>
          </a:p>
          <a:p>
            <a:r>
              <a:rPr lang="en" altLang="zh-CN" dirty="0"/>
              <a:t> values of </a:t>
            </a:r>
            <a:r>
              <a:rPr lang="en" altLang="zh-CN" b="1" i="1" dirty="0" err="1"/>
              <a:t>z</a:t>
            </a:r>
            <a:r>
              <a:rPr lang="en" altLang="zh-CN" i="1" dirty="0" err="1"/>
              <a:t>i</a:t>
            </a:r>
            <a:r>
              <a:rPr lang="en" altLang="zh-CN" i="1" dirty="0"/>
              <a:t> </a:t>
            </a:r>
            <a:r>
              <a:rPr kumimoji="1" lang="en-US" altLang="zh-CN" i="1" dirty="0"/>
              <a:t>.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72954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14158"/>
            <a:ext cx="2186856" cy="561092"/>
          </a:xfrm>
          <a:prstGeom prst="rect">
            <a:avLst/>
          </a:prstGeom>
        </p:spPr>
      </p:pic>
      <p:sp>
        <p:nvSpPr>
          <p:cNvPr id="3" name="六边形 2">
            <a:extLst>
              <a:ext uri="{FF2B5EF4-FFF2-40B4-BE49-F238E27FC236}">
                <a16:creationId xmlns:a16="http://schemas.microsoft.com/office/drawing/2014/main" id="{5CD708AB-71F8-40AE-B4C6-0F29E8F4E067}"/>
              </a:ext>
            </a:extLst>
          </p:cNvPr>
          <p:cNvSpPr/>
          <p:nvPr/>
        </p:nvSpPr>
        <p:spPr>
          <a:xfrm rot="5400000">
            <a:off x="871894" y="710553"/>
            <a:ext cx="545403" cy="470175"/>
          </a:xfrm>
          <a:prstGeom prst="hexagon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87428842-4206-437A-8259-5B1945938772}"/>
              </a:ext>
            </a:extLst>
          </p:cNvPr>
          <p:cNvSpPr/>
          <p:nvPr/>
        </p:nvSpPr>
        <p:spPr>
          <a:xfrm rot="5400000">
            <a:off x="431696" y="466830"/>
            <a:ext cx="807179" cy="695845"/>
          </a:xfrm>
          <a:prstGeom prst="hexagon">
            <a:avLst/>
          </a:prstGeom>
          <a:noFill/>
          <a:ln w="762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FC5CC-0588-439C-9AA4-4F30E113FB35}"/>
              </a:ext>
            </a:extLst>
          </p:cNvPr>
          <p:cNvSpPr txBox="1"/>
          <p:nvPr/>
        </p:nvSpPr>
        <p:spPr>
          <a:xfrm>
            <a:off x="1657115" y="411163"/>
            <a:ext cx="747943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轨迹数据分析（</a:t>
            </a:r>
            <a:r>
              <a:rPr lang="en" altLang="zh-CN" sz="2400" b="1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Trajectory </a:t>
            </a:r>
            <a:r>
              <a:rPr lang="en" altLang="zh-CN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data analysis</a:t>
            </a:r>
            <a:r>
              <a:rPr lang="zh-CN" altLang="en-US" sz="2400" b="1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）</a:t>
            </a:r>
            <a:endParaRPr lang="en-US" altLang="zh-CN" sz="2400" b="1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04FC28-CB8E-2347-83EC-C9D96CB417AC}"/>
              </a:ext>
            </a:extLst>
          </p:cNvPr>
          <p:cNvSpPr/>
          <p:nvPr/>
        </p:nvSpPr>
        <p:spPr>
          <a:xfrm>
            <a:off x="1657115" y="987509"/>
            <a:ext cx="81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Four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tenchniques</a:t>
            </a:r>
            <a:r>
              <a:rPr lang="en-US" altLang="zh-CN" sz="2800" dirty="0"/>
              <a:t> of processing trajectory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44203-B7B5-D14B-A2C1-B06309302718}"/>
              </a:ext>
            </a:extLst>
          </p:cNvPr>
          <p:cNvSpPr txBox="1"/>
          <p:nvPr/>
        </p:nvSpPr>
        <p:spPr>
          <a:xfrm>
            <a:off x="1657115" y="1543883"/>
            <a:ext cx="436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rgbClr val="00B0F0"/>
                </a:solidFill>
              </a:rPr>
              <a:t>4.1	noise filtering(</a:t>
            </a:r>
            <a:r>
              <a:rPr kumimoji="1" lang="zh-CN" altLang="en-US" sz="2400" dirty="0">
                <a:solidFill>
                  <a:srgbClr val="00B0F0"/>
                </a:solidFill>
              </a:rPr>
              <a:t>噪声过滤</a:t>
            </a:r>
            <a:r>
              <a:rPr lang="en" altLang="zh-CN" sz="2400" dirty="0">
                <a:solidFill>
                  <a:srgbClr val="00B0F0"/>
                </a:solidFill>
              </a:rPr>
              <a:t>)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A469B1-B037-B04C-B014-CD9914980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2349500"/>
            <a:ext cx="3289300" cy="1397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ED4779B-FA00-AD41-BD97-31438A1F9FDA}"/>
              </a:ext>
            </a:extLst>
          </p:cNvPr>
          <p:cNvSpPr txBox="1"/>
          <p:nvPr/>
        </p:nvSpPr>
        <p:spPr>
          <a:xfrm>
            <a:off x="1749480" y="3731757"/>
            <a:ext cx="483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" altLang="zh-CN" dirty="0">
                <a:solidFill>
                  <a:srgbClr val="4E8F00"/>
                </a:solidFill>
              </a:rPr>
              <a:t>Mean (or Median) Filter	[</a:t>
            </a:r>
            <a:r>
              <a:rPr lang="zh-CN" altLang="en-US" dirty="0">
                <a:solidFill>
                  <a:srgbClr val="4E8F00"/>
                </a:solidFill>
              </a:rPr>
              <a:t>平均（或中位数）过滤器</a:t>
            </a:r>
            <a:r>
              <a:rPr lang="en" altLang="zh-CN" dirty="0">
                <a:solidFill>
                  <a:srgbClr val="4E8F00"/>
                </a:solidFill>
              </a:rPr>
              <a:t>]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4244D8-2DD6-2C46-A16C-EC1E0E3B7EBB}"/>
              </a:ext>
            </a:extLst>
          </p:cNvPr>
          <p:cNvSpPr txBox="1"/>
          <p:nvPr/>
        </p:nvSpPr>
        <p:spPr>
          <a:xfrm>
            <a:off x="2095500" y="437808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Some points: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7954D1-FD54-9748-B5B8-425CADE8DD62}"/>
              </a:ext>
            </a:extLst>
          </p:cNvPr>
          <p:cNvSpPr txBox="1"/>
          <p:nvPr/>
        </p:nvSpPr>
        <p:spPr>
          <a:xfrm>
            <a:off x="2095500" y="4747420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1.</a:t>
            </a:r>
            <a:r>
              <a:rPr kumimoji="1" lang="en" altLang="zh-CN" dirty="0">
                <a:solidFill>
                  <a:srgbClr val="FF0000"/>
                </a:solidFill>
              </a:rPr>
              <a:t>The median filter </a:t>
            </a:r>
            <a:r>
              <a:rPr kumimoji="1" lang="en" altLang="zh-CN" dirty="0"/>
              <a:t>is more robust than the</a:t>
            </a:r>
          </a:p>
          <a:p>
            <a:r>
              <a:rPr kumimoji="1" lang="en" altLang="zh-CN" dirty="0"/>
              <a:t> mean filter when handling </a:t>
            </a:r>
            <a:r>
              <a:rPr kumimoji="1" lang="en" altLang="zh-CN" dirty="0">
                <a:solidFill>
                  <a:srgbClr val="FF0000"/>
                </a:solidFill>
              </a:rPr>
              <a:t>extreme errors</a:t>
            </a:r>
            <a:r>
              <a:rPr kumimoji="1" lang="en" altLang="zh-CN" dirty="0"/>
              <a:t>.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4F167B-FAB9-D944-8C8C-3FE444B8B17A}"/>
              </a:ext>
            </a:extLst>
          </p:cNvPr>
          <p:cNvSpPr txBox="1"/>
          <p:nvPr/>
        </p:nvSpPr>
        <p:spPr>
          <a:xfrm>
            <a:off x="2108324" y="5393751"/>
            <a:ext cx="4506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en" altLang="zh-CN" dirty="0"/>
              <a:t> The mean (median) filters are practical </a:t>
            </a:r>
          </a:p>
          <a:p>
            <a:r>
              <a:rPr kumimoji="1" lang="en" altLang="zh-CN" dirty="0"/>
              <a:t>for handling </a:t>
            </a:r>
            <a:r>
              <a:rPr kumimoji="1" lang="en" altLang="zh-CN" dirty="0">
                <a:solidFill>
                  <a:srgbClr val="FF0000"/>
                </a:solidFill>
              </a:rPr>
              <a:t>individual noise points </a:t>
            </a:r>
            <a:r>
              <a:rPr kumimoji="1" lang="en" altLang="zh-CN" dirty="0"/>
              <a:t>like p5 </a:t>
            </a:r>
          </a:p>
          <a:p>
            <a:r>
              <a:rPr kumimoji="1" lang="en" altLang="zh-CN" dirty="0"/>
              <a:t>in a trajectory with a </a:t>
            </a:r>
            <a:r>
              <a:rPr kumimoji="1" lang="en" altLang="zh-CN" dirty="0">
                <a:solidFill>
                  <a:srgbClr val="FF0000"/>
                </a:solidFill>
              </a:rPr>
              <a:t>dense(</a:t>
            </a:r>
            <a:r>
              <a:rPr kumimoji="1" lang="zh-CN" altLang="en" dirty="0">
                <a:solidFill>
                  <a:srgbClr val="FF0000"/>
                </a:solidFill>
              </a:rPr>
              <a:t>密集</a:t>
            </a:r>
            <a:r>
              <a:rPr kumimoji="1" lang="zh-CN" altLang="en-US" dirty="0">
                <a:solidFill>
                  <a:srgbClr val="FF0000"/>
                </a:solidFill>
              </a:rPr>
              <a:t>的</a:t>
            </a:r>
            <a:r>
              <a:rPr kumimoji="1" lang="en" altLang="zh-CN" dirty="0">
                <a:solidFill>
                  <a:srgbClr val="FF0000"/>
                </a:solidFill>
              </a:rPr>
              <a:t>)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representation</a:t>
            </a:r>
            <a:r>
              <a:rPr kumimoji="1" lang="en" altLang="zh-CN" dirty="0"/>
              <a:t>. 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508F4B-6347-644C-B557-74FAA05C17D0}"/>
              </a:ext>
            </a:extLst>
          </p:cNvPr>
          <p:cNvSpPr txBox="1"/>
          <p:nvPr/>
        </p:nvSpPr>
        <p:spPr>
          <a:xfrm>
            <a:off x="6587029" y="1543883"/>
            <a:ext cx="57631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en" altLang="zh-CN" dirty="0"/>
              <a:t> When dealing with </a:t>
            </a:r>
            <a:r>
              <a:rPr kumimoji="1" lang="en" altLang="zh-CN" dirty="0">
                <a:solidFill>
                  <a:srgbClr val="FF0000"/>
                </a:solidFill>
              </a:rPr>
              <a:t>multiple consecutive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连续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en" altLang="zh-CN" dirty="0">
                <a:solidFill>
                  <a:srgbClr val="FF0000"/>
                </a:solidFill>
              </a:rPr>
              <a:t> noise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points</a:t>
            </a:r>
            <a:r>
              <a:rPr kumimoji="1" lang="en" altLang="zh-CN" dirty="0"/>
              <a:t>, for example</a:t>
            </a:r>
            <a:r>
              <a:rPr kumimoji="1" lang="en-US" altLang="zh-CN" dirty="0"/>
              <a:t>:</a:t>
            </a:r>
            <a:r>
              <a:rPr kumimoji="1" lang="en" altLang="zh-CN" dirty="0"/>
              <a:t>p10</a:t>
            </a:r>
            <a:r>
              <a:rPr kumimoji="1" lang="en-US" altLang="zh-CN" dirty="0"/>
              <a:t>,</a:t>
            </a:r>
            <a:r>
              <a:rPr kumimoji="1" lang="en" altLang="zh-CN" dirty="0"/>
              <a:t>p11 and p12,a larger size of </a:t>
            </a:r>
          </a:p>
          <a:p>
            <a:r>
              <a:rPr kumimoji="1" lang="en" altLang="zh-CN" dirty="0">
                <a:solidFill>
                  <a:srgbClr val="4E8F00"/>
                </a:solidFill>
              </a:rPr>
              <a:t>sliding window </a:t>
            </a:r>
            <a:r>
              <a:rPr kumimoji="1" lang="en" altLang="zh-CN" dirty="0"/>
              <a:t>is needed. This results in a bigger error</a:t>
            </a:r>
          </a:p>
          <a:p>
            <a:r>
              <a:rPr kumimoji="1" lang="en" altLang="zh-CN" dirty="0"/>
              <a:t>between the calculated mean (or median) value and a </a:t>
            </a:r>
          </a:p>
          <a:p>
            <a:r>
              <a:rPr kumimoji="1" lang="en" altLang="zh-CN" dirty="0"/>
              <a:t>point’s true position. </a:t>
            </a:r>
            <a:r>
              <a:rPr kumimoji="1" lang="en" altLang="zh-CN" dirty="0">
                <a:solidFill>
                  <a:srgbClr val="FF0000"/>
                </a:solidFill>
              </a:rPr>
              <a:t>When the sampling rate of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trajectory is very low</a:t>
            </a:r>
            <a:r>
              <a:rPr kumimoji="1" lang="en" altLang="zh-CN" dirty="0"/>
              <a:t> (the distance between two </a:t>
            </a:r>
          </a:p>
          <a:p>
            <a:r>
              <a:rPr kumimoji="1" lang="en" altLang="zh-CN" dirty="0"/>
              <a:t>consecutive points could be </a:t>
            </a:r>
            <a:r>
              <a:rPr kumimoji="1" lang="en" altLang="zh-CN" dirty="0">
                <a:solidFill>
                  <a:srgbClr val="FF0000"/>
                </a:solidFill>
              </a:rPr>
              <a:t>longer than several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hundred meters</a:t>
            </a:r>
            <a:r>
              <a:rPr kumimoji="1" lang="en" altLang="zh-CN" dirty="0"/>
              <a:t>), </a:t>
            </a:r>
            <a:r>
              <a:rPr kumimoji="1" lang="en" altLang="zh-CN" dirty="0">
                <a:solidFill>
                  <a:srgbClr val="FF0000"/>
                </a:solidFill>
              </a:rPr>
              <a:t>the mean and median filters are </a:t>
            </a:r>
          </a:p>
          <a:p>
            <a:r>
              <a:rPr kumimoji="1" lang="en" altLang="zh-CN" dirty="0">
                <a:solidFill>
                  <a:srgbClr val="FF0000"/>
                </a:solidFill>
              </a:rPr>
              <a:t>not good choices anymore.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6.0,&quot;FooterHeight&quot;:6.0,&quot;SideMargin&quot;:4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16AA9"/>
      </a:accent1>
      <a:accent2>
        <a:srgbClr val="19507F"/>
      </a:accent2>
      <a:accent3>
        <a:srgbClr val="216AA9"/>
      </a:accent3>
      <a:accent4>
        <a:srgbClr val="64A7E1"/>
      </a:accent4>
      <a:accent5>
        <a:srgbClr val="ADB5BF"/>
      </a:accent5>
      <a:accent6>
        <a:srgbClr val="586371"/>
      </a:accent6>
      <a:hlink>
        <a:srgbClr val="216AA9"/>
      </a:hlink>
      <a:folHlink>
        <a:srgbClr val="BFBFBF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216AA9"/>
    </a:accent1>
    <a:accent2>
      <a:srgbClr val="19507F"/>
    </a:accent2>
    <a:accent3>
      <a:srgbClr val="216AA9"/>
    </a:accent3>
    <a:accent4>
      <a:srgbClr val="64A7E1"/>
    </a:accent4>
    <a:accent5>
      <a:srgbClr val="ADB5BF"/>
    </a:accent5>
    <a:accent6>
      <a:srgbClr val="586371"/>
    </a:accent6>
    <a:hlink>
      <a:srgbClr val="216AA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6025</Words>
  <Application>Microsoft Macintosh PowerPoint</Application>
  <PresentationFormat>宽屏</PresentationFormat>
  <Paragraphs>567</Paragraphs>
  <Slides>43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等线</vt:lpstr>
      <vt:lpstr>SimHei</vt:lpstr>
      <vt:lpstr>wf_segoe-ui_normal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dl686</cp:lastModifiedBy>
  <cp:revision>255</cp:revision>
  <dcterms:created xsi:type="dcterms:W3CDTF">2017-07-01T02:17:24Z</dcterms:created>
  <dcterms:modified xsi:type="dcterms:W3CDTF">2019-04-21T11:24:15Z</dcterms:modified>
</cp:coreProperties>
</file>