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2"/>
  </p:notesMasterIdLst>
  <p:sldIdLst>
    <p:sldId id="297" r:id="rId3"/>
    <p:sldId id="296" r:id="rId4"/>
    <p:sldId id="307" r:id="rId5"/>
    <p:sldId id="306" r:id="rId6"/>
    <p:sldId id="308" r:id="rId7"/>
    <p:sldId id="291" r:id="rId8"/>
    <p:sldId id="288" r:id="rId9"/>
    <p:sldId id="309" r:id="rId10"/>
    <p:sldId id="29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658"/>
    <a:srgbClr val="2E75B6"/>
    <a:srgbClr val="F1513B"/>
    <a:srgbClr val="EF32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59"/>
  </p:normalViewPr>
  <p:slideViewPr>
    <p:cSldViewPr snapToGrid="0" snapToObjects="1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C459-2FDE-384B-BC4D-E0C5A62CC5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F79E-B6B7-534B-AAEE-1F443B7D50D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confluence.tclking.com/pages/viewpage.action?pageId=124810971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主标题为方正兰亭 , 最大30pt"/>
          <p:cNvSpPr txBox="1"/>
          <p:nvPr/>
        </p:nvSpPr>
        <p:spPr>
          <a:xfrm>
            <a:off x="733511" y="3464578"/>
            <a:ext cx="4590415" cy="5124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统一门户</a:t>
            </a: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6+1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系统接入介绍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4" name="副标题字体为方正兰亭, 14pt"/>
          <p:cNvSpPr txBox="1"/>
          <p:nvPr/>
        </p:nvSpPr>
        <p:spPr>
          <a:xfrm>
            <a:off x="740174" y="4606864"/>
            <a:ext cx="1130300" cy="3117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10820"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办公产品线</a:t>
            </a:r>
            <a:endParaRPr lang="zh-CN" sz="1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1" y="1211127"/>
            <a:ext cx="1686959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016"/>
            <a:ext cx="1897955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实施</a:t>
            </a:r>
            <a:r>
              <a:rPr 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路径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简介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251484" y="2230777"/>
            <a:ext cx="1330881" cy="1298126"/>
          </a:xfrm>
          <a:custGeom>
            <a:avLst/>
            <a:gdLst>
              <a:gd name="connsiteX0" fmla="*/ 0 w 1931382"/>
              <a:gd name="connsiteY0" fmla="*/ 0 h 1351968"/>
              <a:gd name="connsiteX1" fmla="*/ 1255398 w 1931382"/>
              <a:gd name="connsiteY1" fmla="*/ 0 h 1351968"/>
              <a:gd name="connsiteX2" fmla="*/ 1931382 w 1931382"/>
              <a:gd name="connsiteY2" fmla="*/ 675984 h 1351968"/>
              <a:gd name="connsiteX3" fmla="*/ 1255398 w 1931382"/>
              <a:gd name="connsiteY3" fmla="*/ 1351968 h 1351968"/>
              <a:gd name="connsiteX4" fmla="*/ 0 w 1931382"/>
              <a:gd name="connsiteY4" fmla="*/ 1351968 h 1351968"/>
              <a:gd name="connsiteX5" fmla="*/ 675984 w 1931382"/>
              <a:gd name="connsiteY5" fmla="*/ 675984 h 1351968"/>
              <a:gd name="connsiteX6" fmla="*/ 0 w 1931382"/>
              <a:gd name="connsiteY6" fmla="*/ 0 h 135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382" h="1351968">
                <a:moveTo>
                  <a:pt x="1931381" y="0"/>
                </a:moveTo>
                <a:lnTo>
                  <a:pt x="1931381" y="878779"/>
                </a:lnTo>
                <a:lnTo>
                  <a:pt x="965691" y="1351968"/>
                </a:lnTo>
                <a:lnTo>
                  <a:pt x="1" y="878779"/>
                </a:lnTo>
                <a:lnTo>
                  <a:pt x="1" y="0"/>
                </a:lnTo>
                <a:lnTo>
                  <a:pt x="965691" y="473189"/>
                </a:lnTo>
                <a:lnTo>
                  <a:pt x="19313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696940" rIns="20955" bIns="696939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菜单集成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582365" y="2234235"/>
            <a:ext cx="7062623" cy="842401"/>
          </a:xfrm>
          <a:custGeom>
            <a:avLst/>
            <a:gdLst>
              <a:gd name="connsiteX0" fmla="*/ 209237 w 1255398"/>
              <a:gd name="connsiteY0" fmla="*/ 0 h 6776031"/>
              <a:gd name="connsiteX1" fmla="*/ 1046161 w 1255398"/>
              <a:gd name="connsiteY1" fmla="*/ 0 h 6776031"/>
              <a:gd name="connsiteX2" fmla="*/ 1255398 w 1255398"/>
              <a:gd name="connsiteY2" fmla="*/ 209237 h 6776031"/>
              <a:gd name="connsiteX3" fmla="*/ 1255398 w 1255398"/>
              <a:gd name="connsiteY3" fmla="*/ 6776031 h 6776031"/>
              <a:gd name="connsiteX4" fmla="*/ 1255398 w 1255398"/>
              <a:gd name="connsiteY4" fmla="*/ 6776031 h 6776031"/>
              <a:gd name="connsiteX5" fmla="*/ 0 w 1255398"/>
              <a:gd name="connsiteY5" fmla="*/ 6776031 h 6776031"/>
              <a:gd name="connsiteX6" fmla="*/ 0 w 1255398"/>
              <a:gd name="connsiteY6" fmla="*/ 6776031 h 6776031"/>
              <a:gd name="connsiteX7" fmla="*/ 0 w 1255398"/>
              <a:gd name="connsiteY7" fmla="*/ 209237 h 6776031"/>
              <a:gd name="connsiteX8" fmla="*/ 209237 w 1255398"/>
              <a:gd name="connsiteY8" fmla="*/ 0 h 677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398" h="6776031">
                <a:moveTo>
                  <a:pt x="1255398" y="1129362"/>
                </a:moveTo>
                <a:lnTo>
                  <a:pt x="1255398" y="5646669"/>
                </a:lnTo>
                <a:cubicBezTo>
                  <a:pt x="1255398" y="6270395"/>
                  <a:pt x="1238042" y="6776028"/>
                  <a:pt x="1216632" y="6776028"/>
                </a:cubicBezTo>
                <a:lnTo>
                  <a:pt x="0" y="6776028"/>
                </a:lnTo>
                <a:lnTo>
                  <a:pt x="0" y="6776028"/>
                </a:lnTo>
                <a:lnTo>
                  <a:pt x="0" y="3"/>
                </a:lnTo>
                <a:lnTo>
                  <a:pt x="0" y="3"/>
                </a:lnTo>
                <a:lnTo>
                  <a:pt x="1216632" y="3"/>
                </a:lnTo>
                <a:cubicBezTo>
                  <a:pt x="1238042" y="3"/>
                  <a:pt x="1255398" y="505636"/>
                  <a:pt x="1255398" y="112936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81603" rIns="81603" bIns="81604" numCol="1" spcCol="1270" anchor="ctr" anchorCtr="0">
            <a:noAutofit/>
          </a:bodyPr>
          <a:lstStyle/>
          <a:p>
            <a:pPr marL="285750" lvl="1" indent="-285750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服务，通过配置虚拟菜单将各业务系统功能菜单集成到门户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251484" y="3236884"/>
            <a:ext cx="1330881" cy="1298126"/>
          </a:xfrm>
          <a:custGeom>
            <a:avLst/>
            <a:gdLst>
              <a:gd name="connsiteX0" fmla="*/ 0 w 1931382"/>
              <a:gd name="connsiteY0" fmla="*/ 0 h 1351968"/>
              <a:gd name="connsiteX1" fmla="*/ 1255398 w 1931382"/>
              <a:gd name="connsiteY1" fmla="*/ 0 h 1351968"/>
              <a:gd name="connsiteX2" fmla="*/ 1931382 w 1931382"/>
              <a:gd name="connsiteY2" fmla="*/ 675984 h 1351968"/>
              <a:gd name="connsiteX3" fmla="*/ 1255398 w 1931382"/>
              <a:gd name="connsiteY3" fmla="*/ 1351968 h 1351968"/>
              <a:gd name="connsiteX4" fmla="*/ 0 w 1931382"/>
              <a:gd name="connsiteY4" fmla="*/ 1351968 h 1351968"/>
              <a:gd name="connsiteX5" fmla="*/ 675984 w 1931382"/>
              <a:gd name="connsiteY5" fmla="*/ 675984 h 1351968"/>
              <a:gd name="connsiteX6" fmla="*/ 0 w 1931382"/>
              <a:gd name="connsiteY6" fmla="*/ 0 h 135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382" h="1351968">
                <a:moveTo>
                  <a:pt x="1931381" y="0"/>
                </a:moveTo>
                <a:lnTo>
                  <a:pt x="1931381" y="878779"/>
                </a:lnTo>
                <a:lnTo>
                  <a:pt x="965691" y="1351968"/>
                </a:lnTo>
                <a:lnTo>
                  <a:pt x="1" y="878779"/>
                </a:lnTo>
                <a:lnTo>
                  <a:pt x="1" y="0"/>
                </a:lnTo>
                <a:lnTo>
                  <a:pt x="965691" y="473189"/>
                </a:lnTo>
                <a:lnTo>
                  <a:pt x="19313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696939" rIns="20955" bIns="696939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页面集成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82364" y="3237630"/>
            <a:ext cx="7062623" cy="842401"/>
          </a:xfrm>
          <a:custGeom>
            <a:avLst/>
            <a:gdLst>
              <a:gd name="connsiteX0" fmla="*/ 209237 w 1255398"/>
              <a:gd name="connsiteY0" fmla="*/ 0 h 6776031"/>
              <a:gd name="connsiteX1" fmla="*/ 1046161 w 1255398"/>
              <a:gd name="connsiteY1" fmla="*/ 0 h 6776031"/>
              <a:gd name="connsiteX2" fmla="*/ 1255398 w 1255398"/>
              <a:gd name="connsiteY2" fmla="*/ 209237 h 6776031"/>
              <a:gd name="connsiteX3" fmla="*/ 1255398 w 1255398"/>
              <a:gd name="connsiteY3" fmla="*/ 6776031 h 6776031"/>
              <a:gd name="connsiteX4" fmla="*/ 1255398 w 1255398"/>
              <a:gd name="connsiteY4" fmla="*/ 6776031 h 6776031"/>
              <a:gd name="connsiteX5" fmla="*/ 0 w 1255398"/>
              <a:gd name="connsiteY5" fmla="*/ 6776031 h 6776031"/>
              <a:gd name="connsiteX6" fmla="*/ 0 w 1255398"/>
              <a:gd name="connsiteY6" fmla="*/ 6776031 h 6776031"/>
              <a:gd name="connsiteX7" fmla="*/ 0 w 1255398"/>
              <a:gd name="connsiteY7" fmla="*/ 209237 h 6776031"/>
              <a:gd name="connsiteX8" fmla="*/ 209237 w 1255398"/>
              <a:gd name="connsiteY8" fmla="*/ 0 h 677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398" h="6776031">
                <a:moveTo>
                  <a:pt x="1255398" y="1129362"/>
                </a:moveTo>
                <a:lnTo>
                  <a:pt x="1255398" y="5646669"/>
                </a:lnTo>
                <a:cubicBezTo>
                  <a:pt x="1255398" y="6270395"/>
                  <a:pt x="1238042" y="6776028"/>
                  <a:pt x="1216632" y="6776028"/>
                </a:cubicBezTo>
                <a:lnTo>
                  <a:pt x="0" y="6776028"/>
                </a:lnTo>
                <a:lnTo>
                  <a:pt x="0" y="6776028"/>
                </a:lnTo>
                <a:lnTo>
                  <a:pt x="0" y="3"/>
                </a:lnTo>
                <a:lnTo>
                  <a:pt x="0" y="3"/>
                </a:lnTo>
                <a:lnTo>
                  <a:pt x="1216632" y="3"/>
                </a:lnTo>
                <a:cubicBezTo>
                  <a:pt x="1238042" y="3"/>
                  <a:pt x="1255398" y="505636"/>
                  <a:pt x="1255398" y="112936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81603" rIns="81603" bIns="81604" numCol="1" spcCol="1270" anchor="ctr" anchorCtr="0">
            <a:noAutofit/>
          </a:bodyPr>
          <a:lstStyle/>
          <a:p>
            <a:pPr marL="285750" lvl="1" indent="-285750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Iframe内嵌访问方式，直接通过链接在主区域嵌入显示各系统的功能与门户界面整体融合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251484" y="4237368"/>
            <a:ext cx="1330881" cy="1298126"/>
          </a:xfrm>
          <a:custGeom>
            <a:avLst/>
            <a:gdLst>
              <a:gd name="connsiteX0" fmla="*/ 0 w 1931382"/>
              <a:gd name="connsiteY0" fmla="*/ 0 h 1351968"/>
              <a:gd name="connsiteX1" fmla="*/ 1255398 w 1931382"/>
              <a:gd name="connsiteY1" fmla="*/ 0 h 1351968"/>
              <a:gd name="connsiteX2" fmla="*/ 1931382 w 1931382"/>
              <a:gd name="connsiteY2" fmla="*/ 675984 h 1351968"/>
              <a:gd name="connsiteX3" fmla="*/ 1255398 w 1931382"/>
              <a:gd name="connsiteY3" fmla="*/ 1351968 h 1351968"/>
              <a:gd name="connsiteX4" fmla="*/ 0 w 1931382"/>
              <a:gd name="connsiteY4" fmla="*/ 1351968 h 1351968"/>
              <a:gd name="connsiteX5" fmla="*/ 675984 w 1931382"/>
              <a:gd name="connsiteY5" fmla="*/ 675984 h 1351968"/>
              <a:gd name="connsiteX6" fmla="*/ 0 w 1931382"/>
              <a:gd name="connsiteY6" fmla="*/ 0 h 135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382" h="1351968">
                <a:moveTo>
                  <a:pt x="1931381" y="0"/>
                </a:moveTo>
                <a:lnTo>
                  <a:pt x="1931381" y="878779"/>
                </a:lnTo>
                <a:lnTo>
                  <a:pt x="965691" y="1351968"/>
                </a:lnTo>
                <a:lnTo>
                  <a:pt x="1" y="878779"/>
                </a:lnTo>
                <a:lnTo>
                  <a:pt x="1" y="0"/>
                </a:lnTo>
                <a:lnTo>
                  <a:pt x="965691" y="473189"/>
                </a:lnTo>
                <a:lnTo>
                  <a:pt x="1931381" y="0"/>
                </a:lnTo>
                <a:close/>
              </a:path>
            </a:pathLst>
          </a:custGeom>
          <a:solidFill>
            <a:srgbClr val="EA6658"/>
          </a:solidFill>
          <a:ln>
            <a:solidFill>
              <a:srgbClr val="EA665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696939" rIns="20955" bIns="696939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卡片式集成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582364" y="4240826"/>
            <a:ext cx="7062623" cy="842401"/>
          </a:xfrm>
          <a:custGeom>
            <a:avLst/>
            <a:gdLst>
              <a:gd name="connsiteX0" fmla="*/ 209237 w 1255398"/>
              <a:gd name="connsiteY0" fmla="*/ 0 h 6776031"/>
              <a:gd name="connsiteX1" fmla="*/ 1046161 w 1255398"/>
              <a:gd name="connsiteY1" fmla="*/ 0 h 6776031"/>
              <a:gd name="connsiteX2" fmla="*/ 1255398 w 1255398"/>
              <a:gd name="connsiteY2" fmla="*/ 209237 h 6776031"/>
              <a:gd name="connsiteX3" fmla="*/ 1255398 w 1255398"/>
              <a:gd name="connsiteY3" fmla="*/ 6776031 h 6776031"/>
              <a:gd name="connsiteX4" fmla="*/ 1255398 w 1255398"/>
              <a:gd name="connsiteY4" fmla="*/ 6776031 h 6776031"/>
              <a:gd name="connsiteX5" fmla="*/ 0 w 1255398"/>
              <a:gd name="connsiteY5" fmla="*/ 6776031 h 6776031"/>
              <a:gd name="connsiteX6" fmla="*/ 0 w 1255398"/>
              <a:gd name="connsiteY6" fmla="*/ 6776031 h 6776031"/>
              <a:gd name="connsiteX7" fmla="*/ 0 w 1255398"/>
              <a:gd name="connsiteY7" fmla="*/ 209237 h 6776031"/>
              <a:gd name="connsiteX8" fmla="*/ 209237 w 1255398"/>
              <a:gd name="connsiteY8" fmla="*/ 0 h 677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398" h="6776031">
                <a:moveTo>
                  <a:pt x="1255398" y="1129362"/>
                </a:moveTo>
                <a:lnTo>
                  <a:pt x="1255398" y="5646669"/>
                </a:lnTo>
                <a:cubicBezTo>
                  <a:pt x="1255398" y="6270395"/>
                  <a:pt x="1238042" y="6776028"/>
                  <a:pt x="1216632" y="6776028"/>
                </a:cubicBezTo>
                <a:lnTo>
                  <a:pt x="0" y="6776028"/>
                </a:lnTo>
                <a:lnTo>
                  <a:pt x="0" y="6776028"/>
                </a:lnTo>
                <a:lnTo>
                  <a:pt x="0" y="3"/>
                </a:lnTo>
                <a:lnTo>
                  <a:pt x="0" y="3"/>
                </a:lnTo>
                <a:lnTo>
                  <a:pt x="1216632" y="3"/>
                </a:lnTo>
                <a:cubicBezTo>
                  <a:pt x="1238042" y="3"/>
                  <a:pt x="1255398" y="505636"/>
                  <a:pt x="1255398" y="1129362"/>
                </a:cubicBezTo>
                <a:close/>
              </a:path>
            </a:pathLst>
          </a:custGeom>
          <a:ln>
            <a:solidFill>
              <a:srgbClr val="EA665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81604" rIns="81603" bIns="81603" numCol="1" spcCol="1270" anchor="ctr" anchorCtr="0">
            <a:noAutofit/>
          </a:bodyPr>
          <a:lstStyle/>
          <a:p>
            <a:pPr marL="285750" lvl="1" indent="-285750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不同业务系统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中的某一功能以卡片形式集成在门户构建的工作台中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8905" y="827959"/>
            <a:ext cx="10886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以统一的展现方式、风格，将各个应用系统的信息聚合到统一的门户中展示，提高获取信息及业务处理的效率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功能上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平台主要提供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通知公告统一发布查看入口、各应用统一访问入口、流程待办任务统一处理入口、决策分析统一管控入口、知识数据统一查询入口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等五大入口，除此之外还包括一些日常功能，如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：会议预定、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日程安排等。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51484" y="5235763"/>
            <a:ext cx="1330881" cy="1298126"/>
          </a:xfrm>
          <a:custGeom>
            <a:avLst/>
            <a:gdLst>
              <a:gd name="connsiteX0" fmla="*/ 0 w 1931382"/>
              <a:gd name="connsiteY0" fmla="*/ 0 h 1351968"/>
              <a:gd name="connsiteX1" fmla="*/ 1255398 w 1931382"/>
              <a:gd name="connsiteY1" fmla="*/ 0 h 1351968"/>
              <a:gd name="connsiteX2" fmla="*/ 1931382 w 1931382"/>
              <a:gd name="connsiteY2" fmla="*/ 675984 h 1351968"/>
              <a:gd name="connsiteX3" fmla="*/ 1255398 w 1931382"/>
              <a:gd name="connsiteY3" fmla="*/ 1351968 h 1351968"/>
              <a:gd name="connsiteX4" fmla="*/ 0 w 1931382"/>
              <a:gd name="connsiteY4" fmla="*/ 1351968 h 1351968"/>
              <a:gd name="connsiteX5" fmla="*/ 675984 w 1931382"/>
              <a:gd name="connsiteY5" fmla="*/ 675984 h 1351968"/>
              <a:gd name="connsiteX6" fmla="*/ 0 w 1931382"/>
              <a:gd name="connsiteY6" fmla="*/ 0 h 135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382" h="1351968">
                <a:moveTo>
                  <a:pt x="1931381" y="0"/>
                </a:moveTo>
                <a:lnTo>
                  <a:pt x="1931381" y="878779"/>
                </a:lnTo>
                <a:lnTo>
                  <a:pt x="965691" y="1351968"/>
                </a:lnTo>
                <a:lnTo>
                  <a:pt x="1" y="878779"/>
                </a:lnTo>
                <a:lnTo>
                  <a:pt x="1" y="0"/>
                </a:lnTo>
                <a:lnTo>
                  <a:pt x="965691" y="473189"/>
                </a:lnTo>
                <a:lnTo>
                  <a:pt x="1931381" y="0"/>
                </a:lnTo>
                <a:close/>
              </a:path>
            </a:pathLst>
          </a:custGeom>
          <a:solidFill>
            <a:srgbClr val="EA6658"/>
          </a:solidFill>
          <a:ln>
            <a:solidFill>
              <a:srgbClr val="EA665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55" tIns="696939" rIns="20955" bIns="696939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多门户构建</a:t>
            </a:r>
            <a:endPara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582364" y="5239221"/>
            <a:ext cx="7062623" cy="842401"/>
          </a:xfrm>
          <a:custGeom>
            <a:avLst/>
            <a:gdLst>
              <a:gd name="connsiteX0" fmla="*/ 209237 w 1255398"/>
              <a:gd name="connsiteY0" fmla="*/ 0 h 6776031"/>
              <a:gd name="connsiteX1" fmla="*/ 1046161 w 1255398"/>
              <a:gd name="connsiteY1" fmla="*/ 0 h 6776031"/>
              <a:gd name="connsiteX2" fmla="*/ 1255398 w 1255398"/>
              <a:gd name="connsiteY2" fmla="*/ 209237 h 6776031"/>
              <a:gd name="connsiteX3" fmla="*/ 1255398 w 1255398"/>
              <a:gd name="connsiteY3" fmla="*/ 6776031 h 6776031"/>
              <a:gd name="connsiteX4" fmla="*/ 1255398 w 1255398"/>
              <a:gd name="connsiteY4" fmla="*/ 6776031 h 6776031"/>
              <a:gd name="connsiteX5" fmla="*/ 0 w 1255398"/>
              <a:gd name="connsiteY5" fmla="*/ 6776031 h 6776031"/>
              <a:gd name="connsiteX6" fmla="*/ 0 w 1255398"/>
              <a:gd name="connsiteY6" fmla="*/ 6776031 h 6776031"/>
              <a:gd name="connsiteX7" fmla="*/ 0 w 1255398"/>
              <a:gd name="connsiteY7" fmla="*/ 209237 h 6776031"/>
              <a:gd name="connsiteX8" fmla="*/ 209237 w 1255398"/>
              <a:gd name="connsiteY8" fmla="*/ 0 h 677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398" h="6776031">
                <a:moveTo>
                  <a:pt x="1255398" y="1129362"/>
                </a:moveTo>
                <a:lnTo>
                  <a:pt x="1255398" y="5646669"/>
                </a:lnTo>
                <a:cubicBezTo>
                  <a:pt x="1255398" y="6270395"/>
                  <a:pt x="1238042" y="6776028"/>
                  <a:pt x="1216632" y="6776028"/>
                </a:cubicBezTo>
                <a:lnTo>
                  <a:pt x="0" y="6776028"/>
                </a:lnTo>
                <a:lnTo>
                  <a:pt x="0" y="6776028"/>
                </a:lnTo>
                <a:lnTo>
                  <a:pt x="0" y="3"/>
                </a:lnTo>
                <a:lnTo>
                  <a:pt x="0" y="3"/>
                </a:lnTo>
                <a:lnTo>
                  <a:pt x="1216632" y="3"/>
                </a:lnTo>
                <a:cubicBezTo>
                  <a:pt x="1238042" y="3"/>
                  <a:pt x="1255398" y="505636"/>
                  <a:pt x="1255398" y="1129362"/>
                </a:cubicBezTo>
                <a:close/>
              </a:path>
            </a:pathLst>
          </a:custGeom>
          <a:ln>
            <a:solidFill>
              <a:srgbClr val="EA665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81604" rIns="81603" bIns="81603" numCol="1" spcCol="1270" anchor="ctr" anchorCtr="0">
            <a:noAutofit/>
          </a:bodyPr>
          <a:lstStyle/>
          <a:p>
            <a:pPr marL="285750" lvl="1" indent="-285750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根据业务场景建立针对性的办公门户，在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门户平台上进行特定的扩展开发，根据用户业务流程及需求模块进行完全定制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977" y="3743864"/>
            <a:ext cx="327803" cy="23854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6977" y="4184510"/>
            <a:ext cx="327803" cy="238545"/>
          </a:xfrm>
          <a:prstGeom prst="rect">
            <a:avLst/>
          </a:prstGeom>
          <a:solidFill>
            <a:srgbClr val="EA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1070" y="372463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已实现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921070" y="416528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未实现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463"/>
            <a:ext cx="341376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菜单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集成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业务系统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导航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4527" y="700344"/>
            <a:ext cx="10771517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在单点登录的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业务系统按照标准提供菜单服务，通过配置虚拟菜单将各业务系统功能菜单集成到门户平台中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根据岗位角色区分不同用户可见菜单选项，帮助用户快速找到所需内容。并提供个性化页面主题风格配置，满足用户多样风格需求。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75625" y="607752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浅色主题</a:t>
            </a:r>
            <a:endParaRPr lang="zh-CN" altLang="en-US" sz="1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162810"/>
            <a:ext cx="10387330" cy="4293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463"/>
            <a:ext cx="12700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页面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集成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4527" y="700344"/>
            <a:ext cx="1077151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集成主要通过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的方式，通过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链接跳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转到门户主区域进行嵌入显示，实现各业务系统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的功能与门户界面整体融合，用户点击菜单后直接在门户主区域展示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对应业务系统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4527" y="2727077"/>
            <a:ext cx="99692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接入技术</a:t>
            </a:r>
            <a:r>
              <a:rPr lang="zh-CN" altLang="en-US" sz="1200" dirty="0" smtClean="0"/>
              <a:t>规范</a:t>
            </a:r>
            <a:r>
              <a:rPr lang="zh-CN" altLang="en-US" sz="1200" dirty="0" smtClean="0"/>
              <a:t>：</a:t>
            </a:r>
            <a:r>
              <a:rPr lang="zh-CN" altLang="en-US" sz="1200" dirty="0" smtClean="0">
                <a:hlinkClick r:id="rId1"/>
              </a:rPr>
              <a:t>https</a:t>
            </a:r>
            <a:r>
              <a:rPr lang="zh-CN" altLang="en-US" sz="1200" dirty="0">
                <a:hlinkClick r:id="rId1"/>
              </a:rPr>
              <a:t>://confluence.tclking.com/pages/viewpage.action?pageId=124810971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12" y="3337738"/>
            <a:ext cx="5693434" cy="27132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2479298" y="6087850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流程管理平台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8368410" y="6087850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职员提案管理系统</a:t>
            </a:r>
            <a:endParaRPr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7" y="3340327"/>
            <a:ext cx="5688000" cy="2710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934527" y="1735678"/>
            <a:ext cx="65836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IDM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平台接入、允许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方式访问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页面融合改造：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隐藏自有系统头部、通用配置合并（语言切换）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016"/>
            <a:ext cx="7447552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待办集成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提供统一待办管理入口，汇总各项业务待办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4527" y="700344"/>
            <a:ext cx="10771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提供标准待办消息管理服务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在门户、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端、移动端界面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展现各业务系统的待办、在办、已办信息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。并可结合页面集成，直接跳转打开不同业务待办处理页面。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182" y="4397578"/>
            <a:ext cx="5062671" cy="2079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82" y="1731374"/>
            <a:ext cx="4447915" cy="2374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60" y="1731373"/>
            <a:ext cx="2578640" cy="47261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425785" y="6457548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信移动端</a:t>
            </a:r>
            <a:endParaRPr lang="zh-CN" altLang="en-US" sz="1050" dirty="0"/>
          </a:p>
        </p:txBody>
      </p:sp>
      <p:sp>
        <p:nvSpPr>
          <p:cNvPr id="17" name="矩形 16"/>
          <p:cNvSpPr/>
          <p:nvPr/>
        </p:nvSpPr>
        <p:spPr>
          <a:xfrm>
            <a:off x="6985029" y="4103412"/>
            <a:ext cx="7024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7336247" y="6457548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03630" y="2413635"/>
            <a:ext cx="10002520" cy="3272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19275" y="2574925"/>
            <a:ext cx="8595360" cy="2136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主标题为方正兰亭 , 最大30pt"/>
          <p:cNvSpPr txBox="1"/>
          <p:nvPr/>
        </p:nvSpPr>
        <p:spPr>
          <a:xfrm>
            <a:off x="1123472" y="172015"/>
            <a:ext cx="2205732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</a:rPr>
              <a:t>卡片式功能集成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780" y="951230"/>
            <a:ext cx="10503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defTabSz="4222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提炼不同业务领域中的重要常用业务场景，覆盖该场景的全链路状态，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以卡片形式集成在门户构建的工作台中，用户访问工作台可以直接跟踪对应业务状态，处理或查看到对应信息，无需再打开不同业务系统查看或操作，如订单跟踪、费用报销等场景。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iṧlïḋé"/>
          <p:cNvSpPr/>
          <p:nvPr/>
        </p:nvSpPr>
        <p:spPr bwMode="gray">
          <a:xfrm>
            <a:off x="2505253" y="3453250"/>
            <a:ext cx="1080000" cy="32005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开单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iṧlïḋé"/>
          <p:cNvSpPr/>
          <p:nvPr/>
        </p:nvSpPr>
        <p:spPr bwMode="gray">
          <a:xfrm>
            <a:off x="4069771" y="3453250"/>
            <a:ext cx="1080000" cy="32005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iṧlïḋé"/>
          <p:cNvSpPr/>
          <p:nvPr/>
        </p:nvSpPr>
        <p:spPr bwMode="gray">
          <a:xfrm>
            <a:off x="5634289" y="3464023"/>
            <a:ext cx="1080000" cy="32005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ṧlïḋé"/>
          <p:cNvSpPr/>
          <p:nvPr/>
        </p:nvSpPr>
        <p:spPr bwMode="gray">
          <a:xfrm>
            <a:off x="7189663" y="3464023"/>
            <a:ext cx="1080000" cy="32005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ṧlïḋé"/>
          <p:cNvSpPr/>
          <p:nvPr/>
        </p:nvSpPr>
        <p:spPr bwMode="gray">
          <a:xfrm>
            <a:off x="8745037" y="3459888"/>
            <a:ext cx="1080000" cy="32005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库存报表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595223" y="3555580"/>
            <a:ext cx="468000" cy="128671"/>
          </a:xfrm>
          <a:prstGeom prst="rightArrow">
            <a:avLst>
              <a:gd name="adj1" fmla="val 50000"/>
              <a:gd name="adj2" fmla="val 104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150597" y="3555579"/>
            <a:ext cx="468000" cy="128671"/>
          </a:xfrm>
          <a:prstGeom prst="rightArrow">
            <a:avLst>
              <a:gd name="adj1" fmla="val 50000"/>
              <a:gd name="adj2" fmla="val 104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705971" y="3555578"/>
            <a:ext cx="468000" cy="128671"/>
          </a:xfrm>
          <a:prstGeom prst="rightArrow">
            <a:avLst>
              <a:gd name="adj1" fmla="val 50000"/>
              <a:gd name="adj2" fmla="val 104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270489" y="3555577"/>
            <a:ext cx="468000" cy="128671"/>
          </a:xfrm>
          <a:prstGeom prst="rightArrow">
            <a:avLst>
              <a:gd name="adj1" fmla="val 50000"/>
              <a:gd name="adj2" fmla="val 104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iṧlïḋé"/>
          <p:cNvSpPr/>
          <p:nvPr/>
        </p:nvSpPr>
        <p:spPr bwMode="gray">
          <a:xfrm>
            <a:off x="2500270" y="4132809"/>
            <a:ext cx="1089969" cy="3593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中台系统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iṧlïḋé"/>
          <p:cNvSpPr/>
          <p:nvPr/>
        </p:nvSpPr>
        <p:spPr bwMode="gray">
          <a:xfrm>
            <a:off x="4059802" y="4129097"/>
            <a:ext cx="1089969" cy="35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iṧlïḋé"/>
          <p:cNvSpPr/>
          <p:nvPr/>
        </p:nvSpPr>
        <p:spPr bwMode="gray">
          <a:xfrm>
            <a:off x="5624320" y="4132809"/>
            <a:ext cx="1089969" cy="359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事业部系统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iṧlïḋé"/>
          <p:cNvSpPr/>
          <p:nvPr/>
        </p:nvSpPr>
        <p:spPr bwMode="gray">
          <a:xfrm>
            <a:off x="7184679" y="4136768"/>
            <a:ext cx="1089969" cy="35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iṧlïḋé"/>
          <p:cNvSpPr/>
          <p:nvPr/>
        </p:nvSpPr>
        <p:spPr bwMode="gray">
          <a:xfrm>
            <a:off x="8730084" y="4129097"/>
            <a:ext cx="1089969" cy="359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事业部系统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iṧlïḋé"/>
          <p:cNvSpPr/>
          <p:nvPr/>
        </p:nvSpPr>
        <p:spPr bwMode="gray">
          <a:xfrm>
            <a:off x="2388757" y="3122326"/>
            <a:ext cx="1316372" cy="1479904"/>
          </a:xfrm>
          <a:prstGeom prst="rect">
            <a:avLst/>
          </a:prstGeom>
          <a:noFill/>
          <a:ln w="19050">
            <a:solidFill>
              <a:srgbClr val="EA6658"/>
            </a:solidFill>
            <a:prstDash val="sysDot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iṧlïḋé"/>
          <p:cNvSpPr/>
          <p:nvPr/>
        </p:nvSpPr>
        <p:spPr bwMode="gray">
          <a:xfrm>
            <a:off x="3946600" y="3122326"/>
            <a:ext cx="1316372" cy="1479904"/>
          </a:xfrm>
          <a:prstGeom prst="rect">
            <a:avLst/>
          </a:prstGeom>
          <a:noFill/>
          <a:ln w="19050">
            <a:solidFill>
              <a:srgbClr val="EA6658"/>
            </a:solidFill>
            <a:prstDash val="sysDot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iṧlïḋé"/>
          <p:cNvSpPr/>
          <p:nvPr/>
        </p:nvSpPr>
        <p:spPr bwMode="gray">
          <a:xfrm>
            <a:off x="5517254" y="3122326"/>
            <a:ext cx="1316372" cy="1479904"/>
          </a:xfrm>
          <a:prstGeom prst="rect">
            <a:avLst/>
          </a:prstGeom>
          <a:noFill/>
          <a:ln w="19050">
            <a:solidFill>
              <a:srgbClr val="EA6658"/>
            </a:solidFill>
            <a:prstDash val="sysDot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iṧlïḋé"/>
          <p:cNvSpPr/>
          <p:nvPr/>
        </p:nvSpPr>
        <p:spPr bwMode="gray">
          <a:xfrm>
            <a:off x="7071477" y="3122326"/>
            <a:ext cx="1316372" cy="1479904"/>
          </a:xfrm>
          <a:prstGeom prst="rect">
            <a:avLst/>
          </a:prstGeom>
          <a:noFill/>
          <a:ln w="19050">
            <a:solidFill>
              <a:srgbClr val="EA6658"/>
            </a:solidFill>
            <a:prstDash val="sysDot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iṧlïḋé"/>
          <p:cNvSpPr/>
          <p:nvPr/>
        </p:nvSpPr>
        <p:spPr bwMode="gray">
          <a:xfrm>
            <a:off x="8616882" y="3119216"/>
            <a:ext cx="1316372" cy="1479904"/>
          </a:xfrm>
          <a:prstGeom prst="rect">
            <a:avLst/>
          </a:prstGeom>
          <a:noFill/>
          <a:ln w="19050">
            <a:solidFill>
              <a:srgbClr val="EA6658"/>
            </a:solidFill>
            <a:prstDash val="sysDot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5550" y="2695575"/>
            <a:ext cx="2138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传统跨系统下单操作场景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46250" y="5026025"/>
            <a:ext cx="871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通过门户工作台集成业务场景全链路状态，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一个窗口完成所有节点业务操作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，无需再跨系统操作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015"/>
            <a:ext cx="1590179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+mn-ea"/>
              </a:rPr>
              <a:t>多门户构建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3610" y="894715"/>
            <a:ext cx="10431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门户平台不只是提供统一的综合办公平台，还包括根据业务场景建立针对性的办公门户，具体包括知识门户、数据门户、供应链门户、营销门户、共享门户等（这些门户都可以被融合在统一门户下统一展现，通过角色权限控制展示内容），在统一门户平台上进行特定的扩展开发，根据用户业务流程及需求模块进行完全定制。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2165350"/>
            <a:ext cx="9117965" cy="439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主标题为方正兰亭 , 最大30pt"/>
          <p:cNvSpPr txBox="1"/>
          <p:nvPr/>
        </p:nvSpPr>
        <p:spPr>
          <a:xfrm>
            <a:off x="1123472" y="172015"/>
            <a:ext cx="1282402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+mn-ea"/>
              </a:rPr>
              <a:t>呼唤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-M-GBK" panose="02000000000000000000" pitchFamily="2" charset="-122"/>
                <a:sym typeface="+mn-ea"/>
              </a:rPr>
              <a:t>支持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LanTingHei-M-GBK" panose="02000000000000000000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3472" y="1411556"/>
          <a:ext cx="9866581" cy="3335199"/>
        </p:xfrm>
        <a:graphic>
          <a:graphicData uri="http://schemas.openxmlformats.org/drawingml/2006/table">
            <a:tbl>
              <a:tblPr/>
              <a:tblGrid>
                <a:gridCol w="722630"/>
                <a:gridCol w="3018155"/>
                <a:gridCol w="6125796"/>
              </a:tblGrid>
              <a:tr h="6597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zh-CN" altLang="en-US" sz="1695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95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ctr">
                        <a:lnSpc>
                          <a:spcPct val="140000"/>
                        </a:lnSpc>
                      </a:pPr>
                      <a:r>
                        <a:rPr lang="zh-CN" altLang="en-US" sz="1695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事项</a:t>
                      </a:r>
                      <a:endParaRPr lang="zh-CN" altLang="en-US" sz="1695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95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95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9296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algn="ctr" defTabSz="514350" rtl="0" eaLnBrk="1" fontAlgn="ctr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8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8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14300" marR="0" lvl="0" indent="-114300" algn="ctr" defTabSz="422275" rtl="0" eaLnBrk="0" fontAlgn="base" latinLnBrk="0" hangingPunct="0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6+1</a:t>
                      </a: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系统页面集成接入</a:t>
                      </a:r>
                      <a:endParaRPr lang="zh-CN" altLang="en-US" sz="148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22275" rtl="0" eaLnBrk="0" fontAlgn="base" latinLnBrk="0" hangingPunct="0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陆续完成</a:t>
                      </a:r>
                      <a:r>
                        <a:rPr lang="en-US" altLang="zh-CN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6+1</a:t>
                      </a: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相关系统通过页面集成接入统一门户</a:t>
                      </a:r>
                      <a:endParaRPr lang="zh-CN" altLang="en-US" sz="148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268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algn="ctr" defTabSz="514350" rtl="0" eaLnBrk="1" fontAlgn="ctr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8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altLang="zh-CN" sz="148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14300" indent="-114300" algn="ctr" eaLnBrk="0" fontAlgn="base" hangingPunct="0">
                        <a:lnSpc>
                          <a:spcPct val="150000"/>
                        </a:lnSpc>
                        <a:buFont typeface="Arial" panose="020B0604020202020204" pitchFamily="34" charset="0"/>
                      </a:pP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待办中心接入</a:t>
                      </a:r>
                      <a:endParaRPr lang="zh-CN" altLang="en-US" sz="148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 eaLnBrk="0" fontAlgn="base" hangingPunc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6+1</a:t>
                      </a: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相关系统业务待办接入统一门户待办中心，</a:t>
                      </a:r>
                      <a:endParaRPr lang="en-US" altLang="zh-CN" sz="148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algn="ctr" eaLnBrk="0" fontAlgn="base" hangingPunc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4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配合页面集成实现在统一门户完成业务处理</a:t>
                      </a:r>
                      <a:endParaRPr lang="zh-CN" altLang="en-US" sz="148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87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algn="ctr" defTabSz="514350" rtl="0" eaLnBrk="1" fontAlgn="ctr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8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altLang="zh-CN" sz="148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20" marR="6720" marT="6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14300" marR="0" lvl="0" indent="-114300" algn="ctr" defTabSz="422275" rtl="0" eaLnBrk="0" fontAlgn="base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8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重点业务场景接入调研</a:t>
                      </a:r>
                      <a:endParaRPr lang="en-US" altLang="zh-CN" sz="148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14300" marR="0" lvl="0" indent="-114300" algn="ctr" defTabSz="422275" rtl="0" eaLnBrk="0" fontAlgn="base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8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（卡片式功能集成）</a:t>
                      </a:r>
                      <a:endParaRPr lang="zh-CN" altLang="en-US" sz="148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21082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42227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63309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843915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05537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26619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47701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689100" algn="l" defTabSz="422275" rtl="0" eaLnBrk="1" latinLnBrk="0" hangingPunct="1">
                        <a:defRPr sz="83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 eaLnBrk="0" fontAlgn="base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8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提炼重要常用业务场景，覆盖该场景的全链路状态，</a:t>
                      </a:r>
                      <a:endParaRPr lang="en-US" altLang="zh-CN" sz="148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ctr" eaLnBrk="0" fontAlgn="base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8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以卡片形式集成在门户构建的工作台中</a:t>
                      </a:r>
                      <a:endParaRPr lang="zh-CN" altLang="en-US" sz="148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3440" marR="13440" marT="1344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mMzNzFkNjFhZmYxMWNmNDJiYTM3MzViMGQ0NDQ5OGUifQ=="/>
  <p:tag name="KSO_WPP_MARK_KEY" val="012ab136-9b0b-4144-beed-71a2c42bae8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宽屏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FZLanTingHei-M-GBK</vt:lpstr>
      <vt:lpstr>Helvetica</vt:lpstr>
      <vt:lpstr>微软雅黑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w1683</dc:creator>
  <cp:lastModifiedBy>C B</cp:lastModifiedBy>
  <cp:revision>122</cp:revision>
  <cp:lastPrinted>2022-01-05T03:46:00Z</cp:lastPrinted>
  <dcterms:created xsi:type="dcterms:W3CDTF">2022-01-05T03:46:00Z</dcterms:created>
  <dcterms:modified xsi:type="dcterms:W3CDTF">2022-07-08T02:51:07Z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CD55D266F14646C2B89EEB0DACBD4B1C</vt:lpwstr>
  </property>
  <property fmtid="{D5CDD505-2E9C-101B-9397-08002B2CF9AE}" pid="4" name="commondata">
    <vt:lpwstr>eyJoZGlkIjoiZmMzNzFkNjFhZmYxMWNmNDJiYTM3MzViMGQ0NDQ5OGUifQ==</vt:lpwstr>
  </property>
</Properties>
</file>