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9"/>
  </p:notesMasterIdLst>
  <p:sldIdLst>
    <p:sldId id="365" r:id="rId4"/>
    <p:sldId id="257" r:id="rId5"/>
    <p:sldId id="424" r:id="rId6"/>
    <p:sldId id="437" r:id="rId7"/>
    <p:sldId id="425" r:id="rId8"/>
    <p:sldId id="426" r:id="rId10"/>
    <p:sldId id="271" r:id="rId11"/>
    <p:sldId id="443" r:id="rId12"/>
    <p:sldId id="429" r:id="rId13"/>
    <p:sldId id="430" r:id="rId14"/>
    <p:sldId id="432" r:id="rId15"/>
    <p:sldId id="433" r:id="rId16"/>
    <p:sldId id="438" r:id="rId17"/>
    <p:sldId id="435" r:id="rId18"/>
    <p:sldId id="439" r:id="rId19"/>
    <p:sldId id="440" r:id="rId20"/>
    <p:sldId id="441" r:id="rId21"/>
    <p:sldId id="366" r:id="rId22"/>
  </p:sldIdLst>
  <p:sldSz cx="12192000" cy="6858000"/>
  <p:notesSz cx="6858000" cy="9144000"/>
  <p:custDataLst>
    <p:tags r:id="rId27"/>
  </p:custDataLst>
  <p:defaultTextStyle>
    <a:lvl1pPr marL="0" lvl="0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1pPr>
    <a:lvl2pPr marL="609600" lvl="1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2pPr>
    <a:lvl3pPr marL="1219200" lvl="2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3pPr>
    <a:lvl4pPr marL="1828800" lvl="3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4pPr>
    <a:lvl5pPr marL="2438400" lvl="4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5pPr>
    <a:lvl6pPr marL="3048000" lvl="5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6pPr>
    <a:lvl7pPr marL="3657600" lvl="6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7pPr>
    <a:lvl8pPr marL="4267200" lvl="7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8pPr>
    <a:lvl9pPr marL="4876800" lvl="8" algn="l" defTabSz="608965">
      <a:defRPr sz="24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DT00241" initials="S" lastIdx="1" clrIdx="0"/>
  <p:cmAuthor id="2" name="林熙铭" initials="林熙铭" lastIdx="1" clrIdx="1"/>
  <p:cmAuthor id="3" name="Charlie P Zhao" initials="CPZ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575"/>
    <a:srgbClr val="0363A8"/>
    <a:srgbClr val="0062A9"/>
    <a:srgbClr val="EFF3EA"/>
    <a:srgbClr val="DEE7D1"/>
    <a:srgbClr val="FFC000"/>
    <a:srgbClr val="2792A2"/>
    <a:srgbClr val="20829D"/>
    <a:srgbClr val="28B1A1"/>
    <a:srgbClr val="DCA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26"/>
  </p:normalViewPr>
  <p:slideViewPr>
    <p:cSldViewPr snapToGrid="0">
      <p:cViewPr varScale="1">
        <p:scale>
          <a:sx n="64" d="100"/>
          <a:sy n="64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3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ysClr val="window" lastClr="FFFFFF">
        <a:alpha val="90000"/>
      </a:sysClr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alignAccFollowNode1">
    <dgm:fillClrLst>
      <a:srgbClr val="8064A2">
        <a:tint val="40000"/>
        <a:alpha val="90000"/>
      </a:srgbClr>
      <a:srgbClr val="4BACC6">
        <a:tint val="40000"/>
        <a:alpha val="90000"/>
      </a:srgbClr>
    </dgm:fillClrLst>
    <dgm:linClrLst>
      <a:srgbClr val="8064A2">
        <a:tint val="40000"/>
        <a:alpha val="90000"/>
      </a:srgbClr>
      <a:srgbClr val="4BACC6">
        <a:tint val="40000"/>
        <a:alpha val="90000"/>
      </a:srgbClr>
    </dgm:linClrLst>
    <dgm:effectClrLst/>
    <dgm:txLinClrLst/>
    <dgm:txFillClrLst meth="repeat">
      <a:sysClr val="windowText" lastClr="000000"/>
    </dgm:txFillClrLst>
    <dgm:txEffectClrLst/>
  </dgm:styleLbl>
  <dgm:styleLbl name="alignImgPlace1">
    <dgm:fillClrLst>
      <a:srgbClr val="8064A2">
        <a:tint val="50000"/>
      </a:srgbClr>
      <a:srgbClr val="4BACC6">
        <a:tint val="20000"/>
      </a:srgbClr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alignNode1">
    <dgm:fillClrLst>
      <a:srgbClr val="8064A2"/>
      <a:srgbClr val="4BACC6"/>
    </dgm:fillClrLst>
    <dgm:linClrLst>
      <a:srgbClr val="8064A2"/>
      <a:srgbClr val="4BACC6"/>
    </dgm:linClrLst>
    <dgm:effectClrLst/>
    <dgm:txLinClrLst/>
    <dgm:txFillClrLst/>
    <dgm:txEffectClrLst/>
  </dgm:styleLbl>
  <dgm:styleLbl name="asst0">
    <dgm:fillClrLst meth="repeat">
      <a:srgbClr val="8064A2"/>
    </dgm:fillClrLst>
    <dgm:linClrLst meth="repeat">
      <a:sysClr val="window" lastClr="FFFFFF">
        <a:shade val="80000"/>
      </a:sysClr>
    </dgm:linClrLst>
    <dgm:effectClrLst/>
    <dgm:txLinClrLst/>
    <dgm:txFillClrLst/>
    <dgm:txEffectClrLst/>
  </dgm:styleLbl>
  <dgm:styleLbl name="asst1">
    <dgm:fillClrLst meth="repeat">
      <a:srgbClr val="4BACC6"/>
    </dgm:fillClrLst>
    <dgm:linClrLst meth="repeat">
      <a:sysClr val="window" lastClr="FFFFFF">
        <a:shade val="80000"/>
      </a:sysClr>
    </dgm:linClrLst>
    <dgm:effectClrLst/>
    <dgm:txLinClrLst/>
    <dgm:txFillClrLst/>
    <dgm:txEffectClrLst/>
  </dgm:styleLbl>
  <dgm:styleLbl name="asst2">
    <dgm:fillClrLst>
      <a:srgbClr val="F79646"/>
    </dgm:fillClrLst>
    <dgm:linClrLst meth="repeat">
      <a:sysClr val="window" lastClr="FFFFFF"/>
    </dgm:linClrLst>
    <dgm:effectClrLst/>
    <dgm:txLinClrLst/>
    <dgm:txFillClrLst/>
    <dgm:txEffectClrLst/>
  </dgm:styleLbl>
  <dgm:styleLbl name="asst3">
    <dgm:fillClrLst>
      <a:srgbClr val="4F81BD"/>
    </dgm:fillClrLst>
    <dgm:linClrLst meth="repeat">
      <a:sysClr val="window" lastClr="FFFFFF"/>
    </dgm:linClrLst>
    <dgm:effectClrLst/>
    <dgm:txLinClrLst/>
    <dgm:txFillClrLst/>
    <dgm:txEffectClrLst/>
  </dgm:styleLbl>
  <dgm:styleLbl name="asst4">
    <dgm:fillClrLst>
      <a:srgbClr val="C0504D"/>
    </dgm:fillClrLst>
    <dgm:linClrLst meth="repeat">
      <a:sysClr val="window" lastClr="FFFFFF"/>
    </dgm:linClrLst>
    <dgm:effectClrLst/>
    <dgm:txLinClrLst/>
    <dgm:txFillClrLst/>
    <dgm:txEffectClrLst/>
  </dgm:styleLbl>
  <dgm:styleLbl name="bgAcc1">
    <dgm:fillClrLst meth="repeat">
      <a:sysClr val="window" lastClr="FFFFFF">
        <a:alpha val="90000"/>
      </a:sysClr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bgAccFollowNode1">
    <dgm:fillClrLst>
      <a:srgbClr val="8064A2">
        <a:tint val="40000"/>
        <a:alpha val="90000"/>
      </a:srgbClr>
      <a:srgbClr val="4BACC6">
        <a:tint val="40000"/>
        <a:alpha val="90000"/>
      </a:srgbClr>
    </dgm:fillClrLst>
    <dgm:linClrLst>
      <a:srgbClr val="8064A2">
        <a:tint val="40000"/>
        <a:alpha val="90000"/>
      </a:srgbClr>
      <a:srgbClr val="4BACC6">
        <a:tint val="40000"/>
        <a:alpha val="90000"/>
      </a:srgbClr>
    </dgm:linClrLst>
    <dgm:effectClrLst/>
    <dgm:txLinClrLst/>
    <dgm:txFillClrLst meth="repeat">
      <a:sysClr val="windowText" lastClr="000000"/>
    </dgm:txFillClrLst>
    <dgm:txEffectClrLst/>
  </dgm:styleLbl>
  <dgm:styleLbl name="bgImgPlace1">
    <dgm:fillClrLst>
      <a:srgbClr val="8064A2">
        <a:tint val="50000"/>
      </a:srgbClr>
      <a:srgbClr val="4BACC6">
        <a:tint val="20000"/>
      </a:srgbClr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bgShp">
    <dgm:fillClrLst meth="repeat">
      <a:srgbClr val="8064A2">
        <a:tint val="40000"/>
      </a:srgbClr>
    </dgm:fillClrLst>
    <dgm:linClrLst meth="repeat">
      <a:sysClr val="windowText" lastClr="000000"/>
    </dgm:linClrLst>
    <dgm:effectClrLst/>
    <dgm:txLinClrLst/>
    <dgm:txFillClrLst meth="repeat">
      <a:sysClr val="windowText" lastClr="000000"/>
    </dgm:txFillClrLst>
    <dgm:txEffectClrLst/>
  </dgm:styleLbl>
  <dgm:styleLbl name="bgSibTrans2D1">
    <dgm:fillClrLst>
      <a:srgbClr val="8064A2"/>
      <a:srgbClr val="4BACC6"/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callout">
    <dgm:fillClrLst meth="repeat">
      <a:srgbClr val="8064A2"/>
    </dgm:fillClrLst>
    <dgm:linClrLst meth="repeat">
      <a:srgbClr val="8064A2">
        <a:tint val="50000"/>
      </a:srgbClr>
    </dgm:linClrLst>
    <dgm:effectClrLst/>
    <dgm:txLinClrLst/>
    <dgm:txFillClrLst meth="repeat">
      <a:sysClr val="windowText" lastClr="000000"/>
    </dgm:txFillClrLst>
    <dgm:txEffectClrLst/>
  </dgm:styleLbl>
  <dgm:styleLbl name="conFgAcc1">
    <dgm:fillClrLst meth="repeat">
      <a:sysClr val="window" lastClr="FFFFFF">
        <a:alpha val="90000"/>
      </a:sysClr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dkBgShp">
    <dgm:fillClrLst meth="repeat">
      <a:srgbClr val="8064A2">
        <a:shade val="90000"/>
      </a:srgbClr>
    </dgm:fillClrLst>
    <dgm:linClrLst meth="repeat">
      <a:sysClr val="windowText" lastClr="000000"/>
    </dgm:linClrLst>
    <dgm:effectClrLst/>
    <dgm:txLinClrLst/>
    <dgm:txFillClrLst meth="repeat">
      <a:sysClr val="window" lastClr="FFFFFF"/>
    </dgm:txFillClrLst>
    <dgm:txEffectClrLst/>
  </dgm:styleLbl>
  <dgm:styleLbl name="fgAcc0">
    <dgm:fillClrLst meth="repeat">
      <a:sysClr val="window" lastClr="FFFFFF">
        <a:alpha val="90000"/>
      </a:sysClr>
    </dgm:fillClrLst>
    <dgm:linClrLst>
      <a:srgbClr val="9BBB59"/>
    </dgm:linClrLst>
    <dgm:effectClrLst/>
    <dgm:txLinClrLst/>
    <dgm:txFillClrLst meth="repeat">
      <a:sysClr val="windowText" lastClr="000000"/>
    </dgm:txFillClrLst>
    <dgm:txEffectClrLst/>
  </dgm:styleLbl>
  <dgm:styleLbl name="fgAcc1">
    <dgm:fillClrLst meth="repeat">
      <a:sysClr val="window" lastClr="FFFFFF">
        <a:alpha val="90000"/>
      </a:sysClr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fgAcc2">
    <dgm:fillClrLst meth="repeat">
      <a:sysClr val="window" lastClr="FFFFFF">
        <a:alpha val="90000"/>
      </a:sysClr>
    </dgm:fillClrLst>
    <dgm:linClrLst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fgAcc3">
    <dgm:fillClrLst meth="repeat">
      <a:sysClr val="window" lastClr="FFFFFF">
        <a:alpha val="90000"/>
      </a:sysClr>
    </dgm:fillClrLst>
    <dgm:linClrLst>
      <a:srgbClr val="F79646"/>
    </dgm:linClrLst>
    <dgm:effectClrLst/>
    <dgm:txLinClrLst/>
    <dgm:txFillClrLst meth="repeat">
      <a:sysClr val="windowText" lastClr="000000"/>
    </dgm:txFillClrLst>
    <dgm:txEffectClrLst/>
  </dgm:styleLbl>
  <dgm:styleLbl name="fgAcc4">
    <dgm:fillClrLst meth="repeat">
      <a:sysClr val="window" lastClr="FFFFFF">
        <a:alpha val="90000"/>
      </a:sysClr>
    </dgm:fillClrLst>
    <dgm:linClrLst>
      <a:srgbClr val="4F81BD"/>
    </dgm:linClrLst>
    <dgm:effectClrLst/>
    <dgm:txLinClrLst/>
    <dgm:txFillClrLst meth="repeat">
      <a:sysClr val="windowText" lastClr="000000"/>
    </dgm:txFillClrLst>
    <dgm:txEffectClrLst/>
  </dgm:styleLbl>
  <dgm:styleLbl name="fgAccFollowNode1">
    <dgm:fillClrLst>
      <a:srgbClr val="8064A2">
        <a:tint val="40000"/>
        <a:alpha val="90000"/>
      </a:srgbClr>
      <a:srgbClr val="4BACC6">
        <a:tint val="40000"/>
        <a:alpha val="90000"/>
      </a:srgbClr>
    </dgm:fillClrLst>
    <dgm:linClrLst>
      <a:srgbClr val="8064A2">
        <a:tint val="40000"/>
        <a:alpha val="90000"/>
      </a:srgbClr>
      <a:srgbClr val="4BACC6">
        <a:tint val="40000"/>
        <a:alpha val="90000"/>
      </a:srgbClr>
    </dgm:linClrLst>
    <dgm:effectClrLst/>
    <dgm:txLinClrLst/>
    <dgm:txFillClrLst meth="repeat">
      <a:sysClr val="windowText" lastClr="000000"/>
    </dgm:txFillClrLst>
    <dgm:txEffectClrLst/>
  </dgm:styleLbl>
  <dgm:styleLbl name="fgImgPlace1">
    <dgm:fillClrLst>
      <a:srgbClr val="8064A2">
        <a:tint val="50000"/>
      </a:srgbClr>
      <a:srgbClr val="4BACC6">
        <a:tint val="50000"/>
      </a:srgbClr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fgShp">
    <dgm:fillClrLst meth="repeat">
      <a:srgbClr val="8064A2">
        <a:tint val="40000"/>
      </a:srgbClr>
    </dgm:fillClrLst>
    <dgm:linClrLst meth="repeat">
      <a:sysClr val="window" lastClr="FFFFFF"/>
    </dgm:linClrLst>
    <dgm:effectClrLst/>
    <dgm:txLinClrLst/>
    <dgm:txFillClrLst meth="repeat">
      <a:sysClr val="windowText" lastClr="000000"/>
    </dgm:txFillClrLst>
    <dgm:txEffectClrLst/>
  </dgm:styleLbl>
  <dgm:styleLbl name="fgSibTrans2D1">
    <dgm:fillClrLst>
      <a:srgbClr val="8064A2"/>
      <a:srgbClr val="4BACC6"/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lnNode1">
    <dgm:fillClrLst>
      <a:srgbClr val="8064A2"/>
      <a:srgbClr val="4BACC6"/>
    </dgm:fillClrLst>
    <dgm:linClrLst meth="repeat">
      <a:sysClr val="window" lastClr="FFFFFF"/>
    </dgm:linClrLst>
    <dgm:effectClrLst/>
    <dgm:txLinClrLst/>
    <dgm:txFillClrLst/>
    <dgm:txEffectClrLst/>
  </dgm:styleLbl>
  <dgm:styleLbl name="node0">
    <dgm:fillClrLst meth="repeat">
      <a:srgbClr val="9BBB59"/>
    </dgm:fillClrLst>
    <dgm:linClrLst meth="repeat">
      <a:sysClr val="window" lastClr="FFFFFF"/>
    </dgm:linClrLst>
    <dgm:effectClrLst/>
    <dgm:txLinClrLst/>
    <dgm:txFillClrLst/>
    <dgm:txEffectClrLst/>
  </dgm:styleLbl>
  <dgm:styleLbl name="node1">
    <dgm:fillClrLst>
      <a:srgbClr val="8064A2"/>
      <a:srgbClr val="4BACC6"/>
    </dgm:fillClrLst>
    <dgm:linClrLst meth="repeat">
      <a:sysClr val="window" lastClr="FFFFFF"/>
    </dgm:linClrLst>
    <dgm:effectClrLst/>
    <dgm:txLinClrLst/>
    <dgm:txFillClrLst/>
    <dgm:txEffectClrLst/>
  </dgm:styleLbl>
  <dgm:styleLbl name="node2">
    <dgm:fillClrLst>
      <a:srgbClr val="4BACC6"/>
    </dgm:fillClrLst>
    <dgm:linClrLst meth="repeat">
      <a:sysClr val="window" lastClr="FFFFFF"/>
    </dgm:linClrLst>
    <dgm:effectClrLst/>
    <dgm:txLinClrLst/>
    <dgm:txFillClrLst/>
    <dgm:txEffectClrLst/>
  </dgm:styleLbl>
  <dgm:styleLbl name="node3">
    <dgm:fillClrLst>
      <a:srgbClr val="F79646"/>
    </dgm:fillClrLst>
    <dgm:linClrLst meth="repeat">
      <a:sysClr val="window" lastClr="FFFFFF"/>
    </dgm:linClrLst>
    <dgm:effectClrLst/>
    <dgm:txLinClrLst/>
    <dgm:txFillClrLst/>
    <dgm:txEffectClrLst/>
  </dgm:styleLbl>
  <dgm:styleLbl name="node4">
    <dgm:fillClrLst>
      <a:srgbClr val="4F81BD"/>
    </dgm:fillClrLst>
    <dgm:linClrLst meth="repeat">
      <a:sysClr val="window" lastClr="FFFFFF"/>
    </dgm:linClrLst>
    <dgm:effectClrLst/>
    <dgm:txLinClrLst/>
    <dgm:txFillClrLst/>
    <dgm:txEffectClrLst/>
  </dgm:styleLbl>
  <dgm:styleLbl name="parChTrans1D1">
    <dgm:fillClrLst meth="repeat">
      <a:srgbClr val="8064A2"/>
    </dgm:fillClrLst>
    <dgm:linClrLst meth="repeat">
      <a:srgbClr val="8064A2"/>
    </dgm:linClrLst>
    <dgm:effectClrLst/>
    <dgm:txLinClrLst/>
    <dgm:txFillClrLst meth="repeat">
      <a:sysClr val="windowText" lastClr="000000"/>
    </dgm:txFillClrLst>
    <dgm:txEffectClrLst/>
  </dgm:styleLbl>
  <dgm:styleLbl name="parChTrans1D2">
    <dgm:fillClrLst meth="repeat">
      <a:srgbClr val="8064A2">
        <a:tint val="90000"/>
      </a:srgbClr>
    </dgm:fillClrLst>
    <dgm:linClrLst meth="repeat"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parChTrans1D3">
    <dgm:fillClrLst meth="repeat">
      <a:srgbClr val="8064A2">
        <a:tint val="70000"/>
      </a:srgbClr>
    </dgm:fillClrLst>
    <dgm:linClrLst meth="repeat">
      <a:srgbClr val="F79646"/>
    </dgm:linClrLst>
    <dgm:effectClrLst/>
    <dgm:txLinClrLst/>
    <dgm:txFillClrLst meth="repeat">
      <a:sysClr val="windowText" lastClr="000000"/>
    </dgm:txFillClrLst>
    <dgm:txEffectClrLst/>
  </dgm:styleLbl>
  <dgm:styleLbl name="parChTrans1D4">
    <dgm:fillClrLst meth="repeat">
      <a:srgbClr val="8064A2">
        <a:tint val="50000"/>
      </a:srgbClr>
    </dgm:fillClrLst>
    <dgm:linClrLst meth="repeat">
      <a:srgbClr val="4F81BD"/>
    </dgm:linClrLst>
    <dgm:effectClrLst/>
    <dgm:txLinClrLst/>
    <dgm:txFillClrLst meth="repeat">
      <a:sysClr val="windowText" lastClr="000000"/>
    </dgm:txFillClrLst>
    <dgm:txEffectClrLst/>
  </dgm:styleLbl>
  <dgm:styleLbl name="parChTrans2D1">
    <dgm:fillClrLst meth="repeat">
      <a:srgbClr val="8064A2"/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parChTrans2D2">
    <dgm:fillClrLst meth="repeat">
      <a:srgbClr val="4BACC6"/>
    </dgm:fillClrLst>
    <dgm:linClrLst meth="repeat">
      <a:sysClr val="window" lastClr="FFFFFF"/>
    </dgm:linClrLst>
    <dgm:effectClrLst/>
    <dgm:txLinClrLst/>
    <dgm:txFillClrLst/>
    <dgm:txEffectClrLst/>
  </dgm:styleLbl>
  <dgm:styleLbl name="parChTrans2D3">
    <dgm:fillClrLst meth="repeat">
      <a:srgbClr val="4BACC6"/>
    </dgm:fillClrLst>
    <dgm:linClrLst meth="repeat">
      <a:sysClr val="window" lastClr="FFFFFF"/>
    </dgm:linClrLst>
    <dgm:effectClrLst/>
    <dgm:txLinClrLst/>
    <dgm:txFillClrLst/>
    <dgm:txEffectClrLst/>
  </dgm:styleLbl>
  <dgm:styleLbl name="parChTrans2D4">
    <dgm:fillClrLst meth="repeat">
      <a:srgbClr val="F79646"/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revTx">
    <dgm:fillClrLst meth="repeat">
      <a:sysClr val="window" lastClr="FFFFFF">
        <a:alpha val="0"/>
      </a:sysClr>
    </dgm:fillClrLst>
    <dgm:linClrLst meth="repeat">
      <a:sysClr val="windowText" lastClr="000000">
        <a:alpha val="0"/>
      </a:sysClr>
    </dgm:linClrLst>
    <dgm:effectClrLst/>
    <dgm:txLinClrLst/>
    <dgm:txFillClrLst meth="repeat">
      <a:sysClr val="windowText" lastClr="000000"/>
    </dgm:txFillClrLst>
    <dgm:txEffectClrLst/>
  </dgm:styleLbl>
  <dgm:styleLbl name="sibTrans1D1">
    <dgm:fillClrLst/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sibTrans2D1">
    <dgm:fillClrLst>
      <a:srgbClr val="8064A2"/>
      <a:srgbClr val="4BACC6"/>
    </dgm:fillClrLst>
    <dgm:linClrLst meth="repeat">
      <a:sysClr val="window" lastClr="FFFFFF"/>
    </dgm:linClrLst>
    <dgm:effectClrLst/>
    <dgm:txLinClrLst/>
    <dgm:txFillClrLst/>
    <dgm:txEffectClrLst/>
  </dgm:styleLbl>
  <dgm:styleLbl name="solidAlignAcc1">
    <dgm:fillClrLst meth="repeat">
      <a:sysClr val="window" lastClr="FFFFFF"/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solidBgAcc1">
    <dgm:fillClrLst meth="repeat">
      <a:sysClr val="window" lastClr="FFFFFF"/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solidFgAcc1">
    <dgm:fillClrLst meth="repeat">
      <a:sysClr val="window" lastClr="FFFFFF"/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trAlignAcc1">
    <dgm:fillClrLst meth="repeat">
      <a:sysClr val="window" lastClr="FFFFFF">
        <a:alpha val="40000"/>
      </a:sysClr>
    </dgm:fillClrLst>
    <dgm:linClrLst meth="repeat">
      <a:srgbClr val="8064A2"/>
    </dgm:linClrLst>
    <dgm:effectClrLst/>
    <dgm:txLinClrLst/>
    <dgm:txFillClrLst meth="repeat">
      <a:sysClr val="windowText" lastClr="000000"/>
    </dgm:txFillClrLst>
    <dgm:txEffectClrLst/>
  </dgm:styleLbl>
  <dgm:styleLbl name="trBgShp">
    <dgm:fillClrLst meth="repeat">
      <a:srgbClr val="8064A2">
        <a:tint val="50000"/>
        <a:alpha val="40000"/>
      </a:srgbClr>
    </dgm:fillClrLst>
    <dgm:linClrLst meth="repeat">
      <a:srgbClr val="8064A2"/>
    </dgm:linClrLst>
    <dgm:effectClrLst/>
    <dgm:txLinClrLst/>
    <dgm:txFillClrLst meth="repeat">
      <a:sysClr val="window" lastClr="FFFFFF"/>
    </dgm:txFillClrLst>
    <dgm:txEffectClrLst/>
  </dgm:styleLbl>
  <dgm:styleLbl name="vennNode1">
    <dgm:fillClrLst>
      <a:srgbClr val="8064A2">
        <a:alpha val="50000"/>
      </a:srgbClr>
      <a:srgbClr val="4BACC6">
        <a:alpha val="50000"/>
      </a:srgbClr>
    </dgm:fillClrLst>
    <dgm:linClrLst meth="repeat">
      <a:sysClr val="window" lastClr="FFFFFF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ysClr val="window" lastClr="FFFFFF">
        <a:alpha val="90000"/>
      </a:sysClr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alignAccFollowNode1">
    <dgm:fillClrLst>
      <a:srgbClr val="8064A2">
        <a:tint val="40000"/>
        <a:alpha val="90000"/>
      </a:srgbClr>
      <a:srgbClr val="4BACC6">
        <a:tint val="40000"/>
        <a:alpha val="90000"/>
      </a:srgbClr>
    </dgm:fillClrLst>
    <dgm:linClrLst>
      <a:srgbClr val="8064A2">
        <a:tint val="40000"/>
        <a:alpha val="90000"/>
      </a:srgbClr>
      <a:srgbClr val="4BACC6">
        <a:tint val="40000"/>
        <a:alpha val="90000"/>
      </a:srgbClr>
    </dgm:linClrLst>
    <dgm:effectClrLst/>
    <dgm:txLinClrLst/>
    <dgm:txFillClrLst meth="repeat">
      <a:sysClr val="windowText" lastClr="000000"/>
    </dgm:txFillClrLst>
    <dgm:txEffectClrLst/>
  </dgm:styleLbl>
  <dgm:styleLbl name="alignImgPlace1">
    <dgm:fillClrLst>
      <a:srgbClr val="8064A2">
        <a:tint val="50000"/>
      </a:srgbClr>
      <a:srgbClr val="4BACC6">
        <a:tint val="20000"/>
      </a:srgbClr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alignNode1">
    <dgm:fillClrLst>
      <a:srgbClr val="8064A2"/>
      <a:srgbClr val="4BACC6"/>
    </dgm:fillClrLst>
    <dgm:linClrLst>
      <a:srgbClr val="8064A2"/>
      <a:srgbClr val="4BACC6"/>
    </dgm:linClrLst>
    <dgm:effectClrLst/>
    <dgm:txLinClrLst/>
    <dgm:txFillClrLst/>
    <dgm:txEffectClrLst/>
  </dgm:styleLbl>
  <dgm:styleLbl name="asst0">
    <dgm:fillClrLst meth="repeat">
      <a:srgbClr val="8064A2"/>
    </dgm:fillClrLst>
    <dgm:linClrLst meth="repeat">
      <a:sysClr val="window" lastClr="FFFFFF">
        <a:shade val="80000"/>
      </a:sysClr>
    </dgm:linClrLst>
    <dgm:effectClrLst/>
    <dgm:txLinClrLst/>
    <dgm:txFillClrLst/>
    <dgm:txEffectClrLst/>
  </dgm:styleLbl>
  <dgm:styleLbl name="asst1">
    <dgm:fillClrLst meth="repeat">
      <a:srgbClr val="4BACC6"/>
    </dgm:fillClrLst>
    <dgm:linClrLst meth="repeat">
      <a:sysClr val="window" lastClr="FFFFFF">
        <a:shade val="80000"/>
      </a:sysClr>
    </dgm:linClrLst>
    <dgm:effectClrLst/>
    <dgm:txLinClrLst/>
    <dgm:txFillClrLst/>
    <dgm:txEffectClrLst/>
  </dgm:styleLbl>
  <dgm:styleLbl name="asst2">
    <dgm:fillClrLst>
      <a:srgbClr val="F79646"/>
    </dgm:fillClrLst>
    <dgm:linClrLst meth="repeat">
      <a:sysClr val="window" lastClr="FFFFFF"/>
    </dgm:linClrLst>
    <dgm:effectClrLst/>
    <dgm:txLinClrLst/>
    <dgm:txFillClrLst/>
    <dgm:txEffectClrLst/>
  </dgm:styleLbl>
  <dgm:styleLbl name="asst3">
    <dgm:fillClrLst>
      <a:srgbClr val="4F81BD"/>
    </dgm:fillClrLst>
    <dgm:linClrLst meth="repeat">
      <a:sysClr val="window" lastClr="FFFFFF"/>
    </dgm:linClrLst>
    <dgm:effectClrLst/>
    <dgm:txLinClrLst/>
    <dgm:txFillClrLst/>
    <dgm:txEffectClrLst/>
  </dgm:styleLbl>
  <dgm:styleLbl name="asst4">
    <dgm:fillClrLst>
      <a:srgbClr val="C0504D"/>
    </dgm:fillClrLst>
    <dgm:linClrLst meth="repeat">
      <a:sysClr val="window" lastClr="FFFFFF"/>
    </dgm:linClrLst>
    <dgm:effectClrLst/>
    <dgm:txLinClrLst/>
    <dgm:txFillClrLst/>
    <dgm:txEffectClrLst/>
  </dgm:styleLbl>
  <dgm:styleLbl name="bgAcc1">
    <dgm:fillClrLst meth="repeat">
      <a:sysClr val="window" lastClr="FFFFFF">
        <a:alpha val="90000"/>
      </a:sysClr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bgAccFollowNode1">
    <dgm:fillClrLst>
      <a:srgbClr val="8064A2">
        <a:tint val="40000"/>
        <a:alpha val="90000"/>
      </a:srgbClr>
      <a:srgbClr val="4BACC6">
        <a:tint val="40000"/>
        <a:alpha val="90000"/>
      </a:srgbClr>
    </dgm:fillClrLst>
    <dgm:linClrLst>
      <a:srgbClr val="8064A2">
        <a:tint val="40000"/>
        <a:alpha val="90000"/>
      </a:srgbClr>
      <a:srgbClr val="4BACC6">
        <a:tint val="40000"/>
        <a:alpha val="90000"/>
      </a:srgbClr>
    </dgm:linClrLst>
    <dgm:effectClrLst/>
    <dgm:txLinClrLst/>
    <dgm:txFillClrLst meth="repeat">
      <a:sysClr val="windowText" lastClr="000000"/>
    </dgm:txFillClrLst>
    <dgm:txEffectClrLst/>
  </dgm:styleLbl>
  <dgm:styleLbl name="bgImgPlace1">
    <dgm:fillClrLst>
      <a:srgbClr val="8064A2">
        <a:tint val="50000"/>
      </a:srgbClr>
      <a:srgbClr val="4BACC6">
        <a:tint val="20000"/>
      </a:srgbClr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bgShp">
    <dgm:fillClrLst meth="repeat">
      <a:srgbClr val="8064A2">
        <a:tint val="40000"/>
      </a:srgbClr>
    </dgm:fillClrLst>
    <dgm:linClrLst meth="repeat">
      <a:sysClr val="windowText" lastClr="000000"/>
    </dgm:linClrLst>
    <dgm:effectClrLst/>
    <dgm:txLinClrLst/>
    <dgm:txFillClrLst meth="repeat">
      <a:sysClr val="windowText" lastClr="000000"/>
    </dgm:txFillClrLst>
    <dgm:txEffectClrLst/>
  </dgm:styleLbl>
  <dgm:styleLbl name="bgSibTrans2D1">
    <dgm:fillClrLst>
      <a:srgbClr val="8064A2"/>
      <a:srgbClr val="4BACC6"/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callout">
    <dgm:fillClrLst meth="repeat">
      <a:srgbClr val="8064A2"/>
    </dgm:fillClrLst>
    <dgm:linClrLst meth="repeat">
      <a:srgbClr val="8064A2">
        <a:tint val="50000"/>
      </a:srgbClr>
    </dgm:linClrLst>
    <dgm:effectClrLst/>
    <dgm:txLinClrLst/>
    <dgm:txFillClrLst meth="repeat">
      <a:sysClr val="windowText" lastClr="000000"/>
    </dgm:txFillClrLst>
    <dgm:txEffectClrLst/>
  </dgm:styleLbl>
  <dgm:styleLbl name="conFgAcc1">
    <dgm:fillClrLst meth="repeat">
      <a:sysClr val="window" lastClr="FFFFFF">
        <a:alpha val="90000"/>
      </a:sysClr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dkBgShp">
    <dgm:fillClrLst meth="repeat">
      <a:srgbClr val="8064A2">
        <a:shade val="90000"/>
      </a:srgbClr>
    </dgm:fillClrLst>
    <dgm:linClrLst meth="repeat">
      <a:sysClr val="windowText" lastClr="000000"/>
    </dgm:linClrLst>
    <dgm:effectClrLst/>
    <dgm:txLinClrLst/>
    <dgm:txFillClrLst meth="repeat">
      <a:sysClr val="window" lastClr="FFFFFF"/>
    </dgm:txFillClrLst>
    <dgm:txEffectClrLst/>
  </dgm:styleLbl>
  <dgm:styleLbl name="fgAcc0">
    <dgm:fillClrLst meth="repeat">
      <a:sysClr val="window" lastClr="FFFFFF">
        <a:alpha val="90000"/>
      </a:sysClr>
    </dgm:fillClrLst>
    <dgm:linClrLst>
      <a:srgbClr val="9BBB59"/>
    </dgm:linClrLst>
    <dgm:effectClrLst/>
    <dgm:txLinClrLst/>
    <dgm:txFillClrLst meth="repeat">
      <a:sysClr val="windowText" lastClr="000000"/>
    </dgm:txFillClrLst>
    <dgm:txEffectClrLst/>
  </dgm:styleLbl>
  <dgm:styleLbl name="fgAcc1">
    <dgm:fillClrLst meth="repeat">
      <a:sysClr val="window" lastClr="FFFFFF">
        <a:alpha val="90000"/>
      </a:sysClr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fgAcc2">
    <dgm:fillClrLst meth="repeat">
      <a:sysClr val="window" lastClr="FFFFFF">
        <a:alpha val="90000"/>
      </a:sysClr>
    </dgm:fillClrLst>
    <dgm:linClrLst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fgAcc3">
    <dgm:fillClrLst meth="repeat">
      <a:sysClr val="window" lastClr="FFFFFF">
        <a:alpha val="90000"/>
      </a:sysClr>
    </dgm:fillClrLst>
    <dgm:linClrLst>
      <a:srgbClr val="F79646"/>
    </dgm:linClrLst>
    <dgm:effectClrLst/>
    <dgm:txLinClrLst/>
    <dgm:txFillClrLst meth="repeat">
      <a:sysClr val="windowText" lastClr="000000"/>
    </dgm:txFillClrLst>
    <dgm:txEffectClrLst/>
  </dgm:styleLbl>
  <dgm:styleLbl name="fgAcc4">
    <dgm:fillClrLst meth="repeat">
      <a:sysClr val="window" lastClr="FFFFFF">
        <a:alpha val="90000"/>
      </a:sysClr>
    </dgm:fillClrLst>
    <dgm:linClrLst>
      <a:srgbClr val="4F81BD"/>
    </dgm:linClrLst>
    <dgm:effectClrLst/>
    <dgm:txLinClrLst/>
    <dgm:txFillClrLst meth="repeat">
      <a:sysClr val="windowText" lastClr="000000"/>
    </dgm:txFillClrLst>
    <dgm:txEffectClrLst/>
  </dgm:styleLbl>
  <dgm:styleLbl name="fgAccFollowNode1">
    <dgm:fillClrLst>
      <a:srgbClr val="8064A2">
        <a:tint val="40000"/>
        <a:alpha val="90000"/>
      </a:srgbClr>
      <a:srgbClr val="4BACC6">
        <a:tint val="40000"/>
        <a:alpha val="90000"/>
      </a:srgbClr>
    </dgm:fillClrLst>
    <dgm:linClrLst>
      <a:srgbClr val="8064A2">
        <a:tint val="40000"/>
        <a:alpha val="90000"/>
      </a:srgbClr>
      <a:srgbClr val="4BACC6">
        <a:tint val="40000"/>
        <a:alpha val="90000"/>
      </a:srgbClr>
    </dgm:linClrLst>
    <dgm:effectClrLst/>
    <dgm:txLinClrLst/>
    <dgm:txFillClrLst meth="repeat">
      <a:sysClr val="windowText" lastClr="000000"/>
    </dgm:txFillClrLst>
    <dgm:txEffectClrLst/>
  </dgm:styleLbl>
  <dgm:styleLbl name="fgImgPlace1">
    <dgm:fillClrLst>
      <a:srgbClr val="8064A2">
        <a:tint val="50000"/>
      </a:srgbClr>
      <a:srgbClr val="4BACC6">
        <a:tint val="50000"/>
      </a:srgbClr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fgShp">
    <dgm:fillClrLst meth="repeat">
      <a:srgbClr val="8064A2">
        <a:tint val="40000"/>
      </a:srgbClr>
    </dgm:fillClrLst>
    <dgm:linClrLst meth="repeat">
      <a:sysClr val="window" lastClr="FFFFFF"/>
    </dgm:linClrLst>
    <dgm:effectClrLst/>
    <dgm:txLinClrLst/>
    <dgm:txFillClrLst meth="repeat">
      <a:sysClr val="windowText" lastClr="000000"/>
    </dgm:txFillClrLst>
    <dgm:txEffectClrLst/>
  </dgm:styleLbl>
  <dgm:styleLbl name="fgSibTrans2D1">
    <dgm:fillClrLst>
      <a:srgbClr val="8064A2"/>
      <a:srgbClr val="4BACC6"/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lnNode1">
    <dgm:fillClrLst>
      <a:srgbClr val="8064A2"/>
      <a:srgbClr val="4BACC6"/>
    </dgm:fillClrLst>
    <dgm:linClrLst meth="repeat">
      <a:sysClr val="window" lastClr="FFFFFF"/>
    </dgm:linClrLst>
    <dgm:effectClrLst/>
    <dgm:txLinClrLst/>
    <dgm:txFillClrLst/>
    <dgm:txEffectClrLst/>
  </dgm:styleLbl>
  <dgm:styleLbl name="node0">
    <dgm:fillClrLst meth="repeat">
      <a:srgbClr val="9BBB59"/>
    </dgm:fillClrLst>
    <dgm:linClrLst meth="repeat">
      <a:sysClr val="window" lastClr="FFFFFF"/>
    </dgm:linClrLst>
    <dgm:effectClrLst/>
    <dgm:txLinClrLst/>
    <dgm:txFillClrLst/>
    <dgm:txEffectClrLst/>
  </dgm:styleLbl>
  <dgm:styleLbl name="node1">
    <dgm:fillClrLst>
      <a:srgbClr val="8064A2"/>
      <a:srgbClr val="4BACC6"/>
    </dgm:fillClrLst>
    <dgm:linClrLst meth="repeat">
      <a:sysClr val="window" lastClr="FFFFFF"/>
    </dgm:linClrLst>
    <dgm:effectClrLst/>
    <dgm:txLinClrLst/>
    <dgm:txFillClrLst/>
    <dgm:txEffectClrLst/>
  </dgm:styleLbl>
  <dgm:styleLbl name="node2">
    <dgm:fillClrLst>
      <a:srgbClr val="4BACC6"/>
    </dgm:fillClrLst>
    <dgm:linClrLst meth="repeat">
      <a:sysClr val="window" lastClr="FFFFFF"/>
    </dgm:linClrLst>
    <dgm:effectClrLst/>
    <dgm:txLinClrLst/>
    <dgm:txFillClrLst/>
    <dgm:txEffectClrLst/>
  </dgm:styleLbl>
  <dgm:styleLbl name="node3">
    <dgm:fillClrLst>
      <a:srgbClr val="F79646"/>
    </dgm:fillClrLst>
    <dgm:linClrLst meth="repeat">
      <a:sysClr val="window" lastClr="FFFFFF"/>
    </dgm:linClrLst>
    <dgm:effectClrLst/>
    <dgm:txLinClrLst/>
    <dgm:txFillClrLst/>
    <dgm:txEffectClrLst/>
  </dgm:styleLbl>
  <dgm:styleLbl name="node4">
    <dgm:fillClrLst>
      <a:srgbClr val="4F81BD"/>
    </dgm:fillClrLst>
    <dgm:linClrLst meth="repeat">
      <a:sysClr val="window" lastClr="FFFFFF"/>
    </dgm:linClrLst>
    <dgm:effectClrLst/>
    <dgm:txLinClrLst/>
    <dgm:txFillClrLst/>
    <dgm:txEffectClrLst/>
  </dgm:styleLbl>
  <dgm:styleLbl name="parChTrans1D1">
    <dgm:fillClrLst meth="repeat">
      <a:srgbClr val="8064A2"/>
    </dgm:fillClrLst>
    <dgm:linClrLst meth="repeat">
      <a:srgbClr val="8064A2"/>
    </dgm:linClrLst>
    <dgm:effectClrLst/>
    <dgm:txLinClrLst/>
    <dgm:txFillClrLst meth="repeat">
      <a:sysClr val="windowText" lastClr="000000"/>
    </dgm:txFillClrLst>
    <dgm:txEffectClrLst/>
  </dgm:styleLbl>
  <dgm:styleLbl name="parChTrans1D2">
    <dgm:fillClrLst meth="repeat">
      <a:srgbClr val="8064A2">
        <a:tint val="90000"/>
      </a:srgbClr>
    </dgm:fillClrLst>
    <dgm:linClrLst meth="repeat"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parChTrans1D3">
    <dgm:fillClrLst meth="repeat">
      <a:srgbClr val="8064A2">
        <a:tint val="70000"/>
      </a:srgbClr>
    </dgm:fillClrLst>
    <dgm:linClrLst meth="repeat">
      <a:srgbClr val="F79646"/>
    </dgm:linClrLst>
    <dgm:effectClrLst/>
    <dgm:txLinClrLst/>
    <dgm:txFillClrLst meth="repeat">
      <a:sysClr val="windowText" lastClr="000000"/>
    </dgm:txFillClrLst>
    <dgm:txEffectClrLst/>
  </dgm:styleLbl>
  <dgm:styleLbl name="parChTrans1D4">
    <dgm:fillClrLst meth="repeat">
      <a:srgbClr val="8064A2">
        <a:tint val="50000"/>
      </a:srgbClr>
    </dgm:fillClrLst>
    <dgm:linClrLst meth="repeat">
      <a:srgbClr val="4F81BD"/>
    </dgm:linClrLst>
    <dgm:effectClrLst/>
    <dgm:txLinClrLst/>
    <dgm:txFillClrLst meth="repeat">
      <a:sysClr val="windowText" lastClr="000000"/>
    </dgm:txFillClrLst>
    <dgm:txEffectClrLst/>
  </dgm:styleLbl>
  <dgm:styleLbl name="parChTrans2D1">
    <dgm:fillClrLst meth="repeat">
      <a:srgbClr val="8064A2"/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parChTrans2D2">
    <dgm:fillClrLst meth="repeat">
      <a:srgbClr val="4BACC6"/>
    </dgm:fillClrLst>
    <dgm:linClrLst meth="repeat">
      <a:sysClr val="window" lastClr="FFFFFF"/>
    </dgm:linClrLst>
    <dgm:effectClrLst/>
    <dgm:txLinClrLst/>
    <dgm:txFillClrLst/>
    <dgm:txEffectClrLst/>
  </dgm:styleLbl>
  <dgm:styleLbl name="parChTrans2D3">
    <dgm:fillClrLst meth="repeat">
      <a:srgbClr val="4BACC6"/>
    </dgm:fillClrLst>
    <dgm:linClrLst meth="repeat">
      <a:sysClr val="window" lastClr="FFFFFF"/>
    </dgm:linClrLst>
    <dgm:effectClrLst/>
    <dgm:txLinClrLst/>
    <dgm:txFillClrLst/>
    <dgm:txEffectClrLst/>
  </dgm:styleLbl>
  <dgm:styleLbl name="parChTrans2D4">
    <dgm:fillClrLst meth="repeat">
      <a:srgbClr val="F79646"/>
    </dgm:fillClrLst>
    <dgm:linClrLst meth="repeat">
      <a:sysClr val="window" lastClr="FFFFFF"/>
    </dgm:linClrLst>
    <dgm:effectClrLst/>
    <dgm:txLinClrLst/>
    <dgm:txFillClrLst meth="repeat">
      <a:sysClr val="window" lastClr="FFFFFF"/>
    </dgm:txFillClrLst>
    <dgm:txEffectClrLst/>
  </dgm:styleLbl>
  <dgm:styleLbl name="revTx">
    <dgm:fillClrLst meth="repeat">
      <a:sysClr val="window" lastClr="FFFFFF">
        <a:alpha val="0"/>
      </a:sysClr>
    </dgm:fillClrLst>
    <dgm:linClrLst meth="repeat">
      <a:sysClr val="windowText" lastClr="000000">
        <a:alpha val="0"/>
      </a:sysClr>
    </dgm:linClrLst>
    <dgm:effectClrLst/>
    <dgm:txLinClrLst/>
    <dgm:txFillClrLst meth="repeat">
      <a:sysClr val="windowText" lastClr="000000"/>
    </dgm:txFillClrLst>
    <dgm:txEffectClrLst/>
  </dgm:styleLbl>
  <dgm:styleLbl name="sibTrans1D1">
    <dgm:fillClrLst/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sibTrans2D1">
    <dgm:fillClrLst>
      <a:srgbClr val="8064A2"/>
      <a:srgbClr val="4BACC6"/>
    </dgm:fillClrLst>
    <dgm:linClrLst meth="repeat">
      <a:sysClr val="window" lastClr="FFFFFF"/>
    </dgm:linClrLst>
    <dgm:effectClrLst/>
    <dgm:txLinClrLst/>
    <dgm:txFillClrLst/>
    <dgm:txEffectClrLst/>
  </dgm:styleLbl>
  <dgm:styleLbl name="solidAlignAcc1">
    <dgm:fillClrLst meth="repeat">
      <a:sysClr val="window" lastClr="FFFFFF"/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solidBgAcc1">
    <dgm:fillClrLst meth="repeat">
      <a:sysClr val="window" lastClr="FFFFFF"/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solidFgAcc1">
    <dgm:fillClrLst meth="repeat">
      <a:sysClr val="window" lastClr="FFFFFF"/>
    </dgm:fillClrLst>
    <dgm:linClrLst>
      <a:srgbClr val="8064A2"/>
      <a:srgbClr val="4BACC6"/>
    </dgm:linClrLst>
    <dgm:effectClrLst/>
    <dgm:txLinClrLst/>
    <dgm:txFillClrLst meth="repeat">
      <a:sysClr val="windowText" lastClr="000000"/>
    </dgm:txFillClrLst>
    <dgm:txEffectClrLst/>
  </dgm:styleLbl>
  <dgm:styleLbl name="trAlignAcc1">
    <dgm:fillClrLst meth="repeat">
      <a:sysClr val="window" lastClr="FFFFFF">
        <a:alpha val="40000"/>
      </a:sysClr>
    </dgm:fillClrLst>
    <dgm:linClrLst meth="repeat">
      <a:srgbClr val="8064A2"/>
    </dgm:linClrLst>
    <dgm:effectClrLst/>
    <dgm:txLinClrLst/>
    <dgm:txFillClrLst meth="repeat">
      <a:sysClr val="windowText" lastClr="000000"/>
    </dgm:txFillClrLst>
    <dgm:txEffectClrLst/>
  </dgm:styleLbl>
  <dgm:styleLbl name="trBgShp">
    <dgm:fillClrLst meth="repeat">
      <a:srgbClr val="8064A2">
        <a:tint val="50000"/>
        <a:alpha val="40000"/>
      </a:srgbClr>
    </dgm:fillClrLst>
    <dgm:linClrLst meth="repeat">
      <a:srgbClr val="8064A2"/>
    </dgm:linClrLst>
    <dgm:effectClrLst/>
    <dgm:txLinClrLst/>
    <dgm:txFillClrLst meth="repeat">
      <a:sysClr val="window" lastClr="FFFFFF"/>
    </dgm:txFillClrLst>
    <dgm:txEffectClrLst/>
  </dgm:styleLbl>
  <dgm:styleLbl name="vennNode1">
    <dgm:fillClrLst>
      <a:srgbClr val="8064A2">
        <a:alpha val="50000"/>
      </a:srgbClr>
      <a:srgbClr val="4BACC6">
        <a:alpha val="50000"/>
      </a:srgbClr>
    </dgm:fillClrLst>
    <dgm:linClrLst meth="repeat">
      <a:sysClr val="window" lastClr="FFFFFF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8F8B5-5886-8047-835D-1C80E8CA8CB4}" type="doc">
      <dgm:prSet loTypeId="urn:microsoft.com/office/officeart/2005/8/layout/cycle2" loCatId="cycle" qsTypeId="urn:microsoft.com/office/officeart/2005/8/quickstyle/simple1#1" qsCatId="simple" csTypeId="urn:microsoft.com/office/officeart/2005/8/colors/colorful4#1" csCatId="colorful" phldr="1"/>
      <dgm:spPr/>
      <dgm:t>
        <a:bodyPr/>
        <a:lstStyle/>
        <a:p>
          <a:endParaRPr lang="zh-CN" altLang="en-US"/>
        </a:p>
      </dgm:t>
    </dgm:pt>
    <dgm:pt modelId="{49AB436F-4C1F-6949-A772-CAB6FBA315B0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产品规划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2C51D1D6-A8C3-4A43-932F-D8F49F7BEB96}" cxnId="{CF0AAA23-B728-F548-A6A3-7AD785B89BC8}" type="parTrans">
      <dgm:prSet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806550C8-1781-C04E-AEE7-20F242D626E5}" cxnId="{CF0AAA23-B728-F548-A6A3-7AD785B89BC8}" type="sibTrans">
      <dgm:prSet custT="1"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F63F03EC-53BC-0F47-AE0A-1898BBE0F8A5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需求调研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7C2D89F8-2967-774C-9029-BE31647855B9}" cxnId="{305A9957-4416-9742-A69A-ABA20409228C}" type="parTrans">
      <dgm:prSet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0B3E0BF0-BD12-9048-9104-DB0663335331}" cxnId="{305A9957-4416-9742-A69A-ABA20409228C}" type="sibTrans">
      <dgm:prSet custT="1"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B6236F3F-C9B0-DA40-9B9A-27DD1362139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产品评审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A4BB8B0D-33D8-1B4B-B414-C27BB4472A7C}" cxnId="{04F27177-87BC-AF49-81FC-8D6A74BA6356}" type="parTrans">
      <dgm:prSet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D8897EE9-B2AC-ED4F-9787-0A9A0C4E5B18}" cxnId="{04F27177-87BC-AF49-81FC-8D6A74BA6356}" type="sibTrans">
      <dgm:prSet custT="1"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70690CF2-B096-C94B-B96E-CE64533E1F1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产品开发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3079C7B8-55C8-4548-BCF2-3D1914DB50E2}" cxnId="{0A9F6EF9-B2E7-B447-9FF3-8C3E92FB4B4A}" type="parTrans">
      <dgm:prSet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0627925A-D99B-A74A-8FAF-04AF62D1F542}" cxnId="{0A9F6EF9-B2E7-B447-9FF3-8C3E92FB4B4A}" type="sibTrans">
      <dgm:prSet custT="1"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8CC1CF0A-BDA2-EF43-AF90-1EF5E01C7E39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产品测试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56B5938F-76A1-8441-B7F4-95F5FEC099F6}" cxnId="{2F910074-3B13-164E-94E0-6563E4281416}" type="parTrans">
      <dgm:prSet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88BB7B5C-EB76-9E48-93C4-1D0A6D7D120A}" cxnId="{2F910074-3B13-164E-94E0-6563E4281416}" type="sibTrans">
      <dgm:prSet custT="1"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F6510C62-F03C-694E-AAAC-88CA79714AED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产品设计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03CD830D-6D56-9244-873D-3993AB3F7070}" cxnId="{FA00F64E-295C-F34C-9F5C-278AE985E39F}" type="parTrans">
      <dgm:prSet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5A1C1BC2-3128-4247-AD22-1BD34F65ECF4}" cxnId="{FA00F64E-295C-F34C-9F5C-278AE985E39F}" type="sibTrans">
      <dgm:prSet custT="1"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0E55A09D-1F14-CB47-9839-2D93626789F0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上线试点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5B161482-D445-E84C-BB40-31587E0EEEE1}" cxnId="{1D257FF6-9FF8-784B-BA0F-AFFB4EACA573}" type="parTrans">
      <dgm:prSet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5A6E54C5-50D9-514B-A7AC-261C815CC05C}" cxnId="{1D257FF6-9FF8-784B-BA0F-AFFB4EACA573}" type="sibTrans">
      <dgm:prSet custT="1"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70B8E13B-8484-5C46-97B4-0940D0681F5F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产品迭代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B49F9D2A-69E8-5047-A06D-2EDCAF2BA678}" cxnId="{EBB8330A-3DE6-2644-885D-562F42043BE8}" type="parTrans">
      <dgm:prSet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9A85C334-BCBE-DE45-8840-6BD0F61C1BC3}" cxnId="{EBB8330A-3DE6-2644-885D-562F42043BE8}" type="sibTrans">
      <dgm:prSet custT="1"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6FCF38D1-84CD-B148-880E-83B2361259B1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全面推广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63F42E2C-8FF6-5746-91E1-E5965E5EF74D}" cxnId="{7CD7E1A4-CE77-BF45-B32D-1FABE0B5428F}" type="parTrans">
      <dgm:prSet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42B9BB99-4C83-1942-ADA9-246AD6B2BCC6}" cxnId="{7CD7E1A4-CE77-BF45-B32D-1FABE0B5428F}" type="sibTrans">
      <dgm:prSet custT="1"/>
      <dgm:spPr/>
      <dgm:t>
        <a:bodyPr/>
        <a:lstStyle/>
        <a:p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34CCF5A7-8567-AE45-BBF0-7DCE9D2BB1CC}" type="pres">
      <dgm:prSet presAssocID="{3BE8F8B5-5886-8047-835D-1C80E8CA8C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623F4D-76C8-F94D-86D4-A302E612ECCC}" type="pres">
      <dgm:prSet presAssocID="{49AB436F-4C1F-6949-A772-CAB6FBA315B0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15853E-3D21-474A-BEA3-78ABD252B854}" type="pres">
      <dgm:prSet presAssocID="{806550C8-1781-C04E-AEE7-20F242D626E5}" presName="sibTrans" presStyleLbl="sibTrans2D1" presStyleIdx="0" presStyleCnt="9"/>
      <dgm:spPr/>
      <dgm:t>
        <a:bodyPr/>
        <a:lstStyle/>
        <a:p>
          <a:endParaRPr lang="zh-CN" altLang="en-US"/>
        </a:p>
      </dgm:t>
    </dgm:pt>
    <dgm:pt modelId="{901026FC-06AA-7540-9E7F-CD9693C3E467}" type="pres">
      <dgm:prSet presAssocID="{806550C8-1781-C04E-AEE7-20F242D626E5}" presName="connectorText" presStyleLbl="sibTrans2D1" presStyleIdx="0" presStyleCnt="9"/>
      <dgm:spPr/>
      <dgm:t>
        <a:bodyPr/>
        <a:lstStyle/>
        <a:p>
          <a:endParaRPr lang="zh-CN" altLang="en-US"/>
        </a:p>
      </dgm:t>
    </dgm:pt>
    <dgm:pt modelId="{F46B469A-D26B-0448-95FB-A59BCB915631}" type="pres">
      <dgm:prSet presAssocID="{F63F03EC-53BC-0F47-AE0A-1898BBE0F8A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3D575F-61E6-404E-8C81-F62AEC8A234E}" type="pres">
      <dgm:prSet presAssocID="{0B3E0BF0-BD12-9048-9104-DB0663335331}" presName="sibTrans" presStyleLbl="sibTrans2D1" presStyleIdx="1" presStyleCnt="9"/>
      <dgm:spPr/>
      <dgm:t>
        <a:bodyPr/>
        <a:lstStyle/>
        <a:p>
          <a:endParaRPr lang="zh-CN" altLang="en-US"/>
        </a:p>
      </dgm:t>
    </dgm:pt>
    <dgm:pt modelId="{C8EBBE98-D947-3149-A99C-6A8EF1601769}" type="pres">
      <dgm:prSet presAssocID="{0B3E0BF0-BD12-9048-9104-DB0663335331}" presName="connectorText" presStyleLbl="sibTrans2D1" presStyleIdx="1" presStyleCnt="9"/>
      <dgm:spPr/>
      <dgm:t>
        <a:bodyPr/>
        <a:lstStyle/>
        <a:p>
          <a:endParaRPr lang="zh-CN" altLang="en-US"/>
        </a:p>
      </dgm:t>
    </dgm:pt>
    <dgm:pt modelId="{C964FB20-2F05-1A49-96DE-DF0BFFEB1F2A}" type="pres">
      <dgm:prSet presAssocID="{F6510C62-F03C-694E-AAAC-88CA79714AE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9996D5-539D-AF4E-BEAF-A5D0BCE2F8C6}" type="pres">
      <dgm:prSet presAssocID="{5A1C1BC2-3128-4247-AD22-1BD34F65ECF4}" presName="sibTrans" presStyleLbl="sibTrans2D1" presStyleIdx="2" presStyleCnt="9"/>
      <dgm:spPr/>
      <dgm:t>
        <a:bodyPr/>
        <a:lstStyle/>
        <a:p>
          <a:endParaRPr lang="zh-CN" altLang="en-US"/>
        </a:p>
      </dgm:t>
    </dgm:pt>
    <dgm:pt modelId="{D0C482BC-FCD2-7C4F-853B-6A3578703F11}" type="pres">
      <dgm:prSet presAssocID="{5A1C1BC2-3128-4247-AD22-1BD34F65ECF4}" presName="connectorText" presStyleLbl="sibTrans2D1" presStyleIdx="2" presStyleCnt="9"/>
      <dgm:spPr/>
      <dgm:t>
        <a:bodyPr/>
        <a:lstStyle/>
        <a:p>
          <a:endParaRPr lang="zh-CN" altLang="en-US"/>
        </a:p>
      </dgm:t>
    </dgm:pt>
    <dgm:pt modelId="{3C6ADD21-71FD-F34F-B13C-8C27AB75A0B3}" type="pres">
      <dgm:prSet presAssocID="{B6236F3F-C9B0-DA40-9B9A-27DD1362139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D883CC-AA83-724F-968B-49E97EC7AE41}" type="pres">
      <dgm:prSet presAssocID="{D8897EE9-B2AC-ED4F-9787-0A9A0C4E5B18}" presName="sibTrans" presStyleLbl="sibTrans2D1" presStyleIdx="3" presStyleCnt="9"/>
      <dgm:spPr/>
      <dgm:t>
        <a:bodyPr/>
        <a:lstStyle/>
        <a:p>
          <a:endParaRPr lang="zh-CN" altLang="en-US"/>
        </a:p>
      </dgm:t>
    </dgm:pt>
    <dgm:pt modelId="{C98EEE19-A850-3045-9AFA-074E2EDD4BB8}" type="pres">
      <dgm:prSet presAssocID="{D8897EE9-B2AC-ED4F-9787-0A9A0C4E5B18}" presName="connectorText" presStyleLbl="sibTrans2D1" presStyleIdx="3" presStyleCnt="9"/>
      <dgm:spPr/>
      <dgm:t>
        <a:bodyPr/>
        <a:lstStyle/>
        <a:p>
          <a:endParaRPr lang="zh-CN" altLang="en-US"/>
        </a:p>
      </dgm:t>
    </dgm:pt>
    <dgm:pt modelId="{BE89EF66-24E5-8C4A-A67E-D3C952B30F6B}" type="pres">
      <dgm:prSet presAssocID="{70690CF2-B096-C94B-B96E-CE64533E1F1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647A9-997B-4C4E-BBF5-C06C53879FC6}" type="pres">
      <dgm:prSet presAssocID="{0627925A-D99B-A74A-8FAF-04AF62D1F542}" presName="sibTrans" presStyleLbl="sibTrans2D1" presStyleIdx="4" presStyleCnt="9"/>
      <dgm:spPr/>
      <dgm:t>
        <a:bodyPr/>
        <a:lstStyle/>
        <a:p>
          <a:endParaRPr lang="zh-CN" altLang="en-US"/>
        </a:p>
      </dgm:t>
    </dgm:pt>
    <dgm:pt modelId="{C2FE1405-7F88-FB45-9A52-0ACA72515533}" type="pres">
      <dgm:prSet presAssocID="{0627925A-D99B-A74A-8FAF-04AF62D1F542}" presName="connectorText" presStyleLbl="sibTrans2D1" presStyleIdx="4" presStyleCnt="9"/>
      <dgm:spPr/>
      <dgm:t>
        <a:bodyPr/>
        <a:lstStyle/>
        <a:p>
          <a:endParaRPr lang="zh-CN" altLang="en-US"/>
        </a:p>
      </dgm:t>
    </dgm:pt>
    <dgm:pt modelId="{F59FC922-1C04-AD4F-8BAF-72CC0E6C4E43}" type="pres">
      <dgm:prSet presAssocID="{8CC1CF0A-BDA2-EF43-AF90-1EF5E01C7E3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A1B875-FA5F-284F-A52B-8B01C20CD361}" type="pres">
      <dgm:prSet presAssocID="{88BB7B5C-EB76-9E48-93C4-1D0A6D7D120A}" presName="sibTrans" presStyleLbl="sibTrans2D1" presStyleIdx="5" presStyleCnt="9"/>
      <dgm:spPr/>
      <dgm:t>
        <a:bodyPr/>
        <a:lstStyle/>
        <a:p>
          <a:endParaRPr lang="zh-CN" altLang="en-US"/>
        </a:p>
      </dgm:t>
    </dgm:pt>
    <dgm:pt modelId="{F4F1CA77-E963-794E-B47D-F5C988681C75}" type="pres">
      <dgm:prSet presAssocID="{88BB7B5C-EB76-9E48-93C4-1D0A6D7D120A}" presName="connectorText" presStyleLbl="sibTrans2D1" presStyleIdx="5" presStyleCnt="9"/>
      <dgm:spPr/>
      <dgm:t>
        <a:bodyPr/>
        <a:lstStyle/>
        <a:p>
          <a:endParaRPr lang="zh-CN" altLang="en-US"/>
        </a:p>
      </dgm:t>
    </dgm:pt>
    <dgm:pt modelId="{26997557-2D1C-564D-A8E0-9CD831B0B706}" type="pres">
      <dgm:prSet presAssocID="{0E55A09D-1F14-CB47-9839-2D93626789F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DCE26-E7DC-5C4E-A86C-4E28EF5A3762}" type="pres">
      <dgm:prSet presAssocID="{5A6E54C5-50D9-514B-A7AC-261C815CC05C}" presName="sibTrans" presStyleLbl="sibTrans2D1" presStyleIdx="6" presStyleCnt="9"/>
      <dgm:spPr/>
      <dgm:t>
        <a:bodyPr/>
        <a:lstStyle/>
        <a:p>
          <a:endParaRPr lang="zh-CN" altLang="en-US"/>
        </a:p>
      </dgm:t>
    </dgm:pt>
    <dgm:pt modelId="{E041CC8D-7238-D447-9008-DEA10CDC1F25}" type="pres">
      <dgm:prSet presAssocID="{5A6E54C5-50D9-514B-A7AC-261C815CC05C}" presName="connectorText" presStyleLbl="sibTrans2D1" presStyleIdx="6" presStyleCnt="9"/>
      <dgm:spPr/>
      <dgm:t>
        <a:bodyPr/>
        <a:lstStyle/>
        <a:p>
          <a:endParaRPr lang="zh-CN" altLang="en-US"/>
        </a:p>
      </dgm:t>
    </dgm:pt>
    <dgm:pt modelId="{935A7204-C527-0E41-9BB7-E8B19DB70EB2}" type="pres">
      <dgm:prSet presAssocID="{70B8E13B-8484-5C46-97B4-0940D0681F5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1D48C-A8FB-F440-91D9-797183BC1853}" type="pres">
      <dgm:prSet presAssocID="{9A85C334-BCBE-DE45-8840-6BD0F61C1BC3}" presName="sibTrans" presStyleLbl="sibTrans2D1" presStyleIdx="7" presStyleCnt="9"/>
      <dgm:spPr/>
      <dgm:t>
        <a:bodyPr/>
        <a:lstStyle/>
        <a:p>
          <a:endParaRPr lang="zh-CN" altLang="en-US"/>
        </a:p>
      </dgm:t>
    </dgm:pt>
    <dgm:pt modelId="{B8D10972-DB10-214E-8BA8-0BA89DF44820}" type="pres">
      <dgm:prSet presAssocID="{9A85C334-BCBE-DE45-8840-6BD0F61C1BC3}" presName="connectorText" presStyleLbl="sibTrans2D1" presStyleIdx="7" presStyleCnt="9"/>
      <dgm:spPr/>
      <dgm:t>
        <a:bodyPr/>
        <a:lstStyle/>
        <a:p>
          <a:endParaRPr lang="zh-CN" altLang="en-US"/>
        </a:p>
      </dgm:t>
    </dgm:pt>
    <dgm:pt modelId="{80703ACF-DAFD-274F-88FB-089016629F68}" type="pres">
      <dgm:prSet presAssocID="{6FCF38D1-84CD-B148-880E-83B2361259B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000D6-5B9E-FB4C-A60D-D22A2E34A5D5}" type="pres">
      <dgm:prSet presAssocID="{42B9BB99-4C83-1942-ADA9-246AD6B2BCC6}" presName="sibTrans" presStyleLbl="sibTrans2D1" presStyleIdx="8" presStyleCnt="9"/>
      <dgm:spPr/>
      <dgm:t>
        <a:bodyPr/>
        <a:lstStyle/>
        <a:p>
          <a:endParaRPr lang="zh-CN" altLang="en-US"/>
        </a:p>
      </dgm:t>
    </dgm:pt>
    <dgm:pt modelId="{A4CE3A61-E159-5D4F-8ECE-17B9A53C3B7B}" type="pres">
      <dgm:prSet presAssocID="{42B9BB99-4C83-1942-ADA9-246AD6B2BCC6}" presName="connectorText" presStyleLbl="sibTrans2D1" presStyleIdx="8" presStyleCnt="9"/>
      <dgm:spPr/>
      <dgm:t>
        <a:bodyPr/>
        <a:lstStyle/>
        <a:p>
          <a:endParaRPr lang="zh-CN" altLang="en-US"/>
        </a:p>
      </dgm:t>
    </dgm:pt>
  </dgm:ptLst>
  <dgm:cxnLst>
    <dgm:cxn modelId="{5C039E4D-3705-B947-8182-B0EF83A343B1}" type="presOf" srcId="{5A1C1BC2-3128-4247-AD22-1BD34F65ECF4}" destId="{D0C482BC-FCD2-7C4F-853B-6A3578703F11}" srcOrd="1" destOrd="0" presId="urn:microsoft.com/office/officeart/2005/8/layout/cycle2"/>
    <dgm:cxn modelId="{CF0AAA23-B728-F548-A6A3-7AD785B89BC8}" srcId="{3BE8F8B5-5886-8047-835D-1C80E8CA8CB4}" destId="{49AB436F-4C1F-6949-A772-CAB6FBA315B0}" srcOrd="0" destOrd="0" parTransId="{2C51D1D6-A8C3-4A43-932F-D8F49F7BEB96}" sibTransId="{806550C8-1781-C04E-AEE7-20F242D626E5}"/>
    <dgm:cxn modelId="{1D257FF6-9FF8-784B-BA0F-AFFB4EACA573}" srcId="{3BE8F8B5-5886-8047-835D-1C80E8CA8CB4}" destId="{0E55A09D-1F14-CB47-9839-2D93626789F0}" srcOrd="6" destOrd="0" parTransId="{5B161482-D445-E84C-BB40-31587E0EEEE1}" sibTransId="{5A6E54C5-50D9-514B-A7AC-261C815CC05C}"/>
    <dgm:cxn modelId="{FA00F64E-295C-F34C-9F5C-278AE985E39F}" srcId="{3BE8F8B5-5886-8047-835D-1C80E8CA8CB4}" destId="{F6510C62-F03C-694E-AAAC-88CA79714AED}" srcOrd="2" destOrd="0" parTransId="{03CD830D-6D56-9244-873D-3993AB3F7070}" sibTransId="{5A1C1BC2-3128-4247-AD22-1BD34F65ECF4}"/>
    <dgm:cxn modelId="{1EA4CDAA-EFBA-D448-AD7A-82274EFD5FD2}" type="presOf" srcId="{5A6E54C5-50D9-514B-A7AC-261C815CC05C}" destId="{E041CC8D-7238-D447-9008-DEA10CDC1F25}" srcOrd="1" destOrd="0" presId="urn:microsoft.com/office/officeart/2005/8/layout/cycle2"/>
    <dgm:cxn modelId="{B1EDBD69-C7CE-9B45-A1B9-A7263ADA470C}" type="presOf" srcId="{D8897EE9-B2AC-ED4F-9787-0A9A0C4E5B18}" destId="{C98EEE19-A850-3045-9AFA-074E2EDD4BB8}" srcOrd="1" destOrd="0" presId="urn:microsoft.com/office/officeart/2005/8/layout/cycle2"/>
    <dgm:cxn modelId="{EF018800-17BC-0745-8F40-D2A6CD5B2861}" type="presOf" srcId="{88BB7B5C-EB76-9E48-93C4-1D0A6D7D120A}" destId="{F4F1CA77-E963-794E-B47D-F5C988681C75}" srcOrd="1" destOrd="0" presId="urn:microsoft.com/office/officeart/2005/8/layout/cycle2"/>
    <dgm:cxn modelId="{CFF5CD37-0EA7-0947-B02F-BA247A734B0C}" type="presOf" srcId="{70690CF2-B096-C94B-B96E-CE64533E1F1C}" destId="{BE89EF66-24E5-8C4A-A67E-D3C952B30F6B}" srcOrd="0" destOrd="0" presId="urn:microsoft.com/office/officeart/2005/8/layout/cycle2"/>
    <dgm:cxn modelId="{EBB8330A-3DE6-2644-885D-562F42043BE8}" srcId="{3BE8F8B5-5886-8047-835D-1C80E8CA8CB4}" destId="{70B8E13B-8484-5C46-97B4-0940D0681F5F}" srcOrd="7" destOrd="0" parTransId="{B49F9D2A-69E8-5047-A06D-2EDCAF2BA678}" sibTransId="{9A85C334-BCBE-DE45-8840-6BD0F61C1BC3}"/>
    <dgm:cxn modelId="{750485DA-6E7D-6C4B-918E-97289A9EADE5}" type="presOf" srcId="{8CC1CF0A-BDA2-EF43-AF90-1EF5E01C7E39}" destId="{F59FC922-1C04-AD4F-8BAF-72CC0E6C4E43}" srcOrd="0" destOrd="0" presId="urn:microsoft.com/office/officeart/2005/8/layout/cycle2"/>
    <dgm:cxn modelId="{0502B22B-8955-B54E-849B-7757F5ECC28C}" type="presOf" srcId="{6FCF38D1-84CD-B148-880E-83B2361259B1}" destId="{80703ACF-DAFD-274F-88FB-089016629F68}" srcOrd="0" destOrd="0" presId="urn:microsoft.com/office/officeart/2005/8/layout/cycle2"/>
    <dgm:cxn modelId="{CBED4D2F-20A0-314F-83E9-1ABFEB8F8158}" type="presOf" srcId="{806550C8-1781-C04E-AEE7-20F242D626E5}" destId="{B515853E-3D21-474A-BEA3-78ABD252B854}" srcOrd="0" destOrd="0" presId="urn:microsoft.com/office/officeart/2005/8/layout/cycle2"/>
    <dgm:cxn modelId="{7CD7E1A4-CE77-BF45-B32D-1FABE0B5428F}" srcId="{3BE8F8B5-5886-8047-835D-1C80E8CA8CB4}" destId="{6FCF38D1-84CD-B148-880E-83B2361259B1}" srcOrd="8" destOrd="0" parTransId="{63F42E2C-8FF6-5746-91E1-E5965E5EF74D}" sibTransId="{42B9BB99-4C83-1942-ADA9-246AD6B2BCC6}"/>
    <dgm:cxn modelId="{AC68EDDA-F32C-FC47-A54F-44BC148D06A5}" type="presOf" srcId="{0B3E0BF0-BD12-9048-9104-DB0663335331}" destId="{6A3D575F-61E6-404E-8C81-F62AEC8A234E}" srcOrd="0" destOrd="0" presId="urn:microsoft.com/office/officeart/2005/8/layout/cycle2"/>
    <dgm:cxn modelId="{305A9957-4416-9742-A69A-ABA20409228C}" srcId="{3BE8F8B5-5886-8047-835D-1C80E8CA8CB4}" destId="{F63F03EC-53BC-0F47-AE0A-1898BBE0F8A5}" srcOrd="1" destOrd="0" parTransId="{7C2D89F8-2967-774C-9029-BE31647855B9}" sibTransId="{0B3E0BF0-BD12-9048-9104-DB0663335331}"/>
    <dgm:cxn modelId="{141E8813-C0BF-4C45-A45E-1F743D844416}" type="presOf" srcId="{D8897EE9-B2AC-ED4F-9787-0A9A0C4E5B18}" destId="{92D883CC-AA83-724F-968B-49E97EC7AE41}" srcOrd="0" destOrd="0" presId="urn:microsoft.com/office/officeart/2005/8/layout/cycle2"/>
    <dgm:cxn modelId="{02BC3595-B63D-9A46-8152-E41E61272AB8}" type="presOf" srcId="{F6510C62-F03C-694E-AAAC-88CA79714AED}" destId="{C964FB20-2F05-1A49-96DE-DF0BFFEB1F2A}" srcOrd="0" destOrd="0" presId="urn:microsoft.com/office/officeart/2005/8/layout/cycle2"/>
    <dgm:cxn modelId="{148E5C70-D30D-0447-97AC-111356448CF2}" type="presOf" srcId="{0627925A-D99B-A74A-8FAF-04AF62D1F542}" destId="{62E647A9-997B-4C4E-BBF5-C06C53879FC6}" srcOrd="0" destOrd="0" presId="urn:microsoft.com/office/officeart/2005/8/layout/cycle2"/>
    <dgm:cxn modelId="{B7D825BD-3541-1A49-90A7-E64A5BC7DFFB}" type="presOf" srcId="{49AB436F-4C1F-6949-A772-CAB6FBA315B0}" destId="{2F623F4D-76C8-F94D-86D4-A302E612ECCC}" srcOrd="0" destOrd="0" presId="urn:microsoft.com/office/officeart/2005/8/layout/cycle2"/>
    <dgm:cxn modelId="{58FB7387-3B2A-604F-8925-A83077AF7A99}" type="presOf" srcId="{806550C8-1781-C04E-AEE7-20F242D626E5}" destId="{901026FC-06AA-7540-9E7F-CD9693C3E467}" srcOrd="1" destOrd="0" presId="urn:microsoft.com/office/officeart/2005/8/layout/cycle2"/>
    <dgm:cxn modelId="{3B01EFDC-2D5F-1848-8D02-DDE4485F1BA6}" type="presOf" srcId="{88BB7B5C-EB76-9E48-93C4-1D0A6D7D120A}" destId="{0AA1B875-FA5F-284F-A52B-8B01C20CD361}" srcOrd="0" destOrd="0" presId="urn:microsoft.com/office/officeart/2005/8/layout/cycle2"/>
    <dgm:cxn modelId="{76108DD6-693C-0248-9779-4CC2577B1334}" type="presOf" srcId="{B6236F3F-C9B0-DA40-9B9A-27DD1362139A}" destId="{3C6ADD21-71FD-F34F-B13C-8C27AB75A0B3}" srcOrd="0" destOrd="0" presId="urn:microsoft.com/office/officeart/2005/8/layout/cycle2"/>
    <dgm:cxn modelId="{E464CA71-853B-B34C-BAF6-7AE6A4FE3626}" type="presOf" srcId="{42B9BB99-4C83-1942-ADA9-246AD6B2BCC6}" destId="{9B0000D6-5B9E-FB4C-A60D-D22A2E34A5D5}" srcOrd="0" destOrd="0" presId="urn:microsoft.com/office/officeart/2005/8/layout/cycle2"/>
    <dgm:cxn modelId="{9DFD5342-7A16-F44F-A79C-E3183B6D7A95}" type="presOf" srcId="{5A1C1BC2-3128-4247-AD22-1BD34F65ECF4}" destId="{9D9996D5-539D-AF4E-BEAF-A5D0BCE2F8C6}" srcOrd="0" destOrd="0" presId="urn:microsoft.com/office/officeart/2005/8/layout/cycle2"/>
    <dgm:cxn modelId="{D4AF3E11-A9B9-E642-B3E6-5FB458DC3858}" type="presOf" srcId="{5A6E54C5-50D9-514B-A7AC-261C815CC05C}" destId="{9E4DCE26-E7DC-5C4E-A86C-4E28EF5A3762}" srcOrd="0" destOrd="0" presId="urn:microsoft.com/office/officeart/2005/8/layout/cycle2"/>
    <dgm:cxn modelId="{04F27177-87BC-AF49-81FC-8D6A74BA6356}" srcId="{3BE8F8B5-5886-8047-835D-1C80E8CA8CB4}" destId="{B6236F3F-C9B0-DA40-9B9A-27DD1362139A}" srcOrd="3" destOrd="0" parTransId="{A4BB8B0D-33D8-1B4B-B414-C27BB4472A7C}" sibTransId="{D8897EE9-B2AC-ED4F-9787-0A9A0C4E5B18}"/>
    <dgm:cxn modelId="{EF0E7C69-9362-3A4B-9694-983851A767C9}" type="presOf" srcId="{70B8E13B-8484-5C46-97B4-0940D0681F5F}" destId="{935A7204-C527-0E41-9BB7-E8B19DB70EB2}" srcOrd="0" destOrd="0" presId="urn:microsoft.com/office/officeart/2005/8/layout/cycle2"/>
    <dgm:cxn modelId="{0C0B93BE-3F28-EF4B-A8CD-D36FD102D272}" type="presOf" srcId="{F63F03EC-53BC-0F47-AE0A-1898BBE0F8A5}" destId="{F46B469A-D26B-0448-95FB-A59BCB915631}" srcOrd="0" destOrd="0" presId="urn:microsoft.com/office/officeart/2005/8/layout/cycle2"/>
    <dgm:cxn modelId="{14D4FB01-9E27-EA47-BCE8-F253E77CBFAC}" type="presOf" srcId="{0E55A09D-1F14-CB47-9839-2D93626789F0}" destId="{26997557-2D1C-564D-A8E0-9CD831B0B706}" srcOrd="0" destOrd="0" presId="urn:microsoft.com/office/officeart/2005/8/layout/cycle2"/>
    <dgm:cxn modelId="{2F910074-3B13-164E-94E0-6563E4281416}" srcId="{3BE8F8B5-5886-8047-835D-1C80E8CA8CB4}" destId="{8CC1CF0A-BDA2-EF43-AF90-1EF5E01C7E39}" srcOrd="5" destOrd="0" parTransId="{56B5938F-76A1-8441-B7F4-95F5FEC099F6}" sibTransId="{88BB7B5C-EB76-9E48-93C4-1D0A6D7D120A}"/>
    <dgm:cxn modelId="{0A9F6EF9-B2E7-B447-9FF3-8C3E92FB4B4A}" srcId="{3BE8F8B5-5886-8047-835D-1C80E8CA8CB4}" destId="{70690CF2-B096-C94B-B96E-CE64533E1F1C}" srcOrd="4" destOrd="0" parTransId="{3079C7B8-55C8-4548-BCF2-3D1914DB50E2}" sibTransId="{0627925A-D99B-A74A-8FAF-04AF62D1F542}"/>
    <dgm:cxn modelId="{C28BBFAA-BCB4-3E4C-973C-B773FB754291}" type="presOf" srcId="{0B3E0BF0-BD12-9048-9104-DB0663335331}" destId="{C8EBBE98-D947-3149-A99C-6A8EF1601769}" srcOrd="1" destOrd="0" presId="urn:microsoft.com/office/officeart/2005/8/layout/cycle2"/>
    <dgm:cxn modelId="{59EC31FE-56F0-0942-A25A-3FAC93C4DED7}" type="presOf" srcId="{42B9BB99-4C83-1942-ADA9-246AD6B2BCC6}" destId="{A4CE3A61-E159-5D4F-8ECE-17B9A53C3B7B}" srcOrd="1" destOrd="0" presId="urn:microsoft.com/office/officeart/2005/8/layout/cycle2"/>
    <dgm:cxn modelId="{5C2F4A15-3BA0-1F41-9EB7-D3CEA8CD340D}" type="presOf" srcId="{3BE8F8B5-5886-8047-835D-1C80E8CA8CB4}" destId="{34CCF5A7-8567-AE45-BBF0-7DCE9D2BB1CC}" srcOrd="0" destOrd="0" presId="urn:microsoft.com/office/officeart/2005/8/layout/cycle2"/>
    <dgm:cxn modelId="{2DB79858-817C-3D4D-95DC-A960BFE3AE21}" type="presOf" srcId="{9A85C334-BCBE-DE45-8840-6BD0F61C1BC3}" destId="{29C1D48C-A8FB-F440-91D9-797183BC1853}" srcOrd="0" destOrd="0" presId="urn:microsoft.com/office/officeart/2005/8/layout/cycle2"/>
    <dgm:cxn modelId="{CECC68F4-BAA2-864F-83A3-3965CF267ADC}" type="presOf" srcId="{0627925A-D99B-A74A-8FAF-04AF62D1F542}" destId="{C2FE1405-7F88-FB45-9A52-0ACA72515533}" srcOrd="1" destOrd="0" presId="urn:microsoft.com/office/officeart/2005/8/layout/cycle2"/>
    <dgm:cxn modelId="{2D1E7AD7-6307-2E41-93CE-66910F5494B4}" type="presOf" srcId="{9A85C334-BCBE-DE45-8840-6BD0F61C1BC3}" destId="{B8D10972-DB10-214E-8BA8-0BA89DF44820}" srcOrd="1" destOrd="0" presId="urn:microsoft.com/office/officeart/2005/8/layout/cycle2"/>
    <dgm:cxn modelId="{FC6ADAAF-75F1-B24C-BC05-0F343B0488BB}" type="presParOf" srcId="{34CCF5A7-8567-AE45-BBF0-7DCE9D2BB1CC}" destId="{2F623F4D-76C8-F94D-86D4-A302E612ECCC}" srcOrd="0" destOrd="0" presId="urn:microsoft.com/office/officeart/2005/8/layout/cycle2"/>
    <dgm:cxn modelId="{3C0664CB-8950-504E-B208-657FBA17B317}" type="presParOf" srcId="{34CCF5A7-8567-AE45-BBF0-7DCE9D2BB1CC}" destId="{B515853E-3D21-474A-BEA3-78ABD252B854}" srcOrd="1" destOrd="0" presId="urn:microsoft.com/office/officeart/2005/8/layout/cycle2"/>
    <dgm:cxn modelId="{F06D804B-E162-0048-AB08-56B452F2AFEA}" type="presParOf" srcId="{B515853E-3D21-474A-BEA3-78ABD252B854}" destId="{901026FC-06AA-7540-9E7F-CD9693C3E467}" srcOrd="0" destOrd="0" presId="urn:microsoft.com/office/officeart/2005/8/layout/cycle2"/>
    <dgm:cxn modelId="{5FBE8492-9ABE-D54C-94C3-0B39AB099AF5}" type="presParOf" srcId="{34CCF5A7-8567-AE45-BBF0-7DCE9D2BB1CC}" destId="{F46B469A-D26B-0448-95FB-A59BCB915631}" srcOrd="2" destOrd="0" presId="urn:microsoft.com/office/officeart/2005/8/layout/cycle2"/>
    <dgm:cxn modelId="{B9AFB606-A286-B445-802E-23E88FAD5F69}" type="presParOf" srcId="{34CCF5A7-8567-AE45-BBF0-7DCE9D2BB1CC}" destId="{6A3D575F-61E6-404E-8C81-F62AEC8A234E}" srcOrd="3" destOrd="0" presId="urn:microsoft.com/office/officeart/2005/8/layout/cycle2"/>
    <dgm:cxn modelId="{9CC6215F-7008-7F4A-81A2-4C5E5AE39ADF}" type="presParOf" srcId="{6A3D575F-61E6-404E-8C81-F62AEC8A234E}" destId="{C8EBBE98-D947-3149-A99C-6A8EF1601769}" srcOrd="0" destOrd="0" presId="urn:microsoft.com/office/officeart/2005/8/layout/cycle2"/>
    <dgm:cxn modelId="{81F03459-4F83-874C-8566-7105A8BF21DB}" type="presParOf" srcId="{34CCF5A7-8567-AE45-BBF0-7DCE9D2BB1CC}" destId="{C964FB20-2F05-1A49-96DE-DF0BFFEB1F2A}" srcOrd="4" destOrd="0" presId="urn:microsoft.com/office/officeart/2005/8/layout/cycle2"/>
    <dgm:cxn modelId="{3BEC9157-4B9D-4B43-A330-16C71E905E65}" type="presParOf" srcId="{34CCF5A7-8567-AE45-BBF0-7DCE9D2BB1CC}" destId="{9D9996D5-539D-AF4E-BEAF-A5D0BCE2F8C6}" srcOrd="5" destOrd="0" presId="urn:microsoft.com/office/officeart/2005/8/layout/cycle2"/>
    <dgm:cxn modelId="{2AB06040-FF08-9145-BED2-A23B9E2BDB7D}" type="presParOf" srcId="{9D9996D5-539D-AF4E-BEAF-A5D0BCE2F8C6}" destId="{D0C482BC-FCD2-7C4F-853B-6A3578703F11}" srcOrd="0" destOrd="0" presId="urn:microsoft.com/office/officeart/2005/8/layout/cycle2"/>
    <dgm:cxn modelId="{1801596A-E2E7-7D42-A685-1D52B37F4FD9}" type="presParOf" srcId="{34CCF5A7-8567-AE45-BBF0-7DCE9D2BB1CC}" destId="{3C6ADD21-71FD-F34F-B13C-8C27AB75A0B3}" srcOrd="6" destOrd="0" presId="urn:microsoft.com/office/officeart/2005/8/layout/cycle2"/>
    <dgm:cxn modelId="{D6AA25B9-79BB-AB4A-B307-287B5507B1A7}" type="presParOf" srcId="{34CCF5A7-8567-AE45-BBF0-7DCE9D2BB1CC}" destId="{92D883CC-AA83-724F-968B-49E97EC7AE41}" srcOrd="7" destOrd="0" presId="urn:microsoft.com/office/officeart/2005/8/layout/cycle2"/>
    <dgm:cxn modelId="{E6FFBE2C-8EE6-284C-A1F3-1526E45B6D2D}" type="presParOf" srcId="{92D883CC-AA83-724F-968B-49E97EC7AE41}" destId="{C98EEE19-A850-3045-9AFA-074E2EDD4BB8}" srcOrd="0" destOrd="0" presId="urn:microsoft.com/office/officeart/2005/8/layout/cycle2"/>
    <dgm:cxn modelId="{562A0968-2E4D-1E41-8786-CDAC6914D23C}" type="presParOf" srcId="{34CCF5A7-8567-AE45-BBF0-7DCE9D2BB1CC}" destId="{BE89EF66-24E5-8C4A-A67E-D3C952B30F6B}" srcOrd="8" destOrd="0" presId="urn:microsoft.com/office/officeart/2005/8/layout/cycle2"/>
    <dgm:cxn modelId="{41D22EAC-2EB8-6B45-82E3-1D0F10F6255C}" type="presParOf" srcId="{34CCF5A7-8567-AE45-BBF0-7DCE9D2BB1CC}" destId="{62E647A9-997B-4C4E-BBF5-C06C53879FC6}" srcOrd="9" destOrd="0" presId="urn:microsoft.com/office/officeart/2005/8/layout/cycle2"/>
    <dgm:cxn modelId="{7535FAD7-CF1A-724C-8B74-C6870771852E}" type="presParOf" srcId="{62E647A9-997B-4C4E-BBF5-C06C53879FC6}" destId="{C2FE1405-7F88-FB45-9A52-0ACA72515533}" srcOrd="0" destOrd="0" presId="urn:microsoft.com/office/officeart/2005/8/layout/cycle2"/>
    <dgm:cxn modelId="{2E1B958A-616F-C348-8DD9-1EAC8A512046}" type="presParOf" srcId="{34CCF5A7-8567-AE45-BBF0-7DCE9D2BB1CC}" destId="{F59FC922-1C04-AD4F-8BAF-72CC0E6C4E43}" srcOrd="10" destOrd="0" presId="urn:microsoft.com/office/officeart/2005/8/layout/cycle2"/>
    <dgm:cxn modelId="{F52EFEF9-0C25-FC4A-8D4B-8A87426D8E64}" type="presParOf" srcId="{34CCF5A7-8567-AE45-BBF0-7DCE9D2BB1CC}" destId="{0AA1B875-FA5F-284F-A52B-8B01C20CD361}" srcOrd="11" destOrd="0" presId="urn:microsoft.com/office/officeart/2005/8/layout/cycle2"/>
    <dgm:cxn modelId="{F3EF3BAA-5A00-3547-8D53-DC7507FADA58}" type="presParOf" srcId="{0AA1B875-FA5F-284F-A52B-8B01C20CD361}" destId="{F4F1CA77-E963-794E-B47D-F5C988681C75}" srcOrd="0" destOrd="0" presId="urn:microsoft.com/office/officeart/2005/8/layout/cycle2"/>
    <dgm:cxn modelId="{0B4405CD-7935-CF4B-8D7A-40ADBF53EBF6}" type="presParOf" srcId="{34CCF5A7-8567-AE45-BBF0-7DCE9D2BB1CC}" destId="{26997557-2D1C-564D-A8E0-9CD831B0B706}" srcOrd="12" destOrd="0" presId="urn:microsoft.com/office/officeart/2005/8/layout/cycle2"/>
    <dgm:cxn modelId="{DA854F64-D4ED-5F4C-99CA-CB2187233431}" type="presParOf" srcId="{34CCF5A7-8567-AE45-BBF0-7DCE9D2BB1CC}" destId="{9E4DCE26-E7DC-5C4E-A86C-4E28EF5A3762}" srcOrd="13" destOrd="0" presId="urn:microsoft.com/office/officeart/2005/8/layout/cycle2"/>
    <dgm:cxn modelId="{62A55E6B-C0AF-A843-804C-8D08B0F1B4DA}" type="presParOf" srcId="{9E4DCE26-E7DC-5C4E-A86C-4E28EF5A3762}" destId="{E041CC8D-7238-D447-9008-DEA10CDC1F25}" srcOrd="0" destOrd="0" presId="urn:microsoft.com/office/officeart/2005/8/layout/cycle2"/>
    <dgm:cxn modelId="{17700985-8C24-0849-87BB-5F7185863D9E}" type="presParOf" srcId="{34CCF5A7-8567-AE45-BBF0-7DCE9D2BB1CC}" destId="{935A7204-C527-0E41-9BB7-E8B19DB70EB2}" srcOrd="14" destOrd="0" presId="urn:microsoft.com/office/officeart/2005/8/layout/cycle2"/>
    <dgm:cxn modelId="{3C4F4409-7B48-C840-B81A-5CA8A2FA547D}" type="presParOf" srcId="{34CCF5A7-8567-AE45-BBF0-7DCE9D2BB1CC}" destId="{29C1D48C-A8FB-F440-91D9-797183BC1853}" srcOrd="15" destOrd="0" presId="urn:microsoft.com/office/officeart/2005/8/layout/cycle2"/>
    <dgm:cxn modelId="{9572590B-EADA-2041-9B2C-A9B294C32719}" type="presParOf" srcId="{29C1D48C-A8FB-F440-91D9-797183BC1853}" destId="{B8D10972-DB10-214E-8BA8-0BA89DF44820}" srcOrd="0" destOrd="0" presId="urn:microsoft.com/office/officeart/2005/8/layout/cycle2"/>
    <dgm:cxn modelId="{D79E8A0B-C3AF-764B-B168-08F2EEF73706}" type="presParOf" srcId="{34CCF5A7-8567-AE45-BBF0-7DCE9D2BB1CC}" destId="{80703ACF-DAFD-274F-88FB-089016629F68}" srcOrd="16" destOrd="0" presId="urn:microsoft.com/office/officeart/2005/8/layout/cycle2"/>
    <dgm:cxn modelId="{BEBE820C-8D0B-9C40-8792-4610A4156071}" type="presParOf" srcId="{34CCF5A7-8567-AE45-BBF0-7DCE9D2BB1CC}" destId="{9B0000D6-5B9E-FB4C-A60D-D22A2E34A5D5}" srcOrd="17" destOrd="0" presId="urn:microsoft.com/office/officeart/2005/8/layout/cycle2"/>
    <dgm:cxn modelId="{B2330DFC-29B7-194F-B285-DB14F3E3D26A}" type="presParOf" srcId="{9B0000D6-5B9E-FB4C-A60D-D22A2E34A5D5}" destId="{A4CE3A61-E159-5D4F-8ECE-17B9A53C3B7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812919-13D6-D940-9B93-6FDE4BE1FFA6}" type="doc">
      <dgm:prSet loTypeId="urn:microsoft.com/office/officeart/2005/8/layout/gear1#1" loCatId="" qsTypeId="urn:microsoft.com/office/officeart/2005/8/quickstyle/simple4#1" qsCatId="simple" csTypeId="urn:microsoft.com/office/officeart/2005/8/colors/colorful4#2" csCatId="colorful" phldr="1"/>
      <dgm:spPr/>
    </dgm:pt>
    <dgm:pt modelId="{981CE61D-C42B-A74E-9D55-D05FDED03C4A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宣传推广</a:t>
          </a:r>
        </a:p>
        <a:p>
          <a:r>
            <a: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机制</a:t>
          </a:r>
        </a:p>
      </dgm:t>
    </dgm:pt>
    <dgm:pt modelId="{6F63E797-E2B1-5946-9365-2067B5B44008}" cxnId="{FE7DABD5-6DE9-7E41-AD93-7AE31CF7315C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A6175B61-17C5-2248-959C-98E5D04D1F1F}" cxnId="{FE7DABD5-6DE9-7E41-AD93-7AE31CF7315C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B248FA71-B35A-6F43-9ED4-875EE30B5BA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运维</a:t>
          </a:r>
        </a:p>
        <a:p>
          <a:r>
            <a: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机制</a:t>
          </a:r>
        </a:p>
      </dgm:t>
    </dgm:pt>
    <dgm:pt modelId="{EF94C16D-02CC-4F4B-900B-41EA9D2AFAE7}" cxnId="{8B2416FA-A5DB-BB46-B3FF-AED9FCF1C17E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C609F16F-79AC-9248-81E2-9751969E4118}" cxnId="{8B2416FA-A5DB-BB46-B3FF-AED9FCF1C17E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1D26BE08-BDA5-FD49-832A-72167E996717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会议</a:t>
          </a:r>
        </a:p>
        <a:p>
          <a:r>
            <a: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机制</a:t>
          </a:r>
        </a:p>
      </dgm:t>
    </dgm:pt>
    <dgm:pt modelId="{ABD98F00-D2DC-A340-B749-AA6EE965932B}" cxnId="{4D6442F4-2BAE-8B4A-BD46-91D1C8591D53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A58D5CE9-7FE0-6D47-A7A6-3DB3296CAF8C}" cxnId="{4D6442F4-2BAE-8B4A-BD46-91D1C8591D53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gm:t>
    </dgm:pt>
    <dgm:pt modelId="{87429C1F-4240-DC42-A198-5A785093F176}">
      <dgm:prSet phldrT="[文本]"/>
      <dgm:spPr/>
      <dgm:t>
        <a:bodyPr/>
        <a:lstStyle/>
        <a:p>
          <a:endParaRPr lang="zh-CN" altLang="en-US"/>
        </a:p>
      </dgm:t>
    </dgm:pt>
    <dgm:pt modelId="{50E04AE8-177B-5343-86AF-06FFA2A5A67E}" cxnId="{39015D61-9F19-7E41-BA89-B77052DA1373}" type="parTrans">
      <dgm:prSet/>
      <dgm:spPr/>
      <dgm:t>
        <a:bodyPr/>
        <a:lstStyle/>
        <a:p>
          <a:endParaRPr lang="zh-CN" altLang="en-US"/>
        </a:p>
      </dgm:t>
    </dgm:pt>
    <dgm:pt modelId="{14C82F6F-6C79-DD4D-ABCE-45D91B67203C}" cxnId="{39015D61-9F19-7E41-BA89-B77052DA1373}" type="sibTrans">
      <dgm:prSet/>
      <dgm:spPr/>
      <dgm:t>
        <a:bodyPr/>
        <a:lstStyle/>
        <a:p>
          <a:endParaRPr lang="zh-CN" altLang="en-US"/>
        </a:p>
      </dgm:t>
    </dgm:pt>
    <dgm:pt modelId="{4D8D8B07-9E57-194F-8C3C-630CC66BE8B1}" type="pres">
      <dgm:prSet presAssocID="{9E812919-13D6-D940-9B93-6FDE4BE1FFA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B15BF72-768A-914F-AFD8-3BE1047DC688}" type="pres">
      <dgm:prSet presAssocID="{981CE61D-C42B-A74E-9D55-D05FDED03C4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6083AA-6B9D-CC47-B844-1ED67245635B}" type="pres">
      <dgm:prSet presAssocID="{981CE61D-C42B-A74E-9D55-D05FDED03C4A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E4766916-103B-CD48-AEBD-57ED5073DF67}" type="pres">
      <dgm:prSet presAssocID="{981CE61D-C42B-A74E-9D55-D05FDED03C4A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402469E0-E037-224C-BB39-29AE82DCA993}" type="pres">
      <dgm:prSet presAssocID="{B248FA71-B35A-6F43-9ED4-875EE30B5BA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36615-10A4-E443-8D4E-A10AA639A717}" type="pres">
      <dgm:prSet presAssocID="{B248FA71-B35A-6F43-9ED4-875EE30B5BA4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37661177-8E76-B84F-A531-5AE3E8B27870}" type="pres">
      <dgm:prSet presAssocID="{B248FA71-B35A-6F43-9ED4-875EE30B5BA4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69D1A2E1-625C-124C-8482-152A8135C965}" type="pres">
      <dgm:prSet presAssocID="{1D26BE08-BDA5-FD49-832A-72167E996717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6DB55E7F-69E3-3D4A-A2AE-25B68CB611F9}" type="pres">
      <dgm:prSet presAssocID="{1D26BE08-BDA5-FD49-832A-72167E99671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B5A14D-4956-E549-93CF-A2F76EAABA72}" type="pres">
      <dgm:prSet presAssocID="{1D26BE08-BDA5-FD49-832A-72167E996717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985E2DE7-C52A-2847-BAFF-087A34E5AFA9}" type="pres">
      <dgm:prSet presAssocID="{1D26BE08-BDA5-FD49-832A-72167E996717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204FD45D-0327-EB48-A72C-A21CC6B26387}" type="pres">
      <dgm:prSet presAssocID="{A6175B61-17C5-2248-959C-98E5D04D1F1F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A831EED8-3812-0A4D-842F-38B3EFB95A03}" type="pres">
      <dgm:prSet presAssocID="{C609F16F-79AC-9248-81E2-9751969E4118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EE9555CF-3EFC-1B43-A22F-D3AADB8DDF74}" type="pres">
      <dgm:prSet presAssocID="{A58D5CE9-7FE0-6D47-A7A6-3DB3296CAF8C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D8FF56B-76B1-254E-8340-34E0D6FD5E00}" type="presOf" srcId="{A6175B61-17C5-2248-959C-98E5D04D1F1F}" destId="{204FD45D-0327-EB48-A72C-A21CC6B26387}" srcOrd="0" destOrd="0" presId="urn:microsoft.com/office/officeart/2005/8/layout/gear1#1"/>
    <dgm:cxn modelId="{351B2864-6138-FE44-BD2F-B8B596FF29B0}" type="presOf" srcId="{981CE61D-C42B-A74E-9D55-D05FDED03C4A}" destId="{9B6083AA-6B9D-CC47-B844-1ED67245635B}" srcOrd="1" destOrd="0" presId="urn:microsoft.com/office/officeart/2005/8/layout/gear1#1"/>
    <dgm:cxn modelId="{884EF03B-1714-C44F-8699-55153A6C09E3}" type="presOf" srcId="{C609F16F-79AC-9248-81E2-9751969E4118}" destId="{A831EED8-3812-0A4D-842F-38B3EFB95A03}" srcOrd="0" destOrd="0" presId="urn:microsoft.com/office/officeart/2005/8/layout/gear1#1"/>
    <dgm:cxn modelId="{807BB907-8943-8B49-A2F5-12821A2C5806}" type="presOf" srcId="{B248FA71-B35A-6F43-9ED4-875EE30B5BA4}" destId="{37661177-8E76-B84F-A531-5AE3E8B27870}" srcOrd="2" destOrd="0" presId="urn:microsoft.com/office/officeart/2005/8/layout/gear1#1"/>
    <dgm:cxn modelId="{8B2416FA-A5DB-BB46-B3FF-AED9FCF1C17E}" srcId="{9E812919-13D6-D940-9B93-6FDE4BE1FFA6}" destId="{B248FA71-B35A-6F43-9ED4-875EE30B5BA4}" srcOrd="1" destOrd="0" parTransId="{EF94C16D-02CC-4F4B-900B-41EA9D2AFAE7}" sibTransId="{C609F16F-79AC-9248-81E2-9751969E4118}"/>
    <dgm:cxn modelId="{AE38E153-EAED-1B44-B005-89FF31316F17}" type="presOf" srcId="{1D26BE08-BDA5-FD49-832A-72167E996717}" destId="{CDB5A14D-4956-E549-93CF-A2F76EAABA72}" srcOrd="2" destOrd="0" presId="urn:microsoft.com/office/officeart/2005/8/layout/gear1#1"/>
    <dgm:cxn modelId="{FE7DABD5-6DE9-7E41-AD93-7AE31CF7315C}" srcId="{9E812919-13D6-D940-9B93-6FDE4BE1FFA6}" destId="{981CE61D-C42B-A74E-9D55-D05FDED03C4A}" srcOrd="0" destOrd="0" parTransId="{6F63E797-E2B1-5946-9365-2067B5B44008}" sibTransId="{A6175B61-17C5-2248-959C-98E5D04D1F1F}"/>
    <dgm:cxn modelId="{39015D61-9F19-7E41-BA89-B77052DA1373}" srcId="{9E812919-13D6-D940-9B93-6FDE4BE1FFA6}" destId="{87429C1F-4240-DC42-A198-5A785093F176}" srcOrd="3" destOrd="0" parTransId="{50E04AE8-177B-5343-86AF-06FFA2A5A67E}" sibTransId="{14C82F6F-6C79-DD4D-ABCE-45D91B67203C}"/>
    <dgm:cxn modelId="{6F499F7A-A4F0-9943-A623-91B8CDD50305}" type="presOf" srcId="{1D26BE08-BDA5-FD49-832A-72167E996717}" destId="{69D1A2E1-625C-124C-8482-152A8135C965}" srcOrd="0" destOrd="0" presId="urn:microsoft.com/office/officeart/2005/8/layout/gear1#1"/>
    <dgm:cxn modelId="{4D6442F4-2BAE-8B4A-BD46-91D1C8591D53}" srcId="{9E812919-13D6-D940-9B93-6FDE4BE1FFA6}" destId="{1D26BE08-BDA5-FD49-832A-72167E996717}" srcOrd="2" destOrd="0" parTransId="{ABD98F00-D2DC-A340-B749-AA6EE965932B}" sibTransId="{A58D5CE9-7FE0-6D47-A7A6-3DB3296CAF8C}"/>
    <dgm:cxn modelId="{25EF1204-A026-A74B-A83D-CC570CC8AD55}" type="presOf" srcId="{981CE61D-C42B-A74E-9D55-D05FDED03C4A}" destId="{E4766916-103B-CD48-AEBD-57ED5073DF67}" srcOrd="2" destOrd="0" presId="urn:microsoft.com/office/officeart/2005/8/layout/gear1#1"/>
    <dgm:cxn modelId="{8D730714-5BA4-274E-8166-563891F8B925}" type="presOf" srcId="{A58D5CE9-7FE0-6D47-A7A6-3DB3296CAF8C}" destId="{EE9555CF-3EFC-1B43-A22F-D3AADB8DDF74}" srcOrd="0" destOrd="0" presId="urn:microsoft.com/office/officeart/2005/8/layout/gear1#1"/>
    <dgm:cxn modelId="{492B7D56-B1D9-0840-8A00-32FF9F660611}" type="presOf" srcId="{1D26BE08-BDA5-FD49-832A-72167E996717}" destId="{6DB55E7F-69E3-3D4A-A2AE-25B68CB611F9}" srcOrd="1" destOrd="0" presId="urn:microsoft.com/office/officeart/2005/8/layout/gear1#1"/>
    <dgm:cxn modelId="{AC1D992C-7703-B04F-8E07-1710904B5CA2}" type="presOf" srcId="{B248FA71-B35A-6F43-9ED4-875EE30B5BA4}" destId="{402469E0-E037-224C-BB39-29AE82DCA993}" srcOrd="0" destOrd="0" presId="urn:microsoft.com/office/officeart/2005/8/layout/gear1#1"/>
    <dgm:cxn modelId="{B609B4AD-F3BF-6040-BAD7-7DA64D776335}" type="presOf" srcId="{1D26BE08-BDA5-FD49-832A-72167E996717}" destId="{985E2DE7-C52A-2847-BAFF-087A34E5AFA9}" srcOrd="3" destOrd="0" presId="urn:microsoft.com/office/officeart/2005/8/layout/gear1#1"/>
    <dgm:cxn modelId="{EDE4B178-88F6-3B43-B06E-E1B6FF51535C}" type="presOf" srcId="{9E812919-13D6-D940-9B93-6FDE4BE1FFA6}" destId="{4D8D8B07-9E57-194F-8C3C-630CC66BE8B1}" srcOrd="0" destOrd="0" presId="urn:microsoft.com/office/officeart/2005/8/layout/gear1#1"/>
    <dgm:cxn modelId="{FDDF8B1D-33FF-354B-A8C1-C725133A7790}" type="presOf" srcId="{981CE61D-C42B-A74E-9D55-D05FDED03C4A}" destId="{AB15BF72-768A-914F-AFD8-3BE1047DC688}" srcOrd="0" destOrd="0" presId="urn:microsoft.com/office/officeart/2005/8/layout/gear1#1"/>
    <dgm:cxn modelId="{34500BF4-3104-6C46-90AD-76DC8A5C5A25}" type="presOf" srcId="{B248FA71-B35A-6F43-9ED4-875EE30B5BA4}" destId="{A5B36615-10A4-E443-8D4E-A10AA639A717}" srcOrd="1" destOrd="0" presId="urn:microsoft.com/office/officeart/2005/8/layout/gear1#1"/>
    <dgm:cxn modelId="{F9DAA035-E1EC-4346-AAB5-FD8CC553FCCD}" type="presParOf" srcId="{4D8D8B07-9E57-194F-8C3C-630CC66BE8B1}" destId="{AB15BF72-768A-914F-AFD8-3BE1047DC688}" srcOrd="0" destOrd="0" presId="urn:microsoft.com/office/officeart/2005/8/layout/gear1#1"/>
    <dgm:cxn modelId="{DB2384DC-0B67-DA4C-9C7A-A3D45292F44E}" type="presParOf" srcId="{4D8D8B07-9E57-194F-8C3C-630CC66BE8B1}" destId="{9B6083AA-6B9D-CC47-B844-1ED67245635B}" srcOrd="1" destOrd="0" presId="urn:microsoft.com/office/officeart/2005/8/layout/gear1#1"/>
    <dgm:cxn modelId="{EE70057D-95E7-914F-B481-911A75B47BBA}" type="presParOf" srcId="{4D8D8B07-9E57-194F-8C3C-630CC66BE8B1}" destId="{E4766916-103B-CD48-AEBD-57ED5073DF67}" srcOrd="2" destOrd="0" presId="urn:microsoft.com/office/officeart/2005/8/layout/gear1#1"/>
    <dgm:cxn modelId="{2758722D-A8E5-A54D-A401-3B3DFF1B289D}" type="presParOf" srcId="{4D8D8B07-9E57-194F-8C3C-630CC66BE8B1}" destId="{402469E0-E037-224C-BB39-29AE82DCA993}" srcOrd="3" destOrd="0" presId="urn:microsoft.com/office/officeart/2005/8/layout/gear1#1"/>
    <dgm:cxn modelId="{94873AA2-9C76-DD41-95B8-363815620B64}" type="presParOf" srcId="{4D8D8B07-9E57-194F-8C3C-630CC66BE8B1}" destId="{A5B36615-10A4-E443-8D4E-A10AA639A717}" srcOrd="4" destOrd="0" presId="urn:microsoft.com/office/officeart/2005/8/layout/gear1#1"/>
    <dgm:cxn modelId="{86962A16-3DDC-DF48-8725-FFE65E8A25EE}" type="presParOf" srcId="{4D8D8B07-9E57-194F-8C3C-630CC66BE8B1}" destId="{37661177-8E76-B84F-A531-5AE3E8B27870}" srcOrd="5" destOrd="0" presId="urn:microsoft.com/office/officeart/2005/8/layout/gear1#1"/>
    <dgm:cxn modelId="{D53B52FA-F606-4E41-914B-80A267FDAB35}" type="presParOf" srcId="{4D8D8B07-9E57-194F-8C3C-630CC66BE8B1}" destId="{69D1A2E1-625C-124C-8482-152A8135C965}" srcOrd="6" destOrd="0" presId="urn:microsoft.com/office/officeart/2005/8/layout/gear1#1"/>
    <dgm:cxn modelId="{69F38A1B-19FB-BD4E-95FF-E9255B61E914}" type="presParOf" srcId="{4D8D8B07-9E57-194F-8C3C-630CC66BE8B1}" destId="{6DB55E7F-69E3-3D4A-A2AE-25B68CB611F9}" srcOrd="7" destOrd="0" presId="urn:microsoft.com/office/officeart/2005/8/layout/gear1#1"/>
    <dgm:cxn modelId="{E4BC5852-0698-EB44-AA6F-C2415FC80AA7}" type="presParOf" srcId="{4D8D8B07-9E57-194F-8C3C-630CC66BE8B1}" destId="{CDB5A14D-4956-E549-93CF-A2F76EAABA72}" srcOrd="8" destOrd="0" presId="urn:microsoft.com/office/officeart/2005/8/layout/gear1#1"/>
    <dgm:cxn modelId="{A676B676-3AC7-6B41-93D2-69DB28F53AE4}" type="presParOf" srcId="{4D8D8B07-9E57-194F-8C3C-630CC66BE8B1}" destId="{985E2DE7-C52A-2847-BAFF-087A34E5AFA9}" srcOrd="9" destOrd="0" presId="urn:microsoft.com/office/officeart/2005/8/layout/gear1#1"/>
    <dgm:cxn modelId="{9CF14010-C180-C948-BC3C-1F176890D2C8}" type="presParOf" srcId="{4D8D8B07-9E57-194F-8C3C-630CC66BE8B1}" destId="{204FD45D-0327-EB48-A72C-A21CC6B26387}" srcOrd="10" destOrd="0" presId="urn:microsoft.com/office/officeart/2005/8/layout/gear1#1"/>
    <dgm:cxn modelId="{D7586BC8-976D-9049-8629-5CB3D254CCC8}" type="presParOf" srcId="{4D8D8B07-9E57-194F-8C3C-630CC66BE8B1}" destId="{A831EED8-3812-0A4D-842F-38B3EFB95A03}" srcOrd="11" destOrd="0" presId="urn:microsoft.com/office/officeart/2005/8/layout/gear1#1"/>
    <dgm:cxn modelId="{17D718F0-B73B-D942-B118-01EFF333A9E4}" type="presParOf" srcId="{4D8D8B07-9E57-194F-8C3C-630CC66BE8B1}" destId="{EE9555CF-3EFC-1B43-A22F-D3AADB8DDF74}" srcOrd="12" destOrd="0" presId="urn:microsoft.com/office/officeart/2005/8/layout/gear1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136598" cy="2855064"/>
        <a:chOff x="0" y="0"/>
        <a:chExt cx="3136598" cy="2855064"/>
      </a:xfrm>
    </dsp:grpSpPr>
    <dsp:sp modelId="{2F623F4D-76C8-F94D-86D4-A302E612ECCC}">
      <dsp:nvSpPr>
        <dsp:cNvPr id="3" name="椭圆 2"/>
        <dsp:cNvSpPr/>
      </dsp:nvSpPr>
      <dsp:spPr bwMode="white">
        <a:xfrm>
          <a:off x="1296567" y="0"/>
          <a:ext cx="543463" cy="543463"/>
        </a:xfrm>
        <a:prstGeom prst="ellipse">
          <a:avLst/>
        </a:prstGeom>
      </dsp:spPr>
      <dsp:style>
        <a:lnRef idx="2">
          <a:sysClr val="window" lastClr="FFFFFF"/>
        </a:lnRef>
        <a:fillRef idx="1">
          <a:srgbClr val="8064A2">
            <a:hueOff val="0"/>
            <a:satOff val="0"/>
            <a:lumOff val="0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产品规划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>
        <a:off x="1296567" y="0"/>
        <a:ext cx="543463" cy="543463"/>
      </dsp:txXfrm>
    </dsp:sp>
    <dsp:sp modelId="{B515853E-3D21-474A-BEA3-78ABD252B854}">
      <dsp:nvSpPr>
        <dsp:cNvPr id="4" name="右箭头 3"/>
        <dsp:cNvSpPr/>
      </dsp:nvSpPr>
      <dsp:spPr bwMode="white">
        <a:xfrm rot="1199999">
          <a:off x="1879307" y="319429"/>
          <a:ext cx="144018" cy="1834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ysClr val="window" lastClr="FFFFFF"/>
        </a:lnRef>
        <a:fillRef idx="1">
          <a:srgbClr val="8064A2">
            <a:hueOff val="0"/>
            <a:satOff val="0"/>
            <a:lumOff val="0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 rot="1199999">
        <a:off x="1879307" y="319429"/>
        <a:ext cx="144018" cy="183419"/>
      </dsp:txXfrm>
    </dsp:sp>
    <dsp:sp modelId="{F46B469A-D26B-0448-95FB-A59BCB915631}">
      <dsp:nvSpPr>
        <dsp:cNvPr id="5" name="椭圆 4"/>
        <dsp:cNvSpPr/>
      </dsp:nvSpPr>
      <dsp:spPr bwMode="white">
        <a:xfrm>
          <a:off x="2062600" y="278813"/>
          <a:ext cx="543463" cy="543463"/>
        </a:xfrm>
        <a:prstGeom prst="ellipse">
          <a:avLst/>
        </a:prstGeom>
      </dsp:spPr>
      <dsp:style>
        <a:lnRef idx="2">
          <a:sysClr val="window" lastClr="FFFFFF"/>
        </a:lnRef>
        <a:fillRef idx="1">
          <a:srgbClr val="8064A2">
            <a:hueOff val="-562500"/>
            <a:satOff val="3333"/>
            <a:lumOff val="294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需求调研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>
        <a:off x="2062600" y="278813"/>
        <a:ext cx="543463" cy="543463"/>
      </dsp:txXfrm>
    </dsp:sp>
    <dsp:sp modelId="{6A3D575F-61E6-404E-8C81-F62AEC8A234E}">
      <dsp:nvSpPr>
        <dsp:cNvPr id="6" name="右箭头 5"/>
        <dsp:cNvSpPr/>
      </dsp:nvSpPr>
      <dsp:spPr bwMode="white">
        <a:xfrm rot="3599999">
          <a:off x="2466122" y="811825"/>
          <a:ext cx="144018" cy="1834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ysClr val="window" lastClr="FFFFFF"/>
        </a:lnRef>
        <a:fillRef idx="1">
          <a:srgbClr val="8064A2">
            <a:hueOff val="-562500"/>
            <a:satOff val="3333"/>
            <a:lumOff val="294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 rot="3599999">
        <a:off x="2466122" y="811825"/>
        <a:ext cx="144018" cy="183419"/>
      </dsp:txXfrm>
    </dsp:sp>
    <dsp:sp modelId="{C964FB20-2F05-1A49-96DE-DF0BFFEB1F2A}">
      <dsp:nvSpPr>
        <dsp:cNvPr id="7" name="椭圆 6"/>
        <dsp:cNvSpPr/>
      </dsp:nvSpPr>
      <dsp:spPr bwMode="white">
        <a:xfrm>
          <a:off x="2470198" y="984793"/>
          <a:ext cx="543463" cy="543463"/>
        </a:xfrm>
        <a:prstGeom prst="ellipse">
          <a:avLst/>
        </a:prstGeom>
      </dsp:spPr>
      <dsp:style>
        <a:lnRef idx="2">
          <a:sysClr val="window" lastClr="FFFFFF"/>
        </a:lnRef>
        <a:fillRef idx="1">
          <a:srgbClr val="8064A2">
            <a:hueOff val="-1125000"/>
            <a:satOff val="6667"/>
            <a:lumOff val="588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产品设计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>
        <a:off x="2470198" y="984793"/>
        <a:ext cx="543463" cy="543463"/>
      </dsp:txXfrm>
    </dsp:sp>
    <dsp:sp modelId="{9D9996D5-539D-AF4E-BEAF-A5D0BCE2F8C6}">
      <dsp:nvSpPr>
        <dsp:cNvPr id="8" name="右箭头 7"/>
        <dsp:cNvSpPr/>
      </dsp:nvSpPr>
      <dsp:spPr bwMode="white">
        <a:xfrm rot="6000000">
          <a:off x="2599142" y="1566220"/>
          <a:ext cx="144018" cy="1834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ysClr val="window" lastClr="FFFFFF"/>
        </a:lnRef>
        <a:fillRef idx="1">
          <a:srgbClr val="8064A2">
            <a:hueOff val="-1125000"/>
            <a:satOff val="6667"/>
            <a:lumOff val="588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rot="108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 rot="6000000">
        <a:off x="2599142" y="1566220"/>
        <a:ext cx="144018" cy="183419"/>
      </dsp:txXfrm>
    </dsp:sp>
    <dsp:sp modelId="{3C6ADD21-71FD-F34F-B13C-8C27AB75A0B3}">
      <dsp:nvSpPr>
        <dsp:cNvPr id="9" name="椭圆 8"/>
        <dsp:cNvSpPr/>
      </dsp:nvSpPr>
      <dsp:spPr bwMode="white">
        <a:xfrm>
          <a:off x="2328641" y="1787603"/>
          <a:ext cx="543463" cy="543463"/>
        </a:xfrm>
        <a:prstGeom prst="ellipse">
          <a:avLst/>
        </a:prstGeom>
      </dsp:spPr>
      <dsp:style>
        <a:lnRef idx="2">
          <a:sysClr val="window" lastClr="FFFFFF"/>
        </a:lnRef>
        <a:fillRef idx="1">
          <a:srgbClr val="8064A2">
            <a:hueOff val="-1687500"/>
            <a:satOff val="10000"/>
            <a:lumOff val="882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产品评审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>
        <a:off x="2328641" y="1787603"/>
        <a:ext cx="543463" cy="543463"/>
      </dsp:txXfrm>
    </dsp:sp>
    <dsp:sp modelId="{92D883CC-AA83-724F-968B-49E97EC7AE41}">
      <dsp:nvSpPr>
        <dsp:cNvPr id="10" name="右箭头 9"/>
        <dsp:cNvSpPr/>
      </dsp:nvSpPr>
      <dsp:spPr bwMode="white">
        <a:xfrm rot="8400000">
          <a:off x="2216125" y="2229624"/>
          <a:ext cx="144018" cy="1834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ysClr val="window" lastClr="FFFFFF"/>
        </a:lnRef>
        <a:fillRef idx="1">
          <a:srgbClr val="8064A2">
            <a:hueOff val="-1687500"/>
            <a:satOff val="10000"/>
            <a:lumOff val="882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rot="108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 rot="8400000">
        <a:off x="2216125" y="2229624"/>
        <a:ext cx="144018" cy="183419"/>
      </dsp:txXfrm>
    </dsp:sp>
    <dsp:sp modelId="{BE89EF66-24E5-8C4A-A67E-D3C952B30F6B}">
      <dsp:nvSpPr>
        <dsp:cNvPr id="11" name="椭圆 10"/>
        <dsp:cNvSpPr/>
      </dsp:nvSpPr>
      <dsp:spPr bwMode="white">
        <a:xfrm>
          <a:off x="1704165" y="2311601"/>
          <a:ext cx="543463" cy="543463"/>
        </a:xfrm>
        <a:prstGeom prst="ellipse">
          <a:avLst/>
        </a:prstGeom>
      </dsp:spPr>
      <dsp:style>
        <a:lnRef idx="2">
          <a:sysClr val="window" lastClr="FFFFFF"/>
        </a:lnRef>
        <a:fillRef idx="1">
          <a:srgbClr val="8064A2">
            <a:hueOff val="-2250000"/>
            <a:satOff val="13333"/>
            <a:lumOff val="1176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产品开发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>
        <a:off x="1704165" y="2311601"/>
        <a:ext cx="543463" cy="543463"/>
      </dsp:txXfrm>
    </dsp:sp>
    <dsp:sp modelId="{62E647A9-997B-4C4E-BBF5-C06C53879FC6}">
      <dsp:nvSpPr>
        <dsp:cNvPr id="12" name="右箭头 11"/>
        <dsp:cNvSpPr/>
      </dsp:nvSpPr>
      <dsp:spPr bwMode="white">
        <a:xfrm rot="10800000">
          <a:off x="1496290" y="2491623"/>
          <a:ext cx="144018" cy="1834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ysClr val="window" lastClr="FFFFFF"/>
        </a:lnRef>
        <a:fillRef idx="1">
          <a:srgbClr val="8064A2">
            <a:hueOff val="-2250000"/>
            <a:satOff val="13333"/>
            <a:lumOff val="1176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rot="108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 rot="10800000">
        <a:off x="1496290" y="2491623"/>
        <a:ext cx="144018" cy="183419"/>
      </dsp:txXfrm>
    </dsp:sp>
    <dsp:sp modelId="{F59FC922-1C04-AD4F-8BAF-72CC0E6C4E43}">
      <dsp:nvSpPr>
        <dsp:cNvPr id="13" name="椭圆 12"/>
        <dsp:cNvSpPr/>
      </dsp:nvSpPr>
      <dsp:spPr bwMode="white">
        <a:xfrm>
          <a:off x="888970" y="2311601"/>
          <a:ext cx="543463" cy="543463"/>
        </a:xfrm>
        <a:prstGeom prst="ellipse">
          <a:avLst/>
        </a:prstGeom>
      </dsp:spPr>
      <dsp:style>
        <a:lnRef idx="2">
          <a:sysClr val="window" lastClr="FFFFFF"/>
        </a:lnRef>
        <a:fillRef idx="1">
          <a:srgbClr val="8064A2">
            <a:hueOff val="-2812500"/>
            <a:satOff val="16667"/>
            <a:lumOff val="1471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产品测试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>
        <a:off x="888970" y="2311601"/>
        <a:ext cx="543463" cy="543463"/>
      </dsp:txXfrm>
    </dsp:sp>
    <dsp:sp modelId="{0AA1B875-FA5F-284F-A52B-8B01C20CD361}">
      <dsp:nvSpPr>
        <dsp:cNvPr id="14" name="右箭头 13"/>
        <dsp:cNvSpPr/>
      </dsp:nvSpPr>
      <dsp:spPr bwMode="white">
        <a:xfrm rot="13200000">
          <a:off x="776455" y="2229624"/>
          <a:ext cx="144018" cy="1834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ysClr val="window" lastClr="FFFFFF"/>
        </a:lnRef>
        <a:fillRef idx="1">
          <a:srgbClr val="8064A2">
            <a:hueOff val="-2812500"/>
            <a:satOff val="16667"/>
            <a:lumOff val="1471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rot="108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 rot="13200000">
        <a:off x="776455" y="2229624"/>
        <a:ext cx="144018" cy="183419"/>
      </dsp:txXfrm>
    </dsp:sp>
    <dsp:sp modelId="{26997557-2D1C-564D-A8E0-9CD831B0B706}">
      <dsp:nvSpPr>
        <dsp:cNvPr id="15" name="椭圆 14"/>
        <dsp:cNvSpPr/>
      </dsp:nvSpPr>
      <dsp:spPr bwMode="white">
        <a:xfrm>
          <a:off x="264494" y="1787603"/>
          <a:ext cx="543463" cy="543463"/>
        </a:xfrm>
        <a:prstGeom prst="ellipse">
          <a:avLst/>
        </a:prstGeom>
      </dsp:spPr>
      <dsp:style>
        <a:lnRef idx="2">
          <a:sysClr val="window" lastClr="FFFFFF"/>
        </a:lnRef>
        <a:fillRef idx="1">
          <a:srgbClr val="8064A2">
            <a:hueOff val="-3375000"/>
            <a:satOff val="20000"/>
            <a:lumOff val="1765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上线试点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>
        <a:off x="264494" y="1787603"/>
        <a:ext cx="543463" cy="543463"/>
      </dsp:txXfrm>
    </dsp:sp>
    <dsp:sp modelId="{9E4DCE26-E7DC-5C4E-A86C-4E28EF5A3762}">
      <dsp:nvSpPr>
        <dsp:cNvPr id="16" name="右箭头 15"/>
        <dsp:cNvSpPr/>
      </dsp:nvSpPr>
      <dsp:spPr bwMode="white">
        <a:xfrm rot="15600000">
          <a:off x="393438" y="1566220"/>
          <a:ext cx="144018" cy="1834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ysClr val="window" lastClr="FFFFFF"/>
        </a:lnRef>
        <a:fillRef idx="1">
          <a:srgbClr val="8064A2">
            <a:hueOff val="-3375000"/>
            <a:satOff val="20000"/>
            <a:lumOff val="1765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rot="108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 rot="15600000">
        <a:off x="393438" y="1566220"/>
        <a:ext cx="144018" cy="183419"/>
      </dsp:txXfrm>
    </dsp:sp>
    <dsp:sp modelId="{935A7204-C527-0E41-9BB7-E8B19DB70EB2}">
      <dsp:nvSpPr>
        <dsp:cNvPr id="17" name="椭圆 16"/>
        <dsp:cNvSpPr/>
      </dsp:nvSpPr>
      <dsp:spPr bwMode="white">
        <a:xfrm>
          <a:off x="122937" y="984793"/>
          <a:ext cx="543463" cy="543463"/>
        </a:xfrm>
        <a:prstGeom prst="ellipse">
          <a:avLst/>
        </a:prstGeom>
      </dsp:spPr>
      <dsp:style>
        <a:lnRef idx="2">
          <a:sysClr val="window" lastClr="FFFFFF"/>
        </a:lnRef>
        <a:fillRef idx="1">
          <a:srgbClr val="8064A2">
            <a:hueOff val="-3937500"/>
            <a:satOff val="23333"/>
            <a:lumOff val="2059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产品迭代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>
        <a:off x="122937" y="984793"/>
        <a:ext cx="543463" cy="543463"/>
      </dsp:txXfrm>
    </dsp:sp>
    <dsp:sp modelId="{29C1D48C-A8FB-F440-91D9-797183BC1853}">
      <dsp:nvSpPr>
        <dsp:cNvPr id="18" name="右箭头 17"/>
        <dsp:cNvSpPr/>
      </dsp:nvSpPr>
      <dsp:spPr bwMode="white">
        <a:xfrm rot="-3599999">
          <a:off x="526458" y="811825"/>
          <a:ext cx="144018" cy="1834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ysClr val="window" lastClr="FFFFFF"/>
        </a:lnRef>
        <a:fillRef idx="1">
          <a:srgbClr val="8064A2">
            <a:hueOff val="-3937500"/>
            <a:satOff val="23333"/>
            <a:lumOff val="2059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 rot="-3599999">
        <a:off x="526458" y="811825"/>
        <a:ext cx="144018" cy="183419"/>
      </dsp:txXfrm>
    </dsp:sp>
    <dsp:sp modelId="{80703ACF-DAFD-274F-88FB-089016629F68}">
      <dsp:nvSpPr>
        <dsp:cNvPr id="19" name="椭圆 18"/>
        <dsp:cNvSpPr/>
      </dsp:nvSpPr>
      <dsp:spPr bwMode="white">
        <a:xfrm>
          <a:off x="530534" y="278813"/>
          <a:ext cx="543463" cy="543463"/>
        </a:xfrm>
        <a:prstGeom prst="ellipse">
          <a:avLst/>
        </a:prstGeom>
      </dsp:spPr>
      <dsp:style>
        <a:lnRef idx="2">
          <a:sysClr val="window" lastClr="FFFFFF"/>
        </a:lnRef>
        <a:fillRef idx="1">
          <a:srgbClr val="8064A2">
            <a:hueOff val="-4500000"/>
            <a:satOff val="26667"/>
            <a:lumOff val="2353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全面推广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>
        <a:off x="530534" y="278813"/>
        <a:ext cx="543463" cy="543463"/>
      </dsp:txXfrm>
    </dsp:sp>
    <dsp:sp modelId="{9B0000D6-5B9E-FB4C-A60D-D22A2E34A5D5}">
      <dsp:nvSpPr>
        <dsp:cNvPr id="20" name="右箭头 19"/>
        <dsp:cNvSpPr/>
      </dsp:nvSpPr>
      <dsp:spPr bwMode="white">
        <a:xfrm rot="-1199999">
          <a:off x="1113274" y="319429"/>
          <a:ext cx="144018" cy="1834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ysClr val="window" lastClr="FFFFFF"/>
        </a:lnRef>
        <a:fillRef idx="1">
          <a:srgbClr val="8064A2">
            <a:hueOff val="-4500000"/>
            <a:satOff val="26667"/>
            <a:lumOff val="2353"/>
            <a:alpha val="100000"/>
          </a:srgbClr>
        </a:fillRef>
        <a:effectRef idx="0">
          <a:scrgbClr r="0" g="0" b="0"/>
        </a:effectRef>
        <a:fontRef idx="minor">
          <a:sysClr val="window" lastClr="FFFFFF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2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</dsp:txBody>
      <dsp:txXfrm rot="-1199999">
        <a:off x="1113274" y="319429"/>
        <a:ext cx="144018" cy="183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592288" cy="2592288"/>
        <a:chOff x="0" y="0"/>
        <a:chExt cx="2592288" cy="2592288"/>
      </a:xfrm>
    </dsp:grpSpPr>
    <dsp:sp modelId="{AB15BF72-768A-914F-AFD8-3BE1047DC688}">
      <dsp:nvSpPr>
        <dsp:cNvPr id="3" name="形状 2"/>
        <dsp:cNvSpPr/>
      </dsp:nvSpPr>
      <dsp:spPr bwMode="white">
        <a:xfrm>
          <a:off x="1588676" y="1166530"/>
          <a:ext cx="1425758" cy="1425758"/>
        </a:xfrm>
        <a:prstGeom prst="gear9">
          <a:avLst/>
        </a:prstGeom>
      </dsp:spPr>
      <dsp:style>
        <a:lnRef idx="0">
          <a:sysClr val="window" lastClr="FFFFFF"/>
        </a:lnRef>
        <a:fillRef idx="3">
          <a:srgbClr val="8064A2">
            <a:hueOff val="0"/>
            <a:satOff val="0"/>
            <a:lumOff val="0"/>
            <a:alpha val="100000"/>
          </a:srgbClr>
        </a:fillRef>
        <a:effectRef idx="2">
          <a:scrgbClr r="0" g="0" b="0"/>
        </a:effectRef>
        <a:fontRef idx="minor">
          <a:sysClr val="window" lastClr="FFFFFF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宣传推广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机制</a:t>
          </a:r>
        </a:p>
      </dsp:txBody>
      <dsp:txXfrm>
        <a:off x="1588676" y="1166530"/>
        <a:ext cx="1425758" cy="1425758"/>
      </dsp:txXfrm>
    </dsp:sp>
    <dsp:sp modelId="{402469E0-E037-224C-BB39-29AE82DCA993}">
      <dsp:nvSpPr>
        <dsp:cNvPr id="6" name="形状 5"/>
        <dsp:cNvSpPr/>
      </dsp:nvSpPr>
      <dsp:spPr bwMode="white">
        <a:xfrm>
          <a:off x="759144" y="829532"/>
          <a:ext cx="1036915" cy="1036915"/>
        </a:xfrm>
        <a:prstGeom prst="gear6">
          <a:avLst/>
        </a:prstGeom>
      </dsp:spPr>
      <dsp:style>
        <a:lnRef idx="0">
          <a:sysClr val="window" lastClr="FFFFFF"/>
        </a:lnRef>
        <a:fillRef idx="3">
          <a:srgbClr val="8064A2">
            <a:hueOff val="-2250000"/>
            <a:satOff val="13333"/>
            <a:lumOff val="1176"/>
            <a:alpha val="100000"/>
          </a:srgbClr>
        </a:fillRef>
        <a:effectRef idx="2">
          <a:scrgbClr r="0" g="0" b="0"/>
        </a:effectRef>
        <a:fontRef idx="minor">
          <a:sysClr val="window" lastClr="FFFFFF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运维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机制</a:t>
          </a:r>
        </a:p>
      </dsp:txBody>
      <dsp:txXfrm>
        <a:off x="759144" y="829532"/>
        <a:ext cx="1036915" cy="1036915"/>
      </dsp:txXfrm>
    </dsp:sp>
    <dsp:sp modelId="{69D1A2E1-625C-124C-8482-152A8135C965}">
      <dsp:nvSpPr>
        <dsp:cNvPr id="9" name="形状 8"/>
        <dsp:cNvSpPr/>
      </dsp:nvSpPr>
      <dsp:spPr bwMode="white">
        <a:xfrm rot="-900000">
          <a:off x="1339922" y="114166"/>
          <a:ext cx="1015965" cy="1015965"/>
        </a:xfrm>
        <a:prstGeom prst="gear6">
          <a:avLst/>
        </a:prstGeom>
      </dsp:spPr>
      <dsp:style>
        <a:lnRef idx="0">
          <a:sysClr val="window" lastClr="FFFFFF"/>
        </a:lnRef>
        <a:fillRef idx="3">
          <a:srgbClr val="8064A2">
            <a:hueOff val="-4500000"/>
            <a:satOff val="26667"/>
            <a:lumOff val="2353"/>
            <a:alpha val="100000"/>
          </a:srgbClr>
        </a:fillRef>
        <a:effectRef idx="2">
          <a:scrgbClr r="0" g="0" b="0"/>
        </a:effectRef>
        <a:fontRef idx="minor">
          <a:sysClr val="window" lastClr="FFFFFF"/>
        </a:fontRef>
      </dsp:style>
      <dsp:txBody>
        <a:bodyPr lIns="15240" tIns="15240" rIns="15240" bIns="15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会议</a:t>
          </a:r>
          <a:endParaRPr lang="zh-CN" altLang="en-US" sz="1200" dirty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rPr>
            <a:t>机制</a:t>
          </a:r>
        </a:p>
      </dsp:txBody>
      <dsp:txXfrm rot="-900000">
        <a:off x="1339922" y="114166"/>
        <a:ext cx="1015965" cy="1015965"/>
      </dsp:txXfrm>
    </dsp:sp>
    <dsp:sp modelId="{204FD45D-0327-EB48-A72C-A21CC6B26387}">
      <dsp:nvSpPr>
        <dsp:cNvPr id="12" name="环形箭头 11"/>
        <dsp:cNvSpPr/>
      </dsp:nvSpPr>
      <dsp:spPr bwMode="white">
        <a:xfrm>
          <a:off x="1464869" y="963194"/>
          <a:ext cx="1819981" cy="1819981"/>
        </a:xfrm>
        <a:prstGeom prst="circularArrow">
          <a:avLst>
            <a:gd name="adj1" fmla="val 5000"/>
            <a:gd name="adj2" fmla="val 360000"/>
            <a:gd name="adj3" fmla="val 2398593"/>
            <a:gd name="adj4" fmla="val 15989089"/>
            <a:gd name="adj5" fmla="val 5500"/>
          </a:avLst>
        </a:prstGeom>
      </dsp:spPr>
      <dsp:style>
        <a:lnRef idx="0">
          <a:sysClr val="window" lastClr="FFFFFF"/>
        </a:lnRef>
        <a:fillRef idx="3">
          <a:srgbClr val="8064A2">
            <a:hueOff val="0"/>
            <a:satOff val="0"/>
            <a:lumOff val="0"/>
            <a:alpha val="100000"/>
          </a:srgbClr>
        </a:fillRef>
        <a:effectRef idx="2">
          <a:scrgbClr r="0" g="0" b="0"/>
        </a:effectRef>
        <a:fontRef idx="minor">
          <a:sysClr val="window" lastClr="FFFFFF"/>
        </a:fontRef>
      </dsp:style>
      <dsp:txXfrm>
        <a:off x="1464869" y="963194"/>
        <a:ext cx="1819981" cy="1819981"/>
      </dsp:txXfrm>
    </dsp:sp>
    <dsp:sp modelId="{A831EED8-3812-0A4D-842F-38B3EFB95A03}">
      <dsp:nvSpPr>
        <dsp:cNvPr id="13" name="形状 12"/>
        <dsp:cNvSpPr/>
      </dsp:nvSpPr>
      <dsp:spPr bwMode="white">
        <a:xfrm>
          <a:off x="605449" y="636918"/>
          <a:ext cx="1266073" cy="1266073"/>
        </a:xfrm>
        <a:prstGeom prst="leftCircularArrow">
          <a:avLst>
            <a:gd name="adj1" fmla="val 5000"/>
            <a:gd name="adj2" fmla="val -360000"/>
            <a:gd name="adj3" fmla="val 10419125"/>
            <a:gd name="adj4" fmla="val 14837806"/>
            <a:gd name="adj5" fmla="val 5500"/>
          </a:avLst>
        </a:prstGeom>
      </dsp:spPr>
      <dsp:style>
        <a:lnRef idx="0">
          <a:sysClr val="window" lastClr="FFFFFF"/>
        </a:lnRef>
        <a:fillRef idx="3">
          <a:srgbClr val="8064A2">
            <a:hueOff val="-2250000"/>
            <a:satOff val="13333"/>
            <a:lumOff val="1176"/>
            <a:alpha val="100000"/>
          </a:srgbClr>
        </a:fillRef>
        <a:effectRef idx="2">
          <a:scrgbClr r="0" g="0" b="0"/>
        </a:effectRef>
        <a:fontRef idx="minor">
          <a:sysClr val="window" lastClr="FFFFFF"/>
        </a:fontRef>
      </dsp:style>
      <dsp:txXfrm>
        <a:off x="605449" y="636918"/>
        <a:ext cx="1266073" cy="1266073"/>
      </dsp:txXfrm>
    </dsp:sp>
    <dsp:sp modelId="{EE9555CF-3EFC-1B43-A22F-D3AADB8DDF74}">
      <dsp:nvSpPr>
        <dsp:cNvPr id="14" name="环形箭头 13"/>
        <dsp:cNvSpPr/>
      </dsp:nvSpPr>
      <dsp:spPr bwMode="white">
        <a:xfrm>
          <a:off x="1129157" y="-77255"/>
          <a:ext cx="1381171" cy="1381171"/>
        </a:xfrm>
        <a:prstGeom prst="circularArrow">
          <a:avLst>
            <a:gd name="adj1" fmla="val 5000"/>
            <a:gd name="adj2" fmla="val 360000"/>
            <a:gd name="adj3" fmla="val 13347948"/>
            <a:gd name="adj4" fmla="val 10508220"/>
            <a:gd name="adj5" fmla="val 5500"/>
          </a:avLst>
        </a:prstGeom>
      </dsp:spPr>
      <dsp:style>
        <a:lnRef idx="0">
          <a:sysClr val="window" lastClr="FFFFFF"/>
        </a:lnRef>
        <a:fillRef idx="3">
          <a:srgbClr val="8064A2">
            <a:hueOff val="-4500000"/>
            <a:satOff val="26667"/>
            <a:lumOff val="2353"/>
            <a:alpha val="100000"/>
          </a:srgbClr>
        </a:fillRef>
        <a:effectRef idx="2">
          <a:scrgbClr r="0" g="0" b="0"/>
        </a:effectRef>
        <a:fontRef idx="minor">
          <a:sysClr val="window" lastClr="FFFFFF"/>
        </a:fontRef>
      </dsp:style>
      <dsp:txXfrm>
        <a:off x="1129157" y="-77255"/>
        <a:ext cx="1381171" cy="1381171"/>
      </dsp:txXfrm>
    </dsp:sp>
    <dsp:sp modelId="{9B6083AA-6B9D-CC47-B844-1ED67245635B}">
      <dsp:nvSpPr>
        <dsp:cNvPr id="4" name="矩形 3" hidden="1"/>
        <dsp:cNvSpPr/>
      </dsp:nvSpPr>
      <dsp:spPr>
        <a:xfrm>
          <a:off x="2288594" y="1036915"/>
          <a:ext cx="36000" cy="36000"/>
        </a:xfrm>
        <a:prstGeom prst="rect">
          <a:avLst/>
        </a:prstGeom>
      </dsp:spPr>
      <dsp:txXfrm>
        <a:off x="2288594" y="1036915"/>
        <a:ext cx="36000" cy="36000"/>
      </dsp:txXfrm>
    </dsp:sp>
    <dsp:sp modelId="{E4766916-103B-CD48-AEBD-57ED5073DF67}">
      <dsp:nvSpPr>
        <dsp:cNvPr id="5" name="矩形 4" hidden="1"/>
        <dsp:cNvSpPr/>
      </dsp:nvSpPr>
      <dsp:spPr>
        <a:xfrm>
          <a:off x="2926589" y="2462674"/>
          <a:ext cx="36000" cy="36000"/>
        </a:xfrm>
        <a:prstGeom prst="rect">
          <a:avLst/>
        </a:prstGeom>
      </dsp:spPr>
      <dsp:txXfrm>
        <a:off x="2926589" y="2462674"/>
        <a:ext cx="36000" cy="36000"/>
      </dsp:txXfrm>
    </dsp:sp>
    <dsp:sp modelId="{A5B36615-10A4-E443-8D4E-A10AA639A717}">
      <dsp:nvSpPr>
        <dsp:cNvPr id="7" name="矩形 6" hidden="1"/>
        <dsp:cNvSpPr/>
      </dsp:nvSpPr>
      <dsp:spPr>
        <a:xfrm>
          <a:off x="1018373" y="725841"/>
          <a:ext cx="36000" cy="36000"/>
        </a:xfrm>
        <a:prstGeom prst="rect">
          <a:avLst/>
        </a:prstGeom>
      </dsp:spPr>
      <dsp:txXfrm>
        <a:off x="1018373" y="725841"/>
        <a:ext cx="36000" cy="36000"/>
      </dsp:txXfrm>
    </dsp:sp>
    <dsp:sp modelId="{37661177-8E76-B84F-A531-5AE3E8B27870}">
      <dsp:nvSpPr>
        <dsp:cNvPr id="8" name="矩形 7" hidden="1"/>
        <dsp:cNvSpPr/>
      </dsp:nvSpPr>
      <dsp:spPr>
        <a:xfrm>
          <a:off x="681375" y="1373913"/>
          <a:ext cx="36000" cy="36000"/>
        </a:xfrm>
        <a:prstGeom prst="rect">
          <a:avLst/>
        </a:prstGeom>
      </dsp:spPr>
      <dsp:txXfrm>
        <a:off x="681375" y="1373913"/>
        <a:ext cx="36000" cy="36000"/>
      </dsp:txXfrm>
    </dsp:sp>
    <dsp:sp modelId="{CDB5A14D-4956-E549-93CF-A2F76EAABA72}">
      <dsp:nvSpPr>
        <dsp:cNvPr id="10" name="矩形 9" hidden="1"/>
        <dsp:cNvSpPr/>
      </dsp:nvSpPr>
      <dsp:spPr>
        <a:xfrm>
          <a:off x="1199833" y="648072"/>
          <a:ext cx="36000" cy="36000"/>
        </a:xfrm>
        <a:prstGeom prst="rect">
          <a:avLst/>
        </a:prstGeom>
      </dsp:spPr>
      <dsp:txXfrm>
        <a:off x="1199833" y="648072"/>
        <a:ext cx="36000" cy="36000"/>
      </dsp:txXfrm>
    </dsp:sp>
    <dsp:sp modelId="{985E2DE7-C52A-2847-BAFF-087A34E5AFA9}">
      <dsp:nvSpPr>
        <dsp:cNvPr id="11" name="矩形 10" hidden="1"/>
        <dsp:cNvSpPr/>
      </dsp:nvSpPr>
      <dsp:spPr>
        <a:xfrm>
          <a:off x="1407216" y="129614"/>
          <a:ext cx="36000" cy="36000"/>
        </a:xfrm>
        <a:prstGeom prst="rect">
          <a:avLst/>
        </a:prstGeom>
      </dsp:spPr>
      <dsp:txXfrm>
        <a:off x="1407216" y="129614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#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type="gear6" r:blip="" rot="-15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" lastClr="FFFFFF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ysClr val="windowText" lastClr="000000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ysClr val="window" lastClr="FFFFFF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ysClr val="windowText" lastClr="000000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7D98E2-C9D9-4952-A7F4-84427CAFA0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9F79E-B6B7-534B-AAEE-1F443B7D50D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6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6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508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90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9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9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9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7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7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8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08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7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284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2097208" name="图片 8" descr="图片包含 图形用户界面  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3145934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294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2097210" name="图片 8" descr="图片包含 图形用户界面  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3145935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9" name="图片 8" descr="图片包含 图形用户界面&#10;&#10;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8" b="3168"/>
          <a:stretch>
            <a:fillRect/>
          </a:stretch>
        </p:blipFill>
        <p:spPr>
          <a:xfrm>
            <a:off x="11090910" y="0"/>
            <a:ext cx="855345" cy="5822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08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9" name="图片 8" descr="图片包含 图形用户界面&#10;&#10;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0570040" y="6111102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898989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www.tcl.com</a:t>
            </a:r>
            <a:endParaRPr lang="zh-CN" altLang="en-US" sz="1200" dirty="0">
              <a:solidFill>
                <a:srgbClr val="898989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9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9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9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8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8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508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9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9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9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9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9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8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8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5088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89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5089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89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9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9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6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1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91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509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509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9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9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7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087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50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50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50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0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479-A23A-4765-83BD-AE0102C2D1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1D62-9970-4FBD-AD09-9C169CBC6EBE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479-A23A-4765-83BD-AE0102C2D1F6}" type="slidenum">
              <a:rPr lang="en-US" smtClean="0"/>
            </a:fld>
            <a:endParaRPr lang="en-US"/>
          </a:p>
        </p:txBody>
      </p:sp>
      <p:pic>
        <p:nvPicPr>
          <p:cNvPr id="2097152" name="图片 6" descr="图标, 气泡图  描述已自动生成"/>
          <p:cNvPicPr>
            <a:picLocks noChangeAspect="1"/>
          </p:cNvPicPr>
          <p:nvPr userDrawn="1"/>
        </p:nvPicPr>
        <p:blipFill rotWithShape="1">
          <a:blip r:embed="rId16"/>
          <a:srcRect b="13894"/>
          <a:stretch>
            <a:fillRect/>
          </a:stretch>
        </p:blipFill>
        <p:spPr>
          <a:xfrm>
            <a:off x="7550616" y="6917898"/>
            <a:ext cx="1403513" cy="406401"/>
          </a:xfrm>
          <a:prstGeom prst="rect">
            <a:avLst/>
          </a:prstGeom>
        </p:spPr>
      </p:pic>
      <p:pic>
        <p:nvPicPr>
          <p:cNvPr id="2097153" name="图片 7" descr="树状图  描述已自动生成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954129" y="6917898"/>
            <a:ext cx="1943100" cy="406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21.png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6" Type="http://schemas.openxmlformats.org/officeDocument/2006/relationships/slideLayout" Target="../slideLayouts/slideLayout13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5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主标题为方正兰亭 , 最大30pt"/>
          <p:cNvSpPr txBox="1"/>
          <p:nvPr/>
        </p:nvSpPr>
        <p:spPr>
          <a:xfrm>
            <a:off x="394335" y="3213100"/>
            <a:ext cx="7323455" cy="51244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/>
          <a:p>
            <a:pPr marL="0" marR="0" lvl="0" indent="0" algn="l" defTabSz="206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>
                <a:solidFill>
                  <a:srgbClr val="5E5E5E"/>
                </a:solidFill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2022年门户工作台升级迭代项目（二期）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Helvetica 常规体 8pt"/>
          <p:cNvSpPr txBox="1"/>
          <p:nvPr/>
        </p:nvSpPr>
        <p:spPr>
          <a:xfrm>
            <a:off x="394130" y="5001977"/>
            <a:ext cx="3418025" cy="41973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 defTabSz="421640">
              <a:defRPr sz="1600" b="0" cap="all">
                <a:solidFill>
                  <a:srgbClr val="5E5E5E"/>
                </a:solidFill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</a:lstStyle>
          <a:p>
            <a:pPr marL="0" marR="0" lvl="0" indent="0" algn="l" defTabSz="42164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Helvetica" panose="020B0504020202030204"/>
              </a:rPr>
              <a:t>流程与数字化转型中心</a:t>
            </a:r>
            <a:endParaRPr kumimoji="0" lang="en-GB" altLang="zh-CN" sz="16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Helvetica" panose="020B0504020202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8545" y="574675"/>
            <a:ext cx="1007237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在权限范围内由用户自主配置工作台组件布局，结合后台组件管理及权限管理功能，给前端提供提供丰富</a:t>
            </a:r>
            <a:r>
              <a:rPr lang="zh-CN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组件库，并支持自由拖拽布局，根据不同业务领域需求及用户自身使用习惯，搭建个人专属工作台。</a:t>
            </a:r>
            <a:endPara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1447165"/>
            <a:ext cx="9991725" cy="52749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矩形 13"/>
          <p:cNvSpPr/>
          <p:nvPr/>
        </p:nvSpPr>
        <p:spPr>
          <a:xfrm>
            <a:off x="1290320" y="1950085"/>
            <a:ext cx="1614170" cy="4723765"/>
          </a:xfrm>
          <a:prstGeom prst="rect">
            <a:avLst/>
          </a:prstGeom>
          <a:noFill/>
          <a:ln w="28575">
            <a:solidFill>
              <a:srgbClr val="E64C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10790" y="3462020"/>
            <a:ext cx="216535" cy="659130"/>
          </a:xfrm>
          <a:prstGeom prst="rect">
            <a:avLst/>
          </a:prstGeom>
          <a:solidFill>
            <a:srgbClr val="ED7F73"/>
          </a:solidFill>
          <a:ln>
            <a:solidFill>
              <a:srgbClr val="E77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组件库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18155" y="1950085"/>
            <a:ext cx="7993380" cy="4723765"/>
          </a:xfrm>
          <a:prstGeom prst="rect">
            <a:avLst/>
          </a:prstGeom>
          <a:noFill/>
          <a:ln w="28575">
            <a:solidFill>
              <a:srgbClr val="E64C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14745" y="2134870"/>
            <a:ext cx="1779905" cy="483235"/>
          </a:xfrm>
          <a:prstGeom prst="rect">
            <a:avLst/>
          </a:prstGeom>
          <a:solidFill>
            <a:srgbClr val="ED7F73"/>
          </a:solidFill>
          <a:ln>
            <a:solidFill>
              <a:srgbClr val="E77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工作台布局配置，支持拖拽调整配置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8865" y="114760"/>
            <a:ext cx="378841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核心功能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800" b="1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  <a:sym typeface="+mn-ea"/>
              </a:rPr>
              <a:t>用户端组件布局配置</a:t>
            </a:r>
            <a:endParaRPr lang="zh-CN" altLang="en-US" sz="1800" b="1" kern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5030000000200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58778" y="717838"/>
            <a:ext cx="965276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不仅工作台组件可以自由配置，单个组件内的数据内容也支持用户进行个性化配置。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例如可配置重点关注的待办类型，个人常用审批流程等。</a:t>
            </a:r>
            <a:endPara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020" y="1790065"/>
            <a:ext cx="5966460" cy="3206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1809750"/>
            <a:ext cx="5540375" cy="31864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矩形 13"/>
          <p:cNvSpPr/>
          <p:nvPr/>
        </p:nvSpPr>
        <p:spPr>
          <a:xfrm>
            <a:off x="1565910" y="1811020"/>
            <a:ext cx="2727960" cy="1672590"/>
          </a:xfrm>
          <a:prstGeom prst="rect">
            <a:avLst/>
          </a:prstGeom>
          <a:noFill/>
          <a:ln w="28575">
            <a:solidFill>
              <a:srgbClr val="E64C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80630" y="2583180"/>
            <a:ext cx="2477135" cy="1529080"/>
          </a:xfrm>
          <a:prstGeom prst="rect">
            <a:avLst/>
          </a:prstGeom>
          <a:noFill/>
          <a:ln w="28575">
            <a:solidFill>
              <a:srgbClr val="E64C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4293870" y="2005965"/>
            <a:ext cx="1623695" cy="8890"/>
          </a:xfrm>
          <a:prstGeom prst="straightConnector1">
            <a:avLst/>
          </a:prstGeom>
          <a:ln w="28575" cmpd="sng">
            <a:solidFill>
              <a:srgbClr val="EF3219"/>
            </a:solidFill>
            <a:prstDash val="sysDash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0064750" y="2800350"/>
            <a:ext cx="1633855" cy="0"/>
          </a:xfrm>
          <a:prstGeom prst="straightConnector1">
            <a:avLst/>
          </a:prstGeom>
          <a:ln w="28575" cmpd="sng">
            <a:solidFill>
              <a:srgbClr val="EF3219"/>
            </a:solidFill>
            <a:prstDash val="sysDash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550410" y="2148205"/>
            <a:ext cx="1282700" cy="229235"/>
          </a:xfrm>
          <a:prstGeom prst="rect">
            <a:avLst/>
          </a:prstGeom>
          <a:solidFill>
            <a:srgbClr val="ED7F73"/>
          </a:solidFill>
          <a:ln>
            <a:solidFill>
              <a:srgbClr val="E77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待办类型配置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20325" y="2902585"/>
            <a:ext cx="1282700" cy="229235"/>
          </a:xfrm>
          <a:prstGeom prst="rect">
            <a:avLst/>
          </a:prstGeom>
          <a:solidFill>
            <a:srgbClr val="ED7F73"/>
          </a:solidFill>
          <a:ln>
            <a:solidFill>
              <a:srgbClr val="E77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常用流程配置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8865" y="114760"/>
            <a:ext cx="4702810" cy="73723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/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核心功能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800" b="1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  <a:sym typeface="+mn-ea"/>
              </a:rPr>
              <a:t>用户端工作台资源自定义配置</a:t>
            </a:r>
            <a:endParaRPr lang="zh-CN" altLang="en-US" sz="1800" b="1" kern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503000000020004"/>
            </a:endParaRPr>
          </a:p>
          <a:p>
            <a:endParaRPr lang="zh-CN" altLang="en-US" sz="1800" b="1" kern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5030000000200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>
            <a:spLocks noGrp="1"/>
          </p:cNvSpPr>
          <p:nvPr>
            <p:ph type="title" idx="4294967295"/>
          </p:nvPr>
        </p:nvSpPr>
        <p:spPr>
          <a:xfrm>
            <a:off x="1058779" y="136909"/>
            <a:ext cx="2857439" cy="465137"/>
          </a:xfrm>
        </p:spPr>
        <p:txBody>
          <a:bodyPr>
            <a:normAutofit fontScale="90000"/>
          </a:bodyPr>
          <a:lstStyle/>
          <a:p>
            <a:pPr defTabSz="531495" hangingPunct="1">
              <a:lnSpc>
                <a:spcPct val="120000"/>
              </a:lnSpc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</a:rPr>
              <a:t>实施计划</a:t>
            </a:r>
            <a:endParaRPr lang="zh-CN" altLang="en-US" sz="2400" b="1" kern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5030000000200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4621" y="1648616"/>
            <a:ext cx="10677600" cy="401216"/>
          </a:xfrm>
          <a:prstGeom prst="rect">
            <a:avLst/>
          </a:prstGeom>
          <a:solidFill>
            <a:srgbClr val="E6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实施计划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93115" y="2313940"/>
          <a:ext cx="10657840" cy="37344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32230"/>
                <a:gridCol w="1332230"/>
                <a:gridCol w="1332230"/>
                <a:gridCol w="1332230"/>
                <a:gridCol w="1332230"/>
                <a:gridCol w="1332230"/>
                <a:gridCol w="1332230"/>
                <a:gridCol w="1332230"/>
              </a:tblGrid>
              <a:tr h="1668145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8087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五边形 9"/>
          <p:cNvSpPr/>
          <p:nvPr/>
        </p:nvSpPr>
        <p:spPr>
          <a:xfrm>
            <a:off x="793115" y="2422525"/>
            <a:ext cx="2661920" cy="360045"/>
          </a:xfrm>
          <a:prstGeom prst="homePlate">
            <a:avLst/>
          </a:prstGeom>
          <a:solidFill>
            <a:srgbClr val="EA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charset="-122"/>
                <a:ea typeface="微软雅黑" panose="020B0503020204020204" charset="-122"/>
              </a:rPr>
              <a:t>第一阶段：完善人力资源工作台</a:t>
            </a:r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93115" y="2049780"/>
          <a:ext cx="10657840" cy="26125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32230"/>
                <a:gridCol w="1332230"/>
                <a:gridCol w="1332230"/>
                <a:gridCol w="1332230"/>
                <a:gridCol w="1332230"/>
                <a:gridCol w="1332230"/>
                <a:gridCol w="1332230"/>
                <a:gridCol w="1332230"/>
              </a:tblGrid>
              <a:tr h="2612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23</a:t>
                      </a:r>
                      <a:r>
                        <a:rPr lang="zh-CN" altLang="en-US" sz="1000" dirty="0" smtClean="0"/>
                        <a:t>年</a:t>
                      </a:r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月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23</a:t>
                      </a:r>
                      <a:r>
                        <a:rPr lang="zh-CN" altLang="en-US" sz="1000" dirty="0" smtClean="0"/>
                        <a:t>年</a:t>
                      </a:r>
                      <a:r>
                        <a:rPr lang="en-US" altLang="zh-CN" sz="1000" dirty="0" smtClean="0"/>
                        <a:t>2</a:t>
                      </a:r>
                      <a:r>
                        <a:rPr lang="zh-CN" altLang="en-US" sz="1000" dirty="0" smtClean="0"/>
                        <a:t>月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2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/>
                        <a:t>23</a:t>
                      </a:r>
                      <a:r>
                        <a:rPr lang="zh-CN" altLang="en-US" sz="1000" dirty="0" smtClean="0"/>
                        <a:t>年</a:t>
                      </a:r>
                      <a:r>
                        <a:rPr lang="en-US" altLang="zh-CN" sz="1000" dirty="0" smtClean="0"/>
                        <a:t>3</a:t>
                      </a:r>
                      <a:r>
                        <a:rPr lang="zh-CN" altLang="en-US" sz="1000" dirty="0" smtClean="0"/>
                        <a:t>月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2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/>
                        <a:t>23</a:t>
                      </a:r>
                      <a:r>
                        <a:rPr lang="zh-CN" altLang="en-US" sz="1000" dirty="0" smtClean="0"/>
                        <a:t>年</a:t>
                      </a:r>
                      <a:r>
                        <a:rPr lang="en-US" altLang="zh-CN" sz="1000" dirty="0" smtClean="0"/>
                        <a:t>4</a:t>
                      </a:r>
                      <a:r>
                        <a:rPr lang="zh-CN" altLang="en-US" sz="1000" dirty="0" smtClean="0"/>
                        <a:t>月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2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/>
                        <a:t>23</a:t>
                      </a:r>
                      <a:r>
                        <a:rPr lang="zh-CN" altLang="en-US" sz="1000" dirty="0" smtClean="0"/>
                        <a:t>年</a:t>
                      </a:r>
                      <a:r>
                        <a:rPr lang="en-US" altLang="zh-CN" sz="1000" dirty="0" smtClean="0"/>
                        <a:t>5</a:t>
                      </a:r>
                      <a:r>
                        <a:rPr lang="zh-CN" altLang="en-US" sz="1000" dirty="0" smtClean="0"/>
                        <a:t>月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2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/>
                        <a:t>23</a:t>
                      </a:r>
                      <a:r>
                        <a:rPr lang="zh-CN" altLang="en-US" sz="1000" dirty="0" smtClean="0"/>
                        <a:t>年</a:t>
                      </a:r>
                      <a:r>
                        <a:rPr lang="en-US" altLang="zh-CN" sz="1000" dirty="0" smtClean="0"/>
                        <a:t>6</a:t>
                      </a:r>
                      <a:r>
                        <a:rPr lang="zh-CN" altLang="en-US" sz="1000" dirty="0" smtClean="0"/>
                        <a:t>月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2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/>
                        <a:t>23</a:t>
                      </a:r>
                      <a:r>
                        <a:rPr lang="zh-CN" altLang="en-US" sz="1000" dirty="0" smtClean="0"/>
                        <a:t>年</a:t>
                      </a:r>
                      <a:r>
                        <a:rPr lang="en-US" altLang="zh-CN" sz="1000" dirty="0" smtClean="0"/>
                        <a:t>7</a:t>
                      </a:r>
                      <a:r>
                        <a:rPr lang="zh-CN" altLang="en-US" sz="1000" dirty="0" smtClean="0"/>
                        <a:t>月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2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/>
                        <a:t>23</a:t>
                      </a:r>
                      <a:r>
                        <a:rPr lang="zh-CN" altLang="en-US" sz="1000" dirty="0" smtClean="0"/>
                        <a:t>年</a:t>
                      </a:r>
                      <a:r>
                        <a:rPr lang="en-US" altLang="zh-CN" sz="1000" dirty="0" smtClean="0"/>
                        <a:t>8</a:t>
                      </a:r>
                      <a:r>
                        <a:rPr lang="zh-CN" altLang="en-US" sz="1000" dirty="0" smtClean="0"/>
                        <a:t>月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4C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五边形 10"/>
          <p:cNvSpPr/>
          <p:nvPr/>
        </p:nvSpPr>
        <p:spPr>
          <a:xfrm>
            <a:off x="3455035" y="3023870"/>
            <a:ext cx="2668905" cy="360045"/>
          </a:xfrm>
          <a:prstGeom prst="homePlate">
            <a:avLst/>
          </a:prstGeom>
          <a:solidFill>
            <a:srgbClr val="EA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第二阶段：完成用户端组件配置功能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6130925" y="4196080"/>
            <a:ext cx="3986530" cy="360045"/>
          </a:xfrm>
          <a:prstGeom prst="homePlate">
            <a:avLst/>
          </a:prstGeom>
          <a:solidFill>
            <a:srgbClr val="EA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第三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阶段：丰富系统组件类型，扩大业务覆盖范围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0493" y="2804573"/>
            <a:ext cx="2035842" cy="6527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50" b="0" dirty="0">
                <a:latin typeface="微软雅黑" panose="020B0503020204020204" charset="-122"/>
                <a:ea typeface="微软雅黑" panose="020B0503020204020204" charset="-122"/>
              </a:rPr>
              <a:t>配合业务进行试运行；</a:t>
            </a:r>
            <a:endParaRPr lang="en-US" altLang="zh-CN" sz="105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50" b="0" dirty="0" smtClean="0">
                <a:latin typeface="微软雅黑" panose="020B0503020204020204" charset="-122"/>
                <a:ea typeface="微软雅黑" panose="020B0503020204020204" charset="-122"/>
              </a:rPr>
              <a:t>根据用户反馈完善系统功能；</a:t>
            </a:r>
            <a:endParaRPr lang="en-US" altLang="zh-CN" sz="105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75052" y="3402837"/>
            <a:ext cx="2596566" cy="6527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50" b="0" dirty="0">
                <a:latin typeface="微软雅黑" panose="020B0503020204020204" charset="-122"/>
                <a:ea typeface="微软雅黑" panose="020B0503020204020204" charset="-122"/>
              </a:rPr>
              <a:t>完成用户端工作台布局配置功能；</a:t>
            </a:r>
            <a:endParaRPr lang="en-US" altLang="zh-CN" sz="105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50" b="0" dirty="0" smtClean="0">
                <a:latin typeface="微软雅黑" panose="020B0503020204020204" charset="-122"/>
                <a:ea typeface="微软雅黑" panose="020B0503020204020204" charset="-122"/>
              </a:rPr>
              <a:t>完成业务系统内嵌访问架构优化；</a:t>
            </a:r>
            <a:endParaRPr lang="en-US" altLang="zh-CN" sz="105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51245" y="4572000"/>
            <a:ext cx="3897630" cy="6527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50" b="0" dirty="0">
                <a:latin typeface="微软雅黑" panose="020B0503020204020204" charset="-122"/>
                <a:ea typeface="微软雅黑" panose="020B0503020204020204" charset="-122"/>
              </a:rPr>
              <a:t>完成更多组件类型的开发，支持更多业务场景的应用；</a:t>
            </a:r>
            <a:endParaRPr lang="en-US" altLang="zh-CN" sz="105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50" b="0" dirty="0">
                <a:latin typeface="微软雅黑" panose="020B0503020204020204" charset="-122"/>
                <a:ea typeface="微软雅黑" panose="020B0503020204020204" charset="-122"/>
              </a:rPr>
              <a:t>兼容更多系统资源管理，持续提升系统可配置化能力；</a:t>
            </a:r>
            <a:endParaRPr lang="zh-CN" altLang="en-US" sz="105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28995" y="768033"/>
            <a:ext cx="10780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实施步骤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个阶段，第一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阶段里程碑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0228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、第二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阶段里程碑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0430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、第三阶段里程碑为</a:t>
            </a: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0630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、第四阶段</a:t>
            </a:r>
            <a:r>
              <a:rPr kumimoji="1" 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持续至</a:t>
            </a: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2023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月底。</a:t>
            </a:r>
            <a:endParaRPr kumimoji="1"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3475355" y="5430520"/>
            <a:ext cx="7976235" cy="360045"/>
          </a:xfrm>
          <a:prstGeom prst="homePlate">
            <a:avLst/>
          </a:prstGeom>
          <a:solidFill>
            <a:srgbClr val="EA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第四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阶段：持续的业务运营推广，引入更多业务场景，不断的优化完善系统功能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直线连接符 5"/>
          <p:cNvCxnSpPr/>
          <p:nvPr/>
        </p:nvCxnSpPr>
        <p:spPr bwMode="auto">
          <a:xfrm>
            <a:off x="2913649" y="1920130"/>
            <a:ext cx="5863779" cy="0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直线连接符 6"/>
          <p:cNvCxnSpPr/>
          <p:nvPr/>
        </p:nvCxnSpPr>
        <p:spPr bwMode="auto">
          <a:xfrm>
            <a:off x="2913649" y="1928266"/>
            <a:ext cx="0" cy="325344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直线连接符 7"/>
          <p:cNvCxnSpPr/>
          <p:nvPr/>
        </p:nvCxnSpPr>
        <p:spPr bwMode="auto">
          <a:xfrm flipH="1">
            <a:off x="8778500" y="1920130"/>
            <a:ext cx="5694" cy="341617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线连接符 15"/>
          <p:cNvCxnSpPr>
            <a:stCxn id="144" idx="2"/>
            <a:endCxn id="142" idx="0"/>
          </p:cNvCxnSpPr>
          <p:nvPr/>
        </p:nvCxnSpPr>
        <p:spPr bwMode="auto">
          <a:xfrm>
            <a:off x="5806590" y="1302296"/>
            <a:ext cx="4614" cy="939773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矩形 140"/>
          <p:cNvSpPr/>
          <p:nvPr/>
        </p:nvSpPr>
        <p:spPr bwMode="auto">
          <a:xfrm>
            <a:off x="7703210" y="2250818"/>
            <a:ext cx="2105808" cy="442228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algn="ctr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运营推广组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组长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：王斌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组员</a:t>
            </a:r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李慧敏</a:t>
            </a:r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、龙敏杰、路程瑶、</a:t>
            </a: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各业务</a:t>
            </a:r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单位接口人及</a:t>
            </a:r>
            <a:r>
              <a:rPr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ITBP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职责：</a:t>
            </a:r>
            <a:endParaRPr lang="en-US" altLang="zh-CN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40000"/>
              </a:lnSpc>
            </a:pP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、已</a:t>
            </a:r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有产品</a:t>
            </a: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功能推广和完善</a:t>
            </a:r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，正在</a:t>
            </a: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待规划功能定义</a:t>
            </a:r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、推广</a:t>
            </a:r>
            <a:endParaRPr lang="en-US" altLang="zh-CN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40000"/>
              </a:lnSpc>
            </a:pPr>
            <a:endParaRPr lang="en-US" altLang="zh-CN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4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、推动达成项目的目标，并对推广过程中出现的问题及时反馈和解决。</a:t>
            </a:r>
            <a:endParaRPr lang="en-US" altLang="zh-CN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40000"/>
              </a:lnSpc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40000"/>
              </a:lnSpc>
            </a:pP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、协调各业务部门为项目上线推广进行资源</a:t>
            </a:r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整合</a:t>
            </a:r>
            <a:endParaRPr lang="en-US" altLang="zh-CN" sz="10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4681106" y="2242069"/>
            <a:ext cx="2260196" cy="4431030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algn="ctr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IT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实施项目组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组长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：周孝海</a:t>
            </a:r>
            <a:endParaRPr lang="en-US" altLang="zh-CN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组员</a:t>
            </a:r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：陈青、刘嘉威、叶海翔、廖健、缪金峰、陈博志</a:t>
            </a:r>
            <a:endParaRPr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测试：韦丽萍、蔡丹</a:t>
            </a:r>
            <a:endParaRPr lang="en-US" altLang="zh-CN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职责：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4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、根据业务需求，对系统进行开发与迭代；</a:t>
            </a:r>
            <a:endParaRPr lang="en-US" altLang="zh-CN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40000"/>
              </a:lnSpc>
            </a:pPr>
            <a:endParaRPr lang="zh-CN" altLang="en-US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4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、对系统操作进行培训与指导；</a:t>
            </a:r>
            <a:endParaRPr lang="en-US" altLang="zh-CN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40000"/>
              </a:lnSpc>
            </a:pPr>
            <a:endParaRPr lang="zh-CN" altLang="en-US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4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、对推广应用中产生的BUG及问题点及时修正；</a:t>
            </a:r>
            <a:endParaRPr lang="en-US" altLang="zh-CN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40000"/>
              </a:lnSpc>
            </a:pPr>
            <a:endParaRPr lang="zh-CN" altLang="en-US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4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、定期对系统使用情况进行复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盘</a:t>
            </a:r>
            <a:endParaRPr lang="en-US" altLang="zh-CN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0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764530" y="2250818"/>
            <a:ext cx="2148398" cy="4431030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algn="ctr" eaLnBrk="0" hangingPunct="0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产品设计组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组长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：沈旭明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组员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陈斌、陈囿余、李佳信、蒋冬娥</a:t>
            </a:r>
            <a:endParaRPr lang="zh-CN" altLang="en-US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职责：</a:t>
            </a:r>
            <a:endParaRPr lang="en-US" altLang="zh-CN" sz="11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altLang="zh-CN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负责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项目中</a:t>
            </a:r>
            <a:r>
              <a:rPr lang="zh-CN" altLang="zh-CN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所涉及的产品规划、需求调研、产品设计及产品迭代管理；</a:t>
            </a:r>
            <a:endParaRPr lang="en-US" altLang="zh-CN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、协调产品设计与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研发的资源对接，保证产品按时上线，并对产品的全生命周期进行管理；</a:t>
            </a:r>
            <a:r>
              <a:rPr lang="zh-CN" altLang="zh-CN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、协助运营推广组开展产品培训与运营工作</a:t>
            </a:r>
            <a:endParaRPr lang="en-US" altLang="zh-CN" sz="1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4614729" y="904786"/>
            <a:ext cx="2383721" cy="39751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决策组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施总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45" name="直线连接符 5"/>
          <p:cNvCxnSpPr/>
          <p:nvPr/>
        </p:nvCxnSpPr>
        <p:spPr bwMode="auto">
          <a:xfrm>
            <a:off x="5806590" y="1607820"/>
            <a:ext cx="566993" cy="0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6373672" y="1408820"/>
            <a:ext cx="1931035" cy="39751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PMO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：文金镇、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王斌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4315" y="795434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项目组织架构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主标题为方正兰亭 , 最大30pt"/>
          <p:cNvSpPr txBox="1"/>
          <p:nvPr/>
        </p:nvSpPr>
        <p:spPr>
          <a:xfrm>
            <a:off x="1123472" y="172462"/>
            <a:ext cx="3403600" cy="41973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p>
            <a:pPr defTabSz="206375">
              <a:defRPr sz="6000">
                <a:solidFill>
                  <a:srgbClr val="5E5E5E"/>
                </a:solidFill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rPr>
              <a:t>项目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rPr>
              <a:t>组织架构及管理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rPr>
              <a:t>机制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FZLanTingHei-M-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8804631" y="4702661"/>
            <a:ext cx="3018393" cy="2030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、会议机制：每周项目周例会，每月项目复盘会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、运维保障机制：建立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123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级运维保障机制，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一般故障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小时内解决；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II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次要故障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小时内解决；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III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重要故障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小时内解决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、宣传推广机制：产品上线消息全员推送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产品培训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985705" y="744634"/>
            <a:ext cx="14598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项目管理机制</a:t>
            </a:r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875390" y="1321738"/>
            <a:ext cx="2000855" cy="3695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rgbClr val="4F81BD"/>
          </a:lnRef>
          <a:fillRef idx="2">
            <a:srgbClr val="4F81BD"/>
          </a:fillRef>
          <a:effectRef idx="1">
            <a:srgbClr val="4F81BD"/>
          </a:effectRef>
          <a:fontRef idx="minor">
            <a:sysClr val="windowText" lastClr="000000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285750" indent="-285750" algn="ctr" defTabSz="80010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产品管理机制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6" name="图表 7"/>
          <p:cNvGraphicFramePr/>
          <p:nvPr/>
        </p:nvGraphicFramePr>
        <p:xfrm>
          <a:off x="4367808" y="1847597"/>
          <a:ext cx="3136598" cy="2855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7" name="矩形 26"/>
          <p:cNvSpPr/>
          <p:nvPr/>
        </p:nvSpPr>
        <p:spPr bwMode="auto">
          <a:xfrm>
            <a:off x="8976320" y="1321738"/>
            <a:ext cx="2002423" cy="3473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rgbClr val="4F81BD"/>
          </a:lnRef>
          <a:fillRef idx="2">
            <a:srgbClr val="4F81BD"/>
          </a:fillRef>
          <a:effectRef idx="1">
            <a:srgbClr val="4F81BD"/>
          </a:effectRef>
          <a:fontRef idx="minor">
            <a:sysClr val="windowText" lastClr="000000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285750" indent="-285750" algn="ctr" defTabSz="80010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项目管理机制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8" name="图表 9"/>
          <p:cNvGraphicFramePr/>
          <p:nvPr/>
        </p:nvGraphicFramePr>
        <p:xfrm>
          <a:off x="8325211" y="2029322"/>
          <a:ext cx="3436581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782777" y="1321738"/>
            <a:ext cx="2000855" cy="3878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rgbClr val="4F81BD"/>
          </a:lnRef>
          <a:fillRef idx="2">
            <a:srgbClr val="4F81BD"/>
          </a:fillRef>
          <a:effectRef idx="1">
            <a:srgbClr val="4F81BD"/>
          </a:effectRef>
          <a:fontRef idx="minor">
            <a:sysClr val="windowText" lastClr="000000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285750" indent="-285750" algn="ctr" defTabSz="80010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统一在线</a:t>
            </a:r>
            <a:r>
              <a:rPr kumimoji="1" lang="zh-CN" altLang="en-US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协同管理工具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ctr" defTabSz="80010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29564" y="4705712"/>
            <a:ext cx="3593230" cy="209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740"/>
              </a:lnSpc>
            </a:pP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、产品管理机制：严格遵循产品标准流程管理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ts val="1740"/>
              </a:lnSpc>
            </a:pP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、需求管理机制：前中后期管理机制，前期收集与记录；中期优先级评估与版本规划；后期需求实现与状态跟踪管理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ts val="1740"/>
              </a:lnSpc>
            </a:pP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、产品评审机制：内部（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）评审与外部（业务）评审相结合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ts val="1740"/>
              </a:lnSpc>
            </a:pP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、产品测试机制：“集中制”测试，上线前进行集成测试、系统联调、用户测试等多方面的测试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ts val="1740"/>
              </a:lnSpc>
            </a:pP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、产品发布及迭代机制：每月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2-3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次，周三发版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09286" y="4705712"/>
            <a:ext cx="323844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等多终端适配，全平台支持工作协作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沟通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、工作任务管理、需求规划</a:t>
            </a:r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跟踪、缺陷跟踪管理、测试计划管理、任务工时管理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128" y="2310455"/>
            <a:ext cx="3654278" cy="2030021"/>
          </a:xfrm>
          <a:prstGeom prst="rect">
            <a:avLst/>
          </a:prstGeom>
        </p:spPr>
      </p:pic>
      <p:sp>
        <p:nvSpPr>
          <p:cNvPr id="14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3" name="主标题为方正兰亭 , 最大30pt"/>
          <p:cNvSpPr txBox="1"/>
          <p:nvPr/>
        </p:nvSpPr>
        <p:spPr>
          <a:xfrm>
            <a:off x="1123472" y="172462"/>
            <a:ext cx="3403600" cy="41973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p>
            <a:pPr defTabSz="206375">
              <a:defRPr sz="6000">
                <a:solidFill>
                  <a:srgbClr val="5E5E5E"/>
                </a:solidFill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rPr>
              <a:t>项目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rPr>
              <a:t>组织架构及管理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rPr>
              <a:t>机制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FZLanTingHei-M-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/>
          <p:nvPr/>
        </p:nvSpPr>
        <p:spPr>
          <a:xfrm>
            <a:off x="1030191" y="786438"/>
            <a:ext cx="3940024" cy="380644"/>
          </a:xfrm>
          <a:prstGeom prst="rect">
            <a:avLst/>
          </a:prstGeom>
          <a:ln w="12700">
            <a:miter/>
          </a:ln>
        </p:spPr>
        <p:txBody>
          <a:bodyPr vert="horz" lIns="0" tIns="25602" rIns="51206" bIns="25602" anchor="t"/>
          <a:lstStyle>
            <a:lvl1pPr lvl="0" algn="l" defTabSz="915035">
              <a:defRPr sz="3200" b="1">
                <a:latin typeface="微软雅黑" panose="020B0503020204020204" charset="-122"/>
                <a:ea typeface="微软雅黑" panose="020B0503020204020204" charset="-122"/>
              </a:defRPr>
            </a:lvl1pPr>
            <a:lvl2pPr lvl="1" defTabSz="825500">
              <a:defRPr sz="11300">
                <a:latin typeface="Helvetica Light"/>
                <a:ea typeface="Helvetica Light"/>
              </a:defRPr>
            </a:lvl2pPr>
            <a:lvl3pPr lvl="2" defTabSz="825500">
              <a:defRPr sz="11300">
                <a:latin typeface="Helvetica Light"/>
                <a:ea typeface="Helvetica Light"/>
              </a:defRPr>
            </a:lvl3pPr>
            <a:lvl4pPr lvl="3" defTabSz="825500">
              <a:defRPr sz="11300">
                <a:latin typeface="Helvetica Light"/>
                <a:ea typeface="Helvetica Light"/>
              </a:defRPr>
            </a:lvl4pPr>
            <a:lvl5pPr lvl="4" defTabSz="825500">
              <a:defRPr sz="11300">
                <a:latin typeface="Helvetica Light"/>
                <a:ea typeface="Helvetica Light"/>
              </a:defRPr>
            </a:lvl5pPr>
            <a:lvl6pPr lvl="5" defTabSz="825500">
              <a:defRPr sz="11300">
                <a:latin typeface="Helvetica Light"/>
                <a:ea typeface="Helvetica Light"/>
              </a:defRPr>
            </a:lvl6pPr>
            <a:lvl7pPr lvl="6" defTabSz="825500">
              <a:defRPr sz="11300">
                <a:latin typeface="Helvetica Light"/>
                <a:ea typeface="Helvetica Light"/>
              </a:defRPr>
            </a:lvl7pPr>
            <a:lvl8pPr lvl="7" defTabSz="825500">
              <a:defRPr sz="11300">
                <a:latin typeface="Helvetica Light"/>
                <a:ea typeface="Helvetica Light"/>
              </a:defRPr>
            </a:lvl8pPr>
            <a:lvl9pPr lvl="8" defTabSz="825500">
              <a:defRPr sz="11300">
                <a:latin typeface="Helvetica Light"/>
                <a:ea typeface="Helvetica Light"/>
              </a:defRPr>
            </a:lvl9pPr>
          </a:lstStyle>
          <a:p>
            <a:r>
              <a:rPr lang="zh-CN" altLang="en-US" sz="1600" dirty="0" err="1">
                <a:cs typeface="+mn-ea"/>
              </a:rPr>
              <a:t>项目问题及风险处理机制：</a:t>
            </a:r>
            <a:endParaRPr lang="zh-CN" altLang="en-US" sz="1600" dirty="0" err="1">
              <a:cs typeface="+mn-ea"/>
            </a:endParaRPr>
          </a:p>
        </p:txBody>
      </p:sp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5844651" y="4504204"/>
            <a:ext cx="229676" cy="868222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252845" y="1930400"/>
            <a:ext cx="885825" cy="530860"/>
          </a:xfrm>
          <a:prstGeom prst="rect">
            <a:avLst/>
          </a:prstGeom>
        </p:spPr>
        <p:txBody>
          <a:bodyPr wrap="square" lIns="90000" tIns="46800" rIns="90000"/>
          <a:lstStyle/>
          <a:p>
            <a:pPr>
              <a:lnSpc>
                <a:spcPct val="130000"/>
              </a:lnSpc>
              <a:buClr>
                <a:srgbClr val="F9BD45"/>
              </a:buClr>
              <a:buSzPct val="150000"/>
            </a:pPr>
            <a:r>
              <a:rPr lang="zh-CN" altLang="en-US" sz="1600" b="1" dirty="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第三天</a:t>
            </a:r>
            <a:endParaRPr lang="zh-CN" altLang="en-US" sz="1600" b="1" dirty="0">
              <a:solidFill>
                <a:srgbClr val="1F74AD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3"/>
            </p:custDataLst>
          </p:nvPr>
        </p:nvSpPr>
        <p:spPr>
          <a:xfrm>
            <a:off x="7138035" y="2306320"/>
            <a:ext cx="3339465" cy="419735"/>
          </a:xfrm>
          <a:prstGeom prst="rect">
            <a:avLst/>
          </a:prstGeom>
        </p:spPr>
        <p:txBody>
          <a:bodyPr wrap="square" lIns="90000" tIns="0" rIns="90000" bIns="46800"/>
          <a:lstStyle/>
          <a:p>
            <a:pPr>
              <a:lnSpc>
                <a:spcPct val="120000"/>
              </a:lnSpc>
              <a:defRPr/>
            </a:pPr>
            <a:r>
              <a:rPr lang="en-US" altLang="zh-CN" sz="1400" spc="150" dirty="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PM</a:t>
            </a:r>
            <a:r>
              <a:rPr lang="zh-CN" altLang="en-US" sz="1400" spc="150" dirty="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：问题连续三天未解决，视为风险点，升级至</a:t>
            </a:r>
            <a:r>
              <a:rPr lang="zh-CN" altLang="en-US" sz="1400" b="1" spc="150" dirty="0" smtClean="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项目领导组</a:t>
            </a:r>
            <a:r>
              <a:rPr lang="zh-CN" altLang="en-US" sz="1400" spc="150" dirty="0" smtClean="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处</a:t>
            </a:r>
            <a:endParaRPr lang="zh-CN" altLang="en-US" sz="1400" spc="150" dirty="0">
              <a:solidFill>
                <a:srgbClr val="000000">
                  <a:lumMod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 bwMode="auto">
          <a:xfrm>
            <a:off x="7138399" y="1930470"/>
            <a:ext cx="2449537" cy="40587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0" anchor="ctr" anchorCtr="0">
            <a:normAutofit fontScale="87500" lnSpcReduction="10000"/>
          </a:bodyPr>
          <a:lstStyle/>
          <a:p>
            <a:pPr latinLnBrk="0">
              <a:lnSpc>
                <a:spcPct val="120000"/>
              </a:lnSpc>
              <a:buClr>
                <a:prstClr val="white"/>
              </a:buClr>
              <a:defRPr/>
            </a:pPr>
            <a:r>
              <a:rPr lang="zh-CN" altLang="en-US" b="1" spc="300">
                <a:solidFill>
                  <a:srgbClr val="4D576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升级为风险</a:t>
            </a:r>
            <a:endParaRPr lang="zh-CN" altLang="en-US" b="1" spc="300">
              <a:solidFill>
                <a:srgbClr val="4D576B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5"/>
            </p:custDataLst>
          </p:nvPr>
        </p:nvSpPr>
        <p:spPr>
          <a:xfrm>
            <a:off x="6253480" y="3074670"/>
            <a:ext cx="885190" cy="530860"/>
          </a:xfrm>
          <a:prstGeom prst="rect">
            <a:avLst/>
          </a:prstGeom>
        </p:spPr>
        <p:txBody>
          <a:bodyPr wrap="square" lIns="90000" tIns="46800" rIns="90000"/>
          <a:lstStyle/>
          <a:p>
            <a:pPr>
              <a:lnSpc>
                <a:spcPct val="130000"/>
              </a:lnSpc>
              <a:buClr>
                <a:srgbClr val="F9BD45"/>
              </a:buClr>
              <a:buSzPct val="150000"/>
            </a:pPr>
            <a:r>
              <a:rPr lang="zh-CN" altLang="en-US" sz="1600" b="1" dirty="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第二天</a:t>
            </a:r>
            <a:endParaRPr lang="zh-CN" altLang="en-US" sz="1600" b="1" dirty="0">
              <a:solidFill>
                <a:srgbClr val="3498DB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>
            <p:custDataLst>
              <p:tags r:id="rId6"/>
            </p:custDataLst>
          </p:nvPr>
        </p:nvSpPr>
        <p:spPr>
          <a:xfrm>
            <a:off x="7138035" y="3371850"/>
            <a:ext cx="3521710" cy="521970"/>
          </a:xfrm>
          <a:prstGeom prst="rect">
            <a:avLst/>
          </a:prstGeom>
        </p:spPr>
        <p:txBody>
          <a:bodyPr wrap="square" lIns="90000" tIns="0" rIns="90000" bIns="46800"/>
          <a:lstStyle/>
          <a:p>
            <a:pPr>
              <a:lnSpc>
                <a:spcPct val="120000"/>
              </a:lnSpc>
              <a:defRPr/>
            </a:pPr>
            <a:r>
              <a:rPr lang="en-US" altLang="zh-CN" sz="1400" spc="15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PM</a:t>
            </a:r>
            <a:r>
              <a:rPr lang="zh-CN" altLang="en-US" sz="1400" spc="15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：根据处理结果，发现无法快速解决，导致风险增大时</a:t>
            </a:r>
            <a:endParaRPr lang="zh-CN" altLang="en-US" sz="1400" spc="150">
              <a:solidFill>
                <a:srgbClr val="000000">
                  <a:lumMod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7"/>
            </p:custDataLst>
          </p:nvPr>
        </p:nvSpPr>
        <p:spPr bwMode="auto">
          <a:xfrm>
            <a:off x="7137764" y="3027509"/>
            <a:ext cx="2449537" cy="40587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0" anchor="ctr" anchorCtr="0">
            <a:normAutofit fontScale="87500" lnSpcReduction="10000"/>
          </a:bodyPr>
          <a:lstStyle/>
          <a:p>
            <a:pPr latinLnBrk="0">
              <a:lnSpc>
                <a:spcPct val="120000"/>
              </a:lnSpc>
              <a:buClr>
                <a:prstClr val="white"/>
              </a:buClr>
              <a:defRPr/>
            </a:pPr>
            <a:r>
              <a:rPr lang="zh-CN" altLang="en-US" b="1" spc="300">
                <a:solidFill>
                  <a:srgbClr val="4D576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问题升级</a:t>
            </a:r>
            <a:endParaRPr lang="zh-CN" altLang="en-US" b="1" spc="300">
              <a:solidFill>
                <a:srgbClr val="4D576B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6253480" y="4032885"/>
            <a:ext cx="706755" cy="471170"/>
          </a:xfrm>
          <a:prstGeom prst="rect">
            <a:avLst/>
          </a:prstGeom>
        </p:spPr>
        <p:txBody>
          <a:bodyPr wrap="square" lIns="90000" tIns="46800" rIns="90000"/>
          <a:lstStyle/>
          <a:p>
            <a:pPr>
              <a:lnSpc>
                <a:spcPct val="130000"/>
              </a:lnSpc>
              <a:buClr>
                <a:srgbClr val="F9BD45"/>
              </a:buClr>
              <a:buSzPct val="150000"/>
            </a:pPr>
            <a:r>
              <a:rPr lang="zh-CN" altLang="en-US" sz="1600" b="1" dirty="0">
                <a:solidFill>
                  <a:srgbClr val="1AA3AA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当天</a:t>
            </a:r>
            <a:endParaRPr lang="zh-CN" altLang="en-US" sz="1600" b="1" dirty="0">
              <a:solidFill>
                <a:srgbClr val="1AA3AA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矩形 49"/>
          <p:cNvSpPr/>
          <p:nvPr>
            <p:custDataLst>
              <p:tags r:id="rId9"/>
            </p:custDataLst>
          </p:nvPr>
        </p:nvSpPr>
        <p:spPr>
          <a:xfrm>
            <a:off x="7138670" y="4321810"/>
            <a:ext cx="3338195" cy="476250"/>
          </a:xfrm>
          <a:prstGeom prst="rect">
            <a:avLst/>
          </a:prstGeom>
        </p:spPr>
        <p:txBody>
          <a:bodyPr wrap="square" lIns="90000" tIns="0" rIns="90000" bIns="46800"/>
          <a:lstStyle/>
          <a:p>
            <a:pPr>
              <a:lnSpc>
                <a:spcPct val="120000"/>
              </a:lnSpc>
              <a:defRPr/>
            </a:pPr>
            <a:r>
              <a:rPr lang="en-US" altLang="zh-CN" sz="1400" spc="15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PM</a:t>
            </a:r>
            <a:r>
              <a:rPr lang="zh-CN" altLang="en-US" sz="1400" spc="150">
                <a:solidFill>
                  <a:srgbClr val="000000">
                    <a:lumMod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：按照日清日结原则，问题责任人及时实现问题闭环</a:t>
            </a:r>
            <a:endParaRPr lang="zh-CN" altLang="en-US" sz="1400" spc="150">
              <a:solidFill>
                <a:srgbClr val="000000">
                  <a:lumMod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10"/>
            </p:custDataLst>
          </p:nvPr>
        </p:nvSpPr>
        <p:spPr bwMode="auto">
          <a:xfrm>
            <a:off x="7138399" y="3970070"/>
            <a:ext cx="2449537" cy="40587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0" anchor="ctr" anchorCtr="0">
            <a:normAutofit fontScale="87500" lnSpcReduction="10000"/>
          </a:bodyPr>
          <a:lstStyle/>
          <a:p>
            <a:pPr latinLnBrk="0">
              <a:lnSpc>
                <a:spcPct val="120000"/>
              </a:lnSpc>
              <a:buClr>
                <a:prstClr val="white"/>
              </a:buClr>
              <a:defRPr/>
            </a:pPr>
            <a:r>
              <a:rPr lang="zh-CN" altLang="en-US" b="1" spc="300">
                <a:solidFill>
                  <a:srgbClr val="4D576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发现问题</a:t>
            </a:r>
            <a:endParaRPr lang="zh-CN" altLang="en-US" b="1" spc="300">
              <a:solidFill>
                <a:srgbClr val="4D576B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2" name="直接连接符 51"/>
          <p:cNvCxnSpPr/>
          <p:nvPr>
            <p:custDataLst>
              <p:tags r:id="rId11"/>
            </p:custDataLst>
          </p:nvPr>
        </p:nvCxnSpPr>
        <p:spPr>
          <a:xfrm>
            <a:off x="5263946" y="2225057"/>
            <a:ext cx="480136" cy="0"/>
          </a:xfrm>
          <a:prstGeom prst="line">
            <a:avLst/>
          </a:prstGeom>
          <a:ln>
            <a:solidFill>
              <a:srgbClr val="FFC000"/>
            </a:solidFill>
            <a:prstDash val="sysDash"/>
            <a:head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3" name="同侧圆角矩形 16"/>
          <p:cNvSpPr/>
          <p:nvPr>
            <p:custDataLst>
              <p:tags r:id="rId12"/>
            </p:custDataLst>
          </p:nvPr>
        </p:nvSpPr>
        <p:spPr>
          <a:xfrm rot="16200000">
            <a:off x="3152750" y="522988"/>
            <a:ext cx="615361" cy="342958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F74AD">
              <a:alpha val="9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矩形 53"/>
          <p:cNvSpPr/>
          <p:nvPr>
            <p:custDataLst>
              <p:tags r:id="rId13"/>
            </p:custDataLst>
          </p:nvPr>
        </p:nvSpPr>
        <p:spPr>
          <a:xfrm>
            <a:off x="2449830" y="2016125"/>
            <a:ext cx="2724785" cy="418465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识别风险形成原因，并根治</a:t>
            </a:r>
            <a:endParaRPr lang="zh-CN" altLang="en-US" sz="1400" spc="1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任意多边形 25"/>
          <p:cNvSpPr/>
          <p:nvPr>
            <p:custDataLst>
              <p:tags r:id="rId14"/>
            </p:custDataLst>
          </p:nvPr>
        </p:nvSpPr>
        <p:spPr bwMode="auto">
          <a:xfrm>
            <a:off x="1821455" y="2014243"/>
            <a:ext cx="455867" cy="455865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90000" tIns="46800" rIns="90000" anchor="ctr">
            <a:normAutofit fontScale="87500" lnSpcReduction="10000"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56" name="直接连接符 55"/>
          <p:cNvCxnSpPr/>
          <p:nvPr>
            <p:custDataLst>
              <p:tags r:id="rId15"/>
            </p:custDataLst>
          </p:nvPr>
        </p:nvCxnSpPr>
        <p:spPr>
          <a:xfrm>
            <a:off x="4002743" y="4024534"/>
            <a:ext cx="1741339" cy="0"/>
          </a:xfrm>
          <a:prstGeom prst="line">
            <a:avLst/>
          </a:prstGeom>
          <a:ln>
            <a:solidFill>
              <a:srgbClr val="FFC000"/>
            </a:solidFill>
            <a:prstDash val="sysDash"/>
            <a:head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7" name="同侧圆角矩形 18"/>
          <p:cNvSpPr/>
          <p:nvPr>
            <p:custDataLst>
              <p:tags r:id="rId16"/>
            </p:custDataLst>
          </p:nvPr>
        </p:nvSpPr>
        <p:spPr>
          <a:xfrm rot="16200000">
            <a:off x="1869442" y="2299419"/>
            <a:ext cx="615361" cy="342958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AA3AA">
              <a:alpha val="9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任意多边形 27"/>
          <p:cNvSpPr/>
          <p:nvPr>
            <p:custDataLst>
              <p:tags r:id="rId17"/>
            </p:custDataLst>
          </p:nvPr>
        </p:nvSpPr>
        <p:spPr bwMode="auto">
          <a:xfrm>
            <a:off x="574324" y="3786274"/>
            <a:ext cx="455867" cy="455865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90000" tIns="46800" rIns="90000" anchor="ctr">
            <a:normAutofit fontScale="87500" lnSpcReduction="10000"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18"/>
            </p:custDataLst>
          </p:nvPr>
        </p:nvSpPr>
        <p:spPr>
          <a:xfrm>
            <a:off x="1189116" y="3799733"/>
            <a:ext cx="2634455" cy="441525"/>
          </a:xfrm>
          <a:prstGeom prst="rect">
            <a:avLst/>
          </a:prstGeom>
        </p:spPr>
        <p:txBody>
          <a:bodyPr wrap="square" lIns="90000" tIns="46800" rIns="90000" bIns="46800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400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团队通过日会解决</a:t>
            </a:r>
            <a:endParaRPr lang="zh-CN" altLang="en-US" sz="1400" spc="1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矩形 60"/>
          <p:cNvSpPr/>
          <p:nvPr>
            <p:custDataLst>
              <p:tags r:id="rId19"/>
            </p:custDataLst>
          </p:nvPr>
        </p:nvSpPr>
        <p:spPr>
          <a:xfrm>
            <a:off x="5844651" y="3624532"/>
            <a:ext cx="229676" cy="868222"/>
          </a:xfrm>
          <a:prstGeom prst="rect">
            <a:avLst/>
          </a:prstGeom>
          <a:solidFill>
            <a:srgbClr val="1AA3AA"/>
          </a:solidFill>
          <a:ln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20"/>
            </p:custDataLst>
          </p:nvPr>
        </p:nvSpPr>
        <p:spPr>
          <a:xfrm>
            <a:off x="5844651" y="2737711"/>
            <a:ext cx="229676" cy="868222"/>
          </a:xfrm>
          <a:prstGeom prst="rect">
            <a:avLst/>
          </a:prstGeom>
          <a:solidFill>
            <a:srgbClr val="3498DB"/>
          </a:solidFill>
          <a:ln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5" name="矩形 64"/>
          <p:cNvSpPr/>
          <p:nvPr>
            <p:custDataLst>
              <p:tags r:id="rId21"/>
            </p:custDataLst>
          </p:nvPr>
        </p:nvSpPr>
        <p:spPr>
          <a:xfrm>
            <a:off x="5844651" y="1858039"/>
            <a:ext cx="229676" cy="868222"/>
          </a:xfrm>
          <a:prstGeom prst="rect">
            <a:avLst/>
          </a:prstGeom>
          <a:solidFill>
            <a:srgbClr val="1F74AD"/>
          </a:solidFill>
          <a:ln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7" name="同侧圆角矩形 17"/>
          <p:cNvSpPr/>
          <p:nvPr>
            <p:custDataLst>
              <p:tags r:id="rId22"/>
            </p:custDataLst>
          </p:nvPr>
        </p:nvSpPr>
        <p:spPr>
          <a:xfrm rot="16200000">
            <a:off x="2503256" y="1411204"/>
            <a:ext cx="615361" cy="342958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98DB">
              <a:alpha val="9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anchor="ctr">
            <a:no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/>
          <p:nvPr>
            <p:custDataLst>
              <p:tags r:id="rId23"/>
            </p:custDataLst>
          </p:nvPr>
        </p:nvSpPr>
        <p:spPr bwMode="auto">
          <a:xfrm>
            <a:off x="1208218" y="2916145"/>
            <a:ext cx="455867" cy="45586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90000" tIns="46800" rIns="90000" anchor="ctr">
            <a:normAutofit fontScale="87500" lnSpcReduction="10000"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" name="矩形 70"/>
          <p:cNvSpPr/>
          <p:nvPr>
            <p:custDataLst>
              <p:tags r:id="rId24"/>
            </p:custDataLst>
          </p:nvPr>
        </p:nvSpPr>
        <p:spPr>
          <a:xfrm>
            <a:off x="1815551" y="2905233"/>
            <a:ext cx="2634455" cy="441525"/>
          </a:xfrm>
          <a:prstGeom prst="rect">
            <a:avLst/>
          </a:prstGeom>
        </p:spPr>
        <p:txBody>
          <a:bodyPr wrap="square" lIns="90000" tIns="46800" rIns="90000" bIns="46800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升级问题</a:t>
            </a:r>
            <a:endParaRPr lang="zh-CN" altLang="en-US" sz="1400" spc="1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72" name="直接连接符 71"/>
          <p:cNvCxnSpPr/>
          <p:nvPr>
            <p:custDataLst>
              <p:tags r:id="rId25"/>
            </p:custDataLst>
          </p:nvPr>
        </p:nvCxnSpPr>
        <p:spPr>
          <a:xfrm>
            <a:off x="4669850" y="3110441"/>
            <a:ext cx="1074232" cy="0"/>
          </a:xfrm>
          <a:prstGeom prst="line">
            <a:avLst/>
          </a:prstGeom>
          <a:ln>
            <a:solidFill>
              <a:srgbClr val="FFC000"/>
            </a:solidFill>
            <a:prstDash val="sysDash"/>
            <a:head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" name="主标题为方正兰亭 , 最大30pt"/>
          <p:cNvSpPr txBox="1"/>
          <p:nvPr/>
        </p:nvSpPr>
        <p:spPr>
          <a:xfrm>
            <a:off x="1123472" y="172462"/>
            <a:ext cx="3403600" cy="41973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p>
            <a:pPr defTabSz="206375">
              <a:defRPr sz="6000">
                <a:solidFill>
                  <a:srgbClr val="5E5E5E"/>
                </a:solidFill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rPr>
              <a:t>项目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rPr>
              <a:t>组织架构及管理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rPr>
              <a:t>机制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FZLanTingHei-M-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8800" y="1495425"/>
          <a:ext cx="10652125" cy="3531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905"/>
                <a:gridCol w="1518920"/>
                <a:gridCol w="2409825"/>
                <a:gridCol w="1597025"/>
                <a:gridCol w="4235450"/>
              </a:tblGrid>
              <a:tr h="563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kumimoji="0" lang="zh-CN" altLang="en-US" sz="16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风险类别</a:t>
                      </a:r>
                      <a:endParaRPr kumimoji="0" lang="zh-CN" altLang="en-US" sz="16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风险描述</a:t>
                      </a:r>
                      <a:endParaRPr kumimoji="0" lang="zh-CN" altLang="en-US" sz="16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风险等级</a:t>
                      </a:r>
                      <a:endParaRPr kumimoji="0" lang="zh-CN" altLang="en-US" sz="16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规避措施</a:t>
                      </a:r>
                      <a:endParaRPr kumimoji="0" lang="zh-CN" altLang="en-US" sz="16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rgbClr val="FF0000"/>
                    </a:solidFill>
                  </a:tcPr>
                </a:tc>
              </a:tr>
              <a:tr h="1067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kumimoji="0" lang="en-US" altLang="zh-CN" sz="14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团队资源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出现研发资源不足情况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提前与交付团队沟通，协调确认研发资源</a:t>
                      </a:r>
                      <a:endParaRPr kumimoji="0" lang="zh-CN" altLang="zh-CN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12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kumimoji="0" lang="en-US" altLang="zh-CN" sz="14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业务流程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业务流程不清晰，存在功能设计缺失、需求变更风险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项目启动研发前及时与业务方进行需求确认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88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kumimoji="0" lang="en-US" altLang="zh-CN" sz="1400" u="none" strike="noStrike" cap="none" normalizeH="0" baseline="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项目延期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由于前期排期评估差异，存在一定的延期风险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建立项目沟通机制，制定关键任务实施进度，严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格按进度实施。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标题 1"/>
          <p:cNvSpPr txBox="1"/>
          <p:nvPr/>
        </p:nvSpPr>
        <p:spPr>
          <a:xfrm>
            <a:off x="668224" y="1030020"/>
            <a:ext cx="6704965" cy="380365"/>
          </a:xfrm>
          <a:prstGeom prst="rect">
            <a:avLst/>
          </a:prstGeom>
          <a:ln w="12700">
            <a:miter/>
          </a:ln>
        </p:spPr>
        <p:txBody>
          <a:bodyPr vert="horz" lIns="0" tIns="25602" rIns="51206" bIns="25602" anchor="t"/>
          <a:lstStyle>
            <a:lvl1pPr lvl="0" algn="l" defTabSz="915035">
              <a:defRPr sz="3200" b="1">
                <a:latin typeface="微软雅黑" panose="020B0503020204020204" charset="-122"/>
                <a:ea typeface="微软雅黑" panose="020B0503020204020204" charset="-122"/>
              </a:defRPr>
            </a:lvl1pPr>
            <a:lvl2pPr lvl="1" defTabSz="825500">
              <a:defRPr sz="11300">
                <a:latin typeface="Helvetica Light"/>
                <a:ea typeface="Helvetica Light"/>
              </a:defRPr>
            </a:lvl2pPr>
            <a:lvl3pPr lvl="2" defTabSz="825500">
              <a:defRPr sz="11300">
                <a:latin typeface="Helvetica Light"/>
                <a:ea typeface="Helvetica Light"/>
              </a:defRPr>
            </a:lvl3pPr>
            <a:lvl4pPr lvl="3" defTabSz="825500">
              <a:defRPr sz="11300">
                <a:latin typeface="Helvetica Light"/>
                <a:ea typeface="Helvetica Light"/>
              </a:defRPr>
            </a:lvl4pPr>
            <a:lvl5pPr lvl="4" defTabSz="825500">
              <a:defRPr sz="11300">
                <a:latin typeface="Helvetica Light"/>
                <a:ea typeface="Helvetica Light"/>
              </a:defRPr>
            </a:lvl5pPr>
            <a:lvl6pPr lvl="5" defTabSz="825500">
              <a:defRPr sz="11300">
                <a:latin typeface="Helvetica Light"/>
                <a:ea typeface="Helvetica Light"/>
              </a:defRPr>
            </a:lvl6pPr>
            <a:lvl7pPr lvl="6" defTabSz="825500">
              <a:defRPr sz="11300">
                <a:latin typeface="Helvetica Light"/>
                <a:ea typeface="Helvetica Light"/>
              </a:defRPr>
            </a:lvl7pPr>
            <a:lvl8pPr lvl="7" defTabSz="825500">
              <a:defRPr sz="11300">
                <a:latin typeface="Helvetica Light"/>
                <a:ea typeface="Helvetica Light"/>
              </a:defRPr>
            </a:lvl8pPr>
            <a:lvl9pPr lvl="8" defTabSz="825500">
              <a:defRPr sz="11300">
                <a:latin typeface="Helvetica Light"/>
                <a:ea typeface="Helvetica Light"/>
              </a:defRPr>
            </a:lvl9pPr>
          </a:lstStyle>
          <a:p>
            <a:r>
              <a:rPr lang="zh-CN" altLang="en-US" sz="1400" dirty="0" err="1">
                <a:cs typeface="+mn-ea"/>
              </a:rPr>
              <a:t>目前项目已知风险，以及对其他产品</a:t>
            </a:r>
            <a:r>
              <a:rPr lang="en-US" altLang="zh-CN" sz="1400" dirty="0" err="1">
                <a:cs typeface="+mn-ea"/>
              </a:rPr>
              <a:t>/</a:t>
            </a:r>
            <a:r>
              <a:rPr lang="zh-CN" altLang="en-US" sz="1400" dirty="0" err="1">
                <a:cs typeface="+mn-ea"/>
              </a:rPr>
              <a:t>环境的依赖如下：</a:t>
            </a:r>
            <a:endParaRPr lang="zh-CN" altLang="en-US" sz="1400" dirty="0" err="1">
              <a:cs typeface="+mn-ea"/>
            </a:endParaRPr>
          </a:p>
        </p:txBody>
      </p:sp>
      <p:sp>
        <p:nvSpPr>
          <p:cNvPr id="6" name="主标题为方正兰亭 , 最大30pt"/>
          <p:cNvSpPr txBox="1"/>
          <p:nvPr/>
        </p:nvSpPr>
        <p:spPr>
          <a:xfrm>
            <a:off x="1123472" y="172462"/>
            <a:ext cx="2184400" cy="41973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p>
            <a:pPr defTabSz="206375">
              <a:defRPr sz="6000">
                <a:solidFill>
                  <a:srgbClr val="5E5E5E"/>
                </a:solidFill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rPr>
              <a:t>项目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rPr>
              <a:t>风险及依赖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FZLanTingHei-M-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6275" y="1115060"/>
          <a:ext cx="10839450" cy="4968240"/>
        </p:xfrm>
        <a:graphic>
          <a:graphicData uri="http://schemas.openxmlformats.org/drawingml/2006/table">
            <a:tbl>
              <a:tblPr/>
              <a:tblGrid>
                <a:gridCol w="1468120"/>
                <a:gridCol w="1716405"/>
                <a:gridCol w="1894205"/>
                <a:gridCol w="1834515"/>
                <a:gridCol w="1806575"/>
                <a:gridCol w="2119630"/>
              </a:tblGrid>
              <a:tr h="349250">
                <a:tc row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1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资源需求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内部资源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665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外包资源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665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费用预估（元）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</a:tr>
              <a:tr h="348615">
                <a:tc v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665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内部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人天 </a:t>
                      </a: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（人*天）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单价（元）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外包人天（人*天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单价（元）</a:t>
                      </a:r>
                      <a:endParaRPr lang="zh-CN" altLang="en-US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0012"/>
                    </a:solidFill>
                  </a:tcPr>
                </a:tc>
                <a:tc v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需求调研与产品设计</a:t>
                      </a:r>
                      <a:endParaRPr lang="zh-CN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174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人*天）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248124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产品经理 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</a:t>
                      </a:r>
                      <a:r>
                        <a:rPr 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人*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8</a:t>
                      </a:r>
                      <a:r>
                        <a:rPr 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个月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*2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1.75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天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=174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1426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248124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系统开发</a:t>
                      </a:r>
                      <a:endParaRPr lang="zh-CN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174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人*天）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696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人*天）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ClrTx/>
                        <a:buSzTx/>
                        <a:buFontTx/>
                      </a:pPr>
                      <a:r>
                        <a:rPr lang="en-US" altLang="zh-CN" sz="110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10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1166844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前端开发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人*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8</a:t>
                      </a:r>
                      <a:r>
                        <a:rPr 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个月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*2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1.75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天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=174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1633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236814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035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JAVA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后端开发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</a:t>
                      </a: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人*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8</a:t>
                      </a: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个月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*21.75</a:t>
                      </a: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天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=174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1806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</a:t>
                      </a:r>
                      <a:r>
                        <a:rPr 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人*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8</a:t>
                      </a:r>
                      <a:r>
                        <a:rPr 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个月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*2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1.75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天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=174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1361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551058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0355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测试人员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</a:t>
                      </a:r>
                      <a:r>
                        <a:rPr 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人*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8</a:t>
                      </a:r>
                      <a:r>
                        <a:rPr 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个月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*2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1.75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天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=174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885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153990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运维人员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</a:t>
                      </a:r>
                      <a:r>
                        <a:rPr 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人*</a:t>
                      </a:r>
                      <a:r>
                        <a:rPr lang="en-US" alt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8</a:t>
                      </a:r>
                      <a:r>
                        <a:rPr lang="zh-CN" sz="10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个月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*2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1.75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天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=174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1021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177654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440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IT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维护费用</a:t>
                      </a:r>
                      <a:endParaRPr lang="zh-CN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30000</a:t>
                      </a:r>
                      <a:endParaRPr lang="zh-CN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47345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项目培训/差旅/住宿费</a:t>
                      </a:r>
                      <a:endParaRPr lang="zh-CN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10000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55600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加班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餐费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15000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512445">
                <a:tc gridSpan="2"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内部工时合计：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348  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人*天 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费用总额（含内部资源）：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147.01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万元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</a:tr>
              <a:tr h="530860"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外包工时合计：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696  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人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*天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费用总额（不含内部资源）：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 hMerge="1"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sym typeface="+mn-ea"/>
                        </a:rPr>
                        <a:t>90.76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sym typeface="+mn-ea"/>
                        </a:rPr>
                        <a:t>万元</a:t>
                      </a:r>
                      <a:endParaRPr lang="zh-CN" altLang="en-US" sz="16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571" marR="5571" marT="55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C0C"/>
                    </a:solidFill>
                  </a:tcPr>
                </a:tc>
              </a:tr>
            </a:tbl>
          </a:graphicData>
        </a:graphic>
      </p:graphicFrame>
      <p:sp>
        <p:nvSpPr>
          <p:cNvPr id="3" name="主标题为方正兰亭 , 最大30pt"/>
          <p:cNvSpPr txBox="1"/>
          <p:nvPr/>
        </p:nvSpPr>
        <p:spPr>
          <a:xfrm>
            <a:off x="1123472" y="172462"/>
            <a:ext cx="1270000" cy="41973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p>
            <a:pPr defTabSz="206375">
              <a:defRPr sz="6000">
                <a:solidFill>
                  <a:srgbClr val="5E5E5E"/>
                </a:solidFill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FZLanTingHei-M-GBK" panose="02000000000000000000" pitchFamily="2" charset="-122"/>
              </a:rPr>
              <a:t>项目预算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FZLanTingHei-M-GBK" panose="02000000000000000000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58469" y="2470570"/>
          <a:ext cx="10991409" cy="1411163"/>
        </p:xfrm>
        <a:graphic>
          <a:graphicData uri="http://schemas.openxmlformats.org/drawingml/2006/table">
            <a:tbl>
              <a:tblPr firstRow="1" bandRow="1"/>
              <a:tblGrid>
                <a:gridCol w="1648628"/>
                <a:gridCol w="1974543"/>
                <a:gridCol w="1235110"/>
                <a:gridCol w="1615218"/>
                <a:gridCol w="1226447"/>
                <a:gridCol w="1147866"/>
                <a:gridCol w="1396066"/>
                <a:gridCol w="747531"/>
              </a:tblGrid>
              <a:tr h="5529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600" kern="1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5" marR="685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项目类型</a:t>
                      </a:r>
                      <a:endParaRPr lang="zh-CN" altLang="en-US" sz="1600" kern="1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5" marR="685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项目级别</a:t>
                      </a:r>
                      <a:endParaRPr lang="zh-CN" sz="1600" kern="1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5" marR="685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业务方</a:t>
                      </a:r>
                      <a:endParaRPr lang="zh-CN" sz="1600" b="1" kern="1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IT</a:t>
                      </a:r>
                      <a:r>
                        <a:rPr lang="zh-CN" altLang="en-US" sz="1600" kern="100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项目经理</a:t>
                      </a:r>
                      <a:endParaRPr lang="zh-CN" sz="1600" kern="1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5" marR="685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启动时间</a:t>
                      </a:r>
                      <a:endParaRPr lang="zh-CN" altLang="en-US" sz="1600" kern="1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5" marR="685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结束时间</a:t>
                      </a:r>
                      <a:endParaRPr lang="zh-CN" altLang="en-US" sz="1600" kern="1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5" marR="685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状态</a:t>
                      </a:r>
                      <a:endParaRPr lang="zh-CN" altLang="en-US" sz="1600" kern="1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5" marR="6858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581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206375">
                        <a:defRPr sz="6000">
                          <a:solidFill>
                            <a:srgbClr val="5E5E5E"/>
                          </a:solidFill>
                          <a:latin typeface="Helvetica" panose="020B0504020202030204"/>
                          <a:ea typeface="Helvetica" panose="020B0504020202030204"/>
                          <a:cs typeface="Helvetica" panose="020B0504020202030204"/>
                          <a:sym typeface="Helvetica" panose="020B0504020202030204"/>
                        </a:defRPr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  <a:sym typeface="+mn-lt"/>
                        </a:rPr>
                        <a:t>2022年门户工作台升级迭代项目（二期）</a:t>
                      </a:r>
                      <a:endParaRPr lang="zh-CN" altLang="en-US" sz="1400" b="0" kern="1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L="68585" marR="68585" marT="0" marB="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eaLnBrk="1" fontAlgn="base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kern="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系统运营类</a:t>
                      </a:r>
                      <a:endParaRPr lang="zh-CN" altLang="en-US" sz="1400" b="0" kern="1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5" marR="68585" marT="0" marB="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B</a:t>
                      </a:r>
                      <a:endParaRPr lang="en-US" altLang="zh-CN" sz="1400" b="0" kern="1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5" marR="68585" marT="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  <a:sym typeface="+mn-ea"/>
                        </a:rPr>
                        <a:t>流程与数字化转型中心</a:t>
                      </a:r>
                      <a:endParaRPr lang="zh-CN" altLang="en-US" sz="1400" b="0" i="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5" marR="68585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i="0" kern="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陈斌</a:t>
                      </a:r>
                      <a:endParaRPr lang="zh-CN" altLang="en-US" sz="1400" b="0" i="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68585" marR="68585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kern="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  <a:sym typeface="+mn-ea"/>
                        </a:rPr>
                        <a:t>2023.1.1</a:t>
                      </a:r>
                      <a:endParaRPr lang="en-US" altLang="zh-CN" sz="1400" b="0" i="0" kern="1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68585" marR="68585" marT="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kern="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  <a:sym typeface="+mn-ea"/>
                        </a:rPr>
                        <a:t>2023.8.31</a:t>
                      </a:r>
                      <a:endParaRPr lang="en-US" altLang="zh-CN" sz="1400" b="0" i="0" kern="1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68585" marR="68585" marT="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400" b="0" i="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68585" marR="68585" marT="0" marB="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78865" y="114760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项目基本信息</a:t>
            </a:r>
            <a:endParaRPr 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72121" y="1755903"/>
            <a:ext cx="1560064" cy="398780"/>
            <a:chOff x="2411999" y="1889730"/>
            <a:chExt cx="1560064" cy="398780"/>
          </a:xfrm>
        </p:grpSpPr>
        <p:pic>
          <p:nvPicPr>
            <p:cNvPr id="6" name="图片 5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1961087"/>
              <a:ext cx="279400" cy="266700"/>
            </a:xfrm>
            <a:prstGeom prst="rect">
              <a:avLst/>
            </a:prstGeom>
          </p:spPr>
        </p:pic>
        <p:sp>
          <p:nvSpPr>
            <p:cNvPr id="8" name="主标题为方正兰亭 , 最大30pt"/>
            <p:cNvSpPr txBox="1"/>
            <p:nvPr/>
          </p:nvSpPr>
          <p:spPr>
            <a:xfrm>
              <a:off x="2457876" y="1920508"/>
              <a:ext cx="191770" cy="35814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algn="l"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altLang="zh-CN" sz="2000" b="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0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73183" y="1889730"/>
              <a:ext cx="1198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r>
                <a:rPr lang="zh-CN" altLang="en-US" sz="2000" b="0" dirty="0">
                  <a:latin typeface="微软雅黑" panose="020B0503020204020204" charset="-122"/>
                  <a:ea typeface="微软雅黑" panose="020B0503020204020204" charset="-122"/>
                </a:rPr>
                <a:t>项目背景</a:t>
              </a:r>
              <a:endParaRPr lang="zh-CN" altLang="en-US" sz="20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2121" y="2244733"/>
            <a:ext cx="2332528" cy="398780"/>
            <a:chOff x="2411999" y="3940952"/>
            <a:chExt cx="2332528" cy="398780"/>
          </a:xfrm>
        </p:grpSpPr>
        <p:pic>
          <p:nvPicPr>
            <p:cNvPr id="11" name="图片 10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3999952"/>
              <a:ext cx="279400" cy="266700"/>
            </a:xfrm>
            <a:prstGeom prst="rect">
              <a:avLst/>
            </a:prstGeom>
          </p:spPr>
        </p:pic>
        <p:sp>
          <p:nvSpPr>
            <p:cNvPr id="12" name="主标题为方正兰亭 , 最大30pt"/>
            <p:cNvSpPr txBox="1"/>
            <p:nvPr/>
          </p:nvSpPr>
          <p:spPr>
            <a:xfrm>
              <a:off x="2458974" y="3959373"/>
              <a:ext cx="191770" cy="35814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altLang="zh-CN" sz="2000" b="0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000" b="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85423" y="3940952"/>
              <a:ext cx="195910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/>
              <a:r>
                <a:rPr lang="zh-CN" altLang="en-US" sz="2000" b="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项目目标</a:t>
              </a:r>
              <a:endParaRPr lang="zh-CN" altLang="en-US" sz="2000" b="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72121" y="2711753"/>
            <a:ext cx="1572303" cy="398780"/>
            <a:chOff x="2411999" y="3933247"/>
            <a:chExt cx="1572303" cy="398780"/>
          </a:xfrm>
        </p:grpSpPr>
        <p:pic>
          <p:nvPicPr>
            <p:cNvPr id="15" name="图片 14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3999952"/>
              <a:ext cx="279400" cy="266700"/>
            </a:xfrm>
            <a:prstGeom prst="rect">
              <a:avLst/>
            </a:prstGeom>
          </p:spPr>
        </p:pic>
        <p:sp>
          <p:nvSpPr>
            <p:cNvPr id="16" name="主标题为方正兰亭 , 最大30pt"/>
            <p:cNvSpPr txBox="1"/>
            <p:nvPr/>
          </p:nvSpPr>
          <p:spPr>
            <a:xfrm>
              <a:off x="2458974" y="3959373"/>
              <a:ext cx="191770" cy="35814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altLang="zh-CN" sz="2000" b="0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000" b="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85422" y="3933247"/>
              <a:ext cx="1198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r>
                <a:rPr lang="zh-CN" altLang="en-US" sz="2000" b="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核心功能</a:t>
              </a:r>
              <a:endParaRPr lang="zh-CN" altLang="en-US" sz="2000" b="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72121" y="4749432"/>
            <a:ext cx="1572303" cy="398780"/>
            <a:chOff x="2411999" y="3933247"/>
            <a:chExt cx="1572303" cy="398780"/>
          </a:xfrm>
        </p:grpSpPr>
        <p:pic>
          <p:nvPicPr>
            <p:cNvPr id="20" name="图片 19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3999952"/>
              <a:ext cx="279400" cy="266700"/>
            </a:xfrm>
            <a:prstGeom prst="rect">
              <a:avLst/>
            </a:prstGeom>
          </p:spPr>
        </p:pic>
        <p:sp>
          <p:nvSpPr>
            <p:cNvPr id="21" name="主标题为方正兰亭 , 最大30pt"/>
            <p:cNvSpPr txBox="1"/>
            <p:nvPr/>
          </p:nvSpPr>
          <p:spPr>
            <a:xfrm>
              <a:off x="2458974" y="3959373"/>
              <a:ext cx="191770" cy="35814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sz="2000" b="0" dirty="0">
                  <a:solidFill>
                    <a:schemeClr val="bg1"/>
                  </a:solidFill>
                  <a:cs typeface="+mn-ea"/>
                  <a:sym typeface="+mn-lt"/>
                </a:rPr>
                <a:t>7</a:t>
              </a:r>
              <a:endParaRPr lang="en-US" sz="20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85422" y="3933247"/>
              <a:ext cx="1198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r>
                <a:rPr lang="zh-CN" altLang="en-US" sz="2000" b="0" dirty="0">
                  <a:latin typeface="微软雅黑" panose="020B0503020204020204" charset="-122"/>
                  <a:ea typeface="微软雅黑" panose="020B0503020204020204" charset="-122"/>
                </a:rPr>
                <a:t>项目预算</a:t>
              </a:r>
              <a:endParaRPr lang="zh-CN" altLang="en-US" sz="20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72121" y="3228973"/>
            <a:ext cx="1572303" cy="398780"/>
            <a:chOff x="2411999" y="3933247"/>
            <a:chExt cx="1572303" cy="398780"/>
          </a:xfrm>
        </p:grpSpPr>
        <p:pic>
          <p:nvPicPr>
            <p:cNvPr id="24" name="图片 23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3999952"/>
              <a:ext cx="279400" cy="266700"/>
            </a:xfrm>
            <a:prstGeom prst="rect">
              <a:avLst/>
            </a:prstGeom>
          </p:spPr>
        </p:pic>
        <p:sp>
          <p:nvSpPr>
            <p:cNvPr id="25" name="主标题为方正兰亭 , 最大30pt"/>
            <p:cNvSpPr txBox="1"/>
            <p:nvPr/>
          </p:nvSpPr>
          <p:spPr>
            <a:xfrm>
              <a:off x="2458974" y="3959373"/>
              <a:ext cx="191770" cy="35814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sz="2000" b="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sz="20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785422" y="3933247"/>
              <a:ext cx="1198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r>
                <a:rPr lang="zh-CN" altLang="en-US" sz="2000" b="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实施计划</a:t>
              </a:r>
              <a:endParaRPr lang="zh-CN" altLang="en-US" sz="2000" b="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72121" y="3739124"/>
            <a:ext cx="3350303" cy="398780"/>
            <a:chOff x="2411999" y="3933247"/>
            <a:chExt cx="3350303" cy="398780"/>
          </a:xfrm>
        </p:grpSpPr>
        <p:pic>
          <p:nvPicPr>
            <p:cNvPr id="28" name="图片 27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3999952"/>
              <a:ext cx="279400" cy="266700"/>
            </a:xfrm>
            <a:prstGeom prst="rect">
              <a:avLst/>
            </a:prstGeom>
          </p:spPr>
        </p:pic>
        <p:sp>
          <p:nvSpPr>
            <p:cNvPr id="29" name="主标题为方正兰亭 , 最大30pt"/>
            <p:cNvSpPr txBox="1"/>
            <p:nvPr/>
          </p:nvSpPr>
          <p:spPr>
            <a:xfrm>
              <a:off x="2458974" y="3959373"/>
              <a:ext cx="191770" cy="35814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sz="2000" b="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en-US" sz="20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785422" y="3933247"/>
              <a:ext cx="2976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r>
                <a:rPr lang="zh-CN" altLang="en-US" sz="2000" b="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项目组织架构及管理机制</a:t>
              </a:r>
              <a:endParaRPr lang="zh-CN" altLang="en-US" sz="2000" b="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72121" y="4234098"/>
            <a:ext cx="2334303" cy="398780"/>
            <a:chOff x="2411999" y="3933247"/>
            <a:chExt cx="2334303" cy="398780"/>
          </a:xfrm>
        </p:grpSpPr>
        <p:pic>
          <p:nvPicPr>
            <p:cNvPr id="32" name="图片 31" descr="形状, 正方形&#10;&#10;描述已自动生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1999" y="3999952"/>
              <a:ext cx="279400" cy="266700"/>
            </a:xfrm>
            <a:prstGeom prst="rect">
              <a:avLst/>
            </a:prstGeom>
          </p:spPr>
        </p:pic>
        <p:sp>
          <p:nvSpPr>
            <p:cNvPr id="33" name="主标题为方正兰亭 , 最大30pt"/>
            <p:cNvSpPr txBox="1"/>
            <p:nvPr/>
          </p:nvSpPr>
          <p:spPr>
            <a:xfrm>
              <a:off x="2458974" y="3959373"/>
              <a:ext cx="191770" cy="35814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defTabSz="206375">
                <a:defRPr sz="6000">
                  <a:solidFill>
                    <a:srgbClr val="5E5E5E"/>
                  </a:solidFill>
                  <a:latin typeface="Helvetica" panose="020B0504020202030204"/>
                  <a:ea typeface="Helvetica" panose="020B0504020202030204"/>
                  <a:cs typeface="Helvetica" panose="020B0504020202030204"/>
                  <a:sym typeface="Helvetica" panose="020B0504020202030204"/>
                </a:defRPr>
              </a:pPr>
              <a:r>
                <a:rPr lang="en-US" sz="2000" b="0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en-US" sz="20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5422" y="3933247"/>
              <a:ext cx="1960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r>
                <a:rPr lang="zh-CN" altLang="en-US" sz="2000" b="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项目风险及依赖</a:t>
              </a:r>
              <a:endParaRPr lang="zh-CN" altLang="en-US" sz="2000" b="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5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8865" y="114760"/>
            <a:ext cx="792480" cy="4603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8865" y="114760"/>
            <a:ext cx="264541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项目背景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业务痛点</a:t>
            </a:r>
            <a:endParaRPr lang="zh-CN" altLang="en-US" sz="1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íṡḷiḍé"/>
          <p:cNvGrpSpPr/>
          <p:nvPr/>
        </p:nvGrpSpPr>
        <p:grpSpPr>
          <a:xfrm>
            <a:off x="660400" y="2714312"/>
            <a:ext cx="10858500" cy="2823369"/>
            <a:chOff x="660400" y="1698312"/>
            <a:chExt cx="10858500" cy="2823369"/>
          </a:xfrm>
        </p:grpSpPr>
        <p:cxnSp>
          <p:nvCxnSpPr>
            <p:cNvPr id="5" name="iṣľîḍe"/>
            <p:cNvCxnSpPr/>
            <p:nvPr/>
          </p:nvCxnSpPr>
          <p:spPr>
            <a:xfrm flipH="1">
              <a:off x="660400" y="2221372"/>
              <a:ext cx="201107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ṥliďé"/>
            <p:cNvSpPr txBox="1"/>
            <p:nvPr/>
          </p:nvSpPr>
          <p:spPr>
            <a:xfrm>
              <a:off x="660400" y="1698312"/>
              <a:ext cx="2011073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</a:rPr>
                <a:t>01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5" name="îşľîďê"/>
            <p:cNvSpPr txBox="1"/>
            <p:nvPr/>
          </p:nvSpPr>
          <p:spPr>
            <a:xfrm>
              <a:off x="660400" y="2294101"/>
              <a:ext cx="2011073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defTabSz="913765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企业内部各应用系统繁多，很多时候处理一个业务，需要频繁切换于不同系统之间处理；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cxnSp>
          <p:nvCxnSpPr>
            <p:cNvPr id="17" name="iṩlíďè"/>
            <p:cNvCxnSpPr/>
            <p:nvPr/>
          </p:nvCxnSpPr>
          <p:spPr>
            <a:xfrm flipH="1">
              <a:off x="2872257" y="2221372"/>
              <a:ext cx="2011073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ïśļïḑe"/>
            <p:cNvSpPr txBox="1"/>
            <p:nvPr/>
          </p:nvSpPr>
          <p:spPr>
            <a:xfrm>
              <a:off x="2872257" y="1698312"/>
              <a:ext cx="2011073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02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îṡľïḓè"/>
            <p:cNvSpPr txBox="1"/>
            <p:nvPr/>
          </p:nvSpPr>
          <p:spPr>
            <a:xfrm>
              <a:off x="2872257" y="2294101"/>
              <a:ext cx="2011073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eaLnBrk="1" fontAlgn="auto" latinLnBrk="0" hangingPunct="1">
                <a:lnSpc>
                  <a:spcPct val="200000"/>
                </a:lnSpc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员工需要记住多个相关业务系统的用户名及密码，忘记密码或输入错误现象时有发生；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cxnSp>
          <p:nvCxnSpPr>
            <p:cNvPr id="20" name="ïṧḷíḍe"/>
            <p:cNvCxnSpPr/>
            <p:nvPr/>
          </p:nvCxnSpPr>
          <p:spPr>
            <a:xfrm flipH="1">
              <a:off x="5084749" y="2221372"/>
              <a:ext cx="2011073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ïslîdê"/>
            <p:cNvSpPr txBox="1"/>
            <p:nvPr/>
          </p:nvSpPr>
          <p:spPr>
            <a:xfrm>
              <a:off x="5083810" y="1698312"/>
              <a:ext cx="2011045" cy="45021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03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2" name="iṩļíḓe"/>
            <p:cNvSpPr txBox="1"/>
            <p:nvPr/>
          </p:nvSpPr>
          <p:spPr>
            <a:xfrm>
              <a:off x="5084114" y="2294101"/>
              <a:ext cx="2011073" cy="2227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eaLnBrk="1" fontAlgn="auto" latinLnBrk="0" hangingPunct="1">
                <a:lnSpc>
                  <a:spcPct val="200000"/>
                </a:lnSpc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系统间相对孤立，重要数据需要投入相当长人力物力去收集，数据没有统一展示页面，信息价值无法直观/及时洞察；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1" fontAlgn="auto" latinLnBrk="0" hangingPunct="1">
                <a:lnSpc>
                  <a:spcPts val="2260"/>
                </a:lnSpc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23" name="îSľîḑé"/>
            <p:cNvCxnSpPr/>
            <p:nvPr/>
          </p:nvCxnSpPr>
          <p:spPr>
            <a:xfrm flipH="1">
              <a:off x="7295971" y="2221372"/>
              <a:ext cx="2011073" cy="0"/>
            </a:xfrm>
            <a:prstGeom prst="line">
              <a:avLst/>
            </a:prstGeom>
            <a:ln w="25400">
              <a:solidFill>
                <a:srgbClr val="FE757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ṣḻïḍé"/>
            <p:cNvSpPr txBox="1"/>
            <p:nvPr/>
          </p:nvSpPr>
          <p:spPr>
            <a:xfrm>
              <a:off x="7295971" y="1698312"/>
              <a:ext cx="2011073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E7575"/>
                  </a:solidFill>
                  <a:effectLst/>
                  <a:uLnTx/>
                  <a:uFillTx/>
                </a:rPr>
                <a:t>04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E7575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ïṥļîdè"/>
            <p:cNvSpPr txBox="1"/>
            <p:nvPr/>
          </p:nvSpPr>
          <p:spPr>
            <a:xfrm>
              <a:off x="7295971" y="2294101"/>
              <a:ext cx="2011073" cy="148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eaLnBrk="1" fontAlgn="auto" latinLnBrk="0" hangingPunct="1">
                <a:lnSpc>
                  <a:spcPct val="200000"/>
                </a:lnSpc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系统可配置化程度低、用户参与度不足，使用体验不佳；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1" fontAlgn="auto" latinLnBrk="0" hangingPunct="1">
                <a:lnSpc>
                  <a:spcPts val="2260"/>
                </a:lnSpc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26" name="ïṡľíďe"/>
            <p:cNvCxnSpPr/>
            <p:nvPr/>
          </p:nvCxnSpPr>
          <p:spPr>
            <a:xfrm flipH="1">
              <a:off x="9507827" y="2221372"/>
              <a:ext cx="2011073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íṡḷïďe"/>
            <p:cNvSpPr txBox="1"/>
            <p:nvPr/>
          </p:nvSpPr>
          <p:spPr>
            <a:xfrm>
              <a:off x="9507827" y="1698312"/>
              <a:ext cx="2011073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rPr>
                <a:t>05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8" name="íṡḻiďè"/>
            <p:cNvSpPr txBox="1"/>
            <p:nvPr/>
          </p:nvSpPr>
          <p:spPr>
            <a:xfrm>
              <a:off x="9507827" y="2294101"/>
              <a:ext cx="2011073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eaLnBrk="1" fontAlgn="auto" latinLnBrk="0" hangingPunct="1">
                <a:lnSpc>
                  <a:spcPct val="200000"/>
                </a:lnSpc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待办中心、流程中心、应用整合等信息化问题已经得到解决，但缺乏统一的展现界面去承载信息化建设所带来的价值。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6" name="object 22"/>
          <p:cNvSpPr/>
          <p:nvPr/>
        </p:nvSpPr>
        <p:spPr>
          <a:xfrm>
            <a:off x="2872105" y="1367790"/>
            <a:ext cx="2011045" cy="13449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26"/>
          <p:cNvSpPr/>
          <p:nvPr/>
        </p:nvSpPr>
        <p:spPr>
          <a:xfrm>
            <a:off x="660400" y="1367790"/>
            <a:ext cx="2011680" cy="1344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3" name="object 43"/>
          <p:cNvSpPr/>
          <p:nvPr/>
        </p:nvSpPr>
        <p:spPr>
          <a:xfrm>
            <a:off x="9507855" y="1367790"/>
            <a:ext cx="2010410" cy="1344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31"/>
          <p:cNvSpPr/>
          <p:nvPr/>
        </p:nvSpPr>
        <p:spPr>
          <a:xfrm>
            <a:off x="5083175" y="1367790"/>
            <a:ext cx="2014220" cy="1345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26"/>
          <p:cNvSpPr/>
          <p:nvPr/>
        </p:nvSpPr>
        <p:spPr>
          <a:xfrm>
            <a:off x="7295515" y="1367790"/>
            <a:ext cx="2022475" cy="1345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58545" y="547370"/>
            <a:ext cx="101307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</a:rPr>
              <a:t>门户工作台已基于人力资源业务领域完成基础功能搭建，实现了业务代办、常用流程、业务功能点快捷访问等可由用户自定义配置的工作台组件模块，但是目前提供的组件类型还比较少，后续还需持续丰富和完善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，覆盖更多的业务领域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</a:rPr>
              <a:t>，提高工作台的业务支撑能力，并提升用户使用体验。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792605"/>
            <a:ext cx="9834880" cy="48996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078865" y="114760"/>
            <a:ext cx="264541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项目背景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altLang="en-US" sz="1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37366" y="3997554"/>
            <a:ext cx="1035397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fontAlgn="ctr">
              <a:lnSpc>
                <a:spcPct val="15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工作台组件类型目前还比较少，业务覆盖范围较小，仍需研发更多类型工作台组件模块；</a:t>
            </a:r>
            <a:endParaRPr lang="en-US" altLang="zh-CN" sz="16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fontAlgn="ctr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业务系统集成访问目前采用的是简单的</a:t>
            </a:r>
            <a:r>
              <a:rPr lang="en-US" altLang="zh-CN" sz="16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iframe</a:t>
            </a:r>
            <a:r>
              <a:rPr lang="zh-CN" altLang="en-US" sz="16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内嵌访问方式，存在页面加载慢的情况，后续计划升级为微前端的方式，提升系统性能；</a:t>
            </a:r>
            <a:endParaRPr lang="en-US" altLang="zh-CN" sz="16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fontAlgn="ctr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600" b="0" dirty="0">
                <a:latin typeface="微软雅黑" panose="020B0503020204020204" charset="-122"/>
                <a:ea typeface="微软雅黑" panose="020B0503020204020204" charset="-122"/>
              </a:rPr>
              <a:t>急需加大业务运营推广力度，目前仅满足人力资源领域工作台初步需求，只有引入更多的业务场景，才能不断完善，打造更好用的工作台；</a:t>
            </a:r>
            <a:endParaRPr lang="en-US" altLang="zh-CN" sz="16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42" name="îŝḷï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733480" y="993383"/>
            <a:ext cx="10561519" cy="2822334"/>
            <a:chOff x="719138" y="2410308"/>
            <a:chExt cx="10561519" cy="2822334"/>
          </a:xfrm>
        </p:grpSpPr>
        <p:sp>
          <p:nvSpPr>
            <p:cNvPr id="43" name="íṩlíḓè"/>
            <p:cNvSpPr/>
            <p:nvPr/>
          </p:nvSpPr>
          <p:spPr bwMode="auto">
            <a:xfrm>
              <a:off x="719138" y="2410308"/>
              <a:ext cx="10561519" cy="611186"/>
            </a:xfrm>
            <a:prstGeom prst="homePlate">
              <a:avLst>
                <a:gd name="adj" fmla="val 35856"/>
              </a:avLst>
            </a:prstGeom>
            <a:solidFill>
              <a:schemeClr val="tx1">
                <a:lumMod val="20000"/>
                <a:lumOff val="80000"/>
                <a:alpha val="48000"/>
              </a:schemeClr>
            </a:solidFill>
            <a:ln w="25400" algn="ctr">
              <a:noFill/>
              <a:miter lim="800000"/>
            </a:ln>
            <a:effectLst/>
          </p:spPr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grpSp>
          <p:nvGrpSpPr>
            <p:cNvPr id="44" name="íṧļîḓê"/>
            <p:cNvGrpSpPr/>
            <p:nvPr/>
          </p:nvGrpSpPr>
          <p:grpSpPr>
            <a:xfrm>
              <a:off x="876000" y="2704072"/>
              <a:ext cx="3013710" cy="2528570"/>
              <a:chOff x="1330886" y="2414349"/>
              <a:chExt cx="2875236" cy="2528570"/>
            </a:xfrm>
          </p:grpSpPr>
          <p:sp>
            <p:nvSpPr>
              <p:cNvPr id="51" name="î$ḻídê"/>
              <p:cNvSpPr/>
              <p:nvPr/>
            </p:nvSpPr>
            <p:spPr bwMode="gray">
              <a:xfrm>
                <a:off x="1330886" y="2913459"/>
                <a:ext cx="2875236" cy="202946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>
                <a:noAutofit/>
              </a:bodyPr>
              <a:p>
                <a:pPr marL="171450" indent="-171450" algn="l" fontAlgn="ctr">
                  <a:lnSpc>
                    <a:spcPct val="20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1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工作台组件类型不够丰富，业务覆盖范围小；</a:t>
                </a:r>
                <a:endPara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171450" indent="-171450" algn="l" fontAlgn="ctr">
                  <a:lnSpc>
                    <a:spcPct val="20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1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内嵌访问性能一般，页面加载速度慢</a:t>
                </a:r>
                <a:endPara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171450" indent="-171450" algn="l" fontAlgn="ctr">
                  <a:lnSpc>
                    <a:spcPct val="20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1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业务试运行范围目前比较小，仅人力资源领域业务试用；</a:t>
                </a:r>
                <a:endPara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171450" indent="-171450" algn="l" fontAlgn="ctr">
                  <a:lnSpc>
                    <a:spcPct val="20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1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用户端模块布局自定义配置功能研发中，上线后可以极大提升用户自定义配置参与度；</a:t>
                </a:r>
                <a:endParaRPr lang="zh-CN" altLang="en-US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marL="171450" indent="-171450" algn="l">
                  <a:lnSpc>
                    <a:spcPts val="18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endPara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" name="iṧlïḋé"/>
              <p:cNvSpPr/>
              <p:nvPr/>
            </p:nvSpPr>
            <p:spPr bwMode="gray">
              <a:xfrm>
                <a:off x="1330886" y="2414349"/>
                <a:ext cx="2875112" cy="460027"/>
              </a:xfrm>
              <a:prstGeom prst="rect">
                <a:avLst/>
              </a:prstGeom>
              <a:solidFill>
                <a:srgbClr val="E64C3D"/>
              </a:solidFill>
              <a:ln w="190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</a:rPr>
                  <a:t>现状分析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ïSḷïḑê"/>
            <p:cNvGrpSpPr/>
            <p:nvPr/>
          </p:nvGrpSpPr>
          <p:grpSpPr>
            <a:xfrm>
              <a:off x="4319209" y="2704072"/>
              <a:ext cx="3013710" cy="2528570"/>
              <a:chOff x="1330886" y="2414349"/>
              <a:chExt cx="2875236" cy="2528570"/>
            </a:xfrm>
          </p:grpSpPr>
          <p:sp>
            <p:nvSpPr>
              <p:cNvPr id="49" name="îşlïḓê"/>
              <p:cNvSpPr/>
              <p:nvPr/>
            </p:nvSpPr>
            <p:spPr bwMode="gray">
              <a:xfrm>
                <a:off x="1330886" y="2913459"/>
                <a:ext cx="2875236" cy="202946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>
                <a:normAutofit/>
              </a:bodyPr>
              <a:p>
                <a:pPr marL="171450" indent="-171450" algn="l">
                  <a:lnSpc>
                    <a:spcPct val="20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Wingdings" panose="05000000000000000000" pitchFamily="2" charset="2"/>
                  <a:buChar char="l"/>
                  <a:tabLst>
                    <a:tab pos="227965" algn="l"/>
                  </a:tabLst>
                  <a:defRPr/>
                </a:pPr>
                <a:r>
                  <a:rPr lang="zh-CN" altLang="en-US" sz="1000" b="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研发更多类型工作台组件模块，增加业务覆盖范围</a:t>
                </a:r>
                <a:r>
                  <a:rPr lang="zh-CN" altLang="en-US" sz="1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；</a:t>
                </a:r>
                <a:endPara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171450" indent="-171450" algn="l">
                  <a:lnSpc>
                    <a:spcPct val="20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Wingdings" panose="05000000000000000000" pitchFamily="2" charset="2"/>
                  <a:buChar char="l"/>
                  <a:tabLst>
                    <a:tab pos="227965" algn="l"/>
                  </a:tabLst>
                  <a:defRPr/>
                </a:pPr>
                <a:r>
                  <a:rPr lang="zh-CN" altLang="en-US" sz="1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升级业务系统集成访问方式，引入微前端的架构，提升用户办公操作体验；</a:t>
                </a:r>
                <a:endPara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171450" indent="-171450" algn="l">
                  <a:lnSpc>
                    <a:spcPct val="20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Wingdings" panose="05000000000000000000" pitchFamily="2" charset="2"/>
                  <a:buChar char="l"/>
                  <a:tabLst>
                    <a:tab pos="227965" algn="l"/>
                  </a:tabLst>
                  <a:defRPr/>
                </a:pPr>
                <a:r>
                  <a:rPr lang="zh-CN" altLang="en-US" sz="1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加大业务运营推广力度，引入更多业务场景，系统迭代升级形成正向循环；</a:t>
                </a:r>
                <a:endPara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iṩ1ide"/>
              <p:cNvSpPr/>
              <p:nvPr/>
            </p:nvSpPr>
            <p:spPr bwMode="gray">
              <a:xfrm>
                <a:off x="1330886" y="2414349"/>
                <a:ext cx="2875112" cy="46002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</a:rPr>
                  <a:t>总结建议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ïsḻîďè"/>
            <p:cNvGrpSpPr/>
            <p:nvPr/>
          </p:nvGrpSpPr>
          <p:grpSpPr>
            <a:xfrm>
              <a:off x="7762418" y="2704072"/>
              <a:ext cx="3013710" cy="2528570"/>
              <a:chOff x="1330886" y="2414349"/>
              <a:chExt cx="2875236" cy="2528570"/>
            </a:xfrm>
          </p:grpSpPr>
          <p:sp>
            <p:nvSpPr>
              <p:cNvPr id="47" name="ïŝḷïḑé"/>
              <p:cNvSpPr/>
              <p:nvPr/>
            </p:nvSpPr>
            <p:spPr bwMode="gray">
              <a:xfrm>
                <a:off x="1330886" y="2913459"/>
                <a:ext cx="2875236" cy="202946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>
                <a:normAutofit/>
              </a:bodyPr>
              <a:p>
                <a:pPr marL="228600" indent="-228600" algn="l" fontAlgn="ctr">
                  <a:lnSpc>
                    <a:spcPct val="200000"/>
                  </a:lnSpc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1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打通不同业务系统间的壁垒，实现系统之间的数据交流和沟通；</a:t>
                </a:r>
                <a:endPara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28600" indent="-228600" algn="l" fontAlgn="ctr">
                  <a:lnSpc>
                    <a:spcPct val="200000"/>
                  </a:lnSpc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1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打造一站式办公个人工作台，用户可以自由配置独一无二的专属工作台，进一步提升办公效率和用户体验；</a:t>
                </a:r>
                <a:endPara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íŝļiḍê"/>
              <p:cNvSpPr/>
              <p:nvPr/>
            </p:nvSpPr>
            <p:spPr bwMode="gray">
              <a:xfrm>
                <a:off x="1330886" y="2414349"/>
                <a:ext cx="2875112" cy="460027"/>
              </a:xfrm>
              <a:prstGeom prst="rect">
                <a:avLst/>
              </a:prstGeom>
              <a:solidFill>
                <a:srgbClr val="00BC55"/>
              </a:solidFill>
              <a:ln w="190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</a:rPr>
                  <a:t>实现价值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078865" y="114760"/>
            <a:ext cx="264541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项目背景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现状分析</a:t>
            </a:r>
            <a:endParaRPr lang="zh-CN" altLang="en-US" sz="1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6600571" y="3801618"/>
            <a:ext cx="2246630" cy="1583690"/>
          </a:xfrm>
          <a:custGeom>
            <a:avLst/>
            <a:gdLst/>
            <a:ahLst/>
            <a:cxnLst/>
            <a:rect l="l" t="t" r="r" b="b"/>
            <a:pathLst>
              <a:path w="2246629" h="1583689">
                <a:moveTo>
                  <a:pt x="2246376" y="0"/>
                </a:moveTo>
                <a:lnTo>
                  <a:pt x="1089278" y="0"/>
                </a:lnTo>
                <a:lnTo>
                  <a:pt x="0" y="1583436"/>
                </a:lnTo>
                <a:lnTo>
                  <a:pt x="1163192" y="1583436"/>
                </a:lnTo>
                <a:lnTo>
                  <a:pt x="224637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p/>
        </p:txBody>
      </p:sp>
      <p:sp>
        <p:nvSpPr>
          <p:cNvPr id="7" name="object 4"/>
          <p:cNvSpPr/>
          <p:nvPr/>
        </p:nvSpPr>
        <p:spPr>
          <a:xfrm>
            <a:off x="6600571" y="2219705"/>
            <a:ext cx="2246630" cy="1583690"/>
          </a:xfrm>
          <a:custGeom>
            <a:avLst/>
            <a:gdLst/>
            <a:ahLst/>
            <a:cxnLst/>
            <a:rect l="l" t="t" r="r" b="b"/>
            <a:pathLst>
              <a:path w="2246629" h="1583689">
                <a:moveTo>
                  <a:pt x="1163192" y="0"/>
                </a:moveTo>
                <a:lnTo>
                  <a:pt x="0" y="0"/>
                </a:lnTo>
                <a:lnTo>
                  <a:pt x="1089278" y="1583435"/>
                </a:lnTo>
                <a:lnTo>
                  <a:pt x="2246376" y="1583435"/>
                </a:lnTo>
                <a:lnTo>
                  <a:pt x="1163192" y="0"/>
                </a:lnTo>
                <a:close/>
              </a:path>
            </a:pathLst>
          </a:custGeom>
          <a:solidFill>
            <a:srgbClr val="4471C4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8" name="object 5"/>
          <p:cNvSpPr/>
          <p:nvPr/>
        </p:nvSpPr>
        <p:spPr>
          <a:xfrm>
            <a:off x="7233031" y="2394965"/>
            <a:ext cx="508000" cy="386080"/>
          </a:xfrm>
          <a:custGeom>
            <a:avLst/>
            <a:gdLst/>
            <a:ahLst/>
            <a:cxnLst/>
            <a:rect l="l" t="t" r="r" b="b"/>
            <a:pathLst>
              <a:path w="508000" h="386080">
                <a:moveTo>
                  <a:pt x="27558" y="298450"/>
                </a:moveTo>
                <a:lnTo>
                  <a:pt x="16509" y="298450"/>
                </a:lnTo>
                <a:lnTo>
                  <a:pt x="5460" y="302641"/>
                </a:lnTo>
                <a:lnTo>
                  <a:pt x="0" y="302641"/>
                </a:lnTo>
                <a:lnTo>
                  <a:pt x="0" y="385572"/>
                </a:lnTo>
                <a:lnTo>
                  <a:pt x="110363" y="385572"/>
                </a:lnTo>
                <a:lnTo>
                  <a:pt x="110363" y="364871"/>
                </a:lnTo>
                <a:lnTo>
                  <a:pt x="108378" y="350764"/>
                </a:lnTo>
                <a:lnTo>
                  <a:pt x="82803" y="319278"/>
                </a:lnTo>
                <a:lnTo>
                  <a:pt x="43959" y="301722"/>
                </a:lnTo>
                <a:lnTo>
                  <a:pt x="27558" y="298450"/>
                </a:lnTo>
                <a:close/>
              </a:path>
              <a:path w="508000" h="386080">
                <a:moveTo>
                  <a:pt x="0" y="149225"/>
                </a:moveTo>
                <a:lnTo>
                  <a:pt x="0" y="207264"/>
                </a:lnTo>
                <a:lnTo>
                  <a:pt x="52493" y="213455"/>
                </a:lnTo>
                <a:lnTo>
                  <a:pt x="100452" y="227762"/>
                </a:lnTo>
                <a:lnTo>
                  <a:pt x="142718" y="249171"/>
                </a:lnTo>
                <a:lnTo>
                  <a:pt x="178130" y="276670"/>
                </a:lnTo>
                <a:lnTo>
                  <a:pt x="205528" y="309245"/>
                </a:lnTo>
                <a:lnTo>
                  <a:pt x="223754" y="345883"/>
                </a:lnTo>
                <a:lnTo>
                  <a:pt x="231648" y="385572"/>
                </a:lnTo>
                <a:lnTo>
                  <a:pt x="314451" y="385572"/>
                </a:lnTo>
                <a:lnTo>
                  <a:pt x="305113" y="337528"/>
                </a:lnTo>
                <a:lnTo>
                  <a:pt x="285464" y="293354"/>
                </a:lnTo>
                <a:lnTo>
                  <a:pt x="255480" y="253823"/>
                </a:lnTo>
                <a:lnTo>
                  <a:pt x="215138" y="219710"/>
                </a:lnTo>
                <a:lnTo>
                  <a:pt x="179547" y="196481"/>
                </a:lnTo>
                <a:lnTo>
                  <a:pt x="139446" y="177013"/>
                </a:lnTo>
                <a:lnTo>
                  <a:pt x="95625" y="162111"/>
                </a:lnTo>
                <a:lnTo>
                  <a:pt x="48879" y="152580"/>
                </a:lnTo>
                <a:lnTo>
                  <a:pt x="0" y="149225"/>
                </a:lnTo>
                <a:close/>
              </a:path>
              <a:path w="508000" h="386080">
                <a:moveTo>
                  <a:pt x="0" y="0"/>
                </a:moveTo>
                <a:lnTo>
                  <a:pt x="0" y="58039"/>
                </a:lnTo>
                <a:lnTo>
                  <a:pt x="53802" y="61457"/>
                </a:lnTo>
                <a:lnTo>
                  <a:pt x="105477" y="69582"/>
                </a:lnTo>
                <a:lnTo>
                  <a:pt x="154663" y="82120"/>
                </a:lnTo>
                <a:lnTo>
                  <a:pt x="200999" y="98776"/>
                </a:lnTo>
                <a:lnTo>
                  <a:pt x="244125" y="119258"/>
                </a:lnTo>
                <a:lnTo>
                  <a:pt x="283680" y="143272"/>
                </a:lnTo>
                <a:lnTo>
                  <a:pt x="319303" y="170523"/>
                </a:lnTo>
                <a:lnTo>
                  <a:pt x="350634" y="200718"/>
                </a:lnTo>
                <a:lnTo>
                  <a:pt x="377311" y="233564"/>
                </a:lnTo>
                <a:lnTo>
                  <a:pt x="398975" y="268765"/>
                </a:lnTo>
                <a:lnTo>
                  <a:pt x="415264" y="306030"/>
                </a:lnTo>
                <a:lnTo>
                  <a:pt x="425818" y="345063"/>
                </a:lnTo>
                <a:lnTo>
                  <a:pt x="430275" y="385572"/>
                </a:lnTo>
                <a:lnTo>
                  <a:pt x="507492" y="385572"/>
                </a:lnTo>
                <a:lnTo>
                  <a:pt x="502586" y="334520"/>
                </a:lnTo>
                <a:lnTo>
                  <a:pt x="488484" y="285307"/>
                </a:lnTo>
                <a:lnTo>
                  <a:pt x="466105" y="238394"/>
                </a:lnTo>
                <a:lnTo>
                  <a:pt x="436372" y="194244"/>
                </a:lnTo>
                <a:lnTo>
                  <a:pt x="400203" y="153317"/>
                </a:lnTo>
                <a:lnTo>
                  <a:pt x="358521" y="116078"/>
                </a:lnTo>
                <a:lnTo>
                  <a:pt x="321863" y="91025"/>
                </a:lnTo>
                <a:lnTo>
                  <a:pt x="282356" y="68794"/>
                </a:lnTo>
                <a:lnTo>
                  <a:pt x="240260" y="49480"/>
                </a:lnTo>
                <a:lnTo>
                  <a:pt x="195834" y="33178"/>
                </a:lnTo>
                <a:lnTo>
                  <a:pt x="149335" y="19984"/>
                </a:lnTo>
                <a:lnTo>
                  <a:pt x="101024" y="9993"/>
                </a:lnTo>
                <a:lnTo>
                  <a:pt x="51159" y="3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9" name="object 6"/>
          <p:cNvSpPr/>
          <p:nvPr/>
        </p:nvSpPr>
        <p:spPr>
          <a:xfrm>
            <a:off x="4713858" y="3801618"/>
            <a:ext cx="1815464" cy="954405"/>
          </a:xfrm>
          <a:custGeom>
            <a:avLst/>
            <a:gdLst/>
            <a:ahLst/>
            <a:cxnLst/>
            <a:rect l="l" t="t" r="r" b="b"/>
            <a:pathLst>
              <a:path w="1815465" h="954404">
                <a:moveTo>
                  <a:pt x="1815084" y="0"/>
                </a:moveTo>
                <a:lnTo>
                  <a:pt x="650875" y="0"/>
                </a:lnTo>
                <a:lnTo>
                  <a:pt x="0" y="954024"/>
                </a:lnTo>
                <a:lnTo>
                  <a:pt x="1164209" y="954024"/>
                </a:lnTo>
                <a:lnTo>
                  <a:pt x="1815084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p/>
        </p:txBody>
      </p:sp>
      <p:sp>
        <p:nvSpPr>
          <p:cNvPr id="13" name="object 7"/>
          <p:cNvSpPr/>
          <p:nvPr/>
        </p:nvSpPr>
        <p:spPr>
          <a:xfrm>
            <a:off x="4713858" y="2850642"/>
            <a:ext cx="1815464" cy="952500"/>
          </a:xfrm>
          <a:custGeom>
            <a:avLst/>
            <a:gdLst/>
            <a:ahLst/>
            <a:cxnLst/>
            <a:rect l="l" t="t" r="r" b="b"/>
            <a:pathLst>
              <a:path w="1815465" h="952500">
                <a:moveTo>
                  <a:pt x="1164209" y="0"/>
                </a:moveTo>
                <a:lnTo>
                  <a:pt x="0" y="0"/>
                </a:lnTo>
                <a:lnTo>
                  <a:pt x="650875" y="952499"/>
                </a:lnTo>
                <a:lnTo>
                  <a:pt x="1815084" y="952499"/>
                </a:lnTo>
                <a:lnTo>
                  <a:pt x="1164209" y="0"/>
                </a:lnTo>
                <a:close/>
              </a:path>
            </a:pathLst>
          </a:custGeom>
          <a:solidFill>
            <a:srgbClr val="A4A4A4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5" name="object 8"/>
          <p:cNvSpPr/>
          <p:nvPr/>
        </p:nvSpPr>
        <p:spPr>
          <a:xfrm>
            <a:off x="5270119" y="3028950"/>
            <a:ext cx="508000" cy="387350"/>
          </a:xfrm>
          <a:custGeom>
            <a:avLst/>
            <a:gdLst/>
            <a:ahLst/>
            <a:cxnLst/>
            <a:rect l="l" t="t" r="r" b="b"/>
            <a:pathLst>
              <a:path w="508000" h="387350">
                <a:moveTo>
                  <a:pt x="253746" y="0"/>
                </a:moveTo>
                <a:lnTo>
                  <a:pt x="202223" y="4012"/>
                </a:lnTo>
                <a:lnTo>
                  <a:pt x="154412" y="15501"/>
                </a:lnTo>
                <a:lnTo>
                  <a:pt x="111286" y="33647"/>
                </a:lnTo>
                <a:lnTo>
                  <a:pt x="73818" y="57626"/>
                </a:lnTo>
                <a:lnTo>
                  <a:pt x="42983" y="86617"/>
                </a:lnTo>
                <a:lnTo>
                  <a:pt x="19752" y="119800"/>
                </a:lnTo>
                <a:lnTo>
                  <a:pt x="5100" y="156352"/>
                </a:lnTo>
                <a:lnTo>
                  <a:pt x="0" y="195452"/>
                </a:lnTo>
                <a:lnTo>
                  <a:pt x="5100" y="233295"/>
                </a:lnTo>
                <a:lnTo>
                  <a:pt x="19752" y="268902"/>
                </a:lnTo>
                <a:lnTo>
                  <a:pt x="42983" y="301408"/>
                </a:lnTo>
                <a:lnTo>
                  <a:pt x="73818" y="329946"/>
                </a:lnTo>
                <a:lnTo>
                  <a:pt x="111286" y="353649"/>
                </a:lnTo>
                <a:lnTo>
                  <a:pt x="154412" y="371653"/>
                </a:lnTo>
                <a:lnTo>
                  <a:pt x="202223" y="383091"/>
                </a:lnTo>
                <a:lnTo>
                  <a:pt x="253746" y="387096"/>
                </a:lnTo>
                <a:lnTo>
                  <a:pt x="305268" y="383091"/>
                </a:lnTo>
                <a:lnTo>
                  <a:pt x="353079" y="371653"/>
                </a:lnTo>
                <a:lnTo>
                  <a:pt x="396205" y="353649"/>
                </a:lnTo>
                <a:lnTo>
                  <a:pt x="413197" y="342900"/>
                </a:lnTo>
                <a:lnTo>
                  <a:pt x="253746" y="342900"/>
                </a:lnTo>
                <a:lnTo>
                  <a:pt x="202024" y="337604"/>
                </a:lnTo>
                <a:lnTo>
                  <a:pt x="155443" y="322678"/>
                </a:lnTo>
                <a:lnTo>
                  <a:pt x="115903" y="299561"/>
                </a:lnTo>
                <a:lnTo>
                  <a:pt x="85306" y="269691"/>
                </a:lnTo>
                <a:lnTo>
                  <a:pt x="65553" y="234509"/>
                </a:lnTo>
                <a:lnTo>
                  <a:pt x="58547" y="195452"/>
                </a:lnTo>
                <a:lnTo>
                  <a:pt x="65553" y="154791"/>
                </a:lnTo>
                <a:lnTo>
                  <a:pt x="85306" y="118533"/>
                </a:lnTo>
                <a:lnTo>
                  <a:pt x="115903" y="88011"/>
                </a:lnTo>
                <a:lnTo>
                  <a:pt x="155443" y="64558"/>
                </a:lnTo>
                <a:lnTo>
                  <a:pt x="202024" y="49508"/>
                </a:lnTo>
                <a:lnTo>
                  <a:pt x="253746" y="44196"/>
                </a:lnTo>
                <a:lnTo>
                  <a:pt x="412688" y="44196"/>
                </a:lnTo>
                <a:lnTo>
                  <a:pt x="396205" y="33647"/>
                </a:lnTo>
                <a:lnTo>
                  <a:pt x="353079" y="15501"/>
                </a:lnTo>
                <a:lnTo>
                  <a:pt x="305268" y="4012"/>
                </a:lnTo>
                <a:lnTo>
                  <a:pt x="253746" y="0"/>
                </a:lnTo>
                <a:close/>
              </a:path>
              <a:path w="508000" h="387350">
                <a:moveTo>
                  <a:pt x="412688" y="44196"/>
                </a:moveTo>
                <a:lnTo>
                  <a:pt x="253746" y="44196"/>
                </a:lnTo>
                <a:lnTo>
                  <a:pt x="305824" y="49508"/>
                </a:lnTo>
                <a:lnTo>
                  <a:pt x="353299" y="64558"/>
                </a:lnTo>
                <a:lnTo>
                  <a:pt x="394001" y="88011"/>
                </a:lnTo>
                <a:lnTo>
                  <a:pt x="425760" y="118533"/>
                </a:lnTo>
                <a:lnTo>
                  <a:pt x="446406" y="154791"/>
                </a:lnTo>
                <a:lnTo>
                  <a:pt x="453771" y="195452"/>
                </a:lnTo>
                <a:lnTo>
                  <a:pt x="446406" y="234509"/>
                </a:lnTo>
                <a:lnTo>
                  <a:pt x="425760" y="269691"/>
                </a:lnTo>
                <a:lnTo>
                  <a:pt x="394001" y="299561"/>
                </a:lnTo>
                <a:lnTo>
                  <a:pt x="353299" y="322678"/>
                </a:lnTo>
                <a:lnTo>
                  <a:pt x="305824" y="337604"/>
                </a:lnTo>
                <a:lnTo>
                  <a:pt x="253746" y="342900"/>
                </a:lnTo>
                <a:lnTo>
                  <a:pt x="413197" y="342900"/>
                </a:lnTo>
                <a:lnTo>
                  <a:pt x="464508" y="301408"/>
                </a:lnTo>
                <a:lnTo>
                  <a:pt x="487739" y="268902"/>
                </a:lnTo>
                <a:lnTo>
                  <a:pt x="502391" y="233295"/>
                </a:lnTo>
                <a:lnTo>
                  <a:pt x="507491" y="195452"/>
                </a:lnTo>
                <a:lnTo>
                  <a:pt x="502391" y="156352"/>
                </a:lnTo>
                <a:lnTo>
                  <a:pt x="487739" y="119800"/>
                </a:lnTo>
                <a:lnTo>
                  <a:pt x="464508" y="86617"/>
                </a:lnTo>
                <a:lnTo>
                  <a:pt x="433673" y="57626"/>
                </a:lnTo>
                <a:lnTo>
                  <a:pt x="412688" y="44196"/>
                </a:lnTo>
                <a:close/>
              </a:path>
              <a:path w="508000" h="387350">
                <a:moveTo>
                  <a:pt x="287909" y="217551"/>
                </a:moveTo>
                <a:lnTo>
                  <a:pt x="224409" y="217551"/>
                </a:lnTo>
                <a:lnTo>
                  <a:pt x="224409" y="302260"/>
                </a:lnTo>
                <a:lnTo>
                  <a:pt x="287909" y="302260"/>
                </a:lnTo>
                <a:lnTo>
                  <a:pt x="287909" y="217551"/>
                </a:lnTo>
                <a:close/>
              </a:path>
              <a:path w="508000" h="387350">
                <a:moveTo>
                  <a:pt x="395224" y="169545"/>
                </a:moveTo>
                <a:lnTo>
                  <a:pt x="117094" y="169545"/>
                </a:lnTo>
                <a:lnTo>
                  <a:pt x="117094" y="217551"/>
                </a:lnTo>
                <a:lnTo>
                  <a:pt x="395224" y="217551"/>
                </a:lnTo>
                <a:lnTo>
                  <a:pt x="395224" y="169545"/>
                </a:lnTo>
                <a:close/>
              </a:path>
              <a:path w="508000" h="387350">
                <a:moveTo>
                  <a:pt x="287909" y="84836"/>
                </a:moveTo>
                <a:lnTo>
                  <a:pt x="224409" y="84836"/>
                </a:lnTo>
                <a:lnTo>
                  <a:pt x="224409" y="169545"/>
                </a:lnTo>
                <a:lnTo>
                  <a:pt x="287909" y="169545"/>
                </a:lnTo>
                <a:lnTo>
                  <a:pt x="287909" y="84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6" name="object 9"/>
          <p:cNvSpPr/>
          <p:nvPr/>
        </p:nvSpPr>
        <p:spPr>
          <a:xfrm>
            <a:off x="3787266" y="3193542"/>
            <a:ext cx="1580515" cy="612775"/>
          </a:xfrm>
          <a:custGeom>
            <a:avLst/>
            <a:gdLst/>
            <a:ahLst/>
            <a:cxnLst/>
            <a:rect l="l" t="t" r="r" b="b"/>
            <a:pathLst>
              <a:path w="1580514" h="612775">
                <a:moveTo>
                  <a:pt x="1159637" y="0"/>
                </a:moveTo>
                <a:lnTo>
                  <a:pt x="0" y="0"/>
                </a:lnTo>
                <a:lnTo>
                  <a:pt x="0" y="612647"/>
                </a:lnTo>
                <a:lnTo>
                  <a:pt x="1580388" y="612647"/>
                </a:lnTo>
                <a:lnTo>
                  <a:pt x="1159637" y="0"/>
                </a:lnTo>
                <a:close/>
              </a:path>
            </a:pathLst>
          </a:custGeom>
          <a:solidFill>
            <a:srgbClr val="FFC000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7" name="object 10"/>
          <p:cNvSpPr/>
          <p:nvPr/>
        </p:nvSpPr>
        <p:spPr>
          <a:xfrm>
            <a:off x="3787266" y="3804665"/>
            <a:ext cx="1580515" cy="615950"/>
          </a:xfrm>
          <a:custGeom>
            <a:avLst/>
            <a:gdLst/>
            <a:ahLst/>
            <a:cxnLst/>
            <a:rect l="l" t="t" r="r" b="b"/>
            <a:pathLst>
              <a:path w="1580514" h="615950">
                <a:moveTo>
                  <a:pt x="1580388" y="0"/>
                </a:moveTo>
                <a:lnTo>
                  <a:pt x="0" y="0"/>
                </a:lnTo>
                <a:lnTo>
                  <a:pt x="0" y="615696"/>
                </a:lnTo>
                <a:lnTo>
                  <a:pt x="1159637" y="615696"/>
                </a:lnTo>
                <a:lnTo>
                  <a:pt x="1580388" y="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p/>
        </p:txBody>
      </p:sp>
      <p:sp>
        <p:nvSpPr>
          <p:cNvPr id="18" name="object 11"/>
          <p:cNvSpPr/>
          <p:nvPr/>
        </p:nvSpPr>
        <p:spPr>
          <a:xfrm>
            <a:off x="4093590" y="3313938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155701" y="216408"/>
                </a:moveTo>
                <a:lnTo>
                  <a:pt x="119506" y="216408"/>
                </a:lnTo>
                <a:lnTo>
                  <a:pt x="119506" y="385572"/>
                </a:lnTo>
                <a:lnTo>
                  <a:pt x="155701" y="385572"/>
                </a:lnTo>
                <a:lnTo>
                  <a:pt x="155701" y="216408"/>
                </a:lnTo>
                <a:close/>
              </a:path>
              <a:path w="573404" h="386079">
                <a:moveTo>
                  <a:pt x="444373" y="216408"/>
                </a:moveTo>
                <a:lnTo>
                  <a:pt x="408304" y="216408"/>
                </a:lnTo>
                <a:lnTo>
                  <a:pt x="408304" y="385572"/>
                </a:lnTo>
                <a:lnTo>
                  <a:pt x="444373" y="385572"/>
                </a:lnTo>
                <a:lnTo>
                  <a:pt x="444373" y="216408"/>
                </a:lnTo>
                <a:close/>
              </a:path>
              <a:path w="573404" h="386079">
                <a:moveTo>
                  <a:pt x="279780" y="273939"/>
                </a:moveTo>
                <a:lnTo>
                  <a:pt x="236854" y="273939"/>
                </a:lnTo>
                <a:lnTo>
                  <a:pt x="236854" y="300990"/>
                </a:lnTo>
                <a:lnTo>
                  <a:pt x="279780" y="300990"/>
                </a:lnTo>
                <a:lnTo>
                  <a:pt x="279780" y="273939"/>
                </a:lnTo>
                <a:close/>
              </a:path>
              <a:path w="573404" h="386079">
                <a:moveTo>
                  <a:pt x="291084" y="0"/>
                </a:moveTo>
                <a:lnTo>
                  <a:pt x="272923" y="11811"/>
                </a:lnTo>
                <a:lnTo>
                  <a:pt x="33781" y="189357"/>
                </a:lnTo>
                <a:lnTo>
                  <a:pt x="0" y="216408"/>
                </a:lnTo>
                <a:lnTo>
                  <a:pt x="573024" y="216408"/>
                </a:lnTo>
                <a:lnTo>
                  <a:pt x="541401" y="189357"/>
                </a:lnTo>
                <a:lnTo>
                  <a:pt x="534496" y="184277"/>
                </a:lnTo>
                <a:lnTo>
                  <a:pt x="97027" y="184277"/>
                </a:lnTo>
                <a:lnTo>
                  <a:pt x="291084" y="43942"/>
                </a:lnTo>
                <a:lnTo>
                  <a:pt x="343769" y="43942"/>
                </a:lnTo>
                <a:lnTo>
                  <a:pt x="300100" y="11811"/>
                </a:lnTo>
                <a:lnTo>
                  <a:pt x="291084" y="0"/>
                </a:lnTo>
                <a:close/>
              </a:path>
              <a:path w="573404" h="386079">
                <a:moveTo>
                  <a:pt x="343769" y="43942"/>
                </a:moveTo>
                <a:lnTo>
                  <a:pt x="291084" y="43942"/>
                </a:lnTo>
                <a:lnTo>
                  <a:pt x="478281" y="184277"/>
                </a:lnTo>
                <a:lnTo>
                  <a:pt x="534496" y="184277"/>
                </a:lnTo>
                <a:lnTo>
                  <a:pt x="343769" y="439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9" name="object 12"/>
          <p:cNvSpPr/>
          <p:nvPr/>
        </p:nvSpPr>
        <p:spPr>
          <a:xfrm>
            <a:off x="5646546" y="3787901"/>
            <a:ext cx="2037714" cy="1272540"/>
          </a:xfrm>
          <a:custGeom>
            <a:avLst/>
            <a:gdLst/>
            <a:ahLst/>
            <a:cxnLst/>
            <a:rect l="l" t="t" r="r" b="b"/>
            <a:pathLst>
              <a:path w="2037715" h="1272539">
                <a:moveTo>
                  <a:pt x="2037588" y="0"/>
                </a:moveTo>
                <a:lnTo>
                  <a:pt x="872998" y="0"/>
                </a:lnTo>
                <a:lnTo>
                  <a:pt x="0" y="1272539"/>
                </a:lnTo>
                <a:lnTo>
                  <a:pt x="1162558" y="1272539"/>
                </a:lnTo>
                <a:lnTo>
                  <a:pt x="2037588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p/>
        </p:txBody>
      </p:sp>
      <p:sp>
        <p:nvSpPr>
          <p:cNvPr id="20" name="object 13"/>
          <p:cNvSpPr/>
          <p:nvPr/>
        </p:nvSpPr>
        <p:spPr>
          <a:xfrm>
            <a:off x="5646546" y="2530602"/>
            <a:ext cx="2037714" cy="1274445"/>
          </a:xfrm>
          <a:custGeom>
            <a:avLst/>
            <a:gdLst/>
            <a:ahLst/>
            <a:cxnLst/>
            <a:rect l="l" t="t" r="r" b="b"/>
            <a:pathLst>
              <a:path w="2037715" h="1274445">
                <a:moveTo>
                  <a:pt x="1162558" y="0"/>
                </a:moveTo>
                <a:lnTo>
                  <a:pt x="0" y="0"/>
                </a:lnTo>
                <a:lnTo>
                  <a:pt x="872998" y="1274064"/>
                </a:lnTo>
                <a:lnTo>
                  <a:pt x="2037588" y="1274064"/>
                </a:lnTo>
                <a:lnTo>
                  <a:pt x="1162558" y="0"/>
                </a:lnTo>
                <a:close/>
              </a:path>
            </a:pathLst>
          </a:custGeom>
          <a:solidFill>
            <a:srgbClr val="EC7C30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21" name="object 14"/>
          <p:cNvSpPr/>
          <p:nvPr/>
        </p:nvSpPr>
        <p:spPr>
          <a:xfrm>
            <a:off x="6160134" y="307911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15493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2" name="object 15"/>
          <p:cNvSpPr/>
          <p:nvPr/>
        </p:nvSpPr>
        <p:spPr>
          <a:xfrm>
            <a:off x="6198234" y="2880360"/>
            <a:ext cx="137795" cy="149225"/>
          </a:xfrm>
          <a:custGeom>
            <a:avLst/>
            <a:gdLst/>
            <a:ahLst/>
            <a:cxnLst/>
            <a:rect l="l" t="t" r="r" b="b"/>
            <a:pathLst>
              <a:path w="137795" h="149225">
                <a:moveTo>
                  <a:pt x="137414" y="0"/>
                </a:moveTo>
                <a:lnTo>
                  <a:pt x="0" y="0"/>
                </a:lnTo>
                <a:lnTo>
                  <a:pt x="0" y="148716"/>
                </a:lnTo>
                <a:lnTo>
                  <a:pt x="137414" y="148716"/>
                </a:lnTo>
                <a:lnTo>
                  <a:pt x="137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3" name="object 16"/>
          <p:cNvSpPr/>
          <p:nvPr/>
        </p:nvSpPr>
        <p:spPr>
          <a:xfrm>
            <a:off x="6409435" y="2807080"/>
            <a:ext cx="132715" cy="222250"/>
          </a:xfrm>
          <a:custGeom>
            <a:avLst/>
            <a:gdLst/>
            <a:ahLst/>
            <a:cxnLst/>
            <a:rect l="l" t="t" r="r" b="b"/>
            <a:pathLst>
              <a:path w="132715" h="222250">
                <a:moveTo>
                  <a:pt x="132334" y="0"/>
                </a:moveTo>
                <a:lnTo>
                  <a:pt x="0" y="0"/>
                </a:lnTo>
                <a:lnTo>
                  <a:pt x="0" y="221995"/>
                </a:lnTo>
                <a:lnTo>
                  <a:pt x="132334" y="221995"/>
                </a:lnTo>
                <a:lnTo>
                  <a:pt x="1323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4" name="object 17"/>
          <p:cNvSpPr/>
          <p:nvPr/>
        </p:nvSpPr>
        <p:spPr>
          <a:xfrm>
            <a:off x="6607936" y="2673858"/>
            <a:ext cx="140335" cy="355600"/>
          </a:xfrm>
          <a:custGeom>
            <a:avLst/>
            <a:gdLst/>
            <a:ahLst/>
            <a:cxnLst/>
            <a:rect l="l" t="t" r="r" b="b"/>
            <a:pathLst>
              <a:path w="140334" h="355600">
                <a:moveTo>
                  <a:pt x="139953" y="0"/>
                </a:moveTo>
                <a:lnTo>
                  <a:pt x="0" y="0"/>
                </a:lnTo>
                <a:lnTo>
                  <a:pt x="0" y="355218"/>
                </a:lnTo>
                <a:lnTo>
                  <a:pt x="139953" y="355218"/>
                </a:lnTo>
                <a:lnTo>
                  <a:pt x="1399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5" name="object 18"/>
          <p:cNvSpPr txBox="1"/>
          <p:nvPr/>
        </p:nvSpPr>
        <p:spPr>
          <a:xfrm>
            <a:off x="8930512" y="3354527"/>
            <a:ext cx="60007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dirty="0">
                <a:solidFill>
                  <a:srgbClr val="4471C4"/>
                </a:solidFill>
                <a:latin typeface="Impact" panose="020B0806030902050204"/>
                <a:cs typeface="Impact" panose="020B0806030902050204"/>
              </a:rPr>
              <a:t>04</a:t>
            </a:r>
            <a:endParaRPr sz="435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8529955" y="5979160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6" name="object 19"/>
          <p:cNvSpPr txBox="1"/>
          <p:nvPr/>
        </p:nvSpPr>
        <p:spPr>
          <a:xfrm>
            <a:off x="9672320" y="3022207"/>
            <a:ext cx="1921510" cy="134683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p>
            <a:pPr marL="28575">
              <a:lnSpc>
                <a:spcPct val="100000"/>
              </a:lnSpc>
              <a:spcBef>
                <a:spcPts val="1190"/>
              </a:spcBef>
            </a:pPr>
            <a:r>
              <a:rPr lang="zh-CN" sz="1600" b="1" spc="30" dirty="0">
                <a:solidFill>
                  <a:srgbClr val="58585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一站式办公</a:t>
            </a:r>
            <a:r>
              <a:rPr sz="1600" b="1" spc="30" dirty="0">
                <a:solidFill>
                  <a:srgbClr val="58585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门户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1000"/>
              </a:lnSpc>
              <a:spcBef>
                <a:spcPts val="70"/>
              </a:spcBef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打通不同业务系统间的壁垒，打造千人千面工作台，实现一站式办公</a:t>
            </a:r>
            <a:r>
              <a:rPr sz="1350" spc="5" dirty="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135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0"/>
          <p:cNvSpPr txBox="1"/>
          <p:nvPr/>
        </p:nvSpPr>
        <p:spPr>
          <a:xfrm>
            <a:off x="3561715" y="1391920"/>
            <a:ext cx="702945" cy="682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dirty="0">
                <a:solidFill>
                  <a:srgbClr val="EC7C30"/>
                </a:solidFill>
                <a:latin typeface="Impact" panose="020B0806030902050204"/>
                <a:cs typeface="Impact" panose="020B0806030902050204"/>
              </a:rPr>
              <a:t>0</a:t>
            </a:r>
            <a:r>
              <a:rPr lang="en-US" sz="4350" dirty="0">
                <a:solidFill>
                  <a:srgbClr val="EC7C30"/>
                </a:solidFill>
                <a:latin typeface="Impact" panose="020B0806030902050204"/>
                <a:cs typeface="Impact" panose="020B0806030902050204"/>
              </a:rPr>
              <a:t>3</a:t>
            </a:r>
            <a:endParaRPr lang="en-US" sz="4350" dirty="0">
              <a:solidFill>
                <a:srgbClr val="EC7C30"/>
              </a:solidFill>
              <a:latin typeface="Impact" panose="020B0806030902050204"/>
              <a:cs typeface="Impact" panose="020B0806030902050204"/>
            </a:endParaRPr>
          </a:p>
        </p:txBody>
      </p:sp>
      <p:sp>
        <p:nvSpPr>
          <p:cNvPr id="29" name="object 21"/>
          <p:cNvSpPr txBox="1"/>
          <p:nvPr/>
        </p:nvSpPr>
        <p:spPr>
          <a:xfrm>
            <a:off x="4370070" y="1058545"/>
            <a:ext cx="2413000" cy="134747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p>
            <a:pPr marL="27940">
              <a:lnSpc>
                <a:spcPct val="100000"/>
              </a:lnSpc>
              <a:spcBef>
                <a:spcPts val="1195"/>
              </a:spcBef>
            </a:pPr>
            <a:r>
              <a:rPr lang="zh-CN" sz="1600" b="1" spc="30" dirty="0">
                <a:solidFill>
                  <a:srgbClr val="58585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自定义工作台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1000"/>
              </a:lnSpc>
              <a:spcBef>
                <a:spcPts val="70"/>
              </a:spcBef>
            </a:pPr>
            <a:r>
              <a:rPr lang="zh-CN" sz="1350" spc="5" dirty="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搭建工作台组件管理模块，实现组件、资源可配置化，由用户自由组合个人专属工作台</a:t>
            </a:r>
            <a:r>
              <a:rPr sz="1350" spc="5" dirty="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135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22"/>
          <p:cNvSpPr txBox="1"/>
          <p:nvPr/>
        </p:nvSpPr>
        <p:spPr>
          <a:xfrm>
            <a:off x="3046729" y="4992319"/>
            <a:ext cx="616585" cy="682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dirty="0">
                <a:solidFill>
                  <a:srgbClr val="A4A4A4"/>
                </a:solidFill>
                <a:latin typeface="Impact" panose="020B0806030902050204"/>
                <a:cs typeface="Impact" panose="020B0806030902050204"/>
              </a:rPr>
              <a:t>0</a:t>
            </a:r>
            <a:r>
              <a:rPr lang="en-US" sz="4350" dirty="0">
                <a:solidFill>
                  <a:srgbClr val="A4A4A4"/>
                </a:solidFill>
                <a:latin typeface="Impact" panose="020B0806030902050204"/>
                <a:cs typeface="Impact" panose="020B0806030902050204"/>
              </a:rPr>
              <a:t>2</a:t>
            </a:r>
            <a:endParaRPr lang="en-US" sz="4350" dirty="0">
              <a:solidFill>
                <a:srgbClr val="A4A4A4"/>
              </a:solidFill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1" name="object 23"/>
          <p:cNvSpPr txBox="1"/>
          <p:nvPr/>
        </p:nvSpPr>
        <p:spPr>
          <a:xfrm>
            <a:off x="3795522" y="5141493"/>
            <a:ext cx="1921510" cy="95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>
              <a:lnSpc>
                <a:spcPct val="151000"/>
              </a:lnSpc>
              <a:spcBef>
                <a:spcPts val="95"/>
              </a:spcBef>
            </a:pPr>
            <a:r>
              <a:rPr lang="zh-CN" sz="1350" spc="5" dirty="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按业务领域搭建专属工作台组件，满足单个业务领域工作台需求</a:t>
            </a:r>
            <a:r>
              <a:rPr sz="1350" spc="5" dirty="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135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24"/>
          <p:cNvSpPr txBox="1"/>
          <p:nvPr/>
        </p:nvSpPr>
        <p:spPr>
          <a:xfrm>
            <a:off x="3799840" y="4879340"/>
            <a:ext cx="1219835" cy="262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sz="1600" b="1">
                <a:solidFill>
                  <a:srgbClr val="585858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领域工作台</a:t>
            </a:r>
            <a:endParaRPr lang="zh-CN" sz="1600" b="1">
              <a:solidFill>
                <a:srgbClr val="585858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3" name="object 25"/>
          <p:cNvSpPr txBox="1"/>
          <p:nvPr/>
        </p:nvSpPr>
        <p:spPr>
          <a:xfrm>
            <a:off x="685825" y="3357625"/>
            <a:ext cx="53403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dirty="0">
                <a:solidFill>
                  <a:srgbClr val="FFC000"/>
                </a:solidFill>
                <a:latin typeface="Impact" panose="020B0806030902050204"/>
                <a:cs typeface="Impact" panose="020B0806030902050204"/>
              </a:rPr>
              <a:t>01</a:t>
            </a:r>
            <a:endParaRPr sz="435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4" name="object 26"/>
          <p:cNvSpPr txBox="1"/>
          <p:nvPr/>
        </p:nvSpPr>
        <p:spPr>
          <a:xfrm>
            <a:off x="1490217" y="3031761"/>
            <a:ext cx="1921510" cy="134874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p>
            <a:pPr marL="27940">
              <a:lnSpc>
                <a:spcPct val="100000"/>
              </a:lnSpc>
              <a:spcBef>
                <a:spcPts val="1205"/>
              </a:spcBef>
            </a:pPr>
            <a:r>
              <a:rPr lang="zh-CN" sz="1600" b="1">
                <a:solidFill>
                  <a:srgbClr val="58585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业务应用菜单集成</a:t>
            </a:r>
            <a:endParaRPr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1000"/>
              </a:lnSpc>
              <a:spcBef>
                <a:spcPts val="70"/>
              </a:spcBef>
            </a:pPr>
            <a:r>
              <a:rPr lang="zh-CN" sz="1350" spc="5" dirty="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集成接入各个业务系统快捷导航菜单，实现单点登录、</a:t>
            </a:r>
            <a:r>
              <a:rPr lang="en-US" altLang="zh-CN" sz="1350" spc="5" dirty="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iframe</a:t>
            </a:r>
            <a:r>
              <a:rPr lang="zh-CN" altLang="en-US" sz="1350" spc="5" dirty="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内嵌访问</a:t>
            </a:r>
            <a:r>
              <a:rPr sz="1350" spc="5" dirty="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135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78865" y="114760"/>
            <a:ext cx="14020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项目目标</a:t>
            </a:r>
            <a:endParaRPr 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55625" y="2478405"/>
            <a:ext cx="11303635" cy="17157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55625" y="4374515"/>
            <a:ext cx="11303635" cy="1894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左箭头 30"/>
          <p:cNvSpPr/>
          <p:nvPr/>
        </p:nvSpPr>
        <p:spPr>
          <a:xfrm rot="5400000">
            <a:off x="4676396" y="5176578"/>
            <a:ext cx="288000" cy="21600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箭头 32"/>
          <p:cNvSpPr/>
          <p:nvPr/>
        </p:nvSpPr>
        <p:spPr>
          <a:xfrm rot="16200000">
            <a:off x="8584961" y="5176494"/>
            <a:ext cx="288000" cy="21600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13"/>
          <p:cNvSpPr/>
          <p:nvPr/>
        </p:nvSpPr>
        <p:spPr bwMode="auto">
          <a:xfrm>
            <a:off x="2415540" y="2620645"/>
            <a:ext cx="9274810" cy="67881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noFill/>
            <a:round/>
          </a:ln>
          <a:effectLst/>
        </p:spPr>
        <p:txBody>
          <a:bodyPr anchor="ctr"/>
          <a:lstStyle/>
          <a:p>
            <a:pPr algn="ctr"/>
            <a:endParaRPr lang="zh-CN" altLang="en-US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59589" y="5140271"/>
            <a:ext cx="953728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0" dirty="0" smtClean="0">
                <a:solidFill>
                  <a:srgbClr val="E77871"/>
                </a:solidFill>
                <a:latin typeface="微软雅黑" panose="020B0503020204020204" charset="-122"/>
                <a:ea typeface="微软雅黑" panose="020B0503020204020204" charset="-122"/>
              </a:rPr>
              <a:t>应用集成</a:t>
            </a:r>
            <a:endParaRPr lang="zh-CN" altLang="en-US" sz="1050" dirty="0">
              <a:solidFill>
                <a:srgbClr val="E7787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36929" y="5140567"/>
            <a:ext cx="76642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0" dirty="0">
                <a:solidFill>
                  <a:srgbClr val="E77871"/>
                </a:solidFill>
                <a:latin typeface="微软雅黑" panose="020B0503020204020204" charset="-122"/>
                <a:ea typeface="微软雅黑" panose="020B0503020204020204" charset="-122"/>
              </a:rPr>
              <a:t>能力输出</a:t>
            </a:r>
            <a:endParaRPr lang="zh-CN" altLang="en-US" sz="1000" b="0" dirty="0">
              <a:solidFill>
                <a:srgbClr val="E778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760" y="2727960"/>
            <a:ext cx="824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卡片式</a:t>
            </a:r>
            <a:endParaRPr lang="zh-CN" alt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</a:t>
            </a:r>
            <a:endParaRPr lang="zh-CN" alt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7580" y="2808605"/>
            <a:ext cx="1471930" cy="311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应用中心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083810" y="2808605"/>
            <a:ext cx="1471930" cy="311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待办中心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659880" y="2808605"/>
            <a:ext cx="1471930" cy="311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常用流程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246110" y="2808605"/>
            <a:ext cx="1471930" cy="311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数据统计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9852660" y="2808605"/>
            <a:ext cx="1471930" cy="311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便携工具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6" name="Rectangle 13"/>
          <p:cNvSpPr/>
          <p:nvPr/>
        </p:nvSpPr>
        <p:spPr>
          <a:xfrm>
            <a:off x="2404110" y="3435985"/>
            <a:ext cx="9285605" cy="609600"/>
          </a:xfrm>
          <a:prstGeom prst="rect">
            <a:avLst/>
          </a:prstGeom>
          <a:solidFill>
            <a:schemeClr val="accent1">
              <a:alpha val="12157"/>
            </a:schemeClr>
          </a:solidFill>
          <a:ln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497580" y="3579495"/>
            <a:ext cx="1471930" cy="3117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组件库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083175" y="3579495"/>
            <a:ext cx="1471930" cy="3117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权限区分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658610" y="3579495"/>
            <a:ext cx="1471930" cy="3117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拖拽布局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244840" y="3579495"/>
            <a:ext cx="1471930" cy="3117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组件尺寸配置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50755" y="3579495"/>
            <a:ext cx="1471930" cy="3117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常用资源配置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13"/>
          <p:cNvSpPr/>
          <p:nvPr/>
        </p:nvSpPr>
        <p:spPr>
          <a:xfrm>
            <a:off x="2393950" y="4540885"/>
            <a:ext cx="9285605" cy="5994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87420" y="4684395"/>
            <a:ext cx="1471930" cy="311785"/>
          </a:xfrm>
          <a:prstGeom prst="rect">
            <a:avLst/>
          </a:prstGeom>
          <a:solidFill>
            <a:srgbClr val="CAD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模块元素管理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3015" y="4684395"/>
            <a:ext cx="1471930" cy="311785"/>
          </a:xfrm>
          <a:prstGeom prst="rect">
            <a:avLst/>
          </a:prstGeom>
          <a:solidFill>
            <a:srgbClr val="CAD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组件类型管理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48450" y="4684395"/>
            <a:ext cx="1471930" cy="311785"/>
          </a:xfrm>
          <a:prstGeom prst="rect">
            <a:avLst/>
          </a:prstGeom>
          <a:solidFill>
            <a:srgbClr val="CAD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组件管理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34680" y="4684395"/>
            <a:ext cx="1471930" cy="311785"/>
          </a:xfrm>
          <a:prstGeom prst="rect">
            <a:avLst/>
          </a:prstGeom>
          <a:solidFill>
            <a:srgbClr val="CAD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权限管理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40595" y="4684395"/>
            <a:ext cx="1471930" cy="311785"/>
          </a:xfrm>
          <a:prstGeom prst="rect">
            <a:avLst/>
          </a:prstGeom>
          <a:solidFill>
            <a:srgbClr val="CAD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常用资源配置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ectangle 13"/>
          <p:cNvSpPr/>
          <p:nvPr/>
        </p:nvSpPr>
        <p:spPr>
          <a:xfrm>
            <a:off x="2393950" y="5422265"/>
            <a:ext cx="9285605" cy="643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88055" y="5586095"/>
            <a:ext cx="1471930" cy="311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领域应用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73650" y="5586095"/>
            <a:ext cx="1471930" cy="311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大供应链应用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49085" y="5586095"/>
            <a:ext cx="1471930" cy="311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营销领域应用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235315" y="5586095"/>
            <a:ext cx="1471930" cy="311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大数据领域应用</a:t>
            </a:r>
            <a:endParaRPr lang="zh-CN" alt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841230" y="5586095"/>
            <a:ext cx="1471930" cy="311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研发领域应用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466975" y="3496945"/>
            <a:ext cx="932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</a:t>
            </a:r>
            <a:endParaRPr lang="zh-CN" alt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灵活配置</a:t>
            </a:r>
            <a:endParaRPr lang="zh-CN" alt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940435" y="2574290"/>
            <a:ext cx="1332230" cy="1476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lvl="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提供丰富的业务应用组件；</a:t>
            </a:r>
            <a:endParaRPr lang="zh-CN" altLang="en-US" sz="1200" b="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搭建用户组件库，实现用户自主配置；</a:t>
            </a:r>
            <a:endParaRPr lang="zh-CN" altLang="en-US" sz="1200" b="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90550" y="2727960"/>
            <a:ext cx="422910" cy="116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p>
            <a:pPr algn="l" defTabSz="960755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用户端能力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14600" y="4612005"/>
            <a:ext cx="824230" cy="497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工作台</a:t>
            </a:r>
            <a:endParaRPr lang="zh-CN" alt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</a:t>
            </a:r>
            <a:endParaRPr lang="zh-CN" alt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515235" y="5513705"/>
            <a:ext cx="824230" cy="513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</a:t>
            </a:r>
            <a:endParaRPr lang="zh-CN" alt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集成</a:t>
            </a:r>
            <a:endParaRPr lang="zh-CN" alt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9915" y="4530725"/>
            <a:ext cx="422910" cy="1383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p>
            <a:pPr algn="l" defTabSz="960755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后端能力建设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" name="矩形 316"/>
          <p:cNvSpPr/>
          <p:nvPr/>
        </p:nvSpPr>
        <p:spPr bwMode="auto">
          <a:xfrm>
            <a:off x="556260" y="1172845"/>
            <a:ext cx="11303000" cy="46799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6012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门户工作台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40435" y="4519930"/>
            <a:ext cx="1402715" cy="1476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450" lvl="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提供丰富的组件管理功能；</a:t>
            </a:r>
            <a:endParaRPr lang="zh-CN" altLang="en-US" sz="1200" b="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实现工作台资源自主管理能力；</a:t>
            </a:r>
            <a:endParaRPr lang="zh-CN" altLang="en-US" sz="1200" b="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78865" y="114760"/>
            <a:ext cx="2188210" cy="4603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项目目标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总览</a:t>
            </a:r>
            <a:endParaRPr lang="zh-CN" altLang="en-US" sz="1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59435" y="1733550"/>
            <a:ext cx="11300460" cy="624205"/>
          </a:xfrm>
          <a:prstGeom prst="rect">
            <a:avLst/>
          </a:prstGeom>
          <a:solidFill>
            <a:srgbClr val="E2EBF6"/>
          </a:solidFill>
          <a:ln w="38100">
            <a:noFill/>
            <a:round/>
          </a:ln>
          <a:effectLst/>
        </p:spPr>
        <p:txBody>
          <a:bodyPr anchor="ctr"/>
          <a:p>
            <a:pPr algn="l" defTabSz="913765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: 圆角 132"/>
          <p:cNvSpPr/>
          <p:nvPr/>
        </p:nvSpPr>
        <p:spPr>
          <a:xfrm>
            <a:off x="2188845" y="1876425"/>
            <a:ext cx="1476000" cy="368300"/>
          </a:xfrm>
          <a:prstGeom prst="roundRect">
            <a:avLst>
              <a:gd name="adj" fmla="val 0"/>
            </a:avLst>
          </a:prstGeom>
          <a:solidFill>
            <a:srgbClr val="15B0B8"/>
          </a:solidFill>
          <a:ln w="38100">
            <a:noFill/>
            <a:round/>
          </a:ln>
          <a:effectLst>
            <a:outerShdw blurRad="101600" dist="508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p>
            <a:pPr algn="ctr" defTabSz="913765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人力部门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矩形: 圆角 132"/>
          <p:cNvSpPr/>
          <p:nvPr/>
        </p:nvSpPr>
        <p:spPr>
          <a:xfrm>
            <a:off x="3794125" y="1876425"/>
            <a:ext cx="1476000" cy="368300"/>
          </a:xfrm>
          <a:prstGeom prst="roundRect">
            <a:avLst>
              <a:gd name="adj" fmla="val 0"/>
            </a:avLst>
          </a:prstGeom>
          <a:solidFill>
            <a:srgbClr val="15B0B8"/>
          </a:solidFill>
          <a:ln w="38100">
            <a:noFill/>
            <a:round/>
          </a:ln>
          <a:effectLst>
            <a:outerShdw blurRad="101600" dist="508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p>
            <a:pPr algn="ctr" defTabSz="913765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财务部门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矩形: 圆角 132"/>
          <p:cNvSpPr/>
          <p:nvPr/>
        </p:nvSpPr>
        <p:spPr>
          <a:xfrm>
            <a:off x="5408295" y="1866900"/>
            <a:ext cx="1476000" cy="377825"/>
          </a:xfrm>
          <a:prstGeom prst="roundRect">
            <a:avLst>
              <a:gd name="adj" fmla="val 0"/>
            </a:avLst>
          </a:prstGeom>
          <a:solidFill>
            <a:srgbClr val="15B0B8"/>
          </a:solidFill>
          <a:ln w="38100">
            <a:noFill/>
            <a:round/>
          </a:ln>
          <a:effectLst>
            <a:outerShdw blurRad="101600" dist="508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p>
            <a:pPr algn="ctr" defTabSz="913765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营销部门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矩形: 圆角 132"/>
          <p:cNvSpPr/>
          <p:nvPr/>
        </p:nvSpPr>
        <p:spPr>
          <a:xfrm>
            <a:off x="10214610" y="1866900"/>
            <a:ext cx="1476000" cy="377190"/>
          </a:xfrm>
          <a:prstGeom prst="roundRect">
            <a:avLst>
              <a:gd name="adj" fmla="val 0"/>
            </a:avLst>
          </a:prstGeom>
          <a:solidFill>
            <a:srgbClr val="15B0B8"/>
          </a:solidFill>
          <a:ln w="38100">
            <a:noFill/>
            <a:round/>
          </a:ln>
          <a:effectLst>
            <a:outerShdw blurRad="101600" dist="508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p>
            <a:pPr algn="ctr" defTabSz="913765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......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: 圆角 132"/>
          <p:cNvSpPr/>
          <p:nvPr/>
        </p:nvSpPr>
        <p:spPr>
          <a:xfrm>
            <a:off x="7007225" y="1856740"/>
            <a:ext cx="1476000" cy="377825"/>
          </a:xfrm>
          <a:prstGeom prst="roundRect">
            <a:avLst>
              <a:gd name="adj" fmla="val 0"/>
            </a:avLst>
          </a:prstGeom>
          <a:solidFill>
            <a:srgbClr val="15B0B8"/>
          </a:solidFill>
          <a:ln w="38100">
            <a:noFill/>
            <a:round/>
          </a:ln>
          <a:effectLst>
            <a:outerShdw blurRad="101600" dist="508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p>
            <a:pPr algn="ctr" defTabSz="913765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制造部门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矩形: 圆角 132"/>
          <p:cNvSpPr/>
          <p:nvPr/>
        </p:nvSpPr>
        <p:spPr>
          <a:xfrm>
            <a:off x="8610600" y="1866900"/>
            <a:ext cx="1476000" cy="377825"/>
          </a:xfrm>
          <a:prstGeom prst="roundRect">
            <a:avLst>
              <a:gd name="adj" fmla="val 0"/>
            </a:avLst>
          </a:prstGeom>
          <a:solidFill>
            <a:srgbClr val="15B0B8"/>
          </a:solidFill>
          <a:ln w="38100">
            <a:noFill/>
            <a:round/>
          </a:ln>
          <a:effectLst>
            <a:outerShdw blurRad="101600" dist="508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p>
            <a:pPr algn="ctr" defTabSz="913765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研发部门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09955" y="1877060"/>
            <a:ext cx="102870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913765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面向用户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8545" y="755650"/>
            <a:ext cx="106260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600" b="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搭建后台组件管理、资源管理模块，可视化配置颗粒度精细到按钮、图标、高度、宽度等，为未来功能规划预留足够大的可扩展性。</a:t>
            </a:r>
            <a:endParaRPr lang="zh-CN" altLang="en-US" sz="1600" b="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8865" y="114760"/>
            <a:ext cx="378841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核心功能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</a:rPr>
              <a:t>后台组件、资源管理</a:t>
            </a:r>
            <a:endParaRPr lang="zh-CN" altLang="en-US" sz="1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36305" y="3567430"/>
            <a:ext cx="1282700" cy="229235"/>
          </a:xfrm>
          <a:prstGeom prst="rect">
            <a:avLst/>
          </a:prstGeom>
          <a:solidFill>
            <a:srgbClr val="ED7F73"/>
          </a:solidFill>
          <a:ln>
            <a:solidFill>
              <a:srgbClr val="E77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资源管理模块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object 11"/>
          <p:cNvSpPr txBox="1"/>
          <p:nvPr/>
        </p:nvSpPr>
        <p:spPr>
          <a:xfrm>
            <a:off x="113030" y="1499870"/>
            <a:ext cx="5801995" cy="4882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192">
            <a:noFill/>
          </a:ln>
        </p:spPr>
        <p:txBody>
          <a:bodyPr vert="horz" wrap="square" lIns="0" tIns="1270" rIns="0" bIns="0" rtlCol="0">
            <a:noAutofit/>
          </a:bodyPr>
          <a:p>
            <a:pPr eaLnBrk="1" fontAlgn="auto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EC7C30"/>
                </a:solidFill>
                <a:latin typeface="微软雅黑" panose="020B0503020204020204" charset="-122"/>
                <a:cs typeface="微软雅黑" panose="020B0503020204020204" charset="-122"/>
              </a:rPr>
              <a:t>                         </a:t>
            </a:r>
            <a:endParaRPr lang="zh-CN" altLang="en-US" sz="1400" b="1" dirty="0">
              <a:solidFill>
                <a:srgbClr val="EC7C3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0380" y="1964055"/>
            <a:ext cx="52470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细颗粒度组件模块管理；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自由设置组件类型，区分组件关系；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通过组件模块与类型的组合形成独立的业务组件，搭建丰富的组件库；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45030" y="1588770"/>
            <a:ext cx="14230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eaLnBrk="1" fontAlgn="auto" latinLnBrk="0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b="1" dirty="0">
                <a:solidFill>
                  <a:srgbClr val="EC7C3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组件管理</a:t>
            </a:r>
            <a:endParaRPr lang="zh-CN" altLang="en-US" sz="1600" b="1" dirty="0">
              <a:solidFill>
                <a:srgbClr val="EC7C3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5981065" y="1499235"/>
            <a:ext cx="6057900" cy="4881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192">
            <a:noFill/>
          </a:ln>
        </p:spPr>
        <p:txBody>
          <a:bodyPr vert="horz" wrap="square" lIns="0" tIns="1270" rIns="0" bIns="0" rtlCol="0">
            <a:noAutofit/>
          </a:bodyPr>
          <a:p>
            <a:pPr eaLnBrk="1" fontAlgn="auto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EC7C30"/>
                </a:solidFill>
                <a:latin typeface="微软雅黑" panose="020B0503020204020204" charset="-122"/>
                <a:cs typeface="微软雅黑" panose="020B0503020204020204" charset="-122"/>
              </a:rPr>
              <a:t>                         </a:t>
            </a:r>
            <a:endParaRPr lang="zh-CN" altLang="en-US" sz="1400" b="1" dirty="0">
              <a:solidFill>
                <a:srgbClr val="EC7C3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46570" y="2065655"/>
            <a:ext cx="456184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系统自有资源管理功能模块，搭建丰富的系统资源库；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根据不同的业务场景设置不同的资源类别；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支持按人员、组织、用户组多维度授权；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03895" y="1588135"/>
            <a:ext cx="14230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eaLnBrk="1" fontAlgn="auto" latinLnBrk="0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b="1" dirty="0">
                <a:solidFill>
                  <a:srgbClr val="EC7C3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资源管理</a:t>
            </a:r>
            <a:endParaRPr lang="zh-CN" altLang="en-US" sz="1600" b="1" dirty="0">
              <a:solidFill>
                <a:srgbClr val="EC7C3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3416935"/>
            <a:ext cx="5587365" cy="2704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3418205"/>
            <a:ext cx="5866765" cy="27031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9" grpId="0"/>
      <p:bldP spid="19" grpId="1"/>
    </p:bldLst>
  </p:timing>
</p:sld>
</file>

<file path=ppt/tags/tag1.xml><?xml version="1.0" encoding="utf-8"?>
<p:tagLst xmlns:p="http://schemas.openxmlformats.org/presentationml/2006/main">
  <p:tag name="KSO_WM_UNIT_TABLE_BEAUTIFY" val="smartTable{445017db-b845-4a52-ab10-87580cec2bf1}"/>
  <p:tag name="TABLE_EMPHASIZE_COLOR" val="9032147"/>
  <p:tag name="TABLE_SKINIDX" val="3"/>
  <p:tag name="TABLE_COLORIDX" val="j"/>
  <p:tag name="TABLE_COLOR_RGB" val="0x000000*0xFFFFFF*0x44546A*0xE6E5E5*0x89D1D3*0xACDCBC*0x89D1D3*0xACDCBC*0x89D1D3*0xACDCB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187611_2*m_h_i*1_3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1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2"/>
  <p:tag name="KSO_WM_UNIT_ID" val="diagram20187611_2*m_h_f*1_3_2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"/>
  <p:tag name="KSO_WM_UNIT_TEXT_FILL_TYPE" val="1"/>
</p:tagLst>
</file>

<file path=ppt/tags/tag12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87611_2*m_h_a*1_3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87611_2*m_h_i*1_1_3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LINE_FORE_SCHEMECOLOR_INDEX" val="10"/>
  <p:tag name="KSO_WM_UNIT_LINE_FILL_TYPE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87611_2*m_h_i*1_1_5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87611_2*m_h_f*1_1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VALUE" val="117*1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187611_2*m_h_x*1_1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87611_2*m_h_i*1_3_2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LINE_FORE_SCHEMECOLOR_INDEX" val="10"/>
  <p:tag name="KSO_WM_UNIT_LINE_FILL_TYPE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87611_2*m_h_i*1_3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VALUE" val="117*1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187611_2*m_h_x*1_3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TABLE_BEAUTIFY" val="smartTable{5e530f8a-0a4b-4e32-befa-709f1c39f922}"/>
</p:tagLst>
</file>

<file path=ppt/tags/tag20.xml><?xml version="1.0" encoding="utf-8"?>
<p:tagLst xmlns:p="http://schemas.openxmlformats.org/presentationml/2006/main"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87611_2*m_h_f*1_3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87611_2*m_h_i*1_3_4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87611_2*m_h_i*1_2_2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87611_2*m_h_i*1_1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187611_2*m_h_i*1_2_5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VALUE" val="117*1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187611_2*m_h_x*1_2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87611_2*m_h_f*1_2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87611_2*m_h_i*1_2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LINE_FORE_SCHEMECOLOR_INDEX" val="10"/>
  <p:tag name="KSO_WM_UNIT_LINE_FILL_TYPE" val="2"/>
</p:tagLst>
</file>

<file path=ppt/tags/tag28.xml><?xml version="1.0" encoding="utf-8"?>
<p:tagLst xmlns:p="http://schemas.openxmlformats.org/presentationml/2006/main">
  <p:tag name="KSO_WM_UNIT_TABLE_BEAUTIFY" val="smartTable{75a03892-9c73-4a41-b041-d0d4aa2f82bb}"/>
  <p:tag name="TABLE_ENDDRAG_ORIGIN_RECT" val="838*268"/>
  <p:tag name="TABLE_ENDDRAG_RECT" val="44*117*838*268"/>
</p:tagLst>
</file>

<file path=ppt/tags/tag29.xml><?xml version="1.0" encoding="utf-8"?>
<p:tagLst xmlns:p="http://schemas.openxmlformats.org/presentationml/2006/main">
  <p:tag name="KSO_WM_UNIT_TABLE_BEAUTIFY" val="smartTable{5e401b0f-01ea-49bc-8502-4c6b4e1af008}"/>
  <p:tag name="TABLE_ENDDRAG_ORIGIN_RECT" val="853*391"/>
  <p:tag name="TABLE_ENDDRAG_RECT" val="54*100*853*39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87611_2*m_i*1_1"/>
  <p:tag name="KSO_WM_TEMPLATE_CATEGORY" val="diagram"/>
  <p:tag name="KSO_WM_TEMPLATE_INDEX" val="20187611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ISLIDE.ICON" val="#159054;"/>
</p:tagLst>
</file>

<file path=ppt/tags/tag31.xml><?xml version="1.0" encoding="utf-8"?>
<p:tagLst xmlns:p="http://schemas.openxmlformats.org/presentationml/2006/main">
  <p:tag name="COMMONDATA" val="eyJoZGlkIjoiZmMzNzFkNjFhZmYxMWNmNDJiYTM3MzViMGQ0NDQ5OGUifQ=="/>
  <p:tag name="KSO_WPP_MARK_KEY" val="eebebf31-6e51-475b-889a-0b4530506c0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187611_2*m_h_i*1_1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2"/>
  <p:tag name="KSO_WM_UNIT_ID" val="diagram20187611_2*m_h_f*1_1_2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"/>
  <p:tag name="KSO_WM_UNIT_TEXT_FILL_TYPE" val="1"/>
</p:tagLst>
</file>

<file path=ppt/tags/tag6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87611_2*m_h_a*1_1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5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1"/>
  <p:tag name="KSO_WM_UNIT_ID" val="diagram20187611_2*m_h_i*1_2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8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2"/>
  <p:tag name="KSO_WM_UNIT_ID" val="diagram20187611_2*m_h_f*1_2_2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"/>
  <p:tag name="KSO_WM_UNIT_TEXT_FILL_TYPE" val="1"/>
</p:tagLst>
</file>

<file path=ppt/tags/tag9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87611_2*m_h_a*1_2_1"/>
  <p:tag name="KSO_WM_TEMPLATE_CATEGORY" val="diagram"/>
  <p:tag name="KSO_WM_TEMPLATE_INDEX" val="20187611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5"/>
  <p:tag name="KSO_WM_UNIT_TEXT_FILL_TYPE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frljako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3849</Words>
  <Application>WPS 演示</Application>
  <PresentationFormat>宽屏</PresentationFormat>
  <Paragraphs>635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FZLanTingHei-M-GBK</vt:lpstr>
      <vt:lpstr>Helvetica</vt:lpstr>
      <vt:lpstr>微软雅黑</vt:lpstr>
      <vt:lpstr>Times New Roman</vt:lpstr>
      <vt:lpstr>Impact</vt:lpstr>
      <vt:lpstr>等线</vt:lpstr>
      <vt:lpstr>Helvetica Neue</vt:lpstr>
      <vt:lpstr>Helvetica Light</vt:lpstr>
      <vt:lpstr>等线 Light</vt:lpstr>
      <vt:lpstr>Arial Unicode MS</vt:lpstr>
      <vt:lpstr>1_Office Theme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实施计划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新网资讯版块内容采集</dc:title>
  <dc:creator>12166</dc:creator>
  <cp:lastModifiedBy>C B</cp:lastModifiedBy>
  <cp:revision>213</cp:revision>
  <dcterms:created xsi:type="dcterms:W3CDTF">2020-05-27T05:29:00Z</dcterms:created>
  <dcterms:modified xsi:type="dcterms:W3CDTF">2022-12-13T08:44:42Z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E2F9DB388C7A4B909B32D804C6EF1683</vt:lpwstr>
  </property>
</Properties>
</file>