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7"/>
  </p:notesMasterIdLst>
  <p:sldIdLst>
    <p:sldId id="365" r:id="rId4"/>
    <p:sldId id="374" r:id="rId5"/>
    <p:sldId id="396" r:id="rId6"/>
    <p:sldId id="397" r:id="rId8"/>
    <p:sldId id="394" r:id="rId9"/>
    <p:sldId id="287" r:id="rId10"/>
    <p:sldId id="261" r:id="rId11"/>
    <p:sldId id="414" r:id="rId12"/>
    <p:sldId id="415" r:id="rId13"/>
    <p:sldId id="417" r:id="rId14"/>
    <p:sldId id="420" r:id="rId15"/>
    <p:sldId id="370" r:id="rId16"/>
    <p:sldId id="366" r:id="rId17"/>
  </p:sldIdLst>
  <p:sldSz cx="12192000" cy="6858000"/>
  <p:notesSz cx="6858000" cy="9144000"/>
  <p:custDataLst>
    <p:tags r:id="rId22"/>
  </p:custDataLst>
  <p:defaultTextStyle>
    <a:lvl1pPr marL="0" lvl="0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609600" lvl="1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1219200" lvl="2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828800" lvl="3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2438400" lvl="4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3048000" lvl="5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3657600" lvl="6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4267200" lvl="7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4876800" lvl="8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DT00241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3A8"/>
    <a:srgbClr val="0062A9"/>
    <a:srgbClr val="EFF3EA"/>
    <a:srgbClr val="DEE7D1"/>
    <a:srgbClr val="FFC000"/>
    <a:srgbClr val="2792A2"/>
    <a:srgbClr val="20829D"/>
    <a:srgbClr val="28B1A1"/>
    <a:srgbClr val="DCAD7E"/>
    <a:srgbClr val="27B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26"/>
  </p:normalViewPr>
  <p:slideViewPr>
    <p:cSldViewPr snapToGrid="0">
      <p:cViewPr varScale="1">
        <p:scale>
          <a:sx n="84" d="100"/>
          <a:sy n="84" d="100"/>
        </p:scale>
        <p:origin x="52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36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545" y="8685120"/>
            <a:ext cx="2971853" cy="457419"/>
          </a:xfrm>
          <a:prstGeom prst="rect">
            <a:avLst/>
          </a:prstGeom>
        </p:spPr>
        <p:txBody>
          <a:bodyPr/>
          <a:lstStyle/>
          <a:p>
            <a:fld id="{4D65C2FD-61B0-42EE-BD59-AF48088D3A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545" y="8685120"/>
            <a:ext cx="2971853" cy="457419"/>
          </a:xfrm>
          <a:prstGeom prst="rect">
            <a:avLst/>
          </a:prstGeom>
        </p:spPr>
        <p:txBody>
          <a:bodyPr/>
          <a:lstStyle/>
          <a:p>
            <a:fld id="{4D65C2FD-61B0-42EE-BD59-AF48088D3A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7D98E2-C9D9-4952-A7F4-84427CAFA0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6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6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508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90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9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9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8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08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284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2097208" name="图片 8" descr="图片包含 图形用户界面  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3145934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294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2097210" name="图片 8" descr="图片包含 图形用户界面  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3145935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>
            <a:off x="3" y="224141"/>
            <a:ext cx="279556" cy="573604"/>
          </a:xfrm>
          <a:custGeom>
            <a:avLst/>
            <a:gdLst>
              <a:gd name="connsiteX0" fmla="*/ 0 w 573604"/>
              <a:gd name="connsiteY0" fmla="*/ 0 h 1147208"/>
              <a:gd name="connsiteX1" fmla="*/ 573604 w 573604"/>
              <a:gd name="connsiteY1" fmla="*/ 573604 h 1147208"/>
              <a:gd name="connsiteX2" fmla="*/ 0 w 573604"/>
              <a:gd name="connsiteY2" fmla="*/ 1147208 h 11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604" h="1147208">
                <a:moveTo>
                  <a:pt x="0" y="0"/>
                </a:moveTo>
                <a:cubicBezTo>
                  <a:pt x="316793" y="0"/>
                  <a:pt x="573604" y="256811"/>
                  <a:pt x="573604" y="573604"/>
                </a:cubicBezTo>
                <a:cubicBezTo>
                  <a:pt x="573604" y="890397"/>
                  <a:pt x="316793" y="1147208"/>
                  <a:pt x="0" y="1147208"/>
                </a:cubicBezTo>
                <a:close/>
              </a:path>
            </a:pathLst>
          </a:custGeom>
          <a:solidFill>
            <a:srgbClr val="DC3E33">
              <a:alpha val="69804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noAutofit/>
          </a:bodyPr>
          <a:lstStyle/>
          <a:p>
            <a:endParaRPr lang="zh-CN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 Medium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29" y="209965"/>
            <a:ext cx="1325764" cy="62247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21" name="幻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8610170" y="6490068"/>
            <a:ext cx="3245824" cy="23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22E6D20B-5538-E34D-91FE-E40835CF0C83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89" y="209965"/>
            <a:ext cx="2240340" cy="58224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8" b="3168"/>
          <a:stretch>
            <a:fillRect/>
          </a:stretch>
        </p:blipFill>
        <p:spPr>
          <a:xfrm>
            <a:off x="11090910" y="0"/>
            <a:ext cx="855345" cy="582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08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9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9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0570040" y="6111102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www.tcl.com</a:t>
            </a:r>
            <a:endParaRPr lang="zh-CN" altLang="en-US" sz="1200" dirty="0">
              <a:solidFill>
                <a:srgbClr val="898989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8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8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8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9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9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9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8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8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88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89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89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89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9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9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91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9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9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9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7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50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479-A23A-4765-83BD-AE0102C2D1F6}" type="slidenum">
              <a:rPr lang="en-US" smtClean="0"/>
            </a:fld>
            <a:endParaRPr lang="en-US"/>
          </a:p>
        </p:txBody>
      </p:sp>
      <p:pic>
        <p:nvPicPr>
          <p:cNvPr id="2097152" name="图片 6" descr="图标, 气泡图  描述已自动生成"/>
          <p:cNvPicPr>
            <a:picLocks noChangeAspect="1"/>
          </p:cNvPicPr>
          <p:nvPr userDrawn="1"/>
        </p:nvPicPr>
        <p:blipFill rotWithShape="1">
          <a:blip r:embed="rId17"/>
          <a:srcRect b="13894"/>
          <a:stretch>
            <a:fillRect/>
          </a:stretch>
        </p:blipFill>
        <p:spPr>
          <a:xfrm>
            <a:off x="7550616" y="6917898"/>
            <a:ext cx="1403513" cy="406401"/>
          </a:xfrm>
          <a:prstGeom prst="rect">
            <a:avLst/>
          </a:prstGeom>
        </p:spPr>
      </p:pic>
      <p:pic>
        <p:nvPicPr>
          <p:cNvPr id="2097153" name="图片 7" descr="树状图  描述已自动生成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954129" y="6917898"/>
            <a:ext cx="1943100" cy="406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3.xml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主标题为方正兰亭 , 最大30pt"/>
          <p:cNvSpPr txBox="1"/>
          <p:nvPr/>
        </p:nvSpPr>
        <p:spPr>
          <a:xfrm>
            <a:off x="587170" y="3173113"/>
            <a:ext cx="5765939" cy="51244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/>
          <a:p>
            <a:pPr marL="0" marR="0" lvl="0" indent="0" algn="l" defTabSz="206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>
                <a:solidFill>
                  <a:srgbClr val="5E5E5E"/>
                </a:solidFill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通讯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KOA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迁移实施项目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6833" y="97155"/>
            <a:ext cx="23164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项目风险及依赖</a:t>
            </a:r>
            <a:endParaRPr lang="zh-CN" altLang="en-US" b="1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8800" y="1495425"/>
          <a:ext cx="10652125" cy="3531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905"/>
                <a:gridCol w="1518920"/>
                <a:gridCol w="2409825"/>
                <a:gridCol w="1597025"/>
                <a:gridCol w="4235450"/>
              </a:tblGrid>
              <a:tr h="563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0363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风险类别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0363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风险描述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0363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风险等级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0363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规避措施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0363A8"/>
                    </a:solidFill>
                  </a:tcPr>
                </a:tc>
              </a:tr>
              <a:tr h="1067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团队资源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团队流程配置人员对系统不熟悉，需考虑学习时间成本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提前进行系统培训学习，安排专人随时答疑</a:t>
                      </a:r>
                      <a:endParaRPr kumimoji="0" lang="zh-CN" altLang="zh-CN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2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业务流程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业务流程较多，梳理工作量较大，存在流程逻辑不清晰风险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项目启动研发前及时与业务方进行需求确认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88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项目延期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由于前期排期评估差异，存在一定的延期风险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建立项目沟通机制，制定关键任务实施进度，严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格按进度实施。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标题 1"/>
          <p:cNvSpPr txBox="1"/>
          <p:nvPr/>
        </p:nvSpPr>
        <p:spPr>
          <a:xfrm>
            <a:off x="668224" y="1030020"/>
            <a:ext cx="6704965" cy="380365"/>
          </a:xfrm>
          <a:prstGeom prst="rect">
            <a:avLst/>
          </a:prstGeom>
          <a:ln w="12700">
            <a:miter/>
          </a:ln>
        </p:spPr>
        <p:txBody>
          <a:bodyPr vert="horz" lIns="0" tIns="25602" rIns="51206" bIns="25602" anchor="t"/>
          <a:lstStyle>
            <a:lvl1pPr lvl="0" algn="l" defTabSz="915035">
              <a:defRPr sz="3200" b="1">
                <a:latin typeface="微软雅黑" panose="020B0503020204020204" charset="-122"/>
                <a:ea typeface="微软雅黑" panose="020B0503020204020204" charset="-122"/>
              </a:defRPr>
            </a:lvl1pPr>
            <a:lvl2pPr lvl="1" defTabSz="825500">
              <a:defRPr sz="11300">
                <a:latin typeface="Helvetica Light"/>
                <a:ea typeface="Helvetica Light"/>
              </a:defRPr>
            </a:lvl2pPr>
            <a:lvl3pPr lvl="2" defTabSz="825500">
              <a:defRPr sz="11300">
                <a:latin typeface="Helvetica Light"/>
                <a:ea typeface="Helvetica Light"/>
              </a:defRPr>
            </a:lvl3pPr>
            <a:lvl4pPr lvl="3" defTabSz="825500">
              <a:defRPr sz="11300">
                <a:latin typeface="Helvetica Light"/>
                <a:ea typeface="Helvetica Light"/>
              </a:defRPr>
            </a:lvl4pPr>
            <a:lvl5pPr lvl="4" defTabSz="825500">
              <a:defRPr sz="11300">
                <a:latin typeface="Helvetica Light"/>
                <a:ea typeface="Helvetica Light"/>
              </a:defRPr>
            </a:lvl5pPr>
            <a:lvl6pPr lvl="5" defTabSz="825500">
              <a:defRPr sz="11300">
                <a:latin typeface="Helvetica Light"/>
                <a:ea typeface="Helvetica Light"/>
              </a:defRPr>
            </a:lvl6pPr>
            <a:lvl7pPr lvl="6" defTabSz="825500">
              <a:defRPr sz="11300">
                <a:latin typeface="Helvetica Light"/>
                <a:ea typeface="Helvetica Light"/>
              </a:defRPr>
            </a:lvl7pPr>
            <a:lvl8pPr lvl="7" defTabSz="825500">
              <a:defRPr sz="11300">
                <a:latin typeface="Helvetica Light"/>
                <a:ea typeface="Helvetica Light"/>
              </a:defRPr>
            </a:lvl8pPr>
            <a:lvl9pPr lvl="8" defTabSz="825500">
              <a:defRPr sz="11300">
                <a:latin typeface="Helvetica Light"/>
                <a:ea typeface="Helvetica Light"/>
              </a:defRPr>
            </a:lvl9pPr>
          </a:lstStyle>
          <a:p>
            <a:r>
              <a:rPr lang="zh-CN" altLang="en-US" sz="1400" dirty="0" err="1">
                <a:cs typeface="+mn-ea"/>
              </a:rPr>
              <a:t>目前项目已知风险，以及对其他产品</a:t>
            </a:r>
            <a:r>
              <a:rPr lang="en-US" altLang="zh-CN" sz="1400" dirty="0" err="1">
                <a:cs typeface="+mn-ea"/>
              </a:rPr>
              <a:t>/</a:t>
            </a:r>
            <a:r>
              <a:rPr lang="zh-CN" altLang="en-US" sz="1400" dirty="0" err="1">
                <a:cs typeface="+mn-ea"/>
              </a:rPr>
              <a:t>环境的依赖如下：</a:t>
            </a:r>
            <a:endParaRPr lang="zh-CN" altLang="en-US" sz="1400" dirty="0" err="1"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3"/>
          <p:cNvSpPr>
            <a:spLocks noGrp="1"/>
          </p:cNvSpPr>
          <p:nvPr>
            <p:ph type="title" idx="4294967295"/>
          </p:nvPr>
        </p:nvSpPr>
        <p:spPr>
          <a:xfrm>
            <a:off x="1054735" y="207010"/>
            <a:ext cx="9778365" cy="257429"/>
          </a:xfrm>
        </p:spPr>
        <p:txBody>
          <a:bodyPr>
            <a:normAutofit fontScale="90000"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Microsoft YaHei Bold" panose="020B0703020204020201" charset="-122"/>
              </a:rPr>
              <a:t>项目资源需求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Microsoft YaHei Bold" panose="020B0703020204020201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0880" y="1276350"/>
          <a:ext cx="10839450" cy="5187950"/>
        </p:xfrm>
        <a:graphic>
          <a:graphicData uri="http://schemas.openxmlformats.org/drawingml/2006/table">
            <a:tbl>
              <a:tblPr/>
              <a:tblGrid>
                <a:gridCol w="1468120"/>
                <a:gridCol w="1716405"/>
                <a:gridCol w="1894205"/>
                <a:gridCol w="1834515"/>
                <a:gridCol w="1806575"/>
                <a:gridCol w="2119630"/>
              </a:tblGrid>
              <a:tr h="325120">
                <a:tc row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资源需求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内部资源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665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外包资源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665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费用预估（元）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25120">
                <a:tc v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665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内部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人天 </a:t>
                      </a: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（人*天）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单价（元）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外包人天（人*天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单价（元）</a:t>
                      </a:r>
                      <a:endParaRPr lang="zh-CN" altLang="en-US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需求调研与产品设计</a:t>
                      </a:r>
                      <a:endParaRPr lang="zh-CN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180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256680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产品经理 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天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= 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（人*天）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1426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256680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系统开发</a:t>
                      </a:r>
                      <a:endParaRPr lang="zh-CN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185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628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ClrTx/>
                        <a:buSzTx/>
                        <a:buFontTx/>
                      </a:pPr>
                      <a:r>
                        <a:rPr lang="en-US" altLang="zh-CN" sz="110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1026683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前端开发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天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= 60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1400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117= 234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1361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402474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JAVA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后端开发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天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= 6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1383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117= 234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（人*天）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1361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401454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测试人员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90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天 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= 65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（人*天）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1279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130= 130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（人*天）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885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198245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运维人员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30= 30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（人*天）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817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24510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UI/UE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设计</a:t>
                      </a:r>
                      <a:endParaRPr lang="zh-CN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ClrTx/>
                        <a:buSzTx/>
                        <a:buFontTx/>
                      </a:pPr>
                      <a:r>
                        <a:rPr lang="en-US" altLang="zh-CN" sz="110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ClrTx/>
                        <a:buSzTx/>
                        <a:buFontTx/>
                      </a:pPr>
                      <a:r>
                        <a:rPr lang="en-US" altLang="zh-CN" sz="110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40860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UI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设计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天 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= 30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（人*天）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1362</a:t>
                      </a:r>
                      <a:endParaRPr lang="en-US" altLang="zh-CN" sz="10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40860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6885">
                <a:tc gridSpan="2"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内部工时合计：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395  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人*天 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费用总额（含内部资源）：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万元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</a:tr>
              <a:tr h="494665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外包工时合计：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628  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*天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费用总额（不含内部资源）：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sym typeface="+mn-ea"/>
                        </a:rPr>
                        <a:t>20.00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sym typeface="+mn-ea"/>
                        </a:rPr>
                        <a:t>万元</a:t>
                      </a:r>
                      <a:endParaRPr lang="zh-CN" altLang="en-US" sz="16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437" y="123825"/>
            <a:ext cx="23164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项目预算及收益</a:t>
            </a:r>
            <a:endParaRPr lang="en-US" altLang="zh-CN" b="1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487" y="855980"/>
            <a:ext cx="3383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通过本项目实施，预期可获得收益如下：</a:t>
            </a:r>
            <a:endParaRPr lang="zh-CN" altLang="en-US" sz="1400" b="1" dirty="0" err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6275" y="1576705"/>
          <a:ext cx="10571480" cy="2621280"/>
        </p:xfrm>
        <a:graphic>
          <a:graphicData uri="http://schemas.openxmlformats.org/drawingml/2006/table">
            <a:tbl>
              <a:tblPr firstRow="1" bandRow="1"/>
              <a:tblGrid>
                <a:gridCol w="692785"/>
                <a:gridCol w="1289050"/>
                <a:gridCol w="7214235"/>
                <a:gridCol w="1375410"/>
              </a:tblGrid>
              <a:tr h="901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zh-CN" altLang="zh-CN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zh-CN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2" marB="4573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3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收益类型</a:t>
                      </a:r>
                      <a:endParaRPr lang="zh-CN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9" marR="91439" marT="45732" marB="4573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3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预估收益</a:t>
                      </a:r>
                      <a:endParaRPr lang="zh-CN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9" marR="91439" marT="45732" marB="4573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3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9" marR="91439" marT="45732" marB="4573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3A8"/>
                    </a:solidFill>
                  </a:tcPr>
                </a:tc>
              </a:tr>
              <a:tr h="1719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9" marR="91439" marT="45732" marB="4573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定性收益</a:t>
                      </a:r>
                      <a:endParaRPr lang="zh-CN" altLang="en-US" sz="14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39" marR="91439" marT="45732" marB="4573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4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1.</a:t>
                      </a:r>
                      <a:r>
                        <a:rPr lang="zh-CN" altLang="en-US" sz="14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战略规划，完成实业内</a:t>
                      </a:r>
                      <a:r>
                        <a:rPr lang="en-US" altLang="zh-CN" sz="14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OA</a:t>
                      </a:r>
                      <a:r>
                        <a:rPr lang="zh-CN" altLang="en-US" sz="14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系统的统一</a:t>
                      </a:r>
                      <a:endParaRPr lang="en-US" altLang="zh-CN" sz="14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4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2.</a:t>
                      </a:r>
                      <a:r>
                        <a:rPr lang="zh-CN" altLang="en-US" sz="14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解决系统可用性，提高员工的用户体验</a:t>
                      </a:r>
                      <a:endParaRPr lang="en-US" altLang="zh-CN" sz="14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4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3.</a:t>
                      </a:r>
                      <a:r>
                        <a:rPr lang="zh-CN" altLang="en-US" sz="14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提升员工的组织归属感</a:t>
                      </a:r>
                      <a:endParaRPr lang="zh-CN" altLang="en-US" sz="14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marL="91439" marR="91439" marT="45732" marB="4573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sz="1400" i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9" marR="91439" marT="45732" marB="4573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865" y="114760"/>
            <a:ext cx="7924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471417" y="2088940"/>
            <a:ext cx="2305306" cy="400110"/>
            <a:chOff x="2411999" y="1889730"/>
            <a:chExt cx="2305306" cy="400110"/>
          </a:xfrm>
        </p:grpSpPr>
        <p:pic>
          <p:nvPicPr>
            <p:cNvPr id="79" name="图片 78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1961087"/>
              <a:ext cx="279400" cy="266700"/>
            </a:xfrm>
            <a:prstGeom prst="rect">
              <a:avLst/>
            </a:prstGeom>
          </p:spPr>
        </p:pic>
        <p:sp>
          <p:nvSpPr>
            <p:cNvPr id="80" name="主标题为方正兰亭 , 最大30pt"/>
            <p:cNvSpPr txBox="1"/>
            <p:nvPr/>
          </p:nvSpPr>
          <p:spPr>
            <a:xfrm>
              <a:off x="2457876" y="1928127"/>
              <a:ext cx="192405" cy="34290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sz="19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FZLanTingHei-M-GBK" panose="02000000000000000000" pitchFamily="2" charset="-122"/>
                </a:rPr>
                <a:t>2</a:t>
              </a:r>
              <a:endParaRPr 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737276" y="1889730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项目目标及范围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471417" y="2656642"/>
            <a:ext cx="1535865" cy="400110"/>
            <a:chOff x="2411999" y="3940952"/>
            <a:chExt cx="1535865" cy="400110"/>
          </a:xfrm>
        </p:grpSpPr>
        <p:pic>
          <p:nvPicPr>
            <p:cNvPr id="87" name="图片 86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88" name="主标题为方正兰亭 , 最大30pt"/>
            <p:cNvSpPr txBox="1"/>
            <p:nvPr/>
          </p:nvSpPr>
          <p:spPr>
            <a:xfrm>
              <a:off x="2457876" y="3966992"/>
              <a:ext cx="192405" cy="34290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sz="19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FZLanTingHei-M-GBK" panose="02000000000000000000" pitchFamily="2" charset="-122"/>
                </a:rPr>
                <a:t>3</a:t>
              </a:r>
              <a:endParaRPr 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737276" y="3940952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项目计划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471417" y="3209098"/>
            <a:ext cx="1535865" cy="400110"/>
            <a:chOff x="2411999" y="3940952"/>
            <a:chExt cx="1535865" cy="400110"/>
          </a:xfrm>
        </p:grpSpPr>
        <p:pic>
          <p:nvPicPr>
            <p:cNvPr id="91" name="图片 90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92" name="主标题为方正兰亭 , 最大30pt"/>
            <p:cNvSpPr txBox="1"/>
            <p:nvPr/>
          </p:nvSpPr>
          <p:spPr>
            <a:xfrm>
              <a:off x="2457876" y="3966992"/>
              <a:ext cx="192405" cy="34290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sz="19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FZLanTingHei-M-GBK" panose="02000000000000000000" pitchFamily="2" charset="-122"/>
                </a:rPr>
                <a:t>4</a:t>
              </a:r>
              <a:endParaRPr 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737276" y="3940952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组织架构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471417" y="3761554"/>
            <a:ext cx="2305306" cy="400110"/>
            <a:chOff x="2411999" y="3940952"/>
            <a:chExt cx="2305306" cy="400110"/>
          </a:xfrm>
        </p:grpSpPr>
        <p:pic>
          <p:nvPicPr>
            <p:cNvPr id="99" name="图片 98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100" name="主标题为方正兰亭 , 最大30pt"/>
            <p:cNvSpPr txBox="1"/>
            <p:nvPr/>
          </p:nvSpPr>
          <p:spPr>
            <a:xfrm>
              <a:off x="2457876" y="3966992"/>
              <a:ext cx="192405" cy="34290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sz="19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FZLanTingHei-M-GBK" panose="02000000000000000000" pitchFamily="2" charset="-122"/>
                </a:rPr>
                <a:t>5</a:t>
              </a:r>
              <a:endParaRPr 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737276" y="3940952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项目风险及依赖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471417" y="4314010"/>
            <a:ext cx="2305306" cy="400110"/>
            <a:chOff x="2411999" y="3940952"/>
            <a:chExt cx="2305306" cy="400110"/>
          </a:xfrm>
        </p:grpSpPr>
        <p:pic>
          <p:nvPicPr>
            <p:cNvPr id="104" name="图片 103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105" name="主标题为方正兰亭 , 最大30pt"/>
            <p:cNvSpPr txBox="1"/>
            <p:nvPr/>
          </p:nvSpPr>
          <p:spPr>
            <a:xfrm>
              <a:off x="2457876" y="3966992"/>
              <a:ext cx="192405" cy="34290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sz="19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FZLanTingHei-M-GBK" panose="02000000000000000000" pitchFamily="2" charset="-122"/>
                </a:rPr>
                <a:t>6</a:t>
              </a:r>
              <a:endParaRPr 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737276" y="3940952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项目预算与收益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471417" y="1551730"/>
            <a:ext cx="1524157" cy="398780"/>
            <a:chOff x="2411999" y="1889730"/>
            <a:chExt cx="1524157" cy="398780"/>
          </a:xfrm>
        </p:grpSpPr>
        <p:pic>
          <p:nvPicPr>
            <p:cNvPr id="8" name="图片 7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1961087"/>
              <a:ext cx="279400" cy="266700"/>
            </a:xfrm>
            <a:prstGeom prst="rect">
              <a:avLst/>
            </a:prstGeom>
          </p:spPr>
        </p:pic>
        <p:sp>
          <p:nvSpPr>
            <p:cNvPr id="9" name="主标题为方正兰亭 , 最大30pt"/>
            <p:cNvSpPr txBox="1"/>
            <p:nvPr/>
          </p:nvSpPr>
          <p:spPr>
            <a:xfrm>
              <a:off x="2457876" y="1927735"/>
              <a:ext cx="193964" cy="3436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altLang="zh-CN" sz="19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FZLanTingHei-M-GBK" panose="02000000000000000000" pitchFamily="2" charset="-122"/>
                </a:rPr>
                <a:t>1</a:t>
              </a:r>
              <a:endParaRPr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37276" y="1889730"/>
              <a:ext cx="1198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项目背景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420876" y="4496376"/>
            <a:ext cx="11705603" cy="2225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003821" y="87812"/>
            <a:ext cx="5052664" cy="715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  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通讯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MQC OA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</a:t>
            </a:r>
            <a:endParaRPr lang="zh-CN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821" y="5006552"/>
            <a:ext cx="1216080" cy="10416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97" y="2150494"/>
            <a:ext cx="2348686" cy="7358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83" y="865882"/>
            <a:ext cx="1015580" cy="11535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06" y="949880"/>
            <a:ext cx="785465" cy="1069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204" y="949880"/>
            <a:ext cx="786257" cy="1017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679" y="905421"/>
            <a:ext cx="757745" cy="11199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836" y="969120"/>
            <a:ext cx="678963" cy="10646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6561" y="2240144"/>
            <a:ext cx="502829" cy="67621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93812" y="3012354"/>
            <a:ext cx="950452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体系文件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2906" y="2240144"/>
            <a:ext cx="663579" cy="67621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46390" y="2998629"/>
            <a:ext cx="950452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考试管理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8454" y="2270385"/>
            <a:ext cx="591845" cy="72192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35457" y="3019914"/>
            <a:ext cx="950452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公文管理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1740" y="2166835"/>
            <a:ext cx="673187" cy="74952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620828" y="2992306"/>
            <a:ext cx="950452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信息公告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1020" y="2166833"/>
            <a:ext cx="623685" cy="73893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759435" y="2997727"/>
            <a:ext cx="950452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企业文化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09084" y="2178212"/>
            <a:ext cx="580952" cy="7381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839455" y="2982112"/>
            <a:ext cx="950452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制度管理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00558" y="1040602"/>
            <a:ext cx="604599" cy="58488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9831895" y="1810780"/>
            <a:ext cx="950452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行政服务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5394" y="3494257"/>
            <a:ext cx="702686" cy="78786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201114" y="4248186"/>
            <a:ext cx="950452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系统集成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1615" y="3409338"/>
            <a:ext cx="896338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工资查询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5128781" y="3440434"/>
            <a:ext cx="461503" cy="89550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40"/>
          </a:p>
        </p:txBody>
      </p:sp>
      <p:sp>
        <p:nvSpPr>
          <p:cNvPr id="33" name="文本框 32"/>
          <p:cNvSpPr txBox="1"/>
          <p:nvPr/>
        </p:nvSpPr>
        <p:spPr>
          <a:xfrm>
            <a:off x="5624130" y="3884877"/>
            <a:ext cx="756636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通讯录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626647" y="3645474"/>
            <a:ext cx="981808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考勤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4130" y="4175576"/>
            <a:ext cx="893823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机型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38921" y="3404292"/>
            <a:ext cx="896338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故障申报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08679" y="3676466"/>
            <a:ext cx="896338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65" dirty="0">
                <a:latin typeface="微软雅黑" panose="020B0503020204020204" charset="-122"/>
                <a:ea typeface="微软雅黑" panose="020B0503020204020204" charset="-122"/>
              </a:rPr>
              <a:t>工资查询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64122" y="3966274"/>
            <a:ext cx="896338" cy="27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65" dirty="0">
                <a:latin typeface="微软雅黑" panose="020B0503020204020204" charset="-122"/>
                <a:ea typeface="微软雅黑" panose="020B0503020204020204" charset="-122"/>
              </a:rPr>
              <a:t> ……</a:t>
            </a:r>
            <a:endParaRPr lang="zh-CN" altLang="en-US" sz="11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93811" y="4875556"/>
            <a:ext cx="2241646" cy="127239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14901" y="6199278"/>
            <a:ext cx="1138373" cy="327851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426" y="4961568"/>
            <a:ext cx="757745" cy="1119903"/>
          </a:xfrm>
          <a:prstGeom prst="rect">
            <a:avLst/>
          </a:prstGeom>
        </p:spPr>
      </p:pic>
      <p:sp>
        <p:nvSpPr>
          <p:cNvPr id="40" name="任意多边形: 形状 45"/>
          <p:cNvSpPr/>
          <p:nvPr/>
        </p:nvSpPr>
        <p:spPr>
          <a:xfrm rot="1377357">
            <a:off x="364373" y="3657332"/>
            <a:ext cx="3396429" cy="1010171"/>
          </a:xfrm>
          <a:custGeom>
            <a:avLst/>
            <a:gdLst>
              <a:gd name="connsiteX0" fmla="*/ 0 w 3312612"/>
              <a:gd name="connsiteY0" fmla="*/ 0 h 346076"/>
              <a:gd name="connsiteX1" fmla="*/ 3312612 w 3312612"/>
              <a:gd name="connsiteY1" fmla="*/ 0 h 346076"/>
              <a:gd name="connsiteX2" fmla="*/ 3312612 w 3312612"/>
              <a:gd name="connsiteY2" fmla="*/ 346076 h 346076"/>
              <a:gd name="connsiteX3" fmla="*/ 0 w 3312612"/>
              <a:gd name="connsiteY3" fmla="*/ 346076 h 346076"/>
              <a:gd name="connsiteX4" fmla="*/ 0 w 3312612"/>
              <a:gd name="connsiteY4" fmla="*/ 0 h 3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2612" h="346076">
                <a:moveTo>
                  <a:pt x="0" y="0"/>
                </a:moveTo>
                <a:lnTo>
                  <a:pt x="3312612" y="0"/>
                </a:lnTo>
                <a:lnTo>
                  <a:pt x="3312612" y="346076"/>
                </a:lnTo>
                <a:lnTo>
                  <a:pt x="0" y="346076"/>
                </a:lnTo>
                <a:lnTo>
                  <a:pt x="0" y="0"/>
                </a:lnTo>
                <a:close/>
              </a:path>
            </a:pathLst>
          </a:custGeom>
          <a:solidFill>
            <a:srgbClr val="EAEE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645160">
              <a:defRPr/>
            </a:pPr>
            <a:r>
              <a:rPr lang="zh-CN" altLang="en-US" sz="25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         两</a:t>
            </a:r>
            <a:r>
              <a:rPr lang="zh-CN" altLang="en-US" sz="254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个</a:t>
            </a:r>
            <a:r>
              <a:rPr lang="en-US" altLang="zh-CN" sz="254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OA</a:t>
            </a:r>
            <a:r>
              <a:rPr lang="zh-CN" altLang="en-US" sz="254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系统</a:t>
            </a:r>
            <a:endParaRPr lang="zh-CN" altLang="en-US" sz="2540" dirty="0">
              <a:solidFill>
                <a:schemeClr val="tx1">
                  <a:lumMod val="75000"/>
                  <a:lumOff val="2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960582" y="-498763"/>
            <a:ext cx="9555018" cy="1814136"/>
          </a:xfrm>
        </p:spPr>
        <p:txBody>
          <a:bodyPr/>
          <a:lstStyle/>
          <a:p>
            <a:r>
              <a:rPr lang="zh-CN" altLang="en-US" sz="2400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 OA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痛点</a:t>
            </a:r>
            <a:endParaRPr lang="zh-CN" altLang="en-US" sz="25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30785" y="2561133"/>
            <a:ext cx="10745493" cy="612013"/>
            <a:chOff x="1019176" y="3562725"/>
            <a:chExt cx="10153650" cy="578304"/>
          </a:xfrm>
        </p:grpSpPr>
        <p:sp>
          <p:nvSpPr>
            <p:cNvPr id="32" name="任意多边形: 形状 44"/>
            <p:cNvSpPr/>
            <p:nvPr/>
          </p:nvSpPr>
          <p:spPr>
            <a:xfrm>
              <a:off x="1019176" y="3794953"/>
              <a:ext cx="3312611" cy="346076"/>
            </a:xfrm>
            <a:custGeom>
              <a:avLst/>
              <a:gdLst>
                <a:gd name="connsiteX0" fmla="*/ 173038 w 3312611"/>
                <a:gd name="connsiteY0" fmla="*/ 0 h 346076"/>
                <a:gd name="connsiteX1" fmla="*/ 3312611 w 3312611"/>
                <a:gd name="connsiteY1" fmla="*/ 0 h 346076"/>
                <a:gd name="connsiteX2" fmla="*/ 3312611 w 3312611"/>
                <a:gd name="connsiteY2" fmla="*/ 346076 h 346076"/>
                <a:gd name="connsiteX3" fmla="*/ 173038 w 3312611"/>
                <a:gd name="connsiteY3" fmla="*/ 346076 h 346076"/>
                <a:gd name="connsiteX4" fmla="*/ 0 w 3312611"/>
                <a:gd name="connsiteY4" fmla="*/ 173038 h 346076"/>
                <a:gd name="connsiteX5" fmla="*/ 173038 w 3312611"/>
                <a:gd name="connsiteY5" fmla="*/ 0 h 34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2611" h="346076">
                  <a:moveTo>
                    <a:pt x="173038" y="0"/>
                  </a:moveTo>
                  <a:lnTo>
                    <a:pt x="3312611" y="0"/>
                  </a:lnTo>
                  <a:lnTo>
                    <a:pt x="3312611" y="346076"/>
                  </a:lnTo>
                  <a:lnTo>
                    <a:pt x="173038" y="346076"/>
                  </a:lnTo>
                  <a:cubicBezTo>
                    <a:pt x="77472" y="346076"/>
                    <a:pt x="0" y="268604"/>
                    <a:pt x="0" y="173038"/>
                  </a:cubicBezTo>
                  <a:cubicBezTo>
                    <a:pt x="0" y="77472"/>
                    <a:pt x="77472" y="0"/>
                    <a:pt x="173038" y="0"/>
                  </a:cubicBezTo>
                  <a:close/>
                </a:path>
              </a:pathLst>
            </a:custGeom>
            <a:solidFill>
              <a:srgbClr val="FFCC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45160">
                <a:defRPr/>
              </a:pPr>
              <a:endParaRPr lang="zh-CN" altLang="en-US" sz="1905" kern="0" dirty="0">
                <a:solidFill>
                  <a:prstClr val="white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3" name="任意多边形: 形状 45"/>
            <p:cNvSpPr/>
            <p:nvPr/>
          </p:nvSpPr>
          <p:spPr>
            <a:xfrm>
              <a:off x="4439692" y="3794953"/>
              <a:ext cx="3312612" cy="346076"/>
            </a:xfrm>
            <a:custGeom>
              <a:avLst/>
              <a:gdLst>
                <a:gd name="connsiteX0" fmla="*/ 0 w 3312612"/>
                <a:gd name="connsiteY0" fmla="*/ 0 h 346076"/>
                <a:gd name="connsiteX1" fmla="*/ 3312612 w 3312612"/>
                <a:gd name="connsiteY1" fmla="*/ 0 h 346076"/>
                <a:gd name="connsiteX2" fmla="*/ 3312612 w 3312612"/>
                <a:gd name="connsiteY2" fmla="*/ 346076 h 346076"/>
                <a:gd name="connsiteX3" fmla="*/ 0 w 3312612"/>
                <a:gd name="connsiteY3" fmla="*/ 346076 h 346076"/>
                <a:gd name="connsiteX4" fmla="*/ 0 w 3312612"/>
                <a:gd name="connsiteY4" fmla="*/ 0 h 34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612" h="346076">
                  <a:moveTo>
                    <a:pt x="0" y="0"/>
                  </a:moveTo>
                  <a:lnTo>
                    <a:pt x="3312612" y="0"/>
                  </a:lnTo>
                  <a:lnTo>
                    <a:pt x="3312612" y="346076"/>
                  </a:lnTo>
                  <a:lnTo>
                    <a:pt x="0" y="346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E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45160">
                <a:defRPr/>
              </a:pPr>
              <a:endParaRPr lang="zh-CN" altLang="en-US" sz="1905" kern="0" dirty="0">
                <a:solidFill>
                  <a:prstClr val="white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4" name="任意多边形: 形状 46"/>
            <p:cNvSpPr/>
            <p:nvPr/>
          </p:nvSpPr>
          <p:spPr>
            <a:xfrm>
              <a:off x="7860211" y="3794953"/>
              <a:ext cx="3312615" cy="346076"/>
            </a:xfrm>
            <a:custGeom>
              <a:avLst/>
              <a:gdLst>
                <a:gd name="connsiteX0" fmla="*/ 0 w 3312615"/>
                <a:gd name="connsiteY0" fmla="*/ 0 h 346076"/>
                <a:gd name="connsiteX1" fmla="*/ 3139577 w 3312615"/>
                <a:gd name="connsiteY1" fmla="*/ 0 h 346076"/>
                <a:gd name="connsiteX2" fmla="*/ 3312615 w 3312615"/>
                <a:gd name="connsiteY2" fmla="*/ 173038 h 346076"/>
                <a:gd name="connsiteX3" fmla="*/ 3139577 w 3312615"/>
                <a:gd name="connsiteY3" fmla="*/ 346076 h 346076"/>
                <a:gd name="connsiteX4" fmla="*/ 0 w 3312615"/>
                <a:gd name="connsiteY4" fmla="*/ 346076 h 346076"/>
                <a:gd name="connsiteX5" fmla="*/ 0 w 3312615"/>
                <a:gd name="connsiteY5" fmla="*/ 0 h 34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2615" h="346076">
                  <a:moveTo>
                    <a:pt x="0" y="0"/>
                  </a:moveTo>
                  <a:lnTo>
                    <a:pt x="3139577" y="0"/>
                  </a:lnTo>
                  <a:cubicBezTo>
                    <a:pt x="3235143" y="0"/>
                    <a:pt x="3312615" y="77472"/>
                    <a:pt x="3312615" y="173038"/>
                  </a:cubicBezTo>
                  <a:cubicBezTo>
                    <a:pt x="3312615" y="268604"/>
                    <a:pt x="3235143" y="346076"/>
                    <a:pt x="3139577" y="346076"/>
                  </a:cubicBezTo>
                  <a:lnTo>
                    <a:pt x="0" y="346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77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45160">
                <a:defRPr/>
              </a:pPr>
              <a:endParaRPr lang="zh-CN" altLang="en-US" sz="1905" kern="0" dirty="0">
                <a:solidFill>
                  <a:prstClr val="white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2540789" y="3562725"/>
              <a:ext cx="269384" cy="232228"/>
            </a:xfrm>
            <a:prstGeom prst="triangle">
              <a:avLst/>
            </a:prstGeom>
            <a:solidFill>
              <a:srgbClr val="FFCC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45160">
                <a:defRPr/>
              </a:pPr>
              <a:endParaRPr lang="zh-CN" altLang="en-US" sz="1905" kern="0" dirty="0">
                <a:solidFill>
                  <a:prstClr val="white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5961306" y="3562725"/>
              <a:ext cx="269384" cy="232228"/>
            </a:xfrm>
            <a:prstGeom prst="triangle">
              <a:avLst/>
            </a:prstGeom>
            <a:solidFill>
              <a:srgbClr val="EAEE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45160">
                <a:defRPr/>
              </a:pPr>
              <a:endParaRPr lang="zh-CN" altLang="en-US" sz="1905" kern="0" dirty="0">
                <a:solidFill>
                  <a:prstClr val="white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9273918" y="3562725"/>
              <a:ext cx="269384" cy="232228"/>
            </a:xfrm>
            <a:prstGeom prst="triangle">
              <a:avLst/>
            </a:prstGeom>
            <a:solidFill>
              <a:srgbClr val="FBD77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45160">
                <a:defRPr/>
              </a:pPr>
              <a:endParaRPr lang="zh-CN" altLang="en-US" sz="1905" kern="0" dirty="0">
                <a:solidFill>
                  <a:prstClr val="white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93922" y="3481954"/>
            <a:ext cx="2904298" cy="1752096"/>
            <a:chOff x="7439644" y="2947217"/>
            <a:chExt cx="2744334" cy="1655594"/>
          </a:xfrm>
        </p:grpSpPr>
        <p:sp>
          <p:nvSpPr>
            <p:cNvPr id="44" name="矩形 43"/>
            <p:cNvSpPr/>
            <p:nvPr/>
          </p:nvSpPr>
          <p:spPr bwMode="auto">
            <a:xfrm>
              <a:off x="7439644" y="3394918"/>
              <a:ext cx="2744334" cy="12078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45160">
                <a:lnSpc>
                  <a:spcPct val="130000"/>
                </a:lnSpc>
                <a:defRPr/>
              </a:pP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2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台</a:t>
              </a:r>
              <a:r>
                <a:rPr lang="en-US" altLang="zh-CN" sz="148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Ibm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小型机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/ 4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台刀片机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,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小机已运行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19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年</a:t>
              </a:r>
              <a:endParaRPr lang="en-US" altLang="zh-CN" sz="1480" dirty="0">
                <a:solidFill>
                  <a:schemeClr val="tx1">
                    <a:lumMod val="75000"/>
                    <a:lumOff val="25000"/>
                  </a:schemeClr>
                </a:solidFill>
                <a:ea typeface="仓耳今楷05-6763 W05" panose="02020400000000000000" pitchFamily="18" charset="-122"/>
              </a:endParaRPr>
            </a:p>
            <a:p>
              <a:pPr defTabSz="645160">
                <a:lnSpc>
                  <a:spcPct val="130000"/>
                </a:lnSpc>
                <a:defRPr/>
              </a:pP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可能随时宕机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,OA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业务中断</a:t>
              </a:r>
              <a:endParaRPr lang="en-US" altLang="zh-CN" sz="1480" dirty="0">
                <a:solidFill>
                  <a:schemeClr val="tx1">
                    <a:lumMod val="75000"/>
                    <a:lumOff val="25000"/>
                  </a:schemeClr>
                </a:solidFill>
                <a:ea typeface="仓耳今楷05-6763 W05" panose="02020400000000000000" pitchFamily="18" charset="-122"/>
                <a:sym typeface="Source Han Serif SC" panose="02020400000000000000" pitchFamily="18" charset="-122"/>
              </a:endParaRPr>
            </a:p>
            <a:p>
              <a:pPr defTabSz="645160">
                <a:lnSpc>
                  <a:spcPct val="130000"/>
                </a:lnSpc>
                <a:defRPr/>
              </a:pP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仓耳今楷05-6763 W05" panose="02020400000000000000" pitchFamily="18" charset="-122"/>
                </a:rPr>
                <a:t>目前都没有付费做硬件维保</a:t>
              </a:r>
              <a:endParaRPr lang="zh-CN" altLang="en-US" sz="1480" dirty="0">
                <a:solidFill>
                  <a:schemeClr val="tx1">
                    <a:lumMod val="75000"/>
                    <a:lumOff val="25000"/>
                  </a:schemeClr>
                </a:solidFill>
                <a:ea typeface="仓耳今楷05-6763 W05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5" name="PA-文本框 8"/>
            <p:cNvSpPr txBox="1"/>
            <p:nvPr>
              <p:custDataLst>
                <p:tags r:id="rId1"/>
              </p:custDataLst>
            </p:nvPr>
          </p:nvSpPr>
          <p:spPr>
            <a:xfrm>
              <a:off x="8109589" y="2947217"/>
              <a:ext cx="1404441" cy="4565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645160"/>
              <a:r>
                <a:rPr lang="zh-CN" altLang="en-US" sz="25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硬件脱保</a:t>
              </a:r>
              <a:endParaRPr lang="zh-CN" altLang="en-US" sz="254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8271277" y="3949223"/>
            <a:ext cx="2904298" cy="9818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45160">
              <a:lnSpc>
                <a:spcPct val="130000"/>
              </a:lnSpc>
              <a:defRPr/>
            </a:pPr>
            <a:r>
              <a:rPr lang="zh-CN" altLang="en-US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门户是蓝凌</a:t>
            </a:r>
            <a:r>
              <a:rPr lang="en-US" altLang="zh-CN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,</a:t>
            </a:r>
            <a:r>
              <a:rPr lang="zh-CN" altLang="en-US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流程是泛微</a:t>
            </a:r>
            <a:endParaRPr lang="en-US" altLang="zh-CN" sz="1480" dirty="0">
              <a:solidFill>
                <a:schemeClr val="tx1">
                  <a:lumMod val="75000"/>
                  <a:lumOff val="2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  <a:p>
            <a:pPr defTabSz="645160">
              <a:lnSpc>
                <a:spcPct val="130000"/>
              </a:lnSpc>
              <a:defRPr/>
            </a:pPr>
            <a:r>
              <a:rPr lang="zh-CN" altLang="en-US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两套产品维护困难</a:t>
            </a:r>
            <a:r>
              <a:rPr lang="en-US" altLang="zh-CN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,</a:t>
            </a:r>
            <a:r>
              <a:rPr lang="zh-CN" altLang="en-US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流程审批不统一</a:t>
            </a:r>
            <a:r>
              <a:rPr lang="en-US" altLang="zh-CN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,</a:t>
            </a:r>
            <a:r>
              <a:rPr lang="zh-CN" altLang="en-US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功能修改费事费力</a:t>
            </a:r>
            <a:endParaRPr lang="zh-CN" altLang="en-US" sz="1480" dirty="0">
              <a:solidFill>
                <a:schemeClr val="tx1">
                  <a:lumMod val="75000"/>
                  <a:lumOff val="2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8" name="PA-文本框 8"/>
          <p:cNvSpPr txBox="1"/>
          <p:nvPr>
            <p:custDataLst>
              <p:tags r:id="rId2"/>
            </p:custDataLst>
          </p:nvPr>
        </p:nvSpPr>
        <p:spPr>
          <a:xfrm>
            <a:off x="8866074" y="3451794"/>
            <a:ext cx="1486304" cy="48320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45160"/>
            <a:r>
              <a:rPr lang="zh-CN" altLang="en-US" sz="254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rPr>
              <a:t>两套系统</a:t>
            </a:r>
            <a:endParaRPr lang="zh-CN" altLang="en-US" sz="2540" dirty="0">
              <a:solidFill>
                <a:schemeClr val="tx1">
                  <a:lumMod val="75000"/>
                  <a:lumOff val="25000"/>
                </a:schemeClr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74028" y="3481950"/>
            <a:ext cx="2904298" cy="2280439"/>
            <a:chOff x="7439644" y="2947217"/>
            <a:chExt cx="2744334" cy="1550527"/>
          </a:xfrm>
        </p:grpSpPr>
        <p:sp>
          <p:nvSpPr>
            <p:cNvPr id="30" name="矩形 29"/>
            <p:cNvSpPr/>
            <p:nvPr/>
          </p:nvSpPr>
          <p:spPr bwMode="auto">
            <a:xfrm>
              <a:off x="7439644" y="3394918"/>
              <a:ext cx="2744334" cy="11028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45160">
                <a:lnSpc>
                  <a:spcPct val="130000"/>
                </a:lnSpc>
                <a:defRPr/>
              </a:pP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门户使用超过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19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年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/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流程使用超过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8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年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,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都需要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IE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和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flash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支持</a:t>
              </a:r>
              <a:endParaRPr lang="en-US" altLang="zh-CN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endParaRPr>
            </a:p>
            <a:p>
              <a:pPr defTabSz="645160">
                <a:lnSpc>
                  <a:spcPct val="130000"/>
                </a:lnSpc>
                <a:defRPr/>
              </a:pP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而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IE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和</a:t>
              </a:r>
              <a:r>
                <a:rPr lang="en-US" altLang="zh-CN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flash</a:t>
              </a:r>
              <a:r>
                <a:rPr lang="zh-CN" altLang="en-US" sz="14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都即将停止</a:t>
              </a:r>
              <a:r>
                <a:rPr lang="zh-CN" altLang="en-US" sz="148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使用</a:t>
              </a:r>
              <a:endParaRPr lang="en-US" altLang="zh-CN" sz="14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endParaRPr>
            </a:p>
            <a:p>
              <a:pPr defTabSz="645160">
                <a:lnSpc>
                  <a:spcPct val="130000"/>
                </a:lnSpc>
                <a:defRPr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Arial Unicode MS" panose="020B0604020202020204" charset="-122"/>
                </a:rPr>
                <a:t>（</a:t>
              </a:r>
              <a:r>
                <a:rPr lang="zh-CN" altLang="en-US" sz="900" dirty="0" smtClean="0">
                  <a:solidFill>
                    <a:srgbClr val="000000"/>
                  </a:solidFill>
                  <a:latin typeface="Arial Unicode MS" panose="020B0604020202020204" charset="-122"/>
                </a:rPr>
                <a:t>微软</a:t>
              </a:r>
              <a:r>
                <a:rPr lang="zh-CN" altLang="en-US" sz="900" dirty="0">
                  <a:solidFill>
                    <a:srgbClr val="000000"/>
                  </a:solidFill>
                  <a:latin typeface="Arial Unicode MS" panose="020B0604020202020204" charset="-122"/>
                </a:rPr>
                <a:t>也将在</a:t>
              </a:r>
              <a:r>
                <a:rPr lang="en-US" altLang="zh-CN" sz="900" dirty="0">
                  <a:latin typeface="Arial Unicode MS" panose="020B0604020202020204" charset="-122"/>
                </a:rPr>
                <a:t>2022</a:t>
              </a:r>
              <a:r>
                <a:rPr lang="zh-CN" altLang="en-US" sz="900" dirty="0">
                  <a:latin typeface="Arial Unicode MS" panose="020B0604020202020204" charset="-122"/>
                </a:rPr>
                <a:t>年</a:t>
              </a:r>
              <a:r>
                <a:rPr lang="en-US" altLang="zh-CN" sz="900" dirty="0">
                  <a:latin typeface="Arial Unicode MS" panose="020B0604020202020204" charset="-122"/>
                </a:rPr>
                <a:t>6</a:t>
              </a:r>
              <a:r>
                <a:rPr lang="zh-CN" altLang="en-US" sz="900" dirty="0">
                  <a:latin typeface="Arial Unicode MS" panose="020B0604020202020204" charset="-122"/>
                </a:rPr>
                <a:t>月</a:t>
              </a:r>
              <a:r>
                <a:rPr lang="zh-CN" altLang="en-US" sz="900" dirty="0">
                  <a:solidFill>
                    <a:srgbClr val="000000"/>
                  </a:solidFill>
                  <a:latin typeface="Arial Unicode MS" panose="020B0604020202020204" charset="-122"/>
                </a:rPr>
                <a:t>彻底停用</a:t>
              </a:r>
              <a:r>
                <a:rPr lang="en-US" altLang="zh-CN" sz="900" dirty="0">
                  <a:solidFill>
                    <a:srgbClr val="000000"/>
                  </a:solidFill>
                  <a:latin typeface="Arial Unicode MS" panose="020B0604020202020204" charset="-122"/>
                </a:rPr>
                <a:t>IE8/9/10</a:t>
              </a:r>
              <a:r>
                <a:rPr lang="zh-CN" altLang="en-US" sz="900" dirty="0">
                  <a:solidFill>
                    <a:srgbClr val="000000"/>
                  </a:solidFill>
                  <a:latin typeface="Arial Unicode MS" panose="020B0604020202020204" charset="-122"/>
                </a:rPr>
                <a:t>，</a:t>
              </a:r>
              <a:r>
                <a:rPr lang="en-US" altLang="zh-CN" sz="900" dirty="0">
                  <a:solidFill>
                    <a:srgbClr val="000000"/>
                  </a:solidFill>
                  <a:latin typeface="Arial Unicode MS" panose="020B0604020202020204" charset="-122"/>
                </a:rPr>
                <a:t> OA</a:t>
              </a:r>
              <a:r>
                <a:rPr lang="zh-CN" altLang="en-US" sz="900" dirty="0">
                  <a:solidFill>
                    <a:srgbClr val="000000"/>
                  </a:solidFill>
                  <a:latin typeface="Arial Unicode MS" panose="020B0604020202020204" charset="-122"/>
                </a:rPr>
                <a:t>流程面临全面停用的巨大</a:t>
              </a:r>
              <a:r>
                <a:rPr lang="zh-CN" altLang="en-US" sz="900" dirty="0" smtClean="0">
                  <a:solidFill>
                    <a:srgbClr val="000000"/>
                  </a:solidFill>
                  <a:latin typeface="Arial Unicode MS" panose="020B0604020202020204" charset="-122"/>
                </a:rPr>
                <a:t>风险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Arial Unicode MS" panose="020B0604020202020204" charset="-122"/>
                </a:rPr>
                <a:t>）</a:t>
              </a:r>
              <a:endParaRPr lang="zh-CN" altLang="en-US" sz="148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52" name="PA-文本框 8"/>
            <p:cNvSpPr txBox="1"/>
            <p:nvPr>
              <p:custDataLst>
                <p:tags r:id="rId3"/>
              </p:custDataLst>
            </p:nvPr>
          </p:nvSpPr>
          <p:spPr>
            <a:xfrm>
              <a:off x="8109589" y="2947217"/>
              <a:ext cx="1404441" cy="4565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645160"/>
              <a:r>
                <a:rPr lang="zh-CN" altLang="en-US" sz="25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  <a:sym typeface="Source Han Serif SC" panose="02020400000000000000" pitchFamily="18" charset="-122"/>
                </a:rPr>
                <a:t>软件陈旧</a:t>
              </a:r>
              <a:endParaRPr lang="zh-CN" altLang="en-US" sz="2540" dirty="0">
                <a:solidFill>
                  <a:schemeClr val="tx1">
                    <a:lumMod val="75000"/>
                    <a:lumOff val="25000"/>
                  </a:schemeClr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926" y="1410329"/>
            <a:ext cx="959787" cy="100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41" y="1560819"/>
            <a:ext cx="1135815" cy="9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16" y="1582022"/>
            <a:ext cx="1085235" cy="93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7502" y="63817"/>
            <a:ext cx="23118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项目目标</a:t>
            </a:r>
            <a:r>
              <a:rPr lang="en-US" altLang="zh-CN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b="1" dirty="0" smtClean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29360" y="1570355"/>
          <a:ext cx="9604375" cy="2675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230"/>
                <a:gridCol w="2542540"/>
                <a:gridCol w="5983605"/>
              </a:tblGrid>
              <a:tr h="616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600" kern="1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>
                    <a:solidFill>
                      <a:srgbClr val="0363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 smtClean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项目</a:t>
                      </a:r>
                      <a:r>
                        <a:rPr lang="zh-CN" sz="1600" kern="100" dirty="0" smtClean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目标</a:t>
                      </a:r>
                      <a:endParaRPr lang="zh-CN" altLang="en-US" sz="1600" kern="1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>
                    <a:solidFill>
                      <a:srgbClr val="0363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 smtClean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细化</a:t>
                      </a:r>
                      <a:r>
                        <a:rPr lang="zh-CN" sz="1600" kern="100" dirty="0" smtClean="0">
                          <a:ln>
                            <a:noFill/>
                          </a:ln>
                          <a:latin typeface="微软雅黑" panose="020B0503020204020204" charset="-122"/>
                          <a:ea typeface="微软雅黑" panose="020B0503020204020204" charset="-122"/>
                        </a:rPr>
                        <a:t>目标</a:t>
                      </a:r>
                      <a:endParaRPr lang="zh-CN" altLang="en-US" sz="1600" kern="100" dirty="0">
                        <a:ln>
                          <a:noFill/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>
                    <a:solidFill>
                      <a:srgbClr val="0363A8"/>
                    </a:solidFill>
                  </a:tcPr>
                </a:tc>
              </a:tr>
              <a:tr h="993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i="0" kern="100" dirty="0" smtClean="0">
                          <a:ln>
                            <a:noFill/>
                          </a:ln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i="0" kern="100" dirty="0">
                        <a:ln>
                          <a:noFill/>
                        </a:ln>
                        <a:latin typeface="+mn-ea"/>
                        <a:ea typeface="+mn-ea"/>
                      </a:endParaRPr>
                    </a:p>
                  </a:txBody>
                  <a:tcPr marL="68585" marR="6858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i="0" kern="100" dirty="0" smtClean="0">
                          <a:ln>
                            <a:noFill/>
                          </a:ln>
                          <a:latin typeface="+mn-ea"/>
                          <a:ea typeface="+mn-ea"/>
                        </a:rPr>
                        <a:t>流程迁移</a:t>
                      </a:r>
                      <a:endParaRPr lang="zh-CN" altLang="en-US" sz="1600" i="0" kern="100" dirty="0">
                        <a:ln>
                          <a:noFill/>
                        </a:ln>
                        <a:latin typeface="+mn-ea"/>
                        <a:ea typeface="+mn-ea"/>
                      </a:endParaRPr>
                    </a:p>
                  </a:txBody>
                  <a:tcPr marL="68585" marR="6858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00" dirty="0" smtClean="0">
                          <a:ln>
                            <a:noFill/>
                          </a:ln>
                        </a:rPr>
                        <a:t>完成通讯</a:t>
                      </a:r>
                      <a:r>
                        <a:rPr lang="en-US" altLang="zh-CN" sz="1600" kern="100" dirty="0" smtClean="0">
                          <a:ln>
                            <a:noFill/>
                          </a:ln>
                        </a:rPr>
                        <a:t>MQC</a:t>
                      </a:r>
                      <a:r>
                        <a:rPr lang="zh-CN" altLang="en-US" sz="1600" kern="100" baseline="0" dirty="0" smtClean="0">
                          <a:ln>
                            <a:noFill/>
                          </a:ln>
                        </a:rPr>
                        <a:t> </a:t>
                      </a:r>
                      <a:r>
                        <a:rPr lang="en-US" altLang="zh-CN" sz="1600" kern="100" baseline="0" dirty="0" smtClean="0">
                          <a:ln>
                            <a:noFill/>
                          </a:ln>
                        </a:rPr>
                        <a:t>OA</a:t>
                      </a:r>
                      <a:r>
                        <a:rPr lang="zh-CN" altLang="en-US" sz="1600" kern="100" baseline="0" dirty="0" smtClean="0">
                          <a:ln>
                            <a:noFill/>
                          </a:ln>
                        </a:rPr>
                        <a:t>流程的迁移（包括人事类流程，生产类流程约</a:t>
                      </a:r>
                      <a:r>
                        <a:rPr lang="en-US" altLang="zh-CN" sz="1600" kern="100" baseline="0" dirty="0" smtClean="0">
                          <a:ln>
                            <a:noFill/>
                          </a:ln>
                        </a:rPr>
                        <a:t>80</a:t>
                      </a:r>
                      <a:r>
                        <a:rPr lang="zh-CN" altLang="en-US" sz="1600" kern="100" baseline="0" dirty="0" smtClean="0">
                          <a:ln>
                            <a:noFill/>
                          </a:ln>
                        </a:rPr>
                        <a:t>支）</a:t>
                      </a:r>
                      <a:endParaRPr lang="zh-CN" altLang="en-US" sz="1600" kern="100" dirty="0">
                        <a:ln>
                          <a:noFill/>
                        </a:ln>
                      </a:endParaRPr>
                    </a:p>
                  </a:txBody>
                  <a:tcPr marL="68585" marR="6858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4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sz="1600" i="0" dirty="0">
                        <a:latin typeface="+mn-ea"/>
                        <a:ea typeface="+mn-ea"/>
                      </a:endParaRPr>
                    </a:p>
                  </a:txBody>
                  <a:tcPr marL="68585" marR="6858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ctr" eaLnBrk="1" fontAlgn="base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b="0" i="0" kern="100" dirty="0" smtClean="0">
                          <a:ln>
                            <a:noFill/>
                          </a:ln>
                          <a:latin typeface="+mn-ea"/>
                          <a:ea typeface="+mn-ea"/>
                        </a:rPr>
                        <a:t>Koa </a:t>
                      </a:r>
                      <a:r>
                        <a:rPr lang="zh-CN" altLang="en-US" sz="1600" b="0" i="0" kern="100" dirty="0" smtClean="0">
                          <a:ln>
                            <a:noFill/>
                          </a:ln>
                          <a:latin typeface="+mn-ea"/>
                          <a:ea typeface="+mn-ea"/>
                        </a:rPr>
                        <a:t>功能迁移</a:t>
                      </a:r>
                      <a:endParaRPr lang="zh-CN" altLang="en-US" sz="1600" b="0" i="0" kern="100" dirty="0">
                        <a:ln>
                          <a:noFill/>
                        </a:ln>
                        <a:latin typeface="+mn-ea"/>
                        <a:ea typeface="+mn-ea"/>
                      </a:endParaRPr>
                    </a:p>
                  </a:txBody>
                  <a:tcPr marL="68585" marR="6858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 kern="100" dirty="0" smtClean="0">
                          <a:ln>
                            <a:noFill/>
                          </a:ln>
                        </a:rPr>
                        <a:t>完成工人</a:t>
                      </a:r>
                      <a:r>
                        <a:rPr lang="en-US" altLang="zh-CN" sz="1600" kern="100" dirty="0" smtClean="0">
                          <a:ln>
                            <a:noFill/>
                          </a:ln>
                        </a:rPr>
                        <a:t>T</a:t>
                      </a:r>
                      <a:r>
                        <a:rPr lang="zh-CN" altLang="en-US" sz="1600" kern="100" dirty="0" smtClean="0">
                          <a:ln>
                            <a:noFill/>
                          </a:ln>
                        </a:rPr>
                        <a:t>信流程提交，公文流转，规范协作管理，组织文化管理的迁移</a:t>
                      </a:r>
                      <a:endParaRPr lang="zh-CN" altLang="en-US" sz="1600" kern="100" dirty="0">
                        <a:ln>
                          <a:noFill/>
                        </a:ln>
                      </a:endParaRPr>
                    </a:p>
                  </a:txBody>
                  <a:tcPr marL="68585" marR="6858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29274" y="836790"/>
            <a:ext cx="92962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项目目标：</a:t>
            </a:r>
            <a:endParaRPr lang="en-US" altLang="zh-CN" sz="14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公司战略要求，逐步完成实业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融合，实现信息统一及高效协同，加强员工组织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归属感的同时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提升各级用户体验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824" y="65064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7887" y="81281"/>
            <a:ext cx="20116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项目实施计划</a:t>
            </a:r>
            <a:endParaRPr lang="zh-CN" altLang="en-US" b="1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85" y="1078230"/>
            <a:ext cx="10709910" cy="401320"/>
          </a:xfrm>
          <a:prstGeom prst="rect">
            <a:avLst/>
          </a:prstGeom>
          <a:solidFill>
            <a:srgbClr val="03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通讯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KOA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项目实施计划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8665" y="1470660"/>
          <a:ext cx="10683250" cy="360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9200"/>
                <a:gridCol w="1069200"/>
                <a:gridCol w="1069200"/>
                <a:gridCol w="1069200"/>
                <a:gridCol w="1069200"/>
                <a:gridCol w="1069200"/>
                <a:gridCol w="1069200"/>
                <a:gridCol w="1069200"/>
                <a:gridCol w="1069200"/>
                <a:gridCol w="1060450"/>
              </a:tblGrid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/>
                        <a:t>5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/>
                        <a:t>6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7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8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9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22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11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22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12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23</a:t>
                      </a:r>
                      <a:r>
                        <a:rPr lang="zh-CN" altLang="en-US" sz="1000" dirty="0"/>
                        <a:t>年</a:t>
                      </a:r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22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23</a:t>
                      </a:r>
                      <a:r>
                        <a:rPr lang="zh-CN" altLang="en-US" sz="1000" dirty="0"/>
                        <a:t>年</a:t>
                      </a:r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月</a:t>
                      </a:r>
                      <a:endParaRPr lang="zh-CN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36600" y="1830705"/>
          <a:ext cx="10692130" cy="42748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88085"/>
                <a:gridCol w="1188085"/>
                <a:gridCol w="1188085"/>
                <a:gridCol w="1187450"/>
                <a:gridCol w="1188085"/>
                <a:gridCol w="1188085"/>
                <a:gridCol w="1188085"/>
                <a:gridCol w="1188085"/>
                <a:gridCol w="1188085"/>
              </a:tblGrid>
              <a:tr h="1424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24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24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五边形 12"/>
          <p:cNvSpPr/>
          <p:nvPr/>
        </p:nvSpPr>
        <p:spPr>
          <a:xfrm>
            <a:off x="736600" y="2122805"/>
            <a:ext cx="1450340" cy="36004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需求调研、方案规划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13483" y="3119755"/>
            <a:ext cx="1953895" cy="12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配置人员操作培训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通讯员工用户账号信息同步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通讯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OA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业务流程配置、开发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流程功能测试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业务验收测试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6294755" y="3343275"/>
            <a:ext cx="3174365" cy="36004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工人</a:t>
            </a:r>
            <a:r>
              <a:rPr lang="en-US" altLang="zh-CN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lang="zh-CN" altLang="en-US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信流程提交模块开发</a:t>
            </a:r>
            <a:endParaRPr lang="en-US" altLang="zh-CN" sz="1000" b="1" kern="100" dirty="0" smtClean="0">
              <a:ln>
                <a:noFill/>
              </a:ln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9468485" y="4979670"/>
            <a:ext cx="1955800" cy="36004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业务上线试用，项目验收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2003425" y="2759710"/>
            <a:ext cx="7465060" cy="36004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</a:t>
            </a:r>
            <a:r>
              <a:rPr lang="en-US" altLang="zh-CN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MQC</a:t>
            </a:r>
            <a:r>
              <a:rPr lang="zh-CN" altLang="en-US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OA</a:t>
            </a:r>
            <a:r>
              <a:rPr lang="zh-CN" altLang="en-US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流程迁移配置、测试、验收（包括人事类流程，生产类流程约</a:t>
            </a:r>
            <a:r>
              <a:rPr lang="en-US" altLang="zh-CN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</a:t>
            </a:r>
            <a:r>
              <a:rPr lang="zh-CN" altLang="en-US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支）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6600" y="2474595"/>
            <a:ext cx="1450975" cy="10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流程梳理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实施方案规划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资源需求确认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68485" y="5339715"/>
            <a:ext cx="1681480" cy="5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业务试运行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优化需求收集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7088505" y="4382135"/>
            <a:ext cx="2379980" cy="36004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sz="1000" b="1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实业统一门户部署实施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88505" y="4742180"/>
            <a:ext cx="2087880" cy="78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统一流程发起入口</a:t>
            </a:r>
            <a:endParaRPr lang="zh-CN" altLang="en-US" sz="1000" kern="100" dirty="0" smtClean="0">
              <a:ln>
                <a:noFill/>
              </a:ln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通知公告、新闻头条发布</a:t>
            </a:r>
            <a:endParaRPr lang="zh-CN" altLang="en-US" sz="1000" kern="100" dirty="0" smtClean="0">
              <a:ln>
                <a:noFill/>
              </a:ln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会议预定、业务系统快捷导航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01740" y="3703320"/>
            <a:ext cx="2087880" cy="5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lang="zh-CN" altLang="en-US" sz="1000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信移动端流程提交</a:t>
            </a:r>
            <a:endParaRPr lang="zh-CN" altLang="en-US" sz="1000" kern="100" dirty="0" smtClean="0">
              <a:ln>
                <a:noFill/>
              </a:ln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lang="zh-CN" altLang="en-US" sz="1000" kern="100" dirty="0" smtClean="0">
                <a:ln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信移动端流程查询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81824" y="65064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190" y="80170"/>
            <a:ext cx="192341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组织架构</a:t>
            </a:r>
            <a:r>
              <a:rPr lang="en-US" altLang="zh-CN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-P1</a:t>
            </a:r>
            <a:endParaRPr lang="en-US" altLang="zh-CN" b="1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4028" y="3481628"/>
            <a:ext cx="1800000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业务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1695" y="3479777"/>
            <a:ext cx="1800000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35595" y="3479777"/>
            <a:ext cx="1800000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rtl="0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交付组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5" name="形状 60"/>
          <p:cNvCxnSpPr>
            <a:stCxn id="15" idx="0"/>
            <a:endCxn id="22" idx="0"/>
          </p:cNvCxnSpPr>
          <p:nvPr/>
        </p:nvCxnSpPr>
        <p:spPr>
          <a:xfrm rot="16200000">
            <a:off x="5844223" y="489880"/>
            <a:ext cx="1905" cy="5981700"/>
          </a:xfrm>
          <a:prstGeom prst="bentConnector3">
            <a:avLst>
              <a:gd name="adj1" fmla="val 1261666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53895" y="4812007"/>
            <a:ext cx="1800225" cy="13849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提交需求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业务流程设计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1" noProof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UAT</a:t>
            </a:r>
            <a:r>
              <a:rPr lang="zh-CN" altLang="en-US" sz="1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验收</a:t>
            </a:r>
            <a:endParaRPr lang="zh-CN" altLang="en-US" sz="12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41695" y="4813912"/>
            <a:ext cx="1805305" cy="137731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914400" rtl="0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调研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defTabSz="914400" rtl="0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方案设计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defTabSz="914400" rtl="0"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PRD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defTabSz="914400" rtl="0"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SIT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测试验收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defTabSz="914400" rtl="0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用户培训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defTabSz="914400" rtl="0"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评审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验收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40675" y="4813912"/>
            <a:ext cx="1797050" cy="13849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914400" rtl="0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详细设计方案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rtl="0"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rtl="0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程序开发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rtl="0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单元、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SIT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rtl="0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UAT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845098" y="2629728"/>
            <a:ext cx="77" cy="635715"/>
          </a:xfrm>
          <a:prstGeom prst="lin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47795" y="3479777"/>
            <a:ext cx="1800000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47795" y="4813912"/>
            <a:ext cx="1800225" cy="13754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914400" rtl="0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需求调研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rtl="0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高阶解决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方案设计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rtl="0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3895" y="3977617"/>
            <a:ext cx="1800225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rtl="0">
              <a:defRPr/>
            </a:pPr>
            <a:r>
              <a:rPr lang="zh-CN" altLang="en-US" sz="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周嘉玲、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李静、缪倩倩、缪晓璐、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张思强、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雷福英、张灿、、曾宇秀、刘李炜、贾付阁、杜霞、王红飞、范惠文、叶海英</a:t>
            </a:r>
            <a:endParaRPr lang="zh-CN" altLang="en-US" sz="8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7795" y="3977617"/>
            <a:ext cx="180086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黄家</a:t>
            </a:r>
            <a:r>
              <a:rPr lang="zh-CN" altLang="en-US" sz="1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溪</a:t>
            </a:r>
            <a:endParaRPr lang="zh-CN" altLang="en-US" sz="12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2330" y="3977617"/>
            <a:ext cx="1801495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陈斌、陈囿</a:t>
            </a:r>
            <a:r>
              <a:rPr lang="zh-CN" altLang="en-US" sz="1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余、雷勇</a:t>
            </a:r>
            <a:endParaRPr lang="zh-CN" altLang="en-US" sz="12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7500" y="3977617"/>
            <a:ext cx="1800225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黄家溪、</a:t>
            </a:r>
            <a:r>
              <a:rPr lang="zh-CN" altLang="en-US" sz="1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龙敏杰、</a:t>
            </a:r>
            <a:endParaRPr lang="en-US" altLang="zh-CN" sz="12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defTabSz="914400" rtl="0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徐刚、廖子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茂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5625" y="913130"/>
            <a:ext cx="2889885" cy="7569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项目指导委员会：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刘宇龙、张少春、郭晓健、沈旭明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5833668" y="1687549"/>
            <a:ext cx="10160" cy="790575"/>
          </a:xfrm>
          <a:prstGeom prst="lin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35500" y="2007235"/>
            <a:ext cx="2353310" cy="5867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业务项目经理：周嘉玲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项目经理：陈斌、雷勇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08675" y="2703856"/>
            <a:ext cx="1758208" cy="342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质量运营：汤艳娟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845098" y="2865406"/>
            <a:ext cx="1463577" cy="7552"/>
          </a:xfrm>
          <a:prstGeom prst="lin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15595" y="1169035"/>
          <a:ext cx="11560175" cy="5227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81430"/>
                <a:gridCol w="2375535"/>
                <a:gridCol w="1167765"/>
                <a:gridCol w="6735445"/>
              </a:tblGrid>
              <a:tr h="601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邮箱地址</a:t>
                      </a:r>
                      <a:endParaRPr lang="zh-CN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归属组别</a:t>
                      </a:r>
                      <a:endParaRPr lang="zh-CN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职能</a:t>
                      </a:r>
                      <a:endParaRPr lang="zh-CN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刘宇龙</a:t>
                      </a:r>
                      <a:endParaRPr lang="en-US" altLang="zh-CN" sz="1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张少春</a:t>
                      </a:r>
                      <a:endParaRPr lang="zh-CN" altLang="en-US" sz="1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郭晓建</a:t>
                      </a:r>
                      <a:endParaRPr lang="zh-CN" altLang="en-US" sz="1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沈旭明</a:t>
                      </a:r>
                      <a:endParaRPr lang="zh-CN" altLang="en-US" sz="1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yulong12.liu@tcl.com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zshaochun@tcl.com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r>
                        <a:rPr lang="zh-CN" altLang="en-US" sz="14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指导委员会</a:t>
                      </a:r>
                      <a:endParaRPr lang="zh-CN" altLang="en-US" sz="1400" dirty="0" err="1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负责项目的重大方案决策、项目各关键节点评审，协助项目组解决项目过程中的重大冲突和问题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陈斌</a:t>
                      </a:r>
                      <a:endParaRPr lang="en-US" altLang="zh-CN" sz="1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雷勇</a:t>
                      </a:r>
                      <a:endParaRPr lang="zh-CN" altLang="en-US" sz="1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bin45.chen@tcl.com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leiyong@tcl.com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IT</a:t>
                      </a:r>
                      <a:r>
                        <a:rPr lang="zh-CN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r>
                        <a:rPr 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经理</a:t>
                      </a:r>
                      <a:endParaRPr lang="zh-CN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项目的第一责任人，对项目范围、进度、成本、质量与项目交付负责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周嘉玲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Yingsi.cai@tcl.com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业务项目经理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需求范围和需求优先级明确，保障业务资源投入，并负责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UAT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测试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陈斌</a:t>
                      </a:r>
                      <a:endParaRPr lang="en-US" altLang="zh-CN" sz="1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雷勇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bin45.chen@tcl.com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leiyong@tcl.com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</a:t>
                      </a:r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经理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负责产品规划、产品设计，并进行</a:t>
                      </a:r>
                      <a:r>
                        <a:rPr lang="en-US" altLang="zh-CN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SIT</a:t>
                      </a:r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测试验收和用户培训等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1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黄家溪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jiaxi3.huang@tcl.com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架构师</a:t>
                      </a:r>
                      <a:endParaRPr lang="zh-CN" altLang="en-US" sz="1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负责项目的高阶解决方案设计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业务架构、应用架构、信息架构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负责系统架构设计：包括系统技术架构、集成设计、安全设计、系统配置设计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黄家溪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jiaxi3.huang@tcl.com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技术经理</a:t>
                      </a:r>
                      <a:endParaRPr lang="zh-CN" altLang="en-US" sz="1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负责项目详细设计，负责研发任务分解分配，制订研发计划，对详细设计及研发质量负责，完成开发转运维交接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周嘉玲/</a:t>
                      </a: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各业务对接人</a:t>
                      </a:r>
                      <a:endParaRPr lang="en-US" altLang="zh-CN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Yingsi.cai@tcl.com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流程经理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负责业务流程设计，确认，验收，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IT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交付验收后需在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个工作日内反馈验收结果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877563" y="710723"/>
            <a:ext cx="3698240" cy="323850"/>
          </a:xfrm>
          <a:prstGeom prst="rect">
            <a:avLst/>
          </a:prstGeom>
          <a:noFill/>
        </p:spPr>
        <p:txBody>
          <a:bodyPr wrap="none"/>
          <a:lstStyle/>
          <a:p>
            <a:pPr algn="l">
              <a:buClrTx/>
              <a:buSzTx/>
              <a:buFontTx/>
            </a:pPr>
            <a:r>
              <a:rPr lang="en-US" sz="1600" b="1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项目组</a:t>
            </a:r>
            <a:r>
              <a:rPr lang="zh-CN" altLang="en-US" sz="1600" b="1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关键领域负责人名单</a:t>
            </a:r>
            <a:endParaRPr lang="zh-CN" altLang="en-US" sz="1600" b="1" dirty="0" err="1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563" y="115570"/>
            <a:ext cx="192341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组织架构</a:t>
            </a:r>
            <a:r>
              <a:rPr lang="en-US" altLang="zh-CN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-P2</a:t>
            </a:r>
            <a:endParaRPr lang="en-US" altLang="zh-CN" b="1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/>
          <p:nvPr/>
        </p:nvSpPr>
        <p:spPr>
          <a:xfrm>
            <a:off x="1030191" y="786438"/>
            <a:ext cx="3940024" cy="380644"/>
          </a:xfrm>
          <a:prstGeom prst="rect">
            <a:avLst/>
          </a:prstGeom>
          <a:ln w="12700">
            <a:miter/>
          </a:ln>
        </p:spPr>
        <p:txBody>
          <a:bodyPr vert="horz" lIns="0" tIns="25602" rIns="51206" bIns="25602" anchor="t"/>
          <a:lstStyle>
            <a:lvl1pPr lvl="0" algn="l" defTabSz="915035">
              <a:defRPr sz="3200" b="1">
                <a:latin typeface="微软雅黑" panose="020B0503020204020204" charset="-122"/>
                <a:ea typeface="微软雅黑" panose="020B0503020204020204" charset="-122"/>
              </a:defRPr>
            </a:lvl1pPr>
            <a:lvl2pPr lvl="1" defTabSz="825500">
              <a:defRPr sz="11300">
                <a:latin typeface="Helvetica Light"/>
                <a:ea typeface="Helvetica Light"/>
              </a:defRPr>
            </a:lvl2pPr>
            <a:lvl3pPr lvl="2" defTabSz="825500">
              <a:defRPr sz="11300">
                <a:latin typeface="Helvetica Light"/>
                <a:ea typeface="Helvetica Light"/>
              </a:defRPr>
            </a:lvl3pPr>
            <a:lvl4pPr lvl="3" defTabSz="825500">
              <a:defRPr sz="11300">
                <a:latin typeface="Helvetica Light"/>
                <a:ea typeface="Helvetica Light"/>
              </a:defRPr>
            </a:lvl4pPr>
            <a:lvl5pPr lvl="4" defTabSz="825500">
              <a:defRPr sz="11300">
                <a:latin typeface="Helvetica Light"/>
                <a:ea typeface="Helvetica Light"/>
              </a:defRPr>
            </a:lvl5pPr>
            <a:lvl6pPr lvl="5" defTabSz="825500">
              <a:defRPr sz="11300">
                <a:latin typeface="Helvetica Light"/>
                <a:ea typeface="Helvetica Light"/>
              </a:defRPr>
            </a:lvl6pPr>
            <a:lvl7pPr lvl="6" defTabSz="825500">
              <a:defRPr sz="11300">
                <a:latin typeface="Helvetica Light"/>
                <a:ea typeface="Helvetica Light"/>
              </a:defRPr>
            </a:lvl7pPr>
            <a:lvl8pPr lvl="7" defTabSz="825500">
              <a:defRPr sz="11300">
                <a:latin typeface="Helvetica Light"/>
                <a:ea typeface="Helvetica Light"/>
              </a:defRPr>
            </a:lvl8pPr>
            <a:lvl9pPr lvl="8" defTabSz="825500">
              <a:defRPr sz="11300">
                <a:latin typeface="Helvetica Light"/>
                <a:ea typeface="Helvetica Light"/>
              </a:defRPr>
            </a:lvl9pPr>
          </a:lstStyle>
          <a:p>
            <a:r>
              <a:rPr lang="zh-CN" altLang="en-US" sz="1600" dirty="0" err="1">
                <a:cs typeface="+mn-ea"/>
              </a:rPr>
              <a:t>项目问题及风险处理机制：</a:t>
            </a:r>
            <a:endParaRPr lang="zh-CN" altLang="en-US" sz="1600" dirty="0" err="1"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064" y="65590"/>
            <a:ext cx="192341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组织架构</a:t>
            </a:r>
            <a:r>
              <a:rPr lang="en-US" altLang="zh-CN" b="1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-P3</a:t>
            </a:r>
            <a:endParaRPr lang="en-US" altLang="zh-CN" b="1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5844651" y="4504204"/>
            <a:ext cx="229676" cy="868222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252845" y="1930400"/>
            <a:ext cx="885825" cy="530860"/>
          </a:xfrm>
          <a:prstGeom prst="rect">
            <a:avLst/>
          </a:prstGeom>
        </p:spPr>
        <p:txBody>
          <a:bodyPr wrap="square" lIns="90000" tIns="46800" rIns="90000"/>
          <a:lstStyle/>
          <a:p>
            <a:pPr>
              <a:lnSpc>
                <a:spcPct val="130000"/>
              </a:lnSpc>
              <a:buClr>
                <a:srgbClr val="F9BD45"/>
              </a:buClr>
              <a:buSzPct val="150000"/>
            </a:pPr>
            <a:r>
              <a:rPr lang="zh-CN" altLang="en-US" sz="1600" b="1" dirty="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第三天</a:t>
            </a:r>
            <a:endParaRPr lang="zh-CN" altLang="en-US" sz="1600" b="1" dirty="0">
              <a:solidFill>
                <a:srgbClr val="1F74AD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3"/>
            </p:custDataLst>
          </p:nvPr>
        </p:nvSpPr>
        <p:spPr>
          <a:xfrm>
            <a:off x="7138035" y="2306320"/>
            <a:ext cx="3339465" cy="419735"/>
          </a:xfrm>
          <a:prstGeom prst="rect">
            <a:avLst/>
          </a:prstGeom>
        </p:spPr>
        <p:txBody>
          <a:bodyPr wrap="square" lIns="90000" tIns="0" rIns="90000" bIns="46800"/>
          <a:lstStyle/>
          <a:p>
            <a:pPr>
              <a:lnSpc>
                <a:spcPct val="120000"/>
              </a:lnSpc>
              <a:defRPr/>
            </a:pPr>
            <a:r>
              <a:rPr lang="en-US" altLang="zh-CN" sz="140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PM</a:t>
            </a:r>
            <a:r>
              <a:rPr lang="zh-CN" altLang="en-US" sz="140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：问题连续三天未解决，视为风险点，升级至</a:t>
            </a:r>
            <a:r>
              <a:rPr lang="zh-CN" altLang="en-US" sz="1400" b="1" spc="150" dirty="0" smtClean="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项目领导组</a:t>
            </a:r>
            <a:r>
              <a:rPr lang="zh-CN" altLang="en-US" sz="1400" spc="150" dirty="0" smtClean="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处</a:t>
            </a:r>
            <a:endParaRPr lang="zh-CN" altLang="en-US" sz="1400" spc="150" dirty="0">
              <a:solidFill>
                <a:srgbClr val="000000">
                  <a:lumMod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 bwMode="auto">
          <a:xfrm>
            <a:off x="7138399" y="1930470"/>
            <a:ext cx="2449537" cy="405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0" anchor="ctr" anchorCtr="0">
            <a:normAutofit fontScale="87500" lnSpcReduction="10000"/>
          </a:bodyPr>
          <a:lstStyle/>
          <a:p>
            <a:pPr latinLnBrk="0">
              <a:lnSpc>
                <a:spcPct val="120000"/>
              </a:lnSpc>
              <a:buClr>
                <a:prstClr val="white"/>
              </a:buClr>
              <a:defRPr/>
            </a:pPr>
            <a:r>
              <a:rPr lang="zh-CN" altLang="en-US" b="1" spc="300">
                <a:solidFill>
                  <a:srgbClr val="4D576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升级为风险</a:t>
            </a:r>
            <a:endParaRPr lang="zh-CN" altLang="en-US" b="1" spc="300">
              <a:solidFill>
                <a:srgbClr val="4D576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6253480" y="3074670"/>
            <a:ext cx="885190" cy="530860"/>
          </a:xfrm>
          <a:prstGeom prst="rect">
            <a:avLst/>
          </a:prstGeom>
        </p:spPr>
        <p:txBody>
          <a:bodyPr wrap="square" lIns="90000" tIns="46800" rIns="90000"/>
          <a:lstStyle/>
          <a:p>
            <a:pPr>
              <a:lnSpc>
                <a:spcPct val="130000"/>
              </a:lnSpc>
              <a:buClr>
                <a:srgbClr val="F9BD45"/>
              </a:buClr>
              <a:buSzPct val="150000"/>
            </a:pPr>
            <a:r>
              <a:rPr lang="zh-CN" altLang="en-US" sz="1600" b="1" dirty="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第二天</a:t>
            </a:r>
            <a:endParaRPr lang="zh-CN" altLang="en-US" sz="1600" b="1" dirty="0">
              <a:solidFill>
                <a:srgbClr val="3498DB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>
            <a:off x="7138035" y="3371850"/>
            <a:ext cx="3521710" cy="521970"/>
          </a:xfrm>
          <a:prstGeom prst="rect">
            <a:avLst/>
          </a:prstGeom>
        </p:spPr>
        <p:txBody>
          <a:bodyPr wrap="square" lIns="90000" tIns="0" rIns="90000" bIns="46800"/>
          <a:lstStyle/>
          <a:p>
            <a:pPr>
              <a:lnSpc>
                <a:spcPct val="120000"/>
              </a:lnSpc>
              <a:defRPr/>
            </a:pPr>
            <a:r>
              <a:rPr lang="en-US" altLang="zh-CN" sz="1400" spc="15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PM</a:t>
            </a:r>
            <a:r>
              <a:rPr lang="zh-CN" altLang="en-US" sz="1400" spc="15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：根据处理结果，发现无法快速解决，导致风险增大时</a:t>
            </a:r>
            <a:endParaRPr lang="zh-CN" altLang="en-US" sz="1400" spc="150">
              <a:solidFill>
                <a:srgbClr val="000000">
                  <a:lumMod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7"/>
            </p:custDataLst>
          </p:nvPr>
        </p:nvSpPr>
        <p:spPr bwMode="auto">
          <a:xfrm>
            <a:off x="7137764" y="3027509"/>
            <a:ext cx="2449537" cy="405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0" anchor="ctr" anchorCtr="0">
            <a:normAutofit fontScale="87500" lnSpcReduction="10000"/>
          </a:bodyPr>
          <a:lstStyle/>
          <a:p>
            <a:pPr latinLnBrk="0">
              <a:lnSpc>
                <a:spcPct val="120000"/>
              </a:lnSpc>
              <a:buClr>
                <a:prstClr val="white"/>
              </a:buClr>
              <a:defRPr/>
            </a:pPr>
            <a:r>
              <a:rPr lang="zh-CN" altLang="en-US" b="1" spc="300">
                <a:solidFill>
                  <a:srgbClr val="4D576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问题升级</a:t>
            </a:r>
            <a:endParaRPr lang="zh-CN" altLang="en-US" b="1" spc="300">
              <a:solidFill>
                <a:srgbClr val="4D576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6253480" y="4032885"/>
            <a:ext cx="706755" cy="471170"/>
          </a:xfrm>
          <a:prstGeom prst="rect">
            <a:avLst/>
          </a:prstGeom>
        </p:spPr>
        <p:txBody>
          <a:bodyPr wrap="square" lIns="90000" tIns="46800" rIns="90000"/>
          <a:lstStyle/>
          <a:p>
            <a:pPr>
              <a:lnSpc>
                <a:spcPct val="130000"/>
              </a:lnSpc>
              <a:buClr>
                <a:srgbClr val="F9BD45"/>
              </a:buClr>
              <a:buSzPct val="150000"/>
            </a:pPr>
            <a:r>
              <a:rPr lang="zh-CN" altLang="en-US" sz="1600" b="1" dirty="0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当天</a:t>
            </a:r>
            <a:endParaRPr lang="zh-CN" altLang="en-US" sz="1600" b="1" dirty="0">
              <a:solidFill>
                <a:srgbClr val="1AA3AA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矩形 49"/>
          <p:cNvSpPr/>
          <p:nvPr>
            <p:custDataLst>
              <p:tags r:id="rId9"/>
            </p:custDataLst>
          </p:nvPr>
        </p:nvSpPr>
        <p:spPr>
          <a:xfrm>
            <a:off x="7138670" y="4321810"/>
            <a:ext cx="3338195" cy="476250"/>
          </a:xfrm>
          <a:prstGeom prst="rect">
            <a:avLst/>
          </a:prstGeom>
        </p:spPr>
        <p:txBody>
          <a:bodyPr wrap="square" lIns="90000" tIns="0" rIns="90000" bIns="46800"/>
          <a:lstStyle/>
          <a:p>
            <a:pPr>
              <a:lnSpc>
                <a:spcPct val="120000"/>
              </a:lnSpc>
              <a:defRPr/>
            </a:pPr>
            <a:r>
              <a:rPr lang="en-US" altLang="zh-CN" sz="1400" spc="15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PM</a:t>
            </a:r>
            <a:r>
              <a:rPr lang="zh-CN" altLang="en-US" sz="1400" spc="15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：按照日清日结原则，问题责任人及时实现问题闭环</a:t>
            </a:r>
            <a:endParaRPr lang="zh-CN" altLang="en-US" sz="1400" spc="150">
              <a:solidFill>
                <a:srgbClr val="000000">
                  <a:lumMod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0"/>
            </p:custDataLst>
          </p:nvPr>
        </p:nvSpPr>
        <p:spPr bwMode="auto">
          <a:xfrm>
            <a:off x="7138399" y="3970070"/>
            <a:ext cx="2449537" cy="405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0" anchor="ctr" anchorCtr="0">
            <a:normAutofit fontScale="87500" lnSpcReduction="10000"/>
          </a:bodyPr>
          <a:lstStyle/>
          <a:p>
            <a:pPr latinLnBrk="0">
              <a:lnSpc>
                <a:spcPct val="120000"/>
              </a:lnSpc>
              <a:buClr>
                <a:prstClr val="white"/>
              </a:buClr>
              <a:defRPr/>
            </a:pPr>
            <a:r>
              <a:rPr lang="zh-CN" altLang="en-US" b="1" spc="300">
                <a:solidFill>
                  <a:srgbClr val="4D576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发现问题</a:t>
            </a:r>
            <a:endParaRPr lang="zh-CN" altLang="en-US" b="1" spc="300">
              <a:solidFill>
                <a:srgbClr val="4D576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2" name="直接连接符 51"/>
          <p:cNvCxnSpPr/>
          <p:nvPr>
            <p:custDataLst>
              <p:tags r:id="rId11"/>
            </p:custDataLst>
          </p:nvPr>
        </p:nvCxnSpPr>
        <p:spPr>
          <a:xfrm>
            <a:off x="5263946" y="2225057"/>
            <a:ext cx="480136" cy="0"/>
          </a:xfrm>
          <a:prstGeom prst="line">
            <a:avLst/>
          </a:prstGeom>
          <a:ln>
            <a:solidFill>
              <a:srgbClr val="FFC000"/>
            </a:solidFill>
            <a:prstDash val="sysDash"/>
            <a:head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3" name="同侧圆角矩形 16"/>
          <p:cNvSpPr/>
          <p:nvPr>
            <p:custDataLst>
              <p:tags r:id="rId12"/>
            </p:custDataLst>
          </p:nvPr>
        </p:nvSpPr>
        <p:spPr>
          <a:xfrm rot="16200000">
            <a:off x="3152750" y="522988"/>
            <a:ext cx="615361" cy="342958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F74AD">
              <a:alpha val="9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>
            <p:custDataLst>
              <p:tags r:id="rId13"/>
            </p:custDataLst>
          </p:nvPr>
        </p:nvSpPr>
        <p:spPr>
          <a:xfrm>
            <a:off x="2449830" y="2016125"/>
            <a:ext cx="2724785" cy="41846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识别风险形成原因，并根治</a:t>
            </a:r>
            <a:endParaRPr lang="zh-CN" altLang="en-US" sz="1400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任意多边形 25"/>
          <p:cNvSpPr/>
          <p:nvPr>
            <p:custDataLst>
              <p:tags r:id="rId14"/>
            </p:custDataLst>
          </p:nvPr>
        </p:nvSpPr>
        <p:spPr bwMode="auto">
          <a:xfrm>
            <a:off x="1821455" y="2014243"/>
            <a:ext cx="455867" cy="455865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90000" tIns="46800" rIns="90000" anchor="ctr">
            <a:normAutofit fontScale="8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6" name="直接连接符 55"/>
          <p:cNvCxnSpPr/>
          <p:nvPr>
            <p:custDataLst>
              <p:tags r:id="rId15"/>
            </p:custDataLst>
          </p:nvPr>
        </p:nvCxnSpPr>
        <p:spPr>
          <a:xfrm>
            <a:off x="4002743" y="4024534"/>
            <a:ext cx="1741339" cy="0"/>
          </a:xfrm>
          <a:prstGeom prst="line">
            <a:avLst/>
          </a:prstGeom>
          <a:ln>
            <a:solidFill>
              <a:srgbClr val="FFC000"/>
            </a:solidFill>
            <a:prstDash val="sysDash"/>
            <a:head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7" name="同侧圆角矩形 18"/>
          <p:cNvSpPr/>
          <p:nvPr>
            <p:custDataLst>
              <p:tags r:id="rId16"/>
            </p:custDataLst>
          </p:nvPr>
        </p:nvSpPr>
        <p:spPr>
          <a:xfrm rot="16200000">
            <a:off x="1869442" y="2299419"/>
            <a:ext cx="615361" cy="342958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AA3AA">
              <a:alpha val="9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7"/>
          <p:cNvSpPr/>
          <p:nvPr>
            <p:custDataLst>
              <p:tags r:id="rId17"/>
            </p:custDataLst>
          </p:nvPr>
        </p:nvSpPr>
        <p:spPr bwMode="auto">
          <a:xfrm>
            <a:off x="574324" y="3786274"/>
            <a:ext cx="455867" cy="455865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90000" tIns="46800" rIns="90000" anchor="ctr">
            <a:normAutofit fontScale="8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18"/>
            </p:custDataLst>
          </p:nvPr>
        </p:nvSpPr>
        <p:spPr>
          <a:xfrm>
            <a:off x="1189116" y="3799733"/>
            <a:ext cx="2634455" cy="441525"/>
          </a:xfrm>
          <a:prstGeom prst="rect">
            <a:avLst/>
          </a:prstGeom>
        </p:spPr>
        <p:txBody>
          <a:bodyPr wrap="square" lIns="90000" tIns="46800" rIns="90000" bIns="4680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400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团队通过日会解决</a:t>
            </a:r>
            <a:endParaRPr lang="zh-CN" altLang="en-US" sz="1400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矩形 60"/>
          <p:cNvSpPr/>
          <p:nvPr>
            <p:custDataLst>
              <p:tags r:id="rId19"/>
            </p:custDataLst>
          </p:nvPr>
        </p:nvSpPr>
        <p:spPr>
          <a:xfrm>
            <a:off x="5844651" y="3624532"/>
            <a:ext cx="229676" cy="868222"/>
          </a:xfrm>
          <a:prstGeom prst="rect">
            <a:avLst/>
          </a:prstGeom>
          <a:solidFill>
            <a:srgbClr val="1AA3AA"/>
          </a:solidFill>
          <a:ln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20"/>
            </p:custDataLst>
          </p:nvPr>
        </p:nvSpPr>
        <p:spPr>
          <a:xfrm>
            <a:off x="5844651" y="2737711"/>
            <a:ext cx="229676" cy="868222"/>
          </a:xfrm>
          <a:prstGeom prst="rect">
            <a:avLst/>
          </a:prstGeom>
          <a:solidFill>
            <a:srgbClr val="3498DB"/>
          </a:solidFill>
          <a:ln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5" name="矩形 64"/>
          <p:cNvSpPr/>
          <p:nvPr>
            <p:custDataLst>
              <p:tags r:id="rId21"/>
            </p:custDataLst>
          </p:nvPr>
        </p:nvSpPr>
        <p:spPr>
          <a:xfrm>
            <a:off x="5844651" y="1858039"/>
            <a:ext cx="229676" cy="868222"/>
          </a:xfrm>
          <a:prstGeom prst="rect">
            <a:avLst/>
          </a:prstGeom>
          <a:solidFill>
            <a:srgbClr val="1F74AD"/>
          </a:solidFill>
          <a:ln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7" name="同侧圆角矩形 17"/>
          <p:cNvSpPr/>
          <p:nvPr>
            <p:custDataLst>
              <p:tags r:id="rId22"/>
            </p:custDataLst>
          </p:nvPr>
        </p:nvSpPr>
        <p:spPr>
          <a:xfrm rot="16200000">
            <a:off x="2503256" y="1411204"/>
            <a:ext cx="615361" cy="342958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98DB">
              <a:alpha val="9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/>
          <p:nvPr>
            <p:custDataLst>
              <p:tags r:id="rId23"/>
            </p:custDataLst>
          </p:nvPr>
        </p:nvSpPr>
        <p:spPr bwMode="auto">
          <a:xfrm>
            <a:off x="1208218" y="2916145"/>
            <a:ext cx="455867" cy="45586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90000" tIns="46800" rIns="90000" anchor="ctr">
            <a:normAutofit fontScale="8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" name="矩形 70"/>
          <p:cNvSpPr/>
          <p:nvPr>
            <p:custDataLst>
              <p:tags r:id="rId24"/>
            </p:custDataLst>
          </p:nvPr>
        </p:nvSpPr>
        <p:spPr>
          <a:xfrm>
            <a:off x="1815551" y="2905233"/>
            <a:ext cx="2634455" cy="441525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升级问题</a:t>
            </a:r>
            <a:endParaRPr lang="zh-CN" altLang="en-US" sz="1400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2" name="直接连接符 71"/>
          <p:cNvCxnSpPr/>
          <p:nvPr>
            <p:custDataLst>
              <p:tags r:id="rId25"/>
            </p:custDataLst>
          </p:nvPr>
        </p:nvCxnSpPr>
        <p:spPr>
          <a:xfrm>
            <a:off x="4669850" y="3110441"/>
            <a:ext cx="1074232" cy="0"/>
          </a:xfrm>
          <a:prstGeom prst="line">
            <a:avLst/>
          </a:prstGeom>
          <a:ln>
            <a:solidFill>
              <a:srgbClr val="FFC000"/>
            </a:solidFill>
            <a:prstDash val="sysDash"/>
            <a:head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3.3"/>
</p:tagLst>
</file>

<file path=ppt/tags/tag10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87611_2*m_h_a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5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187611_2*m_h_i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2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2"/>
  <p:tag name="KSO_WM_UNIT_ID" val="diagram20187611_2*m_h_f*1_2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ags/tag13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87611_2*m_h_a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5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187611_2*m_h_i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5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2"/>
  <p:tag name="KSO_WM_UNIT_ID" val="diagram20187611_2*m_h_f*1_3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87611_2*m_h_a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5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87611_2*m_h_i*1_1_3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87611_2*m_h_i*1_1_5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87611_2*m_h_f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PA" val="v4.3.3"/>
</p:tagLst>
</file>

<file path=ppt/tags/tag20.xml><?xml version="1.0" encoding="utf-8"?>
<p:tagLst xmlns:p="http://schemas.openxmlformats.org/presentationml/2006/main">
  <p:tag name="KSO_WM_UNIT_VALUE" val="117*1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187611_2*m_h_x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87611_2*m_h_i*1_3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87611_2*m_h_i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VALUE" val="117*1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187611_2*m_h_x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87611_2*m_h_f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87611_2*m_h_i*1_3_4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87611_2*m_h_i*1_2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87611_2*m_h_i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187611_2*m_h_i*1_2_5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UNIT_VALUE" val="117*1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187611_2*m_h_x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PA" val="v4.3.3"/>
</p:tagLst>
</file>

<file path=ppt/tags/tag30.xml><?xml version="1.0" encoding="utf-8"?>
<p:tagLst xmlns:p="http://schemas.openxmlformats.org/presentationml/2006/main"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87611_2*m_h_f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87611_2*m_h_i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32.xml><?xml version="1.0" encoding="utf-8"?>
<p:tagLst xmlns:p="http://schemas.openxmlformats.org/presentationml/2006/main">
  <p:tag name="KSO_WM_UNIT_TABLE_BEAUTIFY" val="smartTable{75a03892-9c73-4a41-b041-d0d4aa2f82bb}"/>
  <p:tag name="TABLE_ENDDRAG_ORIGIN_RECT" val="838*268"/>
  <p:tag name="TABLE_ENDDRAG_RECT" val="44*117*838*268"/>
</p:tagLst>
</file>

<file path=ppt/tags/tag33.xml><?xml version="1.0" encoding="utf-8"?>
<p:tagLst xmlns:p="http://schemas.openxmlformats.org/presentationml/2006/main">
  <p:tag name="KSO_WM_UNIT_TABLE_BEAUTIFY" val="smartTable{5e401b0f-01ea-49bc-8502-4c6b4e1af008}"/>
  <p:tag name="TABLE_ENDDRAG_ORIGIN_RECT" val="853*387"/>
  <p:tag name="TABLE_ENDDRAG_RECT" val="54*100*853*387"/>
</p:tagLst>
</file>

<file path=ppt/tags/tag34.xml><?xml version="1.0" encoding="utf-8"?>
<p:tagLst xmlns:p="http://schemas.openxmlformats.org/presentationml/2006/main">
  <p:tag name="ISLIDE.ICON" val="#159054;"/>
</p:tagLst>
</file>

<file path=ppt/tags/tag35.xml><?xml version="1.0" encoding="utf-8"?>
<p:tagLst xmlns:p="http://schemas.openxmlformats.org/presentationml/2006/main">
  <p:tag name="KSO_WM_UNIT_TABLE_BEAUTIFY" val="smartTable{fc1d5d18-d2a3-44e3-8585-a8bcd4d36d78}"/>
  <p:tag name="TABLE_ENDDRAG_ORIGIN_RECT" val="832*206"/>
  <p:tag name="TABLE_ENDDRAG_RECT" val="53*124*832*206"/>
</p:tagLst>
</file>

<file path=ppt/tags/tag36.xml><?xml version="1.0" encoding="utf-8"?>
<p:tagLst xmlns:p="http://schemas.openxmlformats.org/presentationml/2006/main">
  <p:tag name="COMMONDATA" val="eyJoZGlkIjoiZmMzNzFkNjFhZmYxMWNmNDJiYTM3MzViMGQ0NDQ5OGUifQ=="/>
</p:tagLst>
</file>

<file path=ppt/tags/tag4.xml><?xml version="1.0" encoding="utf-8"?>
<p:tagLst xmlns:p="http://schemas.openxmlformats.org/presentationml/2006/main">
  <p:tag name="KSO_WM_UNIT_TABLE_BEAUTIFY" val="smartTable{3fdcf64f-20f4-4d01-b026-6385cab1a361}"/>
  <p:tag name="TABLE_ENDDRAG_ORIGIN_RECT" val="756*231"/>
  <p:tag name="TABLE_ENDDRAG_RECT" val="96*123*756*231"/>
</p:tagLst>
</file>

<file path=ppt/tags/tag5.xml><?xml version="1.0" encoding="utf-8"?>
<p:tagLst xmlns:p="http://schemas.openxmlformats.org/presentationml/2006/main">
  <p:tag name="KSO_WM_UNIT_TABLE_BEAUTIFY" val="smartTable{3e7421d9-11a7-4b96-9b07-851f99259dd1}"/>
  <p:tag name="TABLE_ENDDRAG_ORIGIN_RECT" val="841*336"/>
  <p:tag name="TABLE_ENDDRAG_RECT" val="58*135*841*336"/>
</p:tagLst>
</file>

<file path=ppt/tags/tag6.xml><?xml version="1.0" encoding="utf-8"?>
<p:tagLst xmlns:p="http://schemas.openxmlformats.org/presentationml/2006/main">
  <p:tag name="KSO_WM_UNIT_TABLE_BEAUTIFY" val="smartTable{0b4ae8d3-bcec-46fa-9034-1891f978407d}"/>
  <p:tag name="TABLE_ENDDRAG_ORIGIN_RECT" val="910*386"/>
  <p:tag name="TABLE_ENDDRAG_RECT" val="23*99*910*38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87611_2*m_i*1_1"/>
  <p:tag name="KSO_WM_TEMPLATE_CATEGORY" val="diagram"/>
  <p:tag name="KSO_WM_TEMPLATE_INDEX" val="20187611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187611_2*m_h_i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2"/>
  <p:tag name="KSO_WM_UNIT_ID" val="diagram20187611_2*m_h_f*1_1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frljak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2505</Words>
  <Application>WPS 演示</Application>
  <PresentationFormat>宽屏</PresentationFormat>
  <Paragraphs>534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Helvetica Neue Medium</vt:lpstr>
      <vt:lpstr>FZLanTingHei-M-GBK</vt:lpstr>
      <vt:lpstr>Helvetica</vt:lpstr>
      <vt:lpstr>仓耳今楷05-6763 W05</vt:lpstr>
      <vt:lpstr>Source Han Serif SC</vt:lpstr>
      <vt:lpstr>Arial Unicode MS</vt:lpstr>
      <vt:lpstr>Helvetica Light</vt:lpstr>
      <vt:lpstr>Times New Roman</vt:lpstr>
      <vt:lpstr>等线 Light</vt:lpstr>
      <vt:lpstr>等线</vt:lpstr>
      <vt:lpstr>Microsoft YaHei Bold</vt:lpstr>
      <vt:lpstr>1_Office Theme</vt:lpstr>
      <vt:lpstr>3_Office 主题​​</vt:lpstr>
      <vt:lpstr>PowerPoint 演示文稿</vt:lpstr>
      <vt:lpstr>PowerPoint 演示文稿</vt:lpstr>
      <vt:lpstr>项目背景  --通讯MQC OA现状</vt:lpstr>
      <vt:lpstr>项目背景- OA痛点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项目资源需求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新网资讯版块内容采集</dc:title>
  <dc:creator>12166</dc:creator>
  <cp:lastModifiedBy>C B</cp:lastModifiedBy>
  <cp:revision>189</cp:revision>
  <dcterms:created xsi:type="dcterms:W3CDTF">2020-05-27T05:29:00Z</dcterms:created>
  <dcterms:modified xsi:type="dcterms:W3CDTF">2022-09-23T10:21:45Z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E4579AD1E22A400994C77A099FEBB8F9</vt:lpwstr>
  </property>
</Properties>
</file>