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5"/>
  </p:notesMasterIdLst>
  <p:sldIdLst>
    <p:sldId id="313" r:id="rId3"/>
    <p:sldId id="309" r:id="rId4"/>
    <p:sldId id="308" r:id="rId6"/>
    <p:sldId id="310" r:id="rId7"/>
    <p:sldId id="311" r:id="rId8"/>
    <p:sldId id="289" r:id="rId9"/>
    <p:sldId id="299" r:id="rId10"/>
    <p:sldId id="293" r:id="rId11"/>
    <p:sldId id="291" r:id="rId12"/>
    <p:sldId id="301" r:id="rId13"/>
    <p:sldId id="312" r:id="rId14"/>
    <p:sldId id="294" r:id="rId15"/>
    <p:sldId id="295" r:id="rId16"/>
    <p:sldId id="297" r:id="rId17"/>
    <p:sldId id="296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何香平" initials="何香平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  <a:srgbClr val="2E52D1"/>
    <a:srgbClr val="3054D1"/>
    <a:srgbClr val="CFD5EA"/>
    <a:srgbClr val="0000FF"/>
    <a:srgbClr val="D0CECE"/>
    <a:srgbClr val="000000"/>
    <a:srgbClr val="0070C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9" autoAdjust="0"/>
    <p:restoredTop sz="95865" autoAdjust="0"/>
  </p:normalViewPr>
  <p:slideViewPr>
    <p:cSldViewPr snapToGrid="0" snapToObjects="1">
      <p:cViewPr varScale="1">
        <p:scale>
          <a:sx n="96" d="100"/>
          <a:sy n="9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9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DC459-2FDE-384B-BC4D-E0C5A62CC5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9F79E-B6B7-534B-AAEE-1F443B7D50D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08747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09571" y="6492875"/>
            <a:ext cx="482429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9" name="图片 8" descr="图片包含 图形用户界面&#10;&#10;描述已自动生成"/>
            <p:cNvPicPr>
              <a:picLocks noChangeAspect="1"/>
            </p:cNvPicPr>
            <p:nvPr/>
          </p:nvPicPr>
          <p:blipFill rotWithShape="1">
            <a:blip r:embed="rId2"/>
            <a:srcRect r="68049"/>
            <a:stretch>
              <a:fillRect/>
            </a:stretch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直线连接符 9"/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933824" y="48773"/>
            <a:ext cx="4074458" cy="537602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>
              <a:lnSpc>
                <a:spcPct val="10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0511" y="0"/>
            <a:ext cx="3970392" cy="593369"/>
          </a:xfrm>
        </p:spPr>
        <p:txBody>
          <a:bodyPr lIns="36000" tIns="36000" rIns="36000" bIns="36000">
            <a:noAutofit/>
          </a:bodyPr>
          <a:lstStyle>
            <a:lvl1pPr>
              <a:lnSpc>
                <a:spcPct val="10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747056" y="6492875"/>
            <a:ext cx="444944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6" name="组合 12"/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7" name="图片 6" descr="图片包含 图形用户界面&#10;&#10;描述已自动生成"/>
            <p:cNvPicPr>
              <a:picLocks noChangeAspect="1"/>
            </p:cNvPicPr>
            <p:nvPr/>
          </p:nvPicPr>
          <p:blipFill rotWithShape="1">
            <a:blip r:embed="rId2"/>
            <a:srcRect r="68049"/>
            <a:stretch>
              <a:fillRect/>
            </a:stretch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8" name="直线连接符 9"/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99092" y="6492875"/>
            <a:ext cx="392908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 descr="徽标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0" y="2997198"/>
            <a:ext cx="1231900" cy="863600"/>
          </a:xfrm>
          <a:prstGeom prst="rect">
            <a:avLst/>
          </a:prstGeom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495800" y="3150664"/>
            <a:ext cx="4053520" cy="421387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>
              <a:lnSpc>
                <a:spcPct val="100000"/>
              </a:lnSpc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主标题微软雅黑</a:t>
            </a:r>
            <a:r>
              <a:rPr kumimoji="1" lang="en-US" altLang="zh-CN" dirty="0" smtClean="0"/>
              <a:t>32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, 公司名称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2441487"/>
            <a:ext cx="1574800" cy="17526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0570040" y="6111102"/>
            <a:ext cx="1127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898989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www.tcl.com</a:t>
            </a:r>
            <a:endParaRPr lang="zh-CN" altLang="en-US" sz="1200" dirty="0">
              <a:solidFill>
                <a:srgbClr val="898989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22359" y="6492875"/>
            <a:ext cx="469641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8856" y="6356350"/>
            <a:ext cx="444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46865" y="6356350"/>
            <a:ext cx="445135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主标题为方正兰亭 , 最大30pt"/>
          <p:cNvSpPr txBox="1"/>
          <p:nvPr/>
        </p:nvSpPr>
        <p:spPr>
          <a:xfrm>
            <a:off x="733509" y="3393989"/>
            <a:ext cx="7350175" cy="56705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/>
          <a:p>
            <a:pPr marL="0" marR="0" lvl="0" indent="0" algn="l" defTabSz="2057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  <a:sym typeface="Helvetica"/>
              </a:rPr>
              <a:t>OA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  <a:sym typeface="Helvetica"/>
              </a:rPr>
              <a:t>运行报告查看方式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FZLanTingHei-M-GBK" panose="02000000000000000000" pitchFamily="2" charset="-122"/>
              <a:sym typeface="Helvetica"/>
            </a:endParaRPr>
          </a:p>
        </p:txBody>
      </p:sp>
      <p:sp>
        <p:nvSpPr>
          <p:cNvPr id="4" name="副标题字体为方正兰亭, 14pt"/>
          <p:cNvSpPr txBox="1"/>
          <p:nvPr/>
        </p:nvSpPr>
        <p:spPr>
          <a:xfrm>
            <a:off x="740174" y="5686077"/>
            <a:ext cx="4275914" cy="31290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2108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kumimoji="0" lang="en-US" altLang="zh-CN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  <a:sym typeface="Helvetica"/>
              </a:rPr>
              <a:t>TCL</a:t>
            </a:r>
            <a:r>
              <a:rPr kumimoji="0" lang="zh-CN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  <a:sym typeface="Helvetica"/>
              </a:rPr>
              <a:t>实业流程与数字化转型中心 流程管理部</a:t>
            </a:r>
            <a:endParaRPr kumimoji="0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FZLanTingHei-M-GBK" panose="02000000000000000000" pitchFamily="2" charset="-122"/>
              <a:sym typeface="Helvetica"/>
            </a:endParaRPr>
          </a:p>
        </p:txBody>
      </p:sp>
      <p:sp>
        <p:nvSpPr>
          <p:cNvPr id="5" name="Helvetica 常规体 8pt"/>
          <p:cNvSpPr txBox="1"/>
          <p:nvPr/>
        </p:nvSpPr>
        <p:spPr>
          <a:xfrm>
            <a:off x="740174" y="5982000"/>
            <a:ext cx="3418025" cy="32766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 defTabSz="421640">
              <a:defRPr sz="1600" b="0" cap="all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42164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all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Helvetica"/>
              </a:rPr>
              <a:t>2022</a:t>
            </a:r>
            <a:r>
              <a:rPr kumimoji="0" lang="zh-CN" altLang="en-US" sz="1200" b="0" i="0" u="none" strike="noStrike" kern="1200" cap="all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Helvetica"/>
              </a:rPr>
              <a:t>年</a:t>
            </a: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0" lang="zh-CN" altLang="en-US" sz="1200" b="0" i="0" u="none" strike="noStrike" kern="1200" cap="all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Helvetica"/>
              </a:rPr>
              <a:t>月</a:t>
            </a:r>
            <a:endParaRPr kumimoji="0" lang="en-GB" altLang="zh-CN" sz="12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Helvetic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581" y="1211127"/>
            <a:ext cx="1686959" cy="54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4085" y="48895"/>
            <a:ext cx="6269355" cy="53784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 smtClean="0">
                <a:sym typeface="+mn-ea"/>
              </a:rPr>
              <a:t>流程运行效率（详细）—计算逻辑说明</a:t>
            </a:r>
            <a:endParaRPr lang="zh-CN" altLang="en-US" b="1" dirty="0" smtClean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912495"/>
            <a:ext cx="11633200" cy="172085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94005" y="2797175"/>
          <a:ext cx="11525250" cy="367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65"/>
                <a:gridCol w="1117600"/>
                <a:gridCol w="1041400"/>
                <a:gridCol w="1513205"/>
                <a:gridCol w="1714500"/>
                <a:gridCol w="1565910"/>
                <a:gridCol w="1510030"/>
                <a:gridCol w="1314450"/>
                <a:gridCol w="1228090"/>
              </a:tblGrid>
              <a:tr h="1076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列标题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模板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具体流程最少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节点数量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具体路径最大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节点数量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平均节点数量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月份使用次数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最短完成时间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最长完成时间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平均完成时间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25984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计算逻辑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不含：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）设计节点数为0的；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）已冻结的；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120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“月份使用次数”统计到的工作流中，有效审核节点数最小值</a:t>
                      </a:r>
                      <a:endParaRPr sz="120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“月份使用次数”统计到的工作流中，有效审核节点数最大值</a:t>
                      </a:r>
                      <a:endParaRPr lang="zh-CN" altLang="en-US" sz="120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“月份使用次数”统计到的工作流中，所有工作流的有效审核节点数的平均值</a:t>
                      </a:r>
                      <a:endParaRPr lang="zh-CN" altLang="en-US" sz="120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此模板在当月的使用次数（统计维度：当月正常完成审批的工作流的数量）：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不含：</a:t>
                      </a:r>
                      <a:endParaRPr lang="zh-CN" alt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1）未完成审批的；</a:t>
                      </a:r>
                      <a:endParaRPr lang="zh-CN" alt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2） 中途废止的；</a:t>
                      </a:r>
                      <a:endParaRPr lang="zh-CN" alt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3） 审批时间为0的；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不限制流程起草时间；</a:t>
                      </a:r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“月份使用次数”统计到的工作流中，最短的审批完成时间；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buNone/>
                      </a:pP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审批完成时间计算方式：结束审批时间—创建时间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“月份使用次数”统计到的工作流中，最长的审批完成时间；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buNone/>
                      </a:pP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审批完成时间计算方式：结束审批时间—创建时间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“月份使用次数”统计到的工作流中，所有审批时间的平均值；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4085" y="48895"/>
            <a:ext cx="7544435" cy="53784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 smtClean="0">
                <a:sym typeface="+mn-ea"/>
              </a:rPr>
              <a:t>流程运行效率（详细）—特定流程模板搜索方式</a:t>
            </a:r>
            <a:endParaRPr lang="zh-CN" altLang="en-US" b="1" dirty="0" smtClean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988820"/>
            <a:ext cx="11766550" cy="1250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" y="3629660"/>
            <a:ext cx="7893050" cy="2794000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1516380" y="711835"/>
            <a:ext cx="7602220" cy="1105535"/>
          </a:xfrm>
          <a:prstGeom prst="wedgeRectCallout">
            <a:avLst>
              <a:gd name="adj1" fmla="val -44925"/>
              <a:gd name="adj2" fmla="val 87774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ym typeface="+mn-ea"/>
              </a:rPr>
              <a:t>流程运行效率（详细）</a:t>
            </a:r>
            <a:endParaRPr lang="zh-CN" altLang="en-US" b="1" dirty="0" smtClean="0"/>
          </a:p>
          <a:p>
            <a:r>
              <a:rPr lang="zh-CN" altLang="en-US" b="1" dirty="0" smtClean="0">
                <a:sym typeface="+mn-ea"/>
              </a:rPr>
              <a:t>作用：</a:t>
            </a:r>
            <a:endParaRPr lang="zh-CN" altLang="en-US" b="1" dirty="0" smtClean="0"/>
          </a:p>
          <a:p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       </a:t>
            </a:r>
            <a:r>
              <a:rPr lang="zh-CN" altLang="en-US" b="1" dirty="0" smtClean="0">
                <a:sym typeface="+mn-ea"/>
              </a:rPr>
              <a:t>可查看所建单个流程模板的运行效率，用于分析该模板本月使用情况</a:t>
            </a:r>
            <a:endParaRPr lang="zh-CN" altLang="en-US" b="1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96605" y="3629660"/>
            <a:ext cx="3647440" cy="3010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流程模板查询方式：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流程运行效率（详细）图表右上方搜索框，可查询特定模板的具体数据：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输入特定模板名称（可模糊搜索）→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回车键；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模板名称→查找具体数据并导出。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07660" y="3138170"/>
            <a:ext cx="532765" cy="841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①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3350" y="4525645"/>
            <a:ext cx="5816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②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4085" y="48895"/>
            <a:ext cx="9126855" cy="53784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 smtClean="0">
                <a:sym typeface="+mn-ea"/>
              </a:rPr>
              <a:t>流程运行效率（详细）——本月已完成审批的工作流明细</a:t>
            </a:r>
            <a:endParaRPr lang="zh-CN" altLang="en-US" b="1" dirty="0" smtClean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715645"/>
            <a:ext cx="6273800" cy="3460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85" y="4411980"/>
            <a:ext cx="9537700" cy="18859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40905" y="715645"/>
            <a:ext cx="4687570" cy="2310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流程运行效率（详细）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作用：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可查看所建单个模板的运行效率，用于分析该模板本月使用情况，可导出该模板本月已完成审批的工作流明细及＞90天未完成审批工作流明细；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本月已完成审批的工作流明细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导出方式：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流程运行效率（详细）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模板名称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→ 点击数据；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③导出。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下箭头 7"/>
          <p:cNvSpPr/>
          <p:nvPr/>
        </p:nvSpPr>
        <p:spPr>
          <a:xfrm rot="20460000" flipH="1">
            <a:off x="7153275" y="3812540"/>
            <a:ext cx="292100" cy="871855"/>
          </a:xfrm>
          <a:prstGeom prst="downArrow">
            <a:avLst>
              <a:gd name="adj1" fmla="val 50000"/>
              <a:gd name="adj2" fmla="val 101744"/>
            </a:avLst>
          </a:prstGeom>
          <a:solidFill>
            <a:srgbClr val="2E52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93570" y="441325"/>
            <a:ext cx="532765" cy="841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①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0395" y="715645"/>
            <a:ext cx="5816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②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89390" y="5837555"/>
            <a:ext cx="472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③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4085" y="48895"/>
            <a:ext cx="9466580" cy="53784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 smtClean="0">
                <a:sym typeface="+mn-ea"/>
              </a:rPr>
              <a:t>流程运行效率（详细）——＞90天未完成审批工作流明细</a:t>
            </a:r>
            <a:endParaRPr lang="zh-CN" altLang="en-US" b="1" dirty="0" smtClean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615" y="814705"/>
            <a:ext cx="7531735" cy="344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5" y="4417060"/>
            <a:ext cx="9544050" cy="18859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59495" y="814705"/>
            <a:ext cx="3159760" cy="3773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提醒事项：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流程运行效率（详细）模块有横向滚动条，可左右拉动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＞90天未完成审批工作流明细导出方式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横向滚动条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＞90天未完成审批工作流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→ 点击数据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③导出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下箭头 5"/>
          <p:cNvSpPr/>
          <p:nvPr/>
        </p:nvSpPr>
        <p:spPr>
          <a:xfrm rot="20460000" flipH="1">
            <a:off x="8233410" y="4099560"/>
            <a:ext cx="292100" cy="871855"/>
          </a:xfrm>
          <a:prstGeom prst="downArrow">
            <a:avLst>
              <a:gd name="adj1" fmla="val 50000"/>
              <a:gd name="adj2" fmla="val 101744"/>
            </a:avLst>
          </a:prstGeom>
          <a:solidFill>
            <a:srgbClr val="2E52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11325" y="3724910"/>
            <a:ext cx="532765" cy="841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①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91225" y="586105"/>
            <a:ext cx="5816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②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07805" y="5842635"/>
            <a:ext cx="472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③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3824" y="48773"/>
            <a:ext cx="6015616" cy="53760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 smtClean="0"/>
              <a:t>各单位所用流程审批效率—计算逻辑</a:t>
            </a:r>
            <a:endParaRPr lang="zh-CN" altLang="en-US" b="1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9085" y="2880360"/>
          <a:ext cx="11635253" cy="330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0"/>
                <a:gridCol w="1628599"/>
                <a:gridCol w="3326895"/>
                <a:gridCol w="3763010"/>
                <a:gridCol w="1775019"/>
              </a:tblGrid>
              <a:tr h="969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列标题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提交人所属单位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流程平均审批时长（小时）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人均节点处理时长（小时）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＞90天未完成审批工作流</a:t>
                      </a:r>
                      <a:endParaRPr lang="zh-CN" alt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233997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计算逻辑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TCL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实业直属各单位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（不含二级企业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按照各单位提交的工作流的维度统计，不论流程是哪个单位创建的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计算方式：所有工作流的平均审批完成时间；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工作流统计范围：各单位人员所提交的工作流在本月</a:t>
                      </a:r>
                      <a:r>
                        <a:rPr lang="zh-CN" alt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正常完成审批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的工作流；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不含：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）未完成审批的；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中途废止的；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审批时间为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不限制流程起草时间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1200" b="1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en-US" altLang="zh-CN" sz="1200" b="1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avg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（完成时间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创建时间））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计算方式：各单位人员平均处理一个节点所需的时间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节点处理时间：取工作流中各节点的处理时间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（各节点的（完成时间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创建时间））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总节点数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截止至数据查看时间，各单位人员所提交的＞90天未完成审批的工作流数量</a:t>
                      </a:r>
                      <a:endParaRPr lang="zh-CN" altLang="en-US" sz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>
                        <a:buNone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" y="1000125"/>
            <a:ext cx="11728450" cy="17976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4085" y="48895"/>
            <a:ext cx="8242935" cy="53784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 smtClean="0">
                <a:sym typeface="+mn-ea"/>
              </a:rPr>
              <a:t>各单位所用流程审批效率—＞90天未完成审批工作流明细</a:t>
            </a:r>
            <a:endParaRPr lang="zh-CN" altLang="en-US" b="1" dirty="0" smtClean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979170"/>
            <a:ext cx="11620500" cy="207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185" y="3362325"/>
            <a:ext cx="5953760" cy="2980055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 rot="21240000" flipH="1">
            <a:off x="11154410" y="2911475"/>
            <a:ext cx="292100" cy="871855"/>
          </a:xfrm>
          <a:prstGeom prst="downArrow">
            <a:avLst>
              <a:gd name="adj1" fmla="val 50000"/>
              <a:gd name="adj2" fmla="val 101744"/>
            </a:avLst>
          </a:prstGeom>
          <a:solidFill>
            <a:srgbClr val="2E52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5445" y="3362325"/>
            <a:ext cx="5038725" cy="2964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＞90天未完成审批工作流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作用：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后续OA流程清理将作为常规管理，该功能支持导出各产业/领域发起的＞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天未完成审批工作流签核清单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导出方式：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各单位所用流程审批效率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＞90天未完成审批工作流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→ 点击数据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③导出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8130" y="586105"/>
            <a:ext cx="532765" cy="841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①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91625" y="703580"/>
            <a:ext cx="5816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②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18520" y="5942330"/>
            <a:ext cx="472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③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07" name="Object 207"/>
          <p:cNvSpPr txBox="1"/>
          <p:nvPr/>
        </p:nvSpPr>
        <p:spPr>
          <a:xfrm rot="16200000">
            <a:off x="42545" y="2102485"/>
            <a:ext cx="5753100" cy="2322830"/>
          </a:xfrm>
          <a:prstGeom prst="rect">
            <a:avLst/>
          </a:prstGeom>
        </p:spPr>
        <p:txBody>
          <a:bodyPr vert="horz" rtlCol="0" anchor="t" anchorCtr="0"/>
          <a:lstStyle/>
          <a:p>
            <a:pPr algn="l">
              <a:lnSpc>
                <a:spcPct val="100000"/>
              </a:lnSpc>
            </a:pPr>
            <a:r>
              <a:rPr lang="zh-CN" sz="10300" b="0" i="0" dirty="0" smtClean="0">
                <a:solidFill>
                  <a:srgbClr val="DD0011"/>
                </a:solidFill>
                <a:latin typeface="方正姚体" panose="02010601030101010101" charset="-122"/>
                <a:ea typeface="方正姚体" panose="02010601030101010101" charset="-122"/>
              </a:rPr>
              <a:t>CONTENT</a:t>
            </a:r>
            <a:endParaRPr lang="zh-CN" altLang="en-US" sz="10300" b="0" i="0" dirty="0" smtClean="0">
              <a:solidFill>
                <a:srgbClr val="DD0011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pic>
        <p:nvPicPr>
          <p:cNvPr id="208" name="image 20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742690" y="19685"/>
            <a:ext cx="62230" cy="6836410"/>
          </a:xfrm>
          <a:prstGeom prst="rect">
            <a:avLst/>
          </a:prstGeom>
        </p:spPr>
      </p:pic>
      <p:pic>
        <p:nvPicPr>
          <p:cNvPr id="209" name="image 20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49370" y="19685"/>
            <a:ext cx="24765" cy="6836410"/>
          </a:xfrm>
          <a:prstGeom prst="rect">
            <a:avLst/>
          </a:prstGeom>
        </p:spPr>
      </p:pic>
      <p:sp>
        <p:nvSpPr>
          <p:cNvPr id="2010" name="Object 2010"/>
          <p:cNvSpPr txBox="1"/>
          <p:nvPr/>
        </p:nvSpPr>
        <p:spPr>
          <a:xfrm rot="16200000">
            <a:off x="-775335" y="3025140"/>
            <a:ext cx="3949065" cy="749300"/>
          </a:xfrm>
          <a:prstGeom prst="rect">
            <a:avLst/>
          </a:prstGeom>
        </p:spPr>
        <p:txBody>
          <a:bodyPr vert="horz" rtlCol="0" anchor="t" anchorCtr="0">
            <a:normAutofit fontScale="50000" lnSpcReduction="10000"/>
          </a:bodyPr>
          <a:lstStyle/>
          <a:p>
            <a:pPr algn="ctr">
              <a:lnSpc>
                <a:spcPct val="100000"/>
              </a:lnSpc>
            </a:pPr>
            <a:r>
              <a:rPr lang="zh-CN" sz="10000" b="1" i="0" dirty="0" smtClean="0">
                <a:solidFill>
                  <a:srgbClr val="DD00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    录</a:t>
            </a:r>
            <a:endParaRPr lang="zh-CN" altLang="en-US" sz="10000" b="1" i="0" dirty="0" smtClean="0">
              <a:solidFill>
                <a:srgbClr val="DD001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11" name="Object 2011"/>
          <p:cNvSpPr txBox="1"/>
          <p:nvPr/>
        </p:nvSpPr>
        <p:spPr>
          <a:xfrm>
            <a:off x="6570980" y="863600"/>
            <a:ext cx="3471545" cy="518160"/>
          </a:xfrm>
          <a:prstGeom prst="rect">
            <a:avLst/>
          </a:prstGeom>
        </p:spPr>
        <p:txBody>
          <a:bodyPr vert="horz" rtlCol="0" anchor="t" anchorCtr="0"/>
          <a:lstStyle/>
          <a:p>
            <a:pPr algn="l">
              <a:lnSpc>
                <a:spcPct val="100000"/>
              </a:lnSpc>
            </a:pPr>
            <a:r>
              <a:rPr lang="en-US" altLang="zh-CN" sz="2800" b="1" i="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OA</a:t>
            </a:r>
            <a:r>
              <a:rPr lang="zh-CN" altLang="en-US" sz="2800" b="1" i="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流程审批效率</a:t>
            </a:r>
            <a:endParaRPr lang="zh-CN" altLang="en-US" sz="2800" b="1" i="0" dirty="0" smtClean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14" name="Object 2014"/>
          <p:cNvSpPr txBox="1"/>
          <p:nvPr/>
        </p:nvSpPr>
        <p:spPr>
          <a:xfrm>
            <a:off x="5661025" y="877570"/>
            <a:ext cx="643255" cy="833755"/>
          </a:xfrm>
          <a:prstGeom prst="rect">
            <a:avLst/>
          </a:prstGeom>
        </p:spPr>
        <p:txBody>
          <a:bodyPr vert="horz" rtlCol="0" anchor="t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7" name="Object 2017"/>
          <p:cNvSpPr txBox="1"/>
          <p:nvPr/>
        </p:nvSpPr>
        <p:spPr>
          <a:xfrm>
            <a:off x="6570980" y="2338070"/>
            <a:ext cx="3471545" cy="518160"/>
          </a:xfrm>
          <a:prstGeom prst="rect">
            <a:avLst/>
          </a:prstGeom>
        </p:spPr>
        <p:txBody>
          <a:bodyPr vert="horz" rtlCol="0" anchor="t" anchorCtr="0"/>
          <a:lstStyle/>
          <a:p>
            <a:pPr algn="l">
              <a:lnSpc>
                <a:spcPct val="100000"/>
              </a:lnSpc>
            </a:pPr>
            <a:r>
              <a:rPr lang="en-US" altLang="zh-CN" sz="2800" b="1" i="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OA</a:t>
            </a:r>
            <a:r>
              <a:rPr lang="zh-CN" altLang="en-US" sz="2800" b="1" i="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节点审批效率</a:t>
            </a:r>
            <a:endParaRPr lang="zh-CN" altLang="en-US" sz="2800" b="1" i="0" dirty="0" smtClean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20" name="Object 2020"/>
          <p:cNvSpPr txBox="1"/>
          <p:nvPr/>
        </p:nvSpPr>
        <p:spPr>
          <a:xfrm>
            <a:off x="5661025" y="2349500"/>
            <a:ext cx="742950" cy="833755"/>
          </a:xfrm>
          <a:prstGeom prst="rect">
            <a:avLst/>
          </a:prstGeom>
        </p:spPr>
        <p:txBody>
          <a:bodyPr vert="horz" rtlCol="0" anchor="t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3" name="Object 2023"/>
          <p:cNvSpPr txBox="1"/>
          <p:nvPr/>
        </p:nvSpPr>
        <p:spPr>
          <a:xfrm>
            <a:off x="6570980" y="3813175"/>
            <a:ext cx="3469640" cy="518160"/>
          </a:xfrm>
          <a:prstGeom prst="rect">
            <a:avLst/>
          </a:prstGeom>
        </p:spPr>
        <p:txBody>
          <a:bodyPr vert="horz" rtlCol="0" anchor="t" anchorCtr="0"/>
          <a:lstStyle/>
          <a:p>
            <a:pPr algn="l">
              <a:lnSpc>
                <a:spcPct val="100000"/>
              </a:lnSpc>
            </a:pPr>
            <a:r>
              <a:rPr lang="zh-CN" altLang="en-US" sz="2800" b="1" i="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数据详情</a:t>
            </a:r>
            <a:endParaRPr lang="zh-CN" altLang="en-US" sz="2800" b="1" i="0" dirty="0" smtClean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6" name="Object 2026"/>
          <p:cNvSpPr txBox="1"/>
          <p:nvPr/>
        </p:nvSpPr>
        <p:spPr>
          <a:xfrm>
            <a:off x="5661025" y="3827780"/>
            <a:ext cx="749300" cy="833755"/>
          </a:xfrm>
          <a:prstGeom prst="rect">
            <a:avLst/>
          </a:prstGeom>
        </p:spPr>
        <p:txBody>
          <a:bodyPr vert="horz" rtlCol="0" anchor="t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9" name="Object 2029"/>
          <p:cNvSpPr txBox="1"/>
          <p:nvPr/>
        </p:nvSpPr>
        <p:spPr>
          <a:xfrm>
            <a:off x="6570980" y="5291455"/>
            <a:ext cx="3470275" cy="518160"/>
          </a:xfrm>
          <a:prstGeom prst="rect">
            <a:avLst/>
          </a:prstGeom>
        </p:spPr>
        <p:txBody>
          <a:bodyPr vert="horz" rtlCol="0" anchor="t" anchorCtr="0"/>
          <a:lstStyle/>
          <a:p>
            <a:pPr algn="l">
              <a:lnSpc>
                <a:spcPct val="100000"/>
              </a:lnSpc>
            </a:pPr>
            <a:r>
              <a:rPr lang="zh-CN" altLang="en-US" sz="2800" b="1" i="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zh-CN" altLang="en-US" sz="2800" b="1" i="0" dirty="0" smtClean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2" name="Object 2032"/>
          <p:cNvSpPr txBox="1"/>
          <p:nvPr/>
        </p:nvSpPr>
        <p:spPr>
          <a:xfrm>
            <a:off x="5661025" y="5306695"/>
            <a:ext cx="762000" cy="833755"/>
          </a:xfrm>
          <a:prstGeom prst="rect">
            <a:avLst/>
          </a:prstGeom>
        </p:spPr>
        <p:txBody>
          <a:bodyPr vert="horz" rtlCol="0" anchor="t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OA</a:t>
            </a:r>
            <a:r>
              <a:rPr lang="zh-CN" altLang="en-US" b="1" dirty="0" smtClean="0"/>
              <a:t>数据展示查看路径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2405" y="1557655"/>
            <a:ext cx="5667375" cy="4922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8335" y="897255"/>
            <a:ext cx="605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路径：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首页→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数据展示→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更多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423160" y="4580890"/>
            <a:ext cx="548005" cy="5759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3684905" y="6020435"/>
            <a:ext cx="273685" cy="59436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01215" y="4787900"/>
            <a:ext cx="492760" cy="461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92780" y="5815330"/>
            <a:ext cx="492760" cy="461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1557655"/>
            <a:ext cx="5386705" cy="4875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 smtClean="0"/>
              <a:t>OA流程审批效率</a:t>
            </a:r>
            <a:endParaRPr lang="zh-CN" altLang="en-US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658495"/>
            <a:ext cx="11186795" cy="2742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" y="3863975"/>
            <a:ext cx="4497705" cy="28644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96865" y="3854450"/>
            <a:ext cx="68135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流程审批效率排行榜 定义：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各单位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所提交的流程审批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效率：以流程的平均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审批时长（小时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）降序排列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使用说明：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“TOP”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可查看相应数据图表；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点击二级单位柱状图，可显示该单位下所有三级单位的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流程审批效率；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单位级别说明：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下箭头 8"/>
          <p:cNvSpPr/>
          <p:nvPr/>
        </p:nvSpPr>
        <p:spPr>
          <a:xfrm rot="20460000" flipH="1">
            <a:off x="2451100" y="3424555"/>
            <a:ext cx="292100" cy="871855"/>
          </a:xfrm>
          <a:prstGeom prst="downArrow">
            <a:avLst>
              <a:gd name="adj1" fmla="val 50000"/>
              <a:gd name="adj2" fmla="val 101744"/>
            </a:avLst>
          </a:prstGeom>
          <a:solidFill>
            <a:srgbClr val="2E52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268085" y="5885180"/>
          <a:ext cx="4624070" cy="73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50"/>
                <a:gridCol w="2286000"/>
                <a:gridCol w="12649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</a:t>
                      </a: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L实业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流程与数字化转型中心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流程管理部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一级单位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二级单位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三级单位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 smtClean="0"/>
              <a:t>OA节点审批效率</a:t>
            </a:r>
            <a:endParaRPr lang="zh-CN" altLang="en-US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" y="669925"/>
            <a:ext cx="11453495" cy="3066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" y="3881755"/>
            <a:ext cx="4100195" cy="281559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 rot="20460000" flipH="1">
            <a:off x="2651125" y="3641725"/>
            <a:ext cx="292100" cy="871855"/>
          </a:xfrm>
          <a:prstGeom prst="downArrow">
            <a:avLst>
              <a:gd name="adj1" fmla="val 50000"/>
              <a:gd name="adj2" fmla="val 101744"/>
            </a:avLst>
          </a:prstGeom>
          <a:solidFill>
            <a:srgbClr val="2E52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42560" y="3829050"/>
            <a:ext cx="67449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  OA节点审批效率排行榜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各单位所提交的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节点审批效率：以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人均节点处理时长（小时）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降序排列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buFont typeface="+mj-ea"/>
              <a:buNone/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使用说明：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搜索“TOP”、“月份”、“机构”可查看相应数据图表；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点击二级单位柱状图，可显示该单位下所有三级单位的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流程审批效率；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单位级别说明：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132195" y="5873115"/>
          <a:ext cx="4624070" cy="73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50"/>
                <a:gridCol w="2286000"/>
                <a:gridCol w="1264920"/>
              </a:tblGrid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</a:t>
                      </a: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L实业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流程与数字化转型中心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流程管理部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一级单位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二级单位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三级单位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OA</a:t>
            </a:r>
            <a:r>
              <a:rPr lang="zh-CN" altLang="en-US" b="1" dirty="0" smtClean="0"/>
              <a:t>运行报表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数据详情</a:t>
            </a:r>
            <a:endParaRPr lang="zh-CN" altLang="en-US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580" y="1184910"/>
            <a:ext cx="11779250" cy="2548255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3739515" y="586740"/>
            <a:ext cx="7020560" cy="1148080"/>
          </a:xfrm>
          <a:prstGeom prst="wedgeRectCallout">
            <a:avLst>
              <a:gd name="adj1" fmla="val -44925"/>
              <a:gd name="adj2" fmla="val 87774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点击月份可以查看每个月的数据；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点击导出清单，可以导出所有数据；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个模块：各单位所建流程数量及审批效率、流程运行效率（汇总）、流程运行效率（详细）、各单位所用流程审批效率。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4007485"/>
            <a:ext cx="2292350" cy="2609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85" y="3987165"/>
            <a:ext cx="2129790" cy="21297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970" y="3940175"/>
            <a:ext cx="2150110" cy="27095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030" y="3996690"/>
            <a:ext cx="2978150" cy="2597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4085" y="48895"/>
            <a:ext cx="6659880" cy="53784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 smtClean="0">
                <a:sym typeface="+mn-ea"/>
              </a:rPr>
              <a:t>各单位所建流程数量及审批效率—计算逻辑</a:t>
            </a:r>
            <a:endParaRPr lang="zh-CN" altLang="en-US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45515"/>
            <a:ext cx="12192000" cy="285115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0" y="3796177"/>
          <a:ext cx="12192000" cy="2693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45"/>
                <a:gridCol w="1419779"/>
                <a:gridCol w="690120"/>
                <a:gridCol w="726928"/>
                <a:gridCol w="853928"/>
                <a:gridCol w="1758167"/>
                <a:gridCol w="2069260"/>
                <a:gridCol w="2930710"/>
                <a:gridCol w="1052863"/>
              </a:tblGrid>
              <a:tr h="7893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列标题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流程总数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＞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新增＞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流程使用次数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流程平均运行节点数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平均完成时间（小时）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>
                          <a:sym typeface="+mn-ea"/>
                        </a:rPr>
                        <a:t> </a:t>
                      </a:r>
                      <a:r>
                        <a:rPr lang="zh-CN" altLang="en-US" sz="1400" dirty="0" smtClean="0">
                          <a:sym typeface="+mn-ea"/>
                        </a:rPr>
                        <a:t>＞</a:t>
                      </a:r>
                      <a:r>
                        <a:rPr lang="en-US" altLang="zh-CN" sz="1400" dirty="0" smtClean="0">
                          <a:sym typeface="+mn-ea"/>
                        </a:rPr>
                        <a:t>90</a:t>
                      </a:r>
                      <a:r>
                        <a:rPr lang="zh-CN" altLang="en-US" sz="1400" dirty="0" smtClean="0">
                          <a:sym typeface="+mn-ea"/>
                        </a:rPr>
                        <a:t>天未完成审批工作流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90411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计算逻辑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截止本月各单位所建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流程（模板）的数量（包含本月新增的，以下同）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不含：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）“设计节点数”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=0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的；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）已冻结的流程模板；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这些流程中，最长设计路径≤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的流程数量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这些流程中，最长设计路径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&gt;5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的流程数量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本月新建的最长设计路径＞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的流程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各单位所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建流程模板，在本月</a:t>
                      </a:r>
                      <a:r>
                        <a:rPr lang="zh-CN" altLang="en-US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正常完成审批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的工作流数量；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不含：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）未完成审批的；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中途废止的；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审批时间为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不限制流程起草时间；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以左侧统计的“流程使用次数”明细为基准，计算这些工作流的</a:t>
                      </a:r>
                      <a:r>
                        <a:rPr lang="zh-CN" altLang="en-US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平均有效审核节点数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不含：起草、结束、抄送、系统判断等节点；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包含：驳回、加签；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以左侧统计的“流程使用次数”明细为基准，计算这些工作流的</a:t>
                      </a:r>
                      <a:r>
                        <a:rPr lang="zh-CN" altLang="en-US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平均完成审批的时间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单条工作流的审批时间计算方式：（结束审批时间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开始审批时间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=sum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（平均完成时间*流程使用次数）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/sum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（流程使用次数）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截止至数据查看时间，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各单位所建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OA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流程（模板）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＞90天未完成审批的工作流数量</a:t>
                      </a:r>
                      <a:endParaRPr lang="zh-CN" altLang="en-US" sz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>
                        <a:buNone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4085" y="48895"/>
            <a:ext cx="9996805" cy="53784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 smtClean="0">
                <a:sym typeface="+mn-ea"/>
              </a:rPr>
              <a:t>各单位所建流程数量及审批效率—＞90天未完成审批工作流明细</a:t>
            </a:r>
            <a:endParaRPr lang="zh-CN" altLang="en-US" b="1" dirty="0" smtClean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1300" y="980440"/>
            <a:ext cx="11709400" cy="2120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935" y="3559175"/>
            <a:ext cx="5231765" cy="2893695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 rot="21060000" flipH="1">
            <a:off x="11120755" y="3011170"/>
            <a:ext cx="227330" cy="722630"/>
          </a:xfrm>
          <a:prstGeom prst="downArrow">
            <a:avLst>
              <a:gd name="adj1" fmla="val 50000"/>
              <a:gd name="adj2" fmla="val 79931"/>
            </a:avLst>
          </a:prstGeom>
          <a:solidFill>
            <a:srgbClr val="305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1300" y="3559175"/>
            <a:ext cx="60540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＞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天未完成审批工作流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作用：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可查看并导出各单位所建的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＞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天未完成审批工作流明细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，用于分析整体流程运营情况，识别超期未审批流程的集中区域（模板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单位），以便进行下一步具体改进；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导出方式：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各单位所建流程数量及审批效率；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＞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天未完成审批工作流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→ 点击数据；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③导出。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29180" y="586105"/>
            <a:ext cx="532765" cy="841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①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30005" y="776605"/>
            <a:ext cx="5816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②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30890" y="6141085"/>
            <a:ext cx="472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③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4085" y="48895"/>
            <a:ext cx="6332220" cy="537845"/>
          </a:xfrm>
        </p:spPr>
        <p:txBody>
          <a:bodyPr/>
          <a:lstStyle/>
          <a:p>
            <a:r>
              <a:rPr lang="zh-CN" altLang="en-US" b="1" dirty="0" smtClean="0"/>
              <a:t>流程运行效率（汇总）——计算逻辑说明</a:t>
            </a:r>
            <a:endParaRPr lang="zh-CN" altLang="en-US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20328"/>
            <a:ext cx="12192000" cy="314509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9230" y="3458845"/>
          <a:ext cx="11829415" cy="3013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85"/>
                <a:gridCol w="888365"/>
                <a:gridCol w="1938020"/>
                <a:gridCol w="2151380"/>
                <a:gridCol w="2044065"/>
                <a:gridCol w="2544445"/>
                <a:gridCol w="1544955"/>
              </a:tblGrid>
              <a:tr h="8832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列标题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最长设计路径节点区间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流程数量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流程使用次数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平均实际运行有效审核节点数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平均完成时间</a:t>
                      </a:r>
                      <a:r>
                        <a:rPr lang="en-US" altLang="zh-CN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r>
                        <a:rPr lang="en-US" altLang="zh-CN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流程使用频率占比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213042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计算逻辑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按照“最长设计路径”分段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按照“最长设计路径”分段统计流程模板数量，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不含：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）“设计节点数”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）已冻结的流程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模板；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按照“最长设计路径”，分段统计此段内所有模板的使用次数（正常完成审批的工作流的数量）：</a:t>
                      </a:r>
                      <a:br>
                        <a:rPr lang="zh-CN" alt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不含：</a:t>
                      </a:r>
                      <a:br>
                        <a:rPr lang="zh-CN" altLang="en-US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）未完成审批的；</a:t>
                      </a:r>
                      <a:br>
                        <a:rPr lang="zh-CN" alt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中途废止的；</a:t>
                      </a:r>
                      <a:br>
                        <a:rPr lang="zh-CN" alt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审批时间为</a:t>
                      </a:r>
                      <a:r>
                        <a:rPr lang="en-US" altLang="zh-CN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的；</a:t>
                      </a:r>
                      <a:br>
                        <a:rPr lang="zh-CN" altLang="en-US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不限制流程起草时间</a:t>
                      </a:r>
                      <a:r>
                        <a:rPr lang="zh-CN" altLang="en-US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zh-CN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以左侧统计的“流程使用次数”明细为基准，计算这些工作流的平均</a:t>
                      </a:r>
                      <a:r>
                        <a:rPr lang="zh-CN" altLang="en-US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有效审核节点数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不含：起草、结束、抄送、系统判断等节点；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包含：驳回、加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以左侧统计的“流程使用次数”明细为基准，计算这些工作流的</a:t>
                      </a:r>
                      <a:r>
                        <a:rPr lang="zh-CN" altLang="en-US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平均完成审批的时间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单条工作流的审批时间计算方式：（结束审批时间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开始审批时间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=sum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（平均完成时间*流程使用次数）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/sum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（流程使用次数）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分段统计使用次数占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</a:t>
                      </a:r>
                      <a:endParaRPr lang="en-US" altLang="zh-CN" sz="1200" b="0" i="0" u="none" strike="noStrike" dirty="0" smtClean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各单位可通过查看过长流程的使用频率，确定是否有梳理的必要；</a:t>
                      </a:r>
                      <a:endParaRPr lang="en-US" altLang="zh-CN" sz="1200" b="0" i="0" u="none" strike="noStrike" dirty="0" smtClean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287,&quot;width&quot;:8390}"/>
</p:tagLst>
</file>

<file path=ppt/tags/tag2.xml><?xml version="1.0" encoding="utf-8"?>
<p:tagLst xmlns:p="http://schemas.openxmlformats.org/presentationml/2006/main">
  <p:tag name="KSO_WM_UNIT_TABLE_BEAUTIFY" val="smartTable{456df6a6-a4d9-4a99-99b0-33409714f86a}"/>
  <p:tag name="TABLE_ENDDRAG_ORIGIN_RECT" val="364*72"/>
  <p:tag name="TABLE_ENDDRAG_RECT" val="451*457*364*72"/>
</p:tagLst>
</file>

<file path=ppt/tags/tag3.xml><?xml version="1.0" encoding="utf-8"?>
<p:tagLst xmlns:p="http://schemas.openxmlformats.org/presentationml/2006/main">
  <p:tag name="KSO_WM_UNIT_TABLE_BEAUTIFY" val="smartTable{456df6a6-a4d9-4a99-99b0-33409714f86a}"/>
  <p:tag name="TABLE_ENDDRAG_ORIGIN_RECT" val="364*72"/>
  <p:tag name="TABLE_ENDDRAG_RECT" val="451*457*364*72"/>
</p:tagLst>
</file>

<file path=ppt/tags/tag4.xml><?xml version="1.0" encoding="utf-8"?>
<p:tagLst xmlns:p="http://schemas.openxmlformats.org/presentationml/2006/main">
  <p:tag name="KSO_WM_UNIT_TABLE_BEAUTIFY" val="smartTable{a2efe48e-6688-4286-98de-00f2a7923dd9}"/>
</p:tagLst>
</file>

<file path=ppt/tags/tag5.xml><?xml version="1.0" encoding="utf-8"?>
<p:tagLst xmlns:p="http://schemas.openxmlformats.org/presentationml/2006/main">
  <p:tag name="KSO_WM_UNIT_PLACING_PICTURE_USER_VIEWPORT" val="{&quot;height&quot;:3340,&quot;width&quot;:18440}"/>
</p:tagLst>
</file>

<file path=ppt/tags/tag6.xml><?xml version="1.0" encoding="utf-8"?>
<p:tagLst xmlns:p="http://schemas.openxmlformats.org/presentationml/2006/main">
  <p:tag name="KSO_WM_UNIT_TABLE_BEAUTIFY" val="smartTable{bd3a6f77-6317-46d8-a3e1-507a7a84e5c6}"/>
  <p:tag name="TABLE_ENDDRAG_ORIGIN_RECT" val="931*237"/>
  <p:tag name="TABLE_ENDDRAG_RECT" val="18*272*931*237"/>
</p:tagLst>
</file>

<file path=ppt/tags/tag7.xml><?xml version="1.0" encoding="utf-8"?>
<p:tagLst xmlns:p="http://schemas.openxmlformats.org/presentationml/2006/main">
  <p:tag name="KSO_WM_UNIT_TABLE_BEAUTIFY" val="smartTable{bd3a6f77-6317-46d8-a3e1-507a7a84e5c6}"/>
  <p:tag name="TABLE_ENDDRAG_ORIGIN_RECT" val="907*289"/>
  <p:tag name="TABLE_ENDDRAG_RECT" val="14*220*907*289"/>
</p:tagLst>
</file>

<file path=ppt/tags/tag8.xml><?xml version="1.0" encoding="utf-8"?>
<p:tagLst xmlns:p="http://schemas.openxmlformats.org/presentationml/2006/main">
  <p:tag name="KSO_WM_UNIT_TABLE_BEAUTIFY" val="smartTable{0a498055-2c7f-448f-b17f-8ef9c2eb0022}"/>
  <p:tag name="TABLE_ENDDRAG_ORIGIN_RECT" val="930*260"/>
  <p:tag name="TABLE_ENDDRAG_RECT" val="23*226*930*260"/>
</p:tagLst>
</file>

<file path=ppt/tags/tag9.xml><?xml version="1.0" encoding="utf-8"?>
<p:tagLst xmlns:p="http://schemas.openxmlformats.org/presentationml/2006/main">
  <p:tag name="KSO_WPP_MARK_KEY" val="9c3c77f2-62aa-4c5e-adb8-415b3ddf261d"/>
  <p:tag name="COMMONDATA" val="eyJoZGlkIjoiMjc5NGY1NmFhZWU1NDkyNGQ3NWQ1MDI0MTVhMzRiMj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3127</Words>
  <Application>WPS 演示</Application>
  <PresentationFormat>宽屏</PresentationFormat>
  <Paragraphs>357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FZLanTingHei-M-GBK</vt:lpstr>
      <vt:lpstr>Helvetica</vt:lpstr>
      <vt:lpstr>方正姚体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OA数据展示查看路径</vt:lpstr>
      <vt:lpstr>OA流程审批效率</vt:lpstr>
      <vt:lpstr>OA节点审批效率</vt:lpstr>
      <vt:lpstr>OA运行报表 数据详情</vt:lpstr>
      <vt:lpstr>各单位所建流程数量及审批效率—计算逻辑</vt:lpstr>
      <vt:lpstr>各单位所建流程数量及审批效率—＞90天未完成审批工作流明细</vt:lpstr>
      <vt:lpstr>流程运行效率（汇总）——计算逻辑说明</vt:lpstr>
      <vt:lpstr>流程运行效率（详细）—计算逻辑说明</vt:lpstr>
      <vt:lpstr>流程运行效率（详细）—特定流程模板搜索方式</vt:lpstr>
      <vt:lpstr>流程运行效率（详细）——本月已完成审批的工作流明细</vt:lpstr>
      <vt:lpstr>流程运行效率（详细）——＞90天未完成审批工作流明细</vt:lpstr>
      <vt:lpstr>各单位所用流程审批效率—计算逻辑</vt:lpstr>
      <vt:lpstr>各单位所用流程审批效率—＞90天未完成审批工作流明细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w1683</dc:creator>
  <cp:lastModifiedBy>Alice game</cp:lastModifiedBy>
  <cp:revision>204</cp:revision>
  <cp:lastPrinted>2022-01-05T03:46:00Z</cp:lastPrinted>
  <dcterms:created xsi:type="dcterms:W3CDTF">2022-01-05T03:46:00Z</dcterms:created>
  <dcterms:modified xsi:type="dcterms:W3CDTF">2023-04-06T08:02:18Z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644E792863F5452B9944CA170004C2A6</vt:lpwstr>
  </property>
</Properties>
</file>