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54" r:id="rId2"/>
    <p:sldMasterId id="2147483683" r:id="rId3"/>
  </p:sldMasterIdLst>
  <p:notesMasterIdLst>
    <p:notesMasterId r:id="rId11"/>
  </p:notesMasterIdLst>
  <p:sldIdLst>
    <p:sldId id="263" r:id="rId4"/>
    <p:sldId id="2147479524" r:id="rId5"/>
    <p:sldId id="2147473067" r:id="rId6"/>
    <p:sldId id="2147479529" r:id="rId7"/>
    <p:sldId id="2147479530" r:id="rId8"/>
    <p:sldId id="2147479531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钰棋" initials="黄钰棋" lastIdx="1" clrIdx="0">
    <p:extLst>
      <p:ext uri="{19B8F6BF-5375-455C-9EA6-DF929625EA0E}">
        <p15:presenceInfo xmlns:p15="http://schemas.microsoft.com/office/powerpoint/2012/main" userId="S-1-5-21-1495940435-1635398450-2130403006-508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FF2600"/>
    <a:srgbClr val="FF7E79"/>
    <a:srgbClr val="FF9300"/>
    <a:srgbClr val="008F00"/>
    <a:srgbClr val="4E8F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6"/>
    <p:restoredTop sz="92175" autoAdjust="0"/>
  </p:normalViewPr>
  <p:slideViewPr>
    <p:cSldViewPr snapToGrid="0" snapToObjects="1">
      <p:cViewPr varScale="1">
        <p:scale>
          <a:sx n="97" d="100"/>
          <a:sy n="97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42-EA4F-A36D-C7EC0ED24DE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42-EA4F-A36D-C7EC0ED24DE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42-EA4F-A36D-C7EC0ED24DE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442-EA4F-A36D-C7EC0ED24D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未立项</c:v>
                </c:pt>
                <c:pt idx="1">
                  <c:v>执行中</c:v>
                </c:pt>
                <c:pt idx="2">
                  <c:v>已结项</c:v>
                </c:pt>
                <c:pt idx="3">
                  <c:v>延期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7-FC4F-A9F1-90D48AD7A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DE-474F-8501-89E5B00B2C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DE-474F-8501-89E5B00B2C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DE-474F-8501-89E5B00B2C3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DE-474F-8501-89E5B00B2C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未立项</c:v>
                </c:pt>
                <c:pt idx="1">
                  <c:v>执行中</c:v>
                </c:pt>
                <c:pt idx="2">
                  <c:v>已结项</c:v>
                </c:pt>
                <c:pt idx="3">
                  <c:v>延期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DE-474F-8501-89E5B00B2C3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A-D644-9E23-C38E66A1620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A-D644-9E23-C38E66A1620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A-D644-9E23-C38E66A1620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A-D644-9E23-C38E66A162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未立项</c:v>
                </c:pt>
                <c:pt idx="1">
                  <c:v>执行中</c:v>
                </c:pt>
                <c:pt idx="2">
                  <c:v>已结项</c:v>
                </c:pt>
                <c:pt idx="3">
                  <c:v>延期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9A-D644-9E23-C38E66A1620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B-4946-AD1A-A7772C8BAEA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B-4946-AD1A-A7772C8BAEA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9B-4946-AD1A-A7772C8BAEA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9B-4946-AD1A-A7772C8BAE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未立项</c:v>
                </c:pt>
                <c:pt idx="1">
                  <c:v>执行中</c:v>
                </c:pt>
                <c:pt idx="2">
                  <c:v>已结项</c:v>
                </c:pt>
                <c:pt idx="3">
                  <c:v>延期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9B-4946-AD1A-A7772C8BAEA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类别 1</cx:pt>
          <cx:pt idx="1">类别 3</cx:pt>
          <cx:pt idx="2">类别 1</cx:pt>
          <cx:pt idx="3">类别 2</cx:pt>
          <cx:pt idx="4">类别 4</cx:pt>
          <cx:pt idx="5">类别 1</cx:pt>
          <cx:pt idx="6">类别 4</cx:pt>
          <cx:pt idx="7">类别 3</cx:pt>
          <cx:pt idx="8">类别 4</cx:pt>
          <cx:pt idx="9">类别 1</cx:pt>
          <cx:pt idx="10">类别 2</cx:pt>
          <cx:pt idx="11">类别 4</cx:pt>
          <cx:pt idx="12">类别 4</cx:pt>
          <cx:pt idx="13">类别 2</cx:pt>
          <cx:pt idx="14">类别 1</cx:pt>
          <cx:pt idx="15">类别 1</cx:pt>
          <cx:pt idx="16">类别 1</cx:pt>
          <cx:pt idx="17">类别 4</cx:pt>
          <cx:pt idx="18">类别 4</cx:pt>
          <cx:pt idx="19">类别 4</cx:pt>
          <cx:pt idx="20">类别 1</cx:pt>
          <cx:pt idx="21">类别 1</cx:pt>
          <cx:pt idx="22">类别 4</cx:pt>
          <cx:pt idx="23">类别 1</cx:pt>
          <cx:pt idx="24">类别 1</cx:pt>
          <cx:pt idx="25">类别 4</cx:pt>
          <cx:pt idx="26">类别 1</cx:pt>
          <cx:pt idx="27">类别 4</cx:pt>
          <cx:pt idx="28">类别 4</cx:pt>
          <cx:pt idx="29">类别 4</cx:pt>
          <cx:pt idx="30">类别 4</cx:pt>
          <cx:pt idx="31">类别 2</cx:pt>
          <cx:pt idx="32">类别 4</cx:pt>
          <cx:pt idx="33">类别 1</cx:pt>
          <cx:pt idx="34">类别 4</cx:pt>
          <cx:pt idx="35">类别 1</cx:pt>
          <cx:pt idx="36">类别 4</cx:pt>
          <cx:pt idx="37">类别 2</cx:pt>
          <cx:pt idx="38">类别 4</cx:pt>
          <cx:pt idx="39">类别 3</cx:pt>
          <cx:pt idx="40">类别 4</cx:pt>
          <cx:pt idx="41">类别 4</cx:pt>
          <cx:pt idx="42">类别 2</cx:pt>
          <cx:pt idx="43">类别 4</cx:pt>
          <cx:pt idx="44">类别 1</cx:pt>
          <cx:pt idx="45">类别 1</cx:pt>
          <cx:pt idx="46">类别 1</cx:pt>
          <cx:pt idx="47">类别 2</cx:pt>
          <cx:pt idx="48">类别 4</cx:pt>
          <cx:pt idx="49">类别 4</cx:pt>
        </cx:lvl>
      </cx:strDim>
      <cx:numDim type="val">
        <cx:f>Sheet1!$B$2:$B$51</cx:f>
        <cx:lvl ptCount="50" formatCode="G/通用格式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000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cx:txPr>
    </cx:title>
    <cx:plotArea>
      <cx:plotAreaRegion>
        <cx:series layoutId="clusteredColumn" uniqueId="{F1EB7477-84FD-7943-8FBF-0FC9D7380A5D}">
          <cx:tx>
            <cx:txData>
              <cx:f>Sheet1!$B$1</cx:f>
              <cx:v>系列 1</cx:v>
            </cx:txData>
          </cx:tx>
          <cx:dataLabels pos="inBase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2F79E24A-D684-1C49-8DDF-BCE131047727}">
          <cx:axisId val="2"/>
        </cx:series>
      </cx:plotAreaRegion>
      <cx:axis id="0">
        <cx:catScaling gapWidth="0"/>
        <cx:title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endParaRPr lang="zh-CN" altLang="en-US" sz="1197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等线" panose="020F0502020204030204"/>
                <a:ea typeface="等线" panose="02010600030101010101" pitchFamily="2" charset="-122"/>
              </a:endParaRP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pPr>
            <a:endParaRPr lang="zh-CN" altLang="en-US" sz="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x:txPr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5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pPr>
            <a:endParaRPr lang="zh-CN" altLang="en-US" sz="105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pPr>
            <a:endParaRPr lang="zh-CN" alt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DC459-2FDE-384B-BC4D-E0C5A62CC53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F79E-B6B7-534B-AAEE-1F443B7D50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MPM</a:t>
            </a:r>
            <a:r>
              <a:rPr kumimoji="1" lang="zh-CN" altLang="en-US" dirty="0"/>
              <a:t>是实业推广费业务管理平台，市场营销项目在</a:t>
            </a:r>
            <a:r>
              <a:rPr kumimoji="1" lang="en-US" altLang="zh-CN" dirty="0" err="1"/>
              <a:t>mpm</a:t>
            </a:r>
            <a:r>
              <a:rPr kumimoji="1" lang="zh-CN" altLang="en-US" dirty="0"/>
              <a:t>上进行管理，它通过</a:t>
            </a:r>
            <a:r>
              <a:rPr kumimoji="1" lang="en-US" altLang="zh-CN" dirty="0"/>
              <a:t>4</a:t>
            </a:r>
            <a:r>
              <a:rPr kumimoji="1" lang="zh-CN" altLang="en-US" dirty="0"/>
              <a:t>大模块的信息，帮助多维度。</a:t>
            </a:r>
            <a:r>
              <a:rPr kumimoji="1" lang="en-US" altLang="zh-CN" dirty="0"/>
              <a:t>21</a:t>
            </a:r>
            <a:r>
              <a:rPr kumimoji="1" lang="zh-CN" altLang="en-US" dirty="0"/>
              <a:t>年上线，现在是所有产业已经上线使用。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60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项目的底层逻辑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12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01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053D8-4C33-519A-C8F8-8AB8C514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240A3-7400-6905-B161-ED3A8222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934D3-709F-2B11-FF24-119C8DAF0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4D46EC-44B5-4C20-AD7B-F6CBB5D4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72C75-3A17-AC8A-F303-C5BC54D86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20CD8E-FC27-6D1D-5A64-9749CFD1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49BC6-B2B1-B439-902A-C0A82681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AE9F8D-DD75-13CF-9DCF-FEB465DF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7BEC9-B434-8FB5-0E77-7B2510A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34D10-6655-6D91-DCDF-97A117A2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90B428-8D68-926C-624A-FD21010E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EA20A1-1FBD-BE0D-2948-CF419643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094F3A-267B-3FB5-AC33-89A1B70F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4FCF55-6640-291B-911F-C1C0F3EC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25E2A-2EA6-5FC6-63F0-DE56B643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0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7252-DA36-0553-747A-6E1E7056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1E9FA-A537-0F16-CAF7-009BE718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E82E4-4EA8-C05B-AC35-FBEB16B2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D5A14-D975-75AB-3C00-1F3425AD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D1936-6986-2B7A-43F0-EAED12C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C1943-84B9-168D-BB13-C7CD0814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02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00ED2-A8AB-6496-5DF9-F0CC38C8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F944E-134E-1168-9747-2FA400022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4C448-0147-81FC-F10B-D87A6C56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E70A8-35D5-EE59-7C58-4EC133F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91848-0275-E30B-B4F4-BAB3B25C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23FAB-50F9-68B3-1DD6-90EED158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2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ECDFB-31BC-E5D7-FB12-196AF7AE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FB756-B9C4-087F-02F6-30C49DBE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6140D-DDD0-860D-D7C3-FC04462E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864A3-9729-F991-4397-4692248E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4E4C4-8AC5-C857-9701-C54D1510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5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86F31-A782-E6AA-9259-7CE4A54CF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7EA93-ACA6-1E5C-EA14-FC576945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39F68-1192-20F7-F90E-763DB6A2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FB09A-995B-C963-F12A-B6576091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6B9F6-9F15-6DAF-C0D0-FA0F563F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8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5185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1BF0A13-6F3E-436B-9ACB-9CE67F141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42" y="6291102"/>
            <a:ext cx="935015" cy="4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4645E-6610-ECD2-3765-CAFE2DB0F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64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DE310ED5-E662-4C53-9121-A6714257E3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8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A6A077B6-25DF-4148-AB7B-270FC3086F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FFEB068-2BD6-4F52-8E09-F00D9CA60B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9351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EECC9-8D1A-C21A-D0FA-A37DC4F9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759551-6BD1-58D2-5E46-FF1E0FFA4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181-9993-C85B-98FC-CC493A18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B71F0-E5E0-D81A-19C5-7F12F68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C56D1-B94E-3607-722E-A2A17D44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C87D3-3D0A-2F54-D8A1-F446D20A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434B-3478-8CFC-1CC6-675BDF7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E156-1519-81B5-2171-EFEFFA22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B3D66-9889-7297-6721-82051008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73273-2EBD-F9AA-DFD8-1FE78D68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5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0D8A3-54A9-5D1C-A13E-98CEC5B8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694DB-5A09-3B44-0DD4-FCCF347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F94A6-CEC5-F1A6-CE49-24F117BD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E5369-0EFF-B465-08E6-34B99B60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D4D7D-CB88-9E9B-4231-67A32EC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D926-393D-A480-8601-BC0193E6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80BE-86B9-A882-6008-92A35E16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442D8-2322-00DF-51C9-CEB0F803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45BDF-58CC-3407-34EF-5E42C1CD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B01CC-AD97-C30A-6988-6935AF13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BE86B-FF26-5FFE-F9A9-A9C1E51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2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9A2C3D-15DF-8A46-800C-20EDB961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5F638-541F-11BF-074B-5B8A83FF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6CFB3-726B-AD5A-A345-9F046C83F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E232-7790-4217-BFD5-40F53A6C41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4CBF6-1832-1C94-81F9-28062544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45A8F-56CD-140A-84B5-CF1F3B2C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0159-9479-469B-91A5-224963F47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1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81385" y="6604000"/>
            <a:ext cx="526915" cy="24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65D26-FD4D-DA04-09EE-58EAEC785450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97746-889A-4572-8AFB-AB46A5F160CF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491F7-8EFD-B3AD-0A1D-88AF700E9A10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E52437-3581-F2E8-B599-66513835D108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7852A-923C-F0BD-8B43-CF5138421EBF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AAA827-A91D-4163-9920-27DAC280282D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6EA3F-25A6-2E6C-3800-4DE4410A7790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79BB7-E96D-A80C-BD80-3995852AAF36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AA30B-3755-DE86-93AC-BD1ED3500361}"/>
              </a:ext>
            </a:extLst>
          </p:cNvPr>
          <p:cNvSpPr/>
          <p:nvPr userDrawn="1"/>
        </p:nvSpPr>
        <p:spPr>
          <a:xfrm>
            <a:off x="-501188" y="3376678"/>
            <a:ext cx="306454" cy="30480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41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2.xml"/><Relationship Id="rId5" Type="http://schemas.openxmlformats.org/officeDocument/2006/relationships/image" Target="../media/image130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主标题为方正兰亭 , 最大30pt"/>
          <p:cNvSpPr txBox="1"/>
          <p:nvPr/>
        </p:nvSpPr>
        <p:spPr>
          <a:xfrm>
            <a:off x="160803" y="3726705"/>
            <a:ext cx="5403723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panose="02000000000000000000" pitchFamily="2" charset="-122"/>
              </a:rPr>
              <a:t>营销项目</a:t>
            </a:r>
            <a:r>
              <a:rPr lang="en-US" altLang="zh-CN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panose="02000000000000000000" pitchFamily="2" charset="-122"/>
              </a:rPr>
              <a:t>&amp;</a:t>
            </a:r>
            <a:r>
              <a:rPr lang="zh-CN" altLang="en-US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panose="02000000000000000000" pitchFamily="2" charset="-122"/>
              </a:rPr>
              <a:t>费用全生命周期管理</a:t>
            </a:r>
            <a:endParaRPr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4" name="副标题字体为方正兰亭, 14pt"/>
          <p:cNvSpPr txBox="1"/>
          <p:nvPr/>
        </p:nvSpPr>
        <p:spPr>
          <a:xfrm>
            <a:off x="2743584" y="5237936"/>
            <a:ext cx="51361" cy="23596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10820">
              <a:defRPr sz="28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cap="all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"/>
            </a:endParaRPr>
          </a:p>
        </p:txBody>
      </p:sp>
      <p:sp>
        <p:nvSpPr>
          <p:cNvPr id="5" name="Helvetica 常规体 8pt"/>
          <p:cNvSpPr txBox="1"/>
          <p:nvPr/>
        </p:nvSpPr>
        <p:spPr>
          <a:xfrm>
            <a:off x="179905" y="5623287"/>
            <a:ext cx="3418025" cy="30239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 defTabSz="421640">
              <a:defRPr sz="1600" b="0" cap="all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en-GB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1" y="1211127"/>
            <a:ext cx="1686959" cy="54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6A8EB3-8A39-F0DE-0B06-DBC15E61A99A}"/>
              </a:ext>
            </a:extLst>
          </p:cNvPr>
          <p:cNvSpPr txBox="1"/>
          <p:nvPr/>
        </p:nvSpPr>
        <p:spPr>
          <a:xfrm>
            <a:off x="124555" y="5335398"/>
            <a:ext cx="6105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cap="all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"/>
              </a:rPr>
              <a:t>全球</a:t>
            </a:r>
            <a:r>
              <a:rPr lang="zh-CN" altLang="en-US" sz="1200" cap="all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"/>
              </a:rPr>
              <a:t>市场中心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0DAEEC-2F06-F9E7-7682-3D67E405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1525640-2F0C-7B52-48EE-5BBE4532C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11965"/>
              </p:ext>
            </p:extLst>
          </p:nvPr>
        </p:nvGraphicFramePr>
        <p:xfrm>
          <a:off x="3630545" y="2655519"/>
          <a:ext cx="8457218" cy="3157574"/>
        </p:xfrm>
        <a:graphic>
          <a:graphicData uri="http://schemas.openxmlformats.org/drawingml/2006/table">
            <a:tbl>
              <a:tblPr/>
              <a:tblGrid>
                <a:gridCol w="798026">
                  <a:extLst>
                    <a:ext uri="{9D8B030D-6E8A-4147-A177-3AD203B41FA5}">
                      <a16:colId xmlns:a16="http://schemas.microsoft.com/office/drawing/2014/main" val="2121865491"/>
                    </a:ext>
                  </a:extLst>
                </a:gridCol>
                <a:gridCol w="557937">
                  <a:extLst>
                    <a:ext uri="{9D8B030D-6E8A-4147-A177-3AD203B41FA5}">
                      <a16:colId xmlns:a16="http://schemas.microsoft.com/office/drawing/2014/main" val="1679777818"/>
                    </a:ext>
                  </a:extLst>
                </a:gridCol>
                <a:gridCol w="594723">
                  <a:extLst>
                    <a:ext uri="{9D8B030D-6E8A-4147-A177-3AD203B41FA5}">
                      <a16:colId xmlns:a16="http://schemas.microsoft.com/office/drawing/2014/main" val="3545979201"/>
                    </a:ext>
                  </a:extLst>
                </a:gridCol>
                <a:gridCol w="498473">
                  <a:extLst>
                    <a:ext uri="{9D8B030D-6E8A-4147-A177-3AD203B41FA5}">
                      <a16:colId xmlns:a16="http://schemas.microsoft.com/office/drawing/2014/main" val="2156811830"/>
                    </a:ext>
                  </a:extLst>
                </a:gridCol>
                <a:gridCol w="666584">
                  <a:extLst>
                    <a:ext uri="{9D8B030D-6E8A-4147-A177-3AD203B41FA5}">
                      <a16:colId xmlns:a16="http://schemas.microsoft.com/office/drawing/2014/main" val="2669499042"/>
                    </a:ext>
                  </a:extLst>
                </a:gridCol>
                <a:gridCol w="657696">
                  <a:extLst>
                    <a:ext uri="{9D8B030D-6E8A-4147-A177-3AD203B41FA5}">
                      <a16:colId xmlns:a16="http://schemas.microsoft.com/office/drawing/2014/main" val="3052963187"/>
                    </a:ext>
                  </a:extLst>
                </a:gridCol>
                <a:gridCol w="632105">
                  <a:extLst>
                    <a:ext uri="{9D8B030D-6E8A-4147-A177-3AD203B41FA5}">
                      <a16:colId xmlns:a16="http://schemas.microsoft.com/office/drawing/2014/main" val="230361004"/>
                    </a:ext>
                  </a:extLst>
                </a:gridCol>
                <a:gridCol w="490561">
                  <a:extLst>
                    <a:ext uri="{9D8B030D-6E8A-4147-A177-3AD203B41FA5}">
                      <a16:colId xmlns:a16="http://schemas.microsoft.com/office/drawing/2014/main" val="3956227124"/>
                    </a:ext>
                  </a:extLst>
                </a:gridCol>
                <a:gridCol w="189492">
                  <a:extLst>
                    <a:ext uri="{9D8B030D-6E8A-4147-A177-3AD203B41FA5}">
                      <a16:colId xmlns:a16="http://schemas.microsoft.com/office/drawing/2014/main" val="3088096909"/>
                    </a:ext>
                  </a:extLst>
                </a:gridCol>
                <a:gridCol w="648171">
                  <a:extLst>
                    <a:ext uri="{9D8B030D-6E8A-4147-A177-3AD203B41FA5}">
                      <a16:colId xmlns:a16="http://schemas.microsoft.com/office/drawing/2014/main" val="1768788450"/>
                    </a:ext>
                  </a:extLst>
                </a:gridCol>
                <a:gridCol w="710000">
                  <a:extLst>
                    <a:ext uri="{9D8B030D-6E8A-4147-A177-3AD203B41FA5}">
                      <a16:colId xmlns:a16="http://schemas.microsoft.com/office/drawing/2014/main" val="3266756275"/>
                    </a:ext>
                  </a:extLst>
                </a:gridCol>
                <a:gridCol w="490561">
                  <a:extLst>
                    <a:ext uri="{9D8B030D-6E8A-4147-A177-3AD203B41FA5}">
                      <a16:colId xmlns:a16="http://schemas.microsoft.com/office/drawing/2014/main" val="1531426908"/>
                    </a:ext>
                  </a:extLst>
                </a:gridCol>
                <a:gridCol w="490561">
                  <a:extLst>
                    <a:ext uri="{9D8B030D-6E8A-4147-A177-3AD203B41FA5}">
                      <a16:colId xmlns:a16="http://schemas.microsoft.com/office/drawing/2014/main" val="2309582797"/>
                    </a:ext>
                  </a:extLst>
                </a:gridCol>
                <a:gridCol w="469866">
                  <a:extLst>
                    <a:ext uri="{9D8B030D-6E8A-4147-A177-3AD203B41FA5}">
                      <a16:colId xmlns:a16="http://schemas.microsoft.com/office/drawing/2014/main" val="1576256821"/>
                    </a:ext>
                  </a:extLst>
                </a:gridCol>
                <a:gridCol w="562462">
                  <a:extLst>
                    <a:ext uri="{9D8B030D-6E8A-4147-A177-3AD203B41FA5}">
                      <a16:colId xmlns:a16="http://schemas.microsoft.com/office/drawing/2014/main" val="77277453"/>
                    </a:ext>
                  </a:extLst>
                </a:gridCol>
              </a:tblGrid>
              <a:tr h="542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立项管理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项目代码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项目状态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项目负责人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项目等级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项目主导单位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计划开始时间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计划开始时间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项目预算总额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项目立项金额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项目预算剩余金额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加签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41284"/>
                  </a:ext>
                </a:extLst>
              </a:tr>
              <a:tr h="564032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立项金额分配明细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预算来源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预算部门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项目类型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L3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业务动因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L4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业务动因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品类分类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829626"/>
                  </a:ext>
                </a:extLst>
              </a:tr>
              <a:tr h="506535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　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项目简介及背景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立项报告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其他立项材料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525044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过程管理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阶段名称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计划开始时间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阶段附件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14242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结项管理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项目结项时间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结项报告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其他结项材料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73163"/>
                  </a:ext>
                </a:extLst>
              </a:tr>
              <a:tr h="5309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费用管理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项目立项金额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项目已实际报销金额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已垫付未报销金额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项目剩余可用金额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费用清单列表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918" marR="6918" marT="69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5688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DC63B2A-5A72-E966-2274-FE7E57E18BF5}"/>
              </a:ext>
            </a:extLst>
          </p:cNvPr>
          <p:cNvSpPr txBox="1"/>
          <p:nvPr/>
        </p:nvSpPr>
        <p:spPr>
          <a:xfrm>
            <a:off x="1066800" y="207857"/>
            <a:ext cx="107106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营销项目管理平台：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支持营销职能、财务、运营三大部门多维度看清推广费使用情况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弧 18">
            <a:extLst>
              <a:ext uri="{FF2B5EF4-FFF2-40B4-BE49-F238E27FC236}">
                <a16:creationId xmlns:a16="http://schemas.microsoft.com/office/drawing/2014/main" id="{52AE4592-BF79-741D-F851-B13D151CC845}"/>
              </a:ext>
            </a:extLst>
          </p:cNvPr>
          <p:cNvSpPr/>
          <p:nvPr/>
        </p:nvSpPr>
        <p:spPr>
          <a:xfrm rot="11136833">
            <a:off x="2238847" y="2030465"/>
            <a:ext cx="3313704" cy="4356816"/>
          </a:xfrm>
          <a:prstGeom prst="arc">
            <a:avLst>
              <a:gd name="adj1" fmla="val 16200000"/>
              <a:gd name="adj2" fmla="val 409694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BC7E09-832D-C760-7F1B-5AC74F866FF1}"/>
              </a:ext>
            </a:extLst>
          </p:cNvPr>
          <p:cNvSpPr/>
          <p:nvPr/>
        </p:nvSpPr>
        <p:spPr>
          <a:xfrm>
            <a:off x="2217609" y="2293757"/>
            <a:ext cx="975360" cy="97536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营销职能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75F0ACE-CFB6-A955-EF39-D034EF859BED}"/>
              </a:ext>
            </a:extLst>
          </p:cNvPr>
          <p:cNvSpPr/>
          <p:nvPr/>
        </p:nvSpPr>
        <p:spPr>
          <a:xfrm>
            <a:off x="1720545" y="3271117"/>
            <a:ext cx="975360" cy="97536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营销项目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66A9DD1-5131-9323-0C35-D55C44B8BE82}"/>
              </a:ext>
            </a:extLst>
          </p:cNvPr>
          <p:cNvSpPr/>
          <p:nvPr/>
        </p:nvSpPr>
        <p:spPr>
          <a:xfrm>
            <a:off x="1842533" y="4393647"/>
            <a:ext cx="1069121" cy="97536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DD4A668-39ED-4186-4B8D-86DD96EB8DD0}"/>
              </a:ext>
            </a:extLst>
          </p:cNvPr>
          <p:cNvSpPr/>
          <p:nvPr/>
        </p:nvSpPr>
        <p:spPr>
          <a:xfrm>
            <a:off x="2471269" y="5369007"/>
            <a:ext cx="975360" cy="97536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业务动因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BC6F41-8F1E-74F2-2249-31E5F4640051}"/>
              </a:ext>
            </a:extLst>
          </p:cNvPr>
          <p:cNvSpPr txBox="1"/>
          <p:nvPr/>
        </p:nvSpPr>
        <p:spPr>
          <a:xfrm>
            <a:off x="1584813" y="4588940"/>
            <a:ext cx="1584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品类</a:t>
            </a:r>
            <a:r>
              <a:rPr kumimoji="1"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</a:p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DDD43D-3CB2-1E60-1AE4-149D5B8C933D}"/>
              </a:ext>
            </a:extLst>
          </p:cNvPr>
          <p:cNvSpPr txBox="1"/>
          <p:nvPr/>
        </p:nvSpPr>
        <p:spPr>
          <a:xfrm>
            <a:off x="292608" y="990649"/>
            <a:ext cx="11899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各营销</a:t>
            </a:r>
            <a:r>
              <a:rPr kumimoji="1" lang="zh-CN" altLang="en-US" sz="1400" b="1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职能、财务、运营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三大部门，从</a:t>
            </a:r>
            <a:r>
              <a:rPr kumimoji="1" lang="zh-CN" altLang="en-US" sz="1400" b="1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多维度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看清推广费使用情况，</a:t>
            </a:r>
            <a:r>
              <a:rPr kumimoji="1" lang="zh-CN" altLang="en-US" sz="1400" b="1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帮助业务做准预算、辅助调优营销投入策略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，从而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提高营销投入整体</a:t>
            </a:r>
            <a:r>
              <a:rPr kumimoji="1"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ROI</a:t>
            </a:r>
            <a:endParaRPr kumimoji="1" lang="zh-CN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79C11E-CA67-9D75-6D56-2DD6D9AE4383}"/>
              </a:ext>
            </a:extLst>
          </p:cNvPr>
          <p:cNvSpPr txBox="1"/>
          <p:nvPr/>
        </p:nvSpPr>
        <p:spPr>
          <a:xfrm>
            <a:off x="7059171" y="2273786"/>
            <a:ext cx="3099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核心采集字段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42BB6F-F356-9858-6F1C-04180EBA0948}"/>
              </a:ext>
            </a:extLst>
          </p:cNvPr>
          <p:cNvSpPr txBox="1"/>
          <p:nvPr/>
        </p:nvSpPr>
        <p:spPr>
          <a:xfrm>
            <a:off x="0" y="3947311"/>
            <a:ext cx="1842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多维度呈现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营销资源投入及使用情况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C544AC-9317-438A-C66F-0D08A3F5B2F5}"/>
              </a:ext>
            </a:extLst>
          </p:cNvPr>
          <p:cNvSpPr txBox="1"/>
          <p:nvPr/>
        </p:nvSpPr>
        <p:spPr>
          <a:xfrm>
            <a:off x="1136546" y="1379135"/>
            <a:ext cx="11055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以往营销项目预算管理以职能模块进行划分，颗粒度不够、维度单一，难以支撑业务准确决策及分配营销资源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4A8925-5286-0BC1-C932-68DD5DC6C307}"/>
              </a:ext>
            </a:extLst>
          </p:cNvPr>
          <p:cNvSpPr/>
          <p:nvPr/>
        </p:nvSpPr>
        <p:spPr>
          <a:xfrm>
            <a:off x="382149" y="1393240"/>
            <a:ext cx="754397" cy="276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84345E1-CDBC-0DAE-9938-BF68D188DB65}"/>
              </a:ext>
            </a:extLst>
          </p:cNvPr>
          <p:cNvSpPr txBox="1"/>
          <p:nvPr/>
        </p:nvSpPr>
        <p:spPr>
          <a:xfrm>
            <a:off x="1128499" y="1771325"/>
            <a:ext cx="108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该平台可以更多维度地呈现预算使用情况，包括各个营销职能模块、项目维度、品类、产品线，帮助业务做准预算，为调优营销投入策略提供决策依据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E8DE273-4C68-D079-699A-1EDA5FF73EEE}"/>
              </a:ext>
            </a:extLst>
          </p:cNvPr>
          <p:cNvSpPr/>
          <p:nvPr/>
        </p:nvSpPr>
        <p:spPr>
          <a:xfrm>
            <a:off x="374101" y="1767025"/>
            <a:ext cx="754398" cy="267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endParaRPr lang="zh-CN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49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807AF18-54D2-C899-1C75-834D77485214}"/>
              </a:ext>
            </a:extLst>
          </p:cNvPr>
          <p:cNvSpPr/>
          <p:nvPr/>
        </p:nvSpPr>
        <p:spPr>
          <a:xfrm>
            <a:off x="1002298" y="161560"/>
            <a:ext cx="109666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营销项目管理平台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推广费定制化数据看板：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全面监测、在线实时反馈营销项目资源投入及预算使用进度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252756-79BF-475B-3FE4-8E3976AD42A9}"/>
              </a:ext>
            </a:extLst>
          </p:cNvPr>
          <p:cNvGrpSpPr/>
          <p:nvPr/>
        </p:nvGrpSpPr>
        <p:grpSpPr>
          <a:xfrm>
            <a:off x="97971" y="1415441"/>
            <a:ext cx="12094029" cy="5355473"/>
            <a:chOff x="97971" y="852548"/>
            <a:chExt cx="12140226" cy="5918366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B79EFBC-6671-16C2-AED8-55C07E6F4FE8}"/>
                </a:ext>
              </a:extLst>
            </p:cNvPr>
            <p:cNvSpPr/>
            <p:nvPr/>
          </p:nvSpPr>
          <p:spPr>
            <a:xfrm>
              <a:off x="8608669" y="1124163"/>
              <a:ext cx="3405671" cy="5644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D50E0D4-086B-BCB3-695D-7CAE084406BF}"/>
                </a:ext>
              </a:extLst>
            </p:cNvPr>
            <p:cNvSpPr/>
            <p:nvPr/>
          </p:nvSpPr>
          <p:spPr>
            <a:xfrm>
              <a:off x="4434538" y="4138865"/>
              <a:ext cx="4046599" cy="26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CE2BBD-E2D2-0492-E3CC-D04ECC023C0F}"/>
                </a:ext>
              </a:extLst>
            </p:cNvPr>
            <p:cNvSpPr/>
            <p:nvPr/>
          </p:nvSpPr>
          <p:spPr>
            <a:xfrm>
              <a:off x="177660" y="1134103"/>
              <a:ext cx="4046599" cy="26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D69E0AC-7BDB-BD52-3194-A59424653D0A}"/>
                </a:ext>
              </a:extLst>
            </p:cNvPr>
            <p:cNvSpPr txBox="1"/>
            <p:nvPr/>
          </p:nvSpPr>
          <p:spPr>
            <a:xfrm flipH="1">
              <a:off x="177659" y="3876729"/>
              <a:ext cx="39305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n"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各项目类型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/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业务动因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-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 项目分布、预算执行分布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A8C647D-B299-59B9-E03A-844EDF3E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068" y="4153728"/>
              <a:ext cx="1296500" cy="128075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B6AA88A-509D-4970-DD15-0AC973FD07C5}"/>
                </a:ext>
              </a:extLst>
            </p:cNvPr>
            <p:cNvSpPr txBox="1"/>
            <p:nvPr/>
          </p:nvSpPr>
          <p:spPr>
            <a:xfrm flipH="1">
              <a:off x="97971" y="862489"/>
              <a:ext cx="33378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n"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品牌基金及推广费预算执行进度分布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3325546-8994-8E90-08C3-B96C418E7A99}"/>
                </a:ext>
              </a:extLst>
            </p:cNvPr>
            <p:cNvSpPr txBox="1"/>
            <p:nvPr/>
          </p:nvSpPr>
          <p:spPr>
            <a:xfrm>
              <a:off x="423979" y="1328870"/>
              <a:ext cx="194044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品牌基金预算执行进度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实际已执行：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610EBD5D-149C-5718-8C16-9375CC91BA2A}"/>
                </a:ext>
              </a:extLst>
            </p:cNvPr>
            <p:cNvCxnSpPr/>
            <p:nvPr/>
          </p:nvCxnSpPr>
          <p:spPr>
            <a:xfrm>
              <a:off x="2412441" y="1991521"/>
              <a:ext cx="0" cy="33492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9851452-41C0-E3BB-23A8-DCB11E007FEB}"/>
                </a:ext>
              </a:extLst>
            </p:cNvPr>
            <p:cNvSpPr/>
            <p:nvPr/>
          </p:nvSpPr>
          <p:spPr>
            <a:xfrm>
              <a:off x="471997" y="2117560"/>
              <a:ext cx="3549533" cy="2088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38F9A9-8462-A6C2-E926-148C40DD8F8E}"/>
                </a:ext>
              </a:extLst>
            </p:cNvPr>
            <p:cNvSpPr/>
            <p:nvPr/>
          </p:nvSpPr>
          <p:spPr>
            <a:xfrm>
              <a:off x="471997" y="2139340"/>
              <a:ext cx="1940444" cy="165326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C11F384-277A-DC66-A12B-C41A362BF521}"/>
                </a:ext>
              </a:extLst>
            </p:cNvPr>
            <p:cNvSpPr txBox="1"/>
            <p:nvPr/>
          </p:nvSpPr>
          <p:spPr>
            <a:xfrm>
              <a:off x="2399646" y="1896817"/>
              <a:ext cx="638864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56%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CFD8F32-B695-3A2C-FDD7-E8801CF07621}"/>
                </a:ext>
              </a:extLst>
            </p:cNvPr>
            <p:cNvSpPr txBox="1"/>
            <p:nvPr/>
          </p:nvSpPr>
          <p:spPr>
            <a:xfrm>
              <a:off x="448328" y="2558780"/>
              <a:ext cx="1946481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实业自有推广费预算执行进度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实际已执行：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EC3F32-2F53-6DB1-323D-0874C8C45920}"/>
                </a:ext>
              </a:extLst>
            </p:cNvPr>
            <p:cNvGrpSpPr/>
            <p:nvPr/>
          </p:nvGrpSpPr>
          <p:grpSpPr>
            <a:xfrm>
              <a:off x="513346" y="3094240"/>
              <a:ext cx="8258618" cy="428437"/>
              <a:chOff x="720635" y="2173707"/>
              <a:chExt cx="8908600" cy="42843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3FB43A-8814-FE40-26A9-ABA463F9A35C}"/>
                  </a:ext>
                </a:extLst>
              </p:cNvPr>
              <p:cNvSpPr/>
              <p:nvPr/>
            </p:nvSpPr>
            <p:spPr>
              <a:xfrm>
                <a:off x="720635" y="2393258"/>
                <a:ext cx="3828894" cy="2088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l"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5C95E83-779E-7CC2-55EB-05953B35E51A}"/>
                  </a:ext>
                </a:extLst>
              </p:cNvPr>
              <p:cNvCxnSpPr/>
              <p:nvPr/>
            </p:nvCxnSpPr>
            <p:spPr>
              <a:xfrm>
                <a:off x="2813799" y="2267219"/>
                <a:ext cx="0" cy="334925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CA1868D-E61A-D6D4-37FB-BE895113F7F6}"/>
                  </a:ext>
                </a:extLst>
              </p:cNvPr>
              <p:cNvSpPr/>
              <p:nvPr/>
            </p:nvSpPr>
            <p:spPr>
              <a:xfrm>
                <a:off x="720635" y="2415038"/>
                <a:ext cx="2093164" cy="165326"/>
              </a:xfrm>
              <a:prstGeom prst="rect">
                <a:avLst/>
              </a:prstGeom>
              <a:solidFill>
                <a:srgbClr val="00B0F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l"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3058A-AA36-CDE1-374B-2612BA9EB5B4}"/>
                  </a:ext>
                </a:extLst>
              </p:cNvPr>
              <p:cNvSpPr txBox="1"/>
              <p:nvPr/>
            </p:nvSpPr>
            <p:spPr>
              <a:xfrm>
                <a:off x="2737783" y="2173707"/>
                <a:ext cx="689145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61%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4EE2668-5B6F-9647-D32F-92FA21CCE376}"/>
                </a:ext>
              </a:extLst>
            </p:cNvPr>
            <p:cNvSpPr/>
            <p:nvPr/>
          </p:nvSpPr>
          <p:spPr>
            <a:xfrm>
              <a:off x="328683" y="1294382"/>
              <a:ext cx="3794837" cy="1168761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23DD05B-AA4C-376F-C6D9-E8B4814FD970}"/>
                </a:ext>
              </a:extLst>
            </p:cNvPr>
            <p:cNvSpPr/>
            <p:nvPr/>
          </p:nvSpPr>
          <p:spPr>
            <a:xfrm>
              <a:off x="328682" y="2544983"/>
              <a:ext cx="3794837" cy="1130580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49E1595-4A6D-3AC9-322D-F941F49E5827}"/>
                </a:ext>
              </a:extLst>
            </p:cNvPr>
            <p:cNvSpPr/>
            <p:nvPr/>
          </p:nvSpPr>
          <p:spPr>
            <a:xfrm>
              <a:off x="177659" y="4138865"/>
              <a:ext cx="4046599" cy="26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C323890-5288-D4AF-EAD5-C99D53F9D739}"/>
                </a:ext>
              </a:extLst>
            </p:cNvPr>
            <p:cNvSpPr txBox="1"/>
            <p:nvPr/>
          </p:nvSpPr>
          <p:spPr>
            <a:xfrm flipH="1">
              <a:off x="4334173" y="852548"/>
              <a:ext cx="33378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n"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项目状态分布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85B7392-65BC-F04E-6B23-6228FD4D9DD7}"/>
                </a:ext>
              </a:extLst>
            </p:cNvPr>
            <p:cNvSpPr/>
            <p:nvPr/>
          </p:nvSpPr>
          <p:spPr>
            <a:xfrm>
              <a:off x="4434538" y="1126438"/>
              <a:ext cx="4046599" cy="26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29" name="图表 28">
              <a:extLst>
                <a:ext uri="{FF2B5EF4-FFF2-40B4-BE49-F238E27FC236}">
                  <a16:creationId xmlns:a16="http://schemas.microsoft.com/office/drawing/2014/main" id="{489360CC-45CA-C179-2070-014E3A1B38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62946328"/>
                </p:ext>
              </p:extLst>
            </p:nvPr>
          </p:nvGraphicFramePr>
          <p:xfrm>
            <a:off x="4434538" y="1268624"/>
            <a:ext cx="2051709" cy="2131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205A09F-8762-2439-A1A5-FBF6BA97B541}"/>
                </a:ext>
              </a:extLst>
            </p:cNvPr>
            <p:cNvSpPr txBox="1"/>
            <p:nvPr/>
          </p:nvSpPr>
          <p:spPr>
            <a:xfrm>
              <a:off x="6517259" y="1380054"/>
              <a:ext cx="1582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已立项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：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个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315728A-1D80-CC16-5529-AC7F1DBFA749}"/>
                </a:ext>
              </a:extLst>
            </p:cNvPr>
            <p:cNvSpPr txBox="1"/>
            <p:nvPr/>
          </p:nvSpPr>
          <p:spPr>
            <a:xfrm>
              <a:off x="6506922" y="1764683"/>
              <a:ext cx="1582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执行中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：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个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9FE6551-EFE4-5FD7-DFC2-DD21C8210202}"/>
                </a:ext>
              </a:extLst>
            </p:cNvPr>
            <p:cNvSpPr txBox="1"/>
            <p:nvPr/>
          </p:nvSpPr>
          <p:spPr>
            <a:xfrm>
              <a:off x="6517259" y="2149664"/>
              <a:ext cx="1582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已结项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：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个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59FD660-B8E6-37D7-C6AE-29261339952C}"/>
                </a:ext>
              </a:extLst>
            </p:cNvPr>
            <p:cNvSpPr txBox="1"/>
            <p:nvPr/>
          </p:nvSpPr>
          <p:spPr>
            <a:xfrm>
              <a:off x="6520302" y="2521968"/>
              <a:ext cx="1582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延   期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：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个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36" name="图表 35">
                  <a:extLst>
                    <a:ext uri="{FF2B5EF4-FFF2-40B4-BE49-F238E27FC236}">
                      <a16:creationId xmlns:a16="http://schemas.microsoft.com/office/drawing/2014/main" id="{F5192563-6030-B213-653A-43F40246990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455688874"/>
                    </p:ext>
                  </p:extLst>
                </p:nvPr>
              </p:nvGraphicFramePr>
              <p:xfrm>
                <a:off x="482233" y="4306024"/>
                <a:ext cx="3391458" cy="24648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 xmlns="">
            <p:pic>
              <p:nvPicPr>
                <p:cNvPr id="36" name="图表 35">
                  <a:extLst>
                    <a:ext uri="{FF2B5EF4-FFF2-40B4-BE49-F238E27FC236}">
                      <a16:creationId xmlns:a16="http://schemas.microsoft.com/office/drawing/2014/main" id="{F5192563-6030-B213-653A-43F40246990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771" y="4540459"/>
                  <a:ext cx="3378553" cy="223045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7EFAAA7-5C53-F10C-A51C-23DC3C094084}"/>
                </a:ext>
              </a:extLst>
            </p:cNvPr>
            <p:cNvSpPr txBox="1"/>
            <p:nvPr/>
          </p:nvSpPr>
          <p:spPr>
            <a:xfrm>
              <a:off x="852114" y="6297955"/>
              <a:ext cx="649331" cy="200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消费者洞察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D187B48-53F3-AB8A-4DB9-CCED195D6B0F}"/>
                </a:ext>
              </a:extLst>
            </p:cNvPr>
            <p:cNvSpPr txBox="1"/>
            <p:nvPr/>
          </p:nvSpPr>
          <p:spPr>
            <a:xfrm>
              <a:off x="1501446" y="6297955"/>
              <a:ext cx="649331" cy="200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创意及设计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A07EF53-3125-EBC3-4DF7-F92D1CF7A4FB}"/>
                </a:ext>
              </a:extLst>
            </p:cNvPr>
            <p:cNvSpPr txBox="1"/>
            <p:nvPr/>
          </p:nvSpPr>
          <p:spPr>
            <a:xfrm>
              <a:off x="2168952" y="6297955"/>
              <a:ext cx="649331" cy="200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营销赞助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0D9FD59-C32B-A8F9-DFE0-C7CD95E55FC9}"/>
                </a:ext>
              </a:extLst>
            </p:cNvPr>
            <p:cNvSpPr txBox="1"/>
            <p:nvPr/>
          </p:nvSpPr>
          <p:spPr>
            <a:xfrm>
              <a:off x="2739558" y="6297955"/>
              <a:ext cx="649331" cy="200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新媒体广告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8A74D62-7A75-A756-F54D-4497068953AF}"/>
                </a:ext>
              </a:extLst>
            </p:cNvPr>
            <p:cNvSpPr txBox="1"/>
            <p:nvPr/>
          </p:nvSpPr>
          <p:spPr>
            <a:xfrm>
              <a:off x="284363" y="4532777"/>
              <a:ext cx="37526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项目个数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EB9C386-AFFB-7CF9-6E51-59FAE3BB1C6C}"/>
                </a:ext>
              </a:extLst>
            </p:cNvPr>
            <p:cNvSpPr txBox="1"/>
            <p:nvPr/>
          </p:nvSpPr>
          <p:spPr>
            <a:xfrm>
              <a:off x="3732902" y="4521891"/>
              <a:ext cx="37526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预算占比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82E0480-E3D5-3037-ED72-217ADA40E5C3}"/>
                </a:ext>
              </a:extLst>
            </p:cNvPr>
            <p:cNvSpPr txBox="1"/>
            <p:nvPr/>
          </p:nvSpPr>
          <p:spPr>
            <a:xfrm flipH="1">
              <a:off x="4334172" y="3889267"/>
              <a:ext cx="33378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n"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各营销组织预算执行进度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632E4E8-8D55-9051-3947-C18B8B9BF3CD}"/>
                </a:ext>
              </a:extLst>
            </p:cNvPr>
            <p:cNvSpPr txBox="1"/>
            <p:nvPr/>
          </p:nvSpPr>
          <p:spPr>
            <a:xfrm>
              <a:off x="4630540" y="4247015"/>
              <a:ext cx="1940444" cy="383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GMC</a:t>
              </a: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预算执行进度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实际已执行：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D2F07EFC-CD62-66F0-CD5F-452EF40F60C6}"/>
                </a:ext>
              </a:extLst>
            </p:cNvPr>
            <p:cNvCxnSpPr/>
            <p:nvPr/>
          </p:nvCxnSpPr>
          <p:spPr>
            <a:xfrm>
              <a:off x="6619002" y="4687043"/>
              <a:ext cx="0" cy="22240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66082D-F0E6-CAC8-2035-46452CB3298E}"/>
                </a:ext>
              </a:extLst>
            </p:cNvPr>
            <p:cNvSpPr/>
            <p:nvPr/>
          </p:nvSpPr>
          <p:spPr>
            <a:xfrm>
              <a:off x="4678558" y="4870367"/>
              <a:ext cx="3549533" cy="138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4EE03B9-E8ED-1338-6ED0-356E2676A9C8}"/>
                </a:ext>
              </a:extLst>
            </p:cNvPr>
            <p:cNvSpPr/>
            <p:nvPr/>
          </p:nvSpPr>
          <p:spPr>
            <a:xfrm>
              <a:off x="4678558" y="4884829"/>
              <a:ext cx="1940444" cy="109783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7CB955D-1364-CA21-815B-7BD1775F5870}"/>
                </a:ext>
              </a:extLst>
            </p:cNvPr>
            <p:cNvSpPr/>
            <p:nvPr/>
          </p:nvSpPr>
          <p:spPr>
            <a:xfrm>
              <a:off x="4535244" y="4224114"/>
              <a:ext cx="3794837" cy="776105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A8BD852-938B-C95E-BC02-C6831CC1A38C}"/>
                </a:ext>
              </a:extLst>
            </p:cNvPr>
            <p:cNvSpPr txBox="1"/>
            <p:nvPr/>
          </p:nvSpPr>
          <p:spPr>
            <a:xfrm>
              <a:off x="4630540" y="5082937"/>
              <a:ext cx="194044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CBG</a:t>
              </a: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预算执行进度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实际已执行：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FC147CD5-B2B9-DCAE-9BB8-268FA48D9993}"/>
                </a:ext>
              </a:extLst>
            </p:cNvPr>
            <p:cNvCxnSpPr/>
            <p:nvPr/>
          </p:nvCxnSpPr>
          <p:spPr>
            <a:xfrm>
              <a:off x="6619002" y="5522965"/>
              <a:ext cx="0" cy="222404"/>
            </a:xfrm>
            <a:prstGeom prst="line">
              <a:avLst/>
            </a:prstGeom>
            <a:ln w="12700">
              <a:solidFill>
                <a:srgbClr val="D88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75EE221-DA88-143E-5E45-7801829786C8}"/>
                </a:ext>
              </a:extLst>
            </p:cNvPr>
            <p:cNvSpPr/>
            <p:nvPr/>
          </p:nvSpPr>
          <p:spPr>
            <a:xfrm>
              <a:off x="4678558" y="5606660"/>
              <a:ext cx="3549533" cy="138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D7B4155-1839-F6D7-12C9-47B2FF39A78C}"/>
                </a:ext>
              </a:extLst>
            </p:cNvPr>
            <p:cNvSpPr/>
            <p:nvPr/>
          </p:nvSpPr>
          <p:spPr>
            <a:xfrm>
              <a:off x="4678558" y="5621123"/>
              <a:ext cx="1940444" cy="109783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E1BA05F-EADB-1AFF-A1C7-229C58501022}"/>
                </a:ext>
              </a:extLst>
            </p:cNvPr>
            <p:cNvSpPr/>
            <p:nvPr/>
          </p:nvSpPr>
          <p:spPr>
            <a:xfrm>
              <a:off x="4535244" y="5060036"/>
              <a:ext cx="3794837" cy="776105"/>
            </a:xfrm>
            <a:prstGeom prst="rect">
              <a:avLst/>
            </a:prstGeom>
            <a:noFill/>
            <a:ln w="19050"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D186FE6-FF11-6AC8-70A6-0E2C6C5C65F0}"/>
                </a:ext>
              </a:extLst>
            </p:cNvPr>
            <p:cNvSpPr txBox="1"/>
            <p:nvPr/>
          </p:nvSpPr>
          <p:spPr>
            <a:xfrm>
              <a:off x="6574570" y="5390784"/>
              <a:ext cx="184718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D883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63%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883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34B2339-C281-3B17-D63C-E6D9849EA468}"/>
                </a:ext>
              </a:extLst>
            </p:cNvPr>
            <p:cNvSpPr txBox="1"/>
            <p:nvPr/>
          </p:nvSpPr>
          <p:spPr>
            <a:xfrm>
              <a:off x="4630540" y="5918859"/>
              <a:ext cx="194044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预算执行进度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预算：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实际已执行：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xxx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DD42D76-B622-2D7B-6C34-CA97D642AAE5}"/>
                </a:ext>
              </a:extLst>
            </p:cNvPr>
            <p:cNvSpPr/>
            <p:nvPr/>
          </p:nvSpPr>
          <p:spPr>
            <a:xfrm>
              <a:off x="4678558" y="6539095"/>
              <a:ext cx="2403466" cy="122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793DE4F-DA38-90E6-C685-B15DC083958B}"/>
                </a:ext>
              </a:extLst>
            </p:cNvPr>
            <p:cNvSpPr/>
            <p:nvPr/>
          </p:nvSpPr>
          <p:spPr>
            <a:xfrm>
              <a:off x="7013665" y="6541019"/>
              <a:ext cx="1165035" cy="109502"/>
            </a:xfrm>
            <a:prstGeom prst="rect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6C110DE-91D3-D2E4-EFC6-96A8509035FD}"/>
                </a:ext>
              </a:extLst>
            </p:cNvPr>
            <p:cNvSpPr/>
            <p:nvPr/>
          </p:nvSpPr>
          <p:spPr>
            <a:xfrm>
              <a:off x="4535244" y="5895958"/>
              <a:ext cx="3794837" cy="77610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l"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CF8E00E-7382-E60B-3302-0C2B0D7FA3F2}"/>
                </a:ext>
              </a:extLst>
            </p:cNvPr>
            <p:cNvSpPr txBox="1"/>
            <p:nvPr/>
          </p:nvSpPr>
          <p:spPr>
            <a:xfrm>
              <a:off x="7406491" y="6179851"/>
              <a:ext cx="184718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超预算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10%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08A10BB-345E-6260-A00C-EE4CC4645909}"/>
                </a:ext>
              </a:extLst>
            </p:cNvPr>
            <p:cNvSpPr txBox="1"/>
            <p:nvPr/>
          </p:nvSpPr>
          <p:spPr>
            <a:xfrm>
              <a:off x="6477695" y="4587221"/>
              <a:ext cx="68940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56%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5CCC2E9-C3F7-BB3B-2768-B5BD7BB0127E}"/>
                </a:ext>
              </a:extLst>
            </p:cNvPr>
            <p:cNvSpPr txBox="1"/>
            <p:nvPr/>
          </p:nvSpPr>
          <p:spPr>
            <a:xfrm flipH="1">
              <a:off x="8594162" y="862489"/>
              <a:ext cx="33378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n"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各品类、各区域、各渠道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-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 预算执行分布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92EF586-3A68-373D-00F0-67875915D5D8}"/>
                </a:ext>
              </a:extLst>
            </p:cNvPr>
            <p:cNvSpPr txBox="1"/>
            <p:nvPr/>
          </p:nvSpPr>
          <p:spPr>
            <a:xfrm flipH="1">
              <a:off x="8581502" y="1431047"/>
              <a:ext cx="33378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品类预算执行分布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6E00B23-19FF-7D08-73F6-7B905707A501}"/>
                </a:ext>
              </a:extLst>
            </p:cNvPr>
            <p:cNvSpPr txBox="1"/>
            <p:nvPr/>
          </p:nvSpPr>
          <p:spPr>
            <a:xfrm flipH="1">
              <a:off x="8594162" y="3262371"/>
              <a:ext cx="33378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zh-CN" alt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区域预算执行分布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6748494-8057-C74A-E23C-B5199FC64619}"/>
                </a:ext>
              </a:extLst>
            </p:cNvPr>
            <p:cNvSpPr txBox="1"/>
            <p:nvPr/>
          </p:nvSpPr>
          <p:spPr>
            <a:xfrm flipH="1">
              <a:off x="8667039" y="4928526"/>
              <a:ext cx="33378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渠道预算执行分布</a:t>
              </a:r>
            </a:p>
          </p:txBody>
        </p:sp>
        <p:graphicFrame>
          <p:nvGraphicFramePr>
            <p:cNvPr id="104" name="图表 103">
              <a:extLst>
                <a:ext uri="{FF2B5EF4-FFF2-40B4-BE49-F238E27FC236}">
                  <a16:creationId xmlns:a16="http://schemas.microsoft.com/office/drawing/2014/main" id="{263D6CB7-177E-1CC5-5165-E5086006FE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946897"/>
                </p:ext>
              </p:extLst>
            </p:nvPr>
          </p:nvGraphicFramePr>
          <p:xfrm>
            <a:off x="9026404" y="1689575"/>
            <a:ext cx="1615534" cy="1446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CDB937DB-4085-26CB-70B6-711E4156CC25}"/>
                </a:ext>
              </a:extLst>
            </p:cNvPr>
            <p:cNvGrpSpPr/>
            <p:nvPr/>
          </p:nvGrpSpPr>
          <p:grpSpPr>
            <a:xfrm>
              <a:off x="10530010" y="1914217"/>
              <a:ext cx="1596259" cy="911066"/>
              <a:chOff x="10549835" y="1661943"/>
              <a:chExt cx="1596259" cy="1564814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002B4E-76E1-84A0-3A78-18F2DC637E81}"/>
                  </a:ext>
                </a:extLst>
              </p:cNvPr>
              <p:cNvSpPr txBox="1"/>
              <p:nvPr/>
            </p:nvSpPr>
            <p:spPr>
              <a:xfrm>
                <a:off x="10560172" y="1661943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TV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785B67C-55CB-5DBC-E1C3-1A29BA155CAB}"/>
                  </a:ext>
                </a:extLst>
              </p:cNvPr>
              <p:cNvSpPr txBox="1"/>
              <p:nvPr/>
            </p:nvSpPr>
            <p:spPr>
              <a:xfrm>
                <a:off x="10549835" y="2046573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空调：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A249BBA-3EBD-8CE9-EF9A-61FF541B3A7F}"/>
                  </a:ext>
                </a:extLst>
              </p:cNvPr>
              <p:cNvSpPr txBox="1"/>
              <p:nvPr/>
            </p:nvSpPr>
            <p:spPr>
              <a:xfrm>
                <a:off x="10560172" y="2431552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冰箱：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3D8AE57-8C88-8DD6-496A-3E11F29AA468}"/>
                  </a:ext>
                </a:extLst>
              </p:cNvPr>
              <p:cNvSpPr txBox="1"/>
              <p:nvPr/>
            </p:nvSpPr>
            <p:spPr>
              <a:xfrm>
                <a:off x="10563215" y="2803857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洗衣机：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</p:grpSp>
        <p:graphicFrame>
          <p:nvGraphicFramePr>
            <p:cNvPr id="110" name="图表 109">
              <a:extLst>
                <a:ext uri="{FF2B5EF4-FFF2-40B4-BE49-F238E27FC236}">
                  <a16:creationId xmlns:a16="http://schemas.microsoft.com/office/drawing/2014/main" id="{626B13A0-8360-44CD-4F7D-A43333974B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2440933"/>
                </p:ext>
              </p:extLst>
            </p:nvPr>
          </p:nvGraphicFramePr>
          <p:xfrm>
            <a:off x="9107542" y="3464339"/>
            <a:ext cx="1615534" cy="1446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84FD864D-72BF-1A90-0955-8C50ABCF95F8}"/>
                </a:ext>
              </a:extLst>
            </p:cNvPr>
            <p:cNvGrpSpPr/>
            <p:nvPr/>
          </p:nvGrpSpPr>
          <p:grpSpPr>
            <a:xfrm>
              <a:off x="10602715" y="3744277"/>
              <a:ext cx="1596259" cy="911066"/>
              <a:chOff x="10549835" y="1661943"/>
              <a:chExt cx="1596259" cy="1564814"/>
            </a:xfrm>
          </p:grpSpPr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06FCB1C-09EE-ADB6-3F39-2D847F5D790A}"/>
                  </a:ext>
                </a:extLst>
              </p:cNvPr>
              <p:cNvSpPr txBox="1"/>
              <p:nvPr/>
            </p:nvSpPr>
            <p:spPr>
              <a:xfrm>
                <a:off x="10560172" y="1661943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USC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150D8EF-B83F-32EC-AC82-58AFAF3AAE67}"/>
                  </a:ext>
                </a:extLst>
              </p:cNvPr>
              <p:cNvSpPr txBox="1"/>
              <p:nvPr/>
            </p:nvSpPr>
            <p:spPr>
              <a:xfrm>
                <a:off x="10549835" y="2046573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NASC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0B71A2C-3916-6CB2-91F9-85D1461A7CE0}"/>
                  </a:ext>
                </a:extLst>
              </p:cNvPr>
              <p:cNvSpPr txBox="1"/>
              <p:nvPr/>
            </p:nvSpPr>
            <p:spPr>
              <a:xfrm>
                <a:off x="10560172" y="2431552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LASC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6006C30-0A5A-CCBA-1986-9294003BA351}"/>
                  </a:ext>
                </a:extLst>
              </p:cNvPr>
              <p:cNvSpPr txBox="1"/>
              <p:nvPr/>
            </p:nvSpPr>
            <p:spPr>
              <a:xfrm>
                <a:off x="10563215" y="2803857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APSC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</p:grpSp>
        <p:graphicFrame>
          <p:nvGraphicFramePr>
            <p:cNvPr id="118" name="图表 117">
              <a:extLst>
                <a:ext uri="{FF2B5EF4-FFF2-40B4-BE49-F238E27FC236}">
                  <a16:creationId xmlns:a16="http://schemas.microsoft.com/office/drawing/2014/main" id="{B1A4F4F9-D24D-C0E9-C86A-8525F62B3C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4821689"/>
                </p:ext>
              </p:extLst>
            </p:nvPr>
          </p:nvGraphicFramePr>
          <p:xfrm>
            <a:off x="9164695" y="5225777"/>
            <a:ext cx="1615534" cy="1446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BA01E6-BB4B-18AD-7EBE-F7C92F8FDD4A}"/>
                </a:ext>
              </a:extLst>
            </p:cNvPr>
            <p:cNvGrpSpPr/>
            <p:nvPr/>
          </p:nvGrpSpPr>
          <p:grpSpPr>
            <a:xfrm>
              <a:off x="10641938" y="5519600"/>
              <a:ext cx="1596259" cy="911066"/>
              <a:chOff x="10549835" y="1661943"/>
              <a:chExt cx="1596259" cy="1564814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88894AA-D14C-C601-529E-8A39D005414E}"/>
                  </a:ext>
                </a:extLst>
              </p:cNvPr>
              <p:cNvSpPr txBox="1"/>
              <p:nvPr/>
            </p:nvSpPr>
            <p:spPr>
              <a:xfrm>
                <a:off x="10560172" y="1661943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线上：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E59D9E1-C1FD-EA07-2419-8EA919B01D6F}"/>
                  </a:ext>
                </a:extLst>
              </p:cNvPr>
              <p:cNvSpPr txBox="1"/>
              <p:nvPr/>
            </p:nvSpPr>
            <p:spPr>
              <a:xfrm>
                <a:off x="10549835" y="2046573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线下：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05B56AF-D610-8962-84B0-C66BDBC6BFA9}"/>
                  </a:ext>
                </a:extLst>
              </p:cNvPr>
              <p:cNvSpPr txBox="1"/>
              <p:nvPr/>
            </p:nvSpPr>
            <p:spPr>
              <a:xfrm>
                <a:off x="10560172" y="2431552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LASC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5FB56D9-1D93-4494-D7FB-7DEA1745B991}"/>
                  </a:ext>
                </a:extLst>
              </p:cNvPr>
              <p:cNvSpPr txBox="1"/>
              <p:nvPr/>
            </p:nvSpPr>
            <p:spPr>
              <a:xfrm>
                <a:off x="10563215" y="2803857"/>
                <a:ext cx="1582879" cy="4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APSC</a:t>
                </a:r>
                <a:r>
                  <a:rPr kumimoji="0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：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xx%</a:t>
                </a: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1A301DC-3841-D368-8B0E-3E00D5B74A92}"/>
              </a:ext>
            </a:extLst>
          </p:cNvPr>
          <p:cNvSpPr txBox="1"/>
          <p:nvPr/>
        </p:nvSpPr>
        <p:spPr>
          <a:xfrm>
            <a:off x="1786962" y="665170"/>
            <a:ext cx="1053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以往营销项目及资源复盘，管理者</a:t>
            </a:r>
            <a:r>
              <a:rPr lang="zh-CN" altLang="en-US" sz="14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找财务、业务、</a:t>
            </a:r>
            <a:r>
              <a:rPr lang="en-US" altLang="zh-CN" sz="14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14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等多方临时要数据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，数据需要经过</a:t>
            </a:r>
            <a:r>
              <a:rPr lang="zh-CN" altLang="en-US" sz="14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多次手工收集、清洗、梳理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才能得到有效数据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7AC07A-A8DE-D7A9-5E9B-565DC70B8E0A}"/>
              </a:ext>
            </a:extLst>
          </p:cNvPr>
          <p:cNvSpPr/>
          <p:nvPr/>
        </p:nvSpPr>
        <p:spPr>
          <a:xfrm>
            <a:off x="947956" y="663608"/>
            <a:ext cx="770081" cy="276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C6049C-9D94-DDC8-9D4E-6512AC279D12}"/>
              </a:ext>
            </a:extLst>
          </p:cNvPr>
          <p:cNvSpPr/>
          <p:nvPr/>
        </p:nvSpPr>
        <p:spPr>
          <a:xfrm>
            <a:off x="947955" y="1023112"/>
            <a:ext cx="770082" cy="267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endParaRPr lang="zh-CN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217F48C-B684-CBC0-4BDB-BDA3413C20C5}"/>
              </a:ext>
            </a:extLst>
          </p:cNvPr>
          <p:cNvSpPr txBox="1"/>
          <p:nvPr/>
        </p:nvSpPr>
        <p:spPr>
          <a:xfrm>
            <a:off x="1786962" y="1014961"/>
            <a:ext cx="9311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打造</a:t>
            </a:r>
            <a:r>
              <a:rPr lang="zh-CN" altLang="en-US" sz="14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品牌营销项目定制化数据看板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帮助管理者在线实时、多维度地管控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营销项目状态及预算使用情况</a:t>
            </a:r>
            <a:endParaRPr lang="en-US" altLang="zh-CN" sz="1400" dirty="0">
              <a:solidFill>
                <a:srgbClr val="0432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23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E54D426E-0739-67C2-116F-B8D76EE1BAEE}"/>
              </a:ext>
            </a:extLst>
          </p:cNvPr>
          <p:cNvSpPr/>
          <p:nvPr/>
        </p:nvSpPr>
        <p:spPr>
          <a:xfrm>
            <a:off x="849808" y="1968329"/>
            <a:ext cx="10444767" cy="3881104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B8213C-1A2D-DCEF-55EC-251614FBFC18}"/>
              </a:ext>
            </a:extLst>
          </p:cNvPr>
          <p:cNvSpPr txBox="1"/>
          <p:nvPr/>
        </p:nvSpPr>
        <p:spPr>
          <a:xfrm>
            <a:off x="1026219" y="153847"/>
            <a:ext cx="816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品牌营销项目及费用全生命周期管理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用户旅程图</a:t>
            </a:r>
            <a:endParaRPr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C8356C2-C377-B140-8231-CE99752E36D6}"/>
              </a:ext>
            </a:extLst>
          </p:cNvPr>
          <p:cNvCxnSpPr>
            <a:cxnSpLocks/>
          </p:cNvCxnSpPr>
          <p:nvPr/>
        </p:nvCxnSpPr>
        <p:spPr>
          <a:xfrm>
            <a:off x="3515550" y="2406206"/>
            <a:ext cx="0" cy="34432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94B0D09-DF79-C865-F214-9C05AB9226E3}"/>
              </a:ext>
            </a:extLst>
          </p:cNvPr>
          <p:cNvCxnSpPr>
            <a:cxnSpLocks/>
          </p:cNvCxnSpPr>
          <p:nvPr/>
        </p:nvCxnSpPr>
        <p:spPr>
          <a:xfrm>
            <a:off x="5376543" y="2466031"/>
            <a:ext cx="0" cy="33834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22F37F9-9BDD-776E-29FA-7F9F3C74DA11}"/>
              </a:ext>
            </a:extLst>
          </p:cNvPr>
          <p:cNvCxnSpPr>
            <a:cxnSpLocks/>
          </p:cNvCxnSpPr>
          <p:nvPr/>
        </p:nvCxnSpPr>
        <p:spPr>
          <a:xfrm>
            <a:off x="7268714" y="2406206"/>
            <a:ext cx="0" cy="34432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4EB9FB2-02F8-BBA5-BAE3-C8915694CDDD}"/>
              </a:ext>
            </a:extLst>
          </p:cNvPr>
          <p:cNvCxnSpPr>
            <a:cxnSpLocks/>
          </p:cNvCxnSpPr>
          <p:nvPr/>
        </p:nvCxnSpPr>
        <p:spPr>
          <a:xfrm>
            <a:off x="9367732" y="2456065"/>
            <a:ext cx="0" cy="33933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6FE3E15-06DC-6657-B976-AEC3CB14B1F8}"/>
              </a:ext>
            </a:extLst>
          </p:cNvPr>
          <p:cNvCxnSpPr>
            <a:cxnSpLocks/>
          </p:cNvCxnSpPr>
          <p:nvPr/>
        </p:nvCxnSpPr>
        <p:spPr>
          <a:xfrm>
            <a:off x="1821045" y="2457283"/>
            <a:ext cx="0" cy="339214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3F98E5C0-58E5-F9F3-6D8F-07504ACBAE1B}"/>
              </a:ext>
            </a:extLst>
          </p:cNvPr>
          <p:cNvSpPr/>
          <p:nvPr/>
        </p:nvSpPr>
        <p:spPr>
          <a:xfrm>
            <a:off x="1990802" y="2187263"/>
            <a:ext cx="1358613" cy="394138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E61E494-0BA3-AF5B-806C-C59B5759D2F1}"/>
              </a:ext>
            </a:extLst>
          </p:cNvPr>
          <p:cNvSpPr/>
          <p:nvPr/>
        </p:nvSpPr>
        <p:spPr>
          <a:xfrm>
            <a:off x="3703538" y="2197445"/>
            <a:ext cx="1358613" cy="394138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E5F5484-2920-0796-0432-E662A72087C7}"/>
              </a:ext>
            </a:extLst>
          </p:cNvPr>
          <p:cNvSpPr/>
          <p:nvPr/>
        </p:nvSpPr>
        <p:spPr>
          <a:xfrm>
            <a:off x="5681507" y="2197446"/>
            <a:ext cx="1254516" cy="394138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F40A87-E828-E36D-9997-CF9610B93142}"/>
              </a:ext>
            </a:extLst>
          </p:cNvPr>
          <p:cNvSpPr/>
          <p:nvPr/>
        </p:nvSpPr>
        <p:spPr>
          <a:xfrm>
            <a:off x="7567609" y="2187263"/>
            <a:ext cx="1358613" cy="394138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C80CCE6-2CE9-8C26-DDE0-0645255E0CF7}"/>
              </a:ext>
            </a:extLst>
          </p:cNvPr>
          <p:cNvSpPr/>
          <p:nvPr/>
        </p:nvSpPr>
        <p:spPr>
          <a:xfrm>
            <a:off x="9666109" y="2187263"/>
            <a:ext cx="1358613" cy="394138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10487C-9FE3-9059-72F6-010F586A0342}"/>
              </a:ext>
            </a:extLst>
          </p:cNvPr>
          <p:cNvSpPr txBox="1"/>
          <p:nvPr/>
        </p:nvSpPr>
        <p:spPr>
          <a:xfrm>
            <a:off x="2361236" y="2197445"/>
            <a:ext cx="745702" cy="291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FD1C90-DAFD-DBF7-30D8-F6E4E23A92E9}"/>
              </a:ext>
            </a:extLst>
          </p:cNvPr>
          <p:cNvSpPr txBox="1"/>
          <p:nvPr/>
        </p:nvSpPr>
        <p:spPr>
          <a:xfrm>
            <a:off x="4062567" y="2226172"/>
            <a:ext cx="745702" cy="291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B14AA7-5896-6945-D9A3-F815B4705CA0}"/>
              </a:ext>
            </a:extLst>
          </p:cNvPr>
          <p:cNvSpPr txBox="1"/>
          <p:nvPr/>
        </p:nvSpPr>
        <p:spPr>
          <a:xfrm>
            <a:off x="5990024" y="2211772"/>
            <a:ext cx="745702" cy="291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9AC36E-8F6C-BE11-E9AF-D228E6A796D7}"/>
              </a:ext>
            </a:extLst>
          </p:cNvPr>
          <p:cNvSpPr txBox="1"/>
          <p:nvPr/>
        </p:nvSpPr>
        <p:spPr>
          <a:xfrm>
            <a:off x="7929476" y="2208928"/>
            <a:ext cx="745702" cy="291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155D2D-E701-B5B7-419F-F18D12526F29}"/>
              </a:ext>
            </a:extLst>
          </p:cNvPr>
          <p:cNvSpPr txBox="1"/>
          <p:nvPr/>
        </p:nvSpPr>
        <p:spPr>
          <a:xfrm>
            <a:off x="9703286" y="2208928"/>
            <a:ext cx="1371600" cy="291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考核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8163B02-2B6E-F905-8466-F3EEFCFB47E3}"/>
              </a:ext>
            </a:extLst>
          </p:cNvPr>
          <p:cNvCxnSpPr>
            <a:cxnSpLocks/>
          </p:cNvCxnSpPr>
          <p:nvPr/>
        </p:nvCxnSpPr>
        <p:spPr>
          <a:xfrm>
            <a:off x="1113511" y="4304428"/>
            <a:ext cx="10182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407B07E3-77E6-1D7F-6905-985FD996F934}"/>
              </a:ext>
            </a:extLst>
          </p:cNvPr>
          <p:cNvSpPr/>
          <p:nvPr/>
        </p:nvSpPr>
        <p:spPr>
          <a:xfrm rot="5400000">
            <a:off x="774708" y="3398722"/>
            <a:ext cx="1074083" cy="4985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F3D19D-BF81-7429-1A38-A79F00D1108F}"/>
              </a:ext>
            </a:extLst>
          </p:cNvPr>
          <p:cNvSpPr txBox="1"/>
          <p:nvPr/>
        </p:nvSpPr>
        <p:spPr>
          <a:xfrm>
            <a:off x="1061004" y="3391209"/>
            <a:ext cx="461665" cy="7849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线上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16E4ED5-1D99-8926-5B11-C66A88B06856}"/>
              </a:ext>
            </a:extLst>
          </p:cNvPr>
          <p:cNvSpPr/>
          <p:nvPr/>
        </p:nvSpPr>
        <p:spPr>
          <a:xfrm rot="5400000">
            <a:off x="799317" y="4779220"/>
            <a:ext cx="1074083" cy="4985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158170-99B7-8BF6-85DD-02DF0166AD16}"/>
              </a:ext>
            </a:extLst>
          </p:cNvPr>
          <p:cNvSpPr txBox="1"/>
          <p:nvPr/>
        </p:nvSpPr>
        <p:spPr>
          <a:xfrm>
            <a:off x="1084839" y="4790006"/>
            <a:ext cx="461665" cy="7074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线下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E0E547-8AF2-7075-D556-3E9A7CD6137F}"/>
              </a:ext>
            </a:extLst>
          </p:cNvPr>
          <p:cNvSpPr/>
          <p:nvPr/>
        </p:nvSpPr>
        <p:spPr>
          <a:xfrm>
            <a:off x="2258059" y="5009033"/>
            <a:ext cx="912187" cy="4191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预算规划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34A687-5EE1-523E-E1DC-46AC33CCF70C}"/>
              </a:ext>
            </a:extLst>
          </p:cNvPr>
          <p:cNvSpPr/>
          <p:nvPr/>
        </p:nvSpPr>
        <p:spPr>
          <a:xfrm>
            <a:off x="3848131" y="3186368"/>
            <a:ext cx="952543" cy="4346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F0260F-5813-A49C-4B92-991C59A65A3D}"/>
              </a:ext>
            </a:extLst>
          </p:cNvPr>
          <p:cNvSpPr/>
          <p:nvPr/>
        </p:nvSpPr>
        <p:spPr>
          <a:xfrm>
            <a:off x="5925037" y="3199755"/>
            <a:ext cx="1014693" cy="4220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kumimoji="1" lang="zh-CN" altLang="en-US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立项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363EA2-29FA-FE2D-A61A-37D70DEB510E}"/>
              </a:ext>
            </a:extLst>
          </p:cNvPr>
          <p:cNvSpPr/>
          <p:nvPr/>
        </p:nvSpPr>
        <p:spPr>
          <a:xfrm>
            <a:off x="5940761" y="5019215"/>
            <a:ext cx="995257" cy="4191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项目执行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E58653-D1A4-845A-F2FC-CC890CF78EE8}"/>
              </a:ext>
            </a:extLst>
          </p:cNvPr>
          <p:cNvSpPr/>
          <p:nvPr/>
        </p:nvSpPr>
        <p:spPr>
          <a:xfrm>
            <a:off x="3848131" y="5019959"/>
            <a:ext cx="912187" cy="418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预算评审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E52BC5-80CB-51BB-2815-5945906A33BC}"/>
              </a:ext>
            </a:extLst>
          </p:cNvPr>
          <p:cNvSpPr/>
          <p:nvPr/>
        </p:nvSpPr>
        <p:spPr>
          <a:xfrm>
            <a:off x="7793284" y="3202961"/>
            <a:ext cx="1014693" cy="4186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核算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91DC9D9-D5F1-8C46-8A8F-47EEA8238939}"/>
              </a:ext>
            </a:extLst>
          </p:cNvPr>
          <p:cNvSpPr/>
          <p:nvPr/>
        </p:nvSpPr>
        <p:spPr>
          <a:xfrm>
            <a:off x="7895892" y="5022288"/>
            <a:ext cx="1014693" cy="419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项目验收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E445AF-646C-6550-88DB-752F776016F1}"/>
              </a:ext>
            </a:extLst>
          </p:cNvPr>
          <p:cNvSpPr/>
          <p:nvPr/>
        </p:nvSpPr>
        <p:spPr>
          <a:xfrm>
            <a:off x="9868410" y="3202960"/>
            <a:ext cx="1014693" cy="418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结项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AD3D4E-F775-59FF-FCEF-497D6713A58C}"/>
              </a:ext>
            </a:extLst>
          </p:cNvPr>
          <p:cNvSpPr/>
          <p:nvPr/>
        </p:nvSpPr>
        <p:spPr>
          <a:xfrm>
            <a:off x="9906415" y="5022288"/>
            <a:ext cx="1014693" cy="418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项目复盘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123BCD0C-C021-00BE-468F-2F925F7B9DD7}"/>
              </a:ext>
            </a:extLst>
          </p:cNvPr>
          <p:cNvSpPr/>
          <p:nvPr/>
        </p:nvSpPr>
        <p:spPr>
          <a:xfrm>
            <a:off x="3214034" y="5192110"/>
            <a:ext cx="546680" cy="11076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7E24A127-2FB4-D10D-1CC6-23DFEF645E58}"/>
              </a:ext>
            </a:extLst>
          </p:cNvPr>
          <p:cNvSpPr/>
          <p:nvPr/>
        </p:nvSpPr>
        <p:spPr>
          <a:xfrm rot="16200000">
            <a:off x="3609388" y="4260081"/>
            <a:ext cx="1376277" cy="1216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19E2D794-5D39-86D9-224A-6A17C8995A2C}"/>
              </a:ext>
            </a:extLst>
          </p:cNvPr>
          <p:cNvSpPr/>
          <p:nvPr/>
        </p:nvSpPr>
        <p:spPr>
          <a:xfrm>
            <a:off x="4853111" y="3377097"/>
            <a:ext cx="1014691" cy="8803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84F3EE43-BEA4-4144-D176-8CFCF68B11AF}"/>
              </a:ext>
            </a:extLst>
          </p:cNvPr>
          <p:cNvSpPr/>
          <p:nvPr/>
        </p:nvSpPr>
        <p:spPr>
          <a:xfrm rot="5400000">
            <a:off x="5761226" y="4244127"/>
            <a:ext cx="1361768" cy="13707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B995A3-F794-5048-BDEA-714815A307EF}"/>
              </a:ext>
            </a:extLst>
          </p:cNvPr>
          <p:cNvSpPr txBox="1"/>
          <p:nvPr/>
        </p:nvSpPr>
        <p:spPr>
          <a:xfrm>
            <a:off x="4922762" y="2992995"/>
            <a:ext cx="952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项目信息</a:t>
            </a:r>
            <a:endParaRPr lang="en-US" altLang="zh-CN" sz="1000" dirty="0">
              <a:solidFill>
                <a:srgbClr val="0432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r>
              <a:rPr lang="en-US" altLang="zh-CN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endParaRPr lang="zh-CN" altLang="en-US" sz="1000" dirty="0">
              <a:solidFill>
                <a:srgbClr val="0432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FDF5F0-23ED-DA83-91BE-06A49FE5A4C1}"/>
              </a:ext>
            </a:extLst>
          </p:cNvPr>
          <p:cNvSpPr txBox="1"/>
          <p:nvPr/>
        </p:nvSpPr>
        <p:spPr>
          <a:xfrm>
            <a:off x="3786085" y="3159502"/>
            <a:ext cx="1089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填报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</a:p>
          <a:p>
            <a:pPr algn="ctr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（按项目制）</a:t>
            </a:r>
            <a:endParaRPr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3484766E-5028-D299-0DC9-1A2DB32F5911}"/>
              </a:ext>
            </a:extLst>
          </p:cNvPr>
          <p:cNvSpPr/>
          <p:nvPr/>
        </p:nvSpPr>
        <p:spPr>
          <a:xfrm rot="16200000">
            <a:off x="7635245" y="4247389"/>
            <a:ext cx="1366194" cy="12611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375B8C5D-E423-FEE9-FEC2-F7EF51B0C118}"/>
              </a:ext>
            </a:extLst>
          </p:cNvPr>
          <p:cNvSpPr/>
          <p:nvPr/>
        </p:nvSpPr>
        <p:spPr>
          <a:xfrm>
            <a:off x="8860385" y="3366916"/>
            <a:ext cx="1014694" cy="8803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C31DA966-030B-ADEE-FA87-AFC304E26E7D}"/>
              </a:ext>
            </a:extLst>
          </p:cNvPr>
          <p:cNvSpPr/>
          <p:nvPr/>
        </p:nvSpPr>
        <p:spPr>
          <a:xfrm rot="5400000">
            <a:off x="9738122" y="4272596"/>
            <a:ext cx="1345547" cy="963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32B483A8-0A05-E309-C3DC-419B4237F818}"/>
              </a:ext>
            </a:extLst>
          </p:cNvPr>
          <p:cNvSpPr/>
          <p:nvPr/>
        </p:nvSpPr>
        <p:spPr>
          <a:xfrm>
            <a:off x="7001609" y="5202292"/>
            <a:ext cx="817008" cy="946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C57F14-EF1D-5620-66E3-86180E87F4EF}"/>
              </a:ext>
            </a:extLst>
          </p:cNvPr>
          <p:cNvSpPr txBox="1"/>
          <p:nvPr/>
        </p:nvSpPr>
        <p:spPr>
          <a:xfrm>
            <a:off x="6857876" y="2909028"/>
            <a:ext cx="1056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项目费用数据</a:t>
            </a:r>
            <a:endParaRPr lang="en-US" altLang="zh-CN" sz="1000" dirty="0">
              <a:solidFill>
                <a:srgbClr val="0432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回传至</a:t>
            </a:r>
            <a:r>
              <a:rPr lang="en-US" altLang="zh-CN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endParaRPr lang="zh-CN" altLang="en-US" sz="1000" dirty="0">
              <a:solidFill>
                <a:srgbClr val="0432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手杖形箭头 56">
            <a:extLst>
              <a:ext uri="{FF2B5EF4-FFF2-40B4-BE49-F238E27FC236}">
                <a16:creationId xmlns:a16="http://schemas.microsoft.com/office/drawing/2014/main" id="{6C594C12-FD68-7CEA-58AB-DBA5679DE05F}"/>
              </a:ext>
            </a:extLst>
          </p:cNvPr>
          <p:cNvSpPr/>
          <p:nvPr/>
        </p:nvSpPr>
        <p:spPr>
          <a:xfrm flipH="1">
            <a:off x="6308765" y="2929631"/>
            <a:ext cx="1946518" cy="255602"/>
          </a:xfrm>
          <a:prstGeom prst="uturnArrow">
            <a:avLst>
              <a:gd name="adj1" fmla="val 2898"/>
              <a:gd name="adj2" fmla="val 25000"/>
              <a:gd name="adj3" fmla="val 38675"/>
              <a:gd name="adj4" fmla="val 43750"/>
              <a:gd name="adj5" fmla="val 100000"/>
            </a:avLst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38A6846-819A-0AA9-3EA6-776CDAB25390}"/>
              </a:ext>
            </a:extLst>
          </p:cNvPr>
          <p:cNvSpPr txBox="1"/>
          <p:nvPr/>
        </p:nvSpPr>
        <p:spPr>
          <a:xfrm>
            <a:off x="693313" y="1264501"/>
            <a:ext cx="10805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通过营销项目管理平台（</a:t>
            </a:r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）与</a:t>
            </a:r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、共享、</a:t>
            </a:r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打通，保证营销项目</a:t>
            </a:r>
            <a:r>
              <a:rPr lang="zh-CN" altLang="en-US" sz="1400" b="1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预算规划到执行的一致性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</a:t>
            </a:r>
            <a:r>
              <a:rPr lang="zh-CN" altLang="en-US" sz="1400" b="1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按项目进行从预算到实际执行及评价的闭环管理</a:t>
            </a:r>
            <a:endParaRPr lang="zh-CN" altLang="en-US" sz="1400" dirty="0">
              <a:solidFill>
                <a:srgbClr val="0432FF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2B2E93-A822-035D-51B6-0FB38C2E734F}"/>
              </a:ext>
            </a:extLst>
          </p:cNvPr>
          <p:cNvSpPr txBox="1"/>
          <p:nvPr/>
        </p:nvSpPr>
        <p:spPr>
          <a:xfrm>
            <a:off x="3957061" y="2928366"/>
            <a:ext cx="803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数出一孔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59173A-8F86-6B45-7832-109A0178DAC0}"/>
              </a:ext>
            </a:extLst>
          </p:cNvPr>
          <p:cNvSpPr txBox="1"/>
          <p:nvPr/>
        </p:nvSpPr>
        <p:spPr>
          <a:xfrm>
            <a:off x="8309691" y="3807617"/>
            <a:ext cx="20519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核算数据来源于</a:t>
            </a:r>
            <a:r>
              <a:rPr lang="en-US" altLang="zh-CN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与共享</a:t>
            </a:r>
            <a:r>
              <a:rPr lang="en-US" altLang="zh-CN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/Concur/CRM</a:t>
            </a:r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lang="en-US" altLang="zh-CN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0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打通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E8D0EF6-440E-CB02-1072-18A855338AB3}"/>
              </a:ext>
            </a:extLst>
          </p:cNvPr>
          <p:cNvCxnSpPr>
            <a:cxnSpLocks/>
          </p:cNvCxnSpPr>
          <p:nvPr/>
        </p:nvCxnSpPr>
        <p:spPr>
          <a:xfrm>
            <a:off x="3957061" y="3819974"/>
            <a:ext cx="42982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899A319-522C-9773-03B6-1C550120E193}"/>
              </a:ext>
            </a:extLst>
          </p:cNvPr>
          <p:cNvSpPr txBox="1"/>
          <p:nvPr/>
        </p:nvSpPr>
        <p:spPr>
          <a:xfrm>
            <a:off x="4619375" y="3825698"/>
            <a:ext cx="20041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项目预算到核算，一码到底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641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5E61AD-A341-8E92-9576-888278B4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4E902-75E5-1D96-B3BF-8C07AAA84223}"/>
              </a:ext>
            </a:extLst>
          </p:cNvPr>
          <p:cNvSpPr txBox="1"/>
          <p:nvPr/>
        </p:nvSpPr>
        <p:spPr>
          <a:xfrm>
            <a:off x="1026219" y="153847"/>
            <a:ext cx="816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品牌营销项目及费用全生命周期管理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年数字化规划</a:t>
            </a:r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0D55AC6-1B23-8203-C5A7-CD965D318461}"/>
              </a:ext>
            </a:extLst>
          </p:cNvPr>
          <p:cNvCxnSpPr>
            <a:cxnSpLocks/>
          </p:cNvCxnSpPr>
          <p:nvPr/>
        </p:nvCxnSpPr>
        <p:spPr>
          <a:xfrm>
            <a:off x="1451787" y="2778928"/>
            <a:ext cx="104895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 7">
            <a:extLst>
              <a:ext uri="{FF2B5EF4-FFF2-40B4-BE49-F238E27FC236}">
                <a16:creationId xmlns:a16="http://schemas.microsoft.com/office/drawing/2014/main" id="{FAAB2023-9788-1AE6-9C16-2CC1823FACA3}"/>
              </a:ext>
            </a:extLst>
          </p:cNvPr>
          <p:cNvSpPr/>
          <p:nvPr/>
        </p:nvSpPr>
        <p:spPr>
          <a:xfrm>
            <a:off x="7601181" y="2532710"/>
            <a:ext cx="401781" cy="443346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五角星 8">
            <a:extLst>
              <a:ext uri="{FF2B5EF4-FFF2-40B4-BE49-F238E27FC236}">
                <a16:creationId xmlns:a16="http://schemas.microsoft.com/office/drawing/2014/main" id="{50F14B85-29C4-8FC6-102F-2A07AC91E8DD}"/>
              </a:ext>
            </a:extLst>
          </p:cNvPr>
          <p:cNvSpPr/>
          <p:nvPr/>
        </p:nvSpPr>
        <p:spPr>
          <a:xfrm>
            <a:off x="5066094" y="2527060"/>
            <a:ext cx="401781" cy="443346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五角星 10">
            <a:extLst>
              <a:ext uri="{FF2B5EF4-FFF2-40B4-BE49-F238E27FC236}">
                <a16:creationId xmlns:a16="http://schemas.microsoft.com/office/drawing/2014/main" id="{E9573168-98E7-0AC2-30ED-008EAFCC28CD}"/>
              </a:ext>
            </a:extLst>
          </p:cNvPr>
          <p:cNvSpPr/>
          <p:nvPr/>
        </p:nvSpPr>
        <p:spPr>
          <a:xfrm>
            <a:off x="2531007" y="2527060"/>
            <a:ext cx="401781" cy="443346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B85990-B8E1-BA38-EC07-B0E161FBF382}"/>
              </a:ext>
            </a:extLst>
          </p:cNvPr>
          <p:cNvSpPr/>
          <p:nvPr/>
        </p:nvSpPr>
        <p:spPr>
          <a:xfrm>
            <a:off x="365703" y="2527000"/>
            <a:ext cx="1011382" cy="4433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</a:ln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53DB00-C3C6-CDFD-65B3-807A76209C75}"/>
              </a:ext>
            </a:extLst>
          </p:cNvPr>
          <p:cNvSpPr txBox="1"/>
          <p:nvPr/>
        </p:nvSpPr>
        <p:spPr>
          <a:xfrm>
            <a:off x="371594" y="2573364"/>
            <a:ext cx="101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1B7A-D7D3-825A-2939-6F301364D1F3}"/>
              </a:ext>
            </a:extLst>
          </p:cNvPr>
          <p:cNvSpPr txBox="1"/>
          <p:nvPr/>
        </p:nvSpPr>
        <p:spPr>
          <a:xfrm>
            <a:off x="2460300" y="3059668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23D53D-D1AD-D75E-40E2-EDE79DD4C562}"/>
              </a:ext>
            </a:extLst>
          </p:cNvPr>
          <p:cNvSpPr txBox="1"/>
          <p:nvPr/>
        </p:nvSpPr>
        <p:spPr>
          <a:xfrm>
            <a:off x="4985785" y="3027106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9D6460-4E51-8DE9-31CA-76FC82BC7E8B}"/>
              </a:ext>
            </a:extLst>
          </p:cNvPr>
          <p:cNvSpPr txBox="1"/>
          <p:nvPr/>
        </p:nvSpPr>
        <p:spPr>
          <a:xfrm>
            <a:off x="7524518" y="3039976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608C58-8112-E1A6-5A9F-D0E1CED844A8}"/>
              </a:ext>
            </a:extLst>
          </p:cNvPr>
          <p:cNvSpPr txBox="1"/>
          <p:nvPr/>
        </p:nvSpPr>
        <p:spPr>
          <a:xfrm>
            <a:off x="1307452" y="1566081"/>
            <a:ext cx="2767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打通</a:t>
            </a:r>
            <a:endParaRPr lang="en-US" altLang="zh-CN" sz="1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E4EEC-CE39-B39E-80F7-06AF27B7D2E2}"/>
              </a:ext>
            </a:extLst>
          </p:cNvPr>
          <p:cNvSpPr txBox="1"/>
          <p:nvPr/>
        </p:nvSpPr>
        <p:spPr>
          <a:xfrm>
            <a:off x="3741008" y="1573654"/>
            <a:ext cx="2854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与共享</a:t>
            </a:r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/Concur/CRM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打通</a:t>
            </a:r>
            <a:endParaRPr lang="en-US" altLang="zh-CN" sz="1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57F181-40C6-F52D-CA8C-C712AB168A08}"/>
              </a:ext>
            </a:extLst>
          </p:cNvPr>
          <p:cNvSpPr txBox="1"/>
          <p:nvPr/>
        </p:nvSpPr>
        <p:spPr>
          <a:xfrm>
            <a:off x="6422469" y="1581560"/>
            <a:ext cx="2767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打通</a:t>
            </a:r>
            <a:endParaRPr lang="en-US" altLang="zh-CN" sz="1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五角星 23">
            <a:extLst>
              <a:ext uri="{FF2B5EF4-FFF2-40B4-BE49-F238E27FC236}">
                <a16:creationId xmlns:a16="http://schemas.microsoft.com/office/drawing/2014/main" id="{43E6D545-C1FD-5ABC-642D-5F8C41491767}"/>
              </a:ext>
            </a:extLst>
          </p:cNvPr>
          <p:cNvSpPr/>
          <p:nvPr/>
        </p:nvSpPr>
        <p:spPr>
          <a:xfrm>
            <a:off x="10236813" y="2524941"/>
            <a:ext cx="401781" cy="44334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424F78-6331-373C-5F56-99CE77B0723A}"/>
              </a:ext>
            </a:extLst>
          </p:cNvPr>
          <p:cNvSpPr txBox="1"/>
          <p:nvPr/>
        </p:nvSpPr>
        <p:spPr>
          <a:xfrm>
            <a:off x="1147175" y="1862389"/>
            <a:ext cx="30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数据可回传至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</a:p>
          <a:p>
            <a:pPr algn="ctr"/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WBS</a:t>
            </a:r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主数据对接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0D8D54-C271-D1F5-F37E-A975A1A742E1}"/>
              </a:ext>
            </a:extLst>
          </p:cNvPr>
          <p:cNvSpPr txBox="1"/>
          <p:nvPr/>
        </p:nvSpPr>
        <p:spPr>
          <a:xfrm>
            <a:off x="3828636" y="1889005"/>
            <a:ext cx="2592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共享数据可回传至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</a:p>
          <a:p>
            <a:pPr algn="ctr"/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实现费用与营销项目准确挂靠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DD4D0-E29F-EB16-BA76-F159E3B68243}"/>
              </a:ext>
            </a:extLst>
          </p:cNvPr>
          <p:cNvSpPr txBox="1"/>
          <p:nvPr/>
        </p:nvSpPr>
        <p:spPr>
          <a:xfrm>
            <a:off x="4668974" y="1865479"/>
            <a:ext cx="61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按项目制完成改造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项目数据可导入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</a:p>
          <a:p>
            <a:pPr algn="ctr"/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实现预算规划到立项的一致性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1A0810-4DC9-335C-B7DF-E8C94E32264B}"/>
              </a:ext>
            </a:extLst>
          </p:cNvPr>
          <p:cNvSpPr txBox="1"/>
          <p:nvPr/>
        </p:nvSpPr>
        <p:spPr>
          <a:xfrm>
            <a:off x="10063251" y="3015097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F35DE7F-C628-99E7-36B9-A3CA0192C5C9}"/>
              </a:ext>
            </a:extLst>
          </p:cNvPr>
          <p:cNvSpPr txBox="1"/>
          <p:nvPr/>
        </p:nvSpPr>
        <p:spPr>
          <a:xfrm>
            <a:off x="8918779" y="1990542"/>
            <a:ext cx="3083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en-US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年预算按项目制填报</a:t>
            </a:r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</a:p>
          <a:p>
            <a:pPr algn="ctr"/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可引用</a:t>
            </a:r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项目数据进行立项</a:t>
            </a:r>
            <a:endParaRPr lang="en-US" altLang="zh-CN" sz="1200" dirty="0">
              <a:solidFill>
                <a:srgbClr val="0432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D8A6366-B0AD-576A-51B3-76142E3E4E48}"/>
              </a:ext>
            </a:extLst>
          </p:cNvPr>
          <p:cNvSpPr/>
          <p:nvPr/>
        </p:nvSpPr>
        <p:spPr>
          <a:xfrm>
            <a:off x="6595824" y="1485550"/>
            <a:ext cx="2346404" cy="1026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0C0E0E-4437-EA29-77E2-3051E3988078}"/>
              </a:ext>
            </a:extLst>
          </p:cNvPr>
          <p:cNvSpPr txBox="1"/>
          <p:nvPr/>
        </p:nvSpPr>
        <p:spPr>
          <a:xfrm>
            <a:off x="1926401" y="4302633"/>
            <a:ext cx="10265599" cy="144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进展：      </a:t>
            </a:r>
            <a:endParaRPr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、完成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WBS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主数据传输的研发阶段工作，预计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日协同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项目组完成系统联调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、完成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zh-CN" altLang="e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的字段传输方案沟通，已确认传输字段范围与字段定义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年数字化解决方案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已完成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70%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，下一步待与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系统规划互锁后完善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894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495A07-B908-B3E1-321C-C18D34E1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1806" y="6490822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C69E18-3E8B-398D-657C-04513541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2" y="3033231"/>
            <a:ext cx="11575676" cy="3457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7B5BA9-98F8-497A-BE92-7DD8F0479CB4}"/>
              </a:ext>
            </a:extLst>
          </p:cNvPr>
          <p:cNvSpPr txBox="1"/>
          <p:nvPr/>
        </p:nvSpPr>
        <p:spPr>
          <a:xfrm>
            <a:off x="1026219" y="153847"/>
            <a:ext cx="816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品牌营销项目及费用全生命周期管理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年数字化规划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44294C0-F78D-E82A-3A24-9BEA213CBB6F}"/>
              </a:ext>
            </a:extLst>
          </p:cNvPr>
          <p:cNvCxnSpPr>
            <a:cxnSpLocks/>
          </p:cNvCxnSpPr>
          <p:nvPr/>
        </p:nvCxnSpPr>
        <p:spPr>
          <a:xfrm>
            <a:off x="1394637" y="1975527"/>
            <a:ext cx="104895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五角星 6">
            <a:extLst>
              <a:ext uri="{FF2B5EF4-FFF2-40B4-BE49-F238E27FC236}">
                <a16:creationId xmlns:a16="http://schemas.microsoft.com/office/drawing/2014/main" id="{4D064723-EF38-29C1-A629-0469609D6585}"/>
              </a:ext>
            </a:extLst>
          </p:cNvPr>
          <p:cNvSpPr/>
          <p:nvPr/>
        </p:nvSpPr>
        <p:spPr>
          <a:xfrm>
            <a:off x="7544031" y="1729309"/>
            <a:ext cx="401781" cy="443346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五角星 7">
            <a:extLst>
              <a:ext uri="{FF2B5EF4-FFF2-40B4-BE49-F238E27FC236}">
                <a16:creationId xmlns:a16="http://schemas.microsoft.com/office/drawing/2014/main" id="{12F05234-07B2-BA72-F1FD-96DE959CEB56}"/>
              </a:ext>
            </a:extLst>
          </p:cNvPr>
          <p:cNvSpPr/>
          <p:nvPr/>
        </p:nvSpPr>
        <p:spPr>
          <a:xfrm>
            <a:off x="5008944" y="1723659"/>
            <a:ext cx="401781" cy="443346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五角星 8">
            <a:extLst>
              <a:ext uri="{FF2B5EF4-FFF2-40B4-BE49-F238E27FC236}">
                <a16:creationId xmlns:a16="http://schemas.microsoft.com/office/drawing/2014/main" id="{A20F6094-8F77-8582-86C4-62389A602C0B}"/>
              </a:ext>
            </a:extLst>
          </p:cNvPr>
          <p:cNvSpPr/>
          <p:nvPr/>
        </p:nvSpPr>
        <p:spPr>
          <a:xfrm>
            <a:off x="2473857" y="1723659"/>
            <a:ext cx="401781" cy="443346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054A0-51F6-1BF3-B02D-08A9C40E3867}"/>
              </a:ext>
            </a:extLst>
          </p:cNvPr>
          <p:cNvSpPr/>
          <p:nvPr/>
        </p:nvSpPr>
        <p:spPr>
          <a:xfrm>
            <a:off x="308553" y="1723599"/>
            <a:ext cx="1011382" cy="4433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</a:ln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D3D96-BC7F-F2A8-1B33-3C480CB0BCF6}"/>
              </a:ext>
            </a:extLst>
          </p:cNvPr>
          <p:cNvSpPr txBox="1"/>
          <p:nvPr/>
        </p:nvSpPr>
        <p:spPr>
          <a:xfrm>
            <a:off x="314444" y="1769963"/>
            <a:ext cx="101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C189DD-7DA8-2445-3172-14636D05B7FF}"/>
              </a:ext>
            </a:extLst>
          </p:cNvPr>
          <p:cNvSpPr txBox="1"/>
          <p:nvPr/>
        </p:nvSpPr>
        <p:spPr>
          <a:xfrm>
            <a:off x="2403150" y="2256267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98C5D1-D591-061C-0E0F-71F866AF0834}"/>
              </a:ext>
            </a:extLst>
          </p:cNvPr>
          <p:cNvSpPr txBox="1"/>
          <p:nvPr/>
        </p:nvSpPr>
        <p:spPr>
          <a:xfrm>
            <a:off x="4928635" y="2223705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60E539-2C92-AA29-880D-5324D29BD859}"/>
              </a:ext>
            </a:extLst>
          </p:cNvPr>
          <p:cNvSpPr txBox="1"/>
          <p:nvPr/>
        </p:nvSpPr>
        <p:spPr>
          <a:xfrm>
            <a:off x="7467368" y="2236575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0C5909-2472-AF5C-3A74-406A091F464E}"/>
              </a:ext>
            </a:extLst>
          </p:cNvPr>
          <p:cNvSpPr txBox="1"/>
          <p:nvPr/>
        </p:nvSpPr>
        <p:spPr>
          <a:xfrm>
            <a:off x="1250302" y="762680"/>
            <a:ext cx="2767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打通</a:t>
            </a:r>
            <a:endParaRPr lang="en-US" altLang="zh-CN" sz="1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CAB041-7988-36DD-93DB-2C7CAAB5ED57}"/>
              </a:ext>
            </a:extLst>
          </p:cNvPr>
          <p:cNvSpPr txBox="1"/>
          <p:nvPr/>
        </p:nvSpPr>
        <p:spPr>
          <a:xfrm>
            <a:off x="3683858" y="770253"/>
            <a:ext cx="2854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与共享</a:t>
            </a:r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/Concur/CRM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打通</a:t>
            </a:r>
            <a:endParaRPr lang="en-US" altLang="zh-CN" sz="1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6840AF-A2C1-A2B9-B977-2BFC8447C48C}"/>
              </a:ext>
            </a:extLst>
          </p:cNvPr>
          <p:cNvSpPr txBox="1"/>
          <p:nvPr/>
        </p:nvSpPr>
        <p:spPr>
          <a:xfrm>
            <a:off x="6365319" y="778159"/>
            <a:ext cx="2767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打通</a:t>
            </a:r>
            <a:endParaRPr lang="en-US" altLang="zh-CN" sz="1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五角星 17">
            <a:extLst>
              <a:ext uri="{FF2B5EF4-FFF2-40B4-BE49-F238E27FC236}">
                <a16:creationId xmlns:a16="http://schemas.microsoft.com/office/drawing/2014/main" id="{E5523C1E-08E9-006F-90EA-9D7274D51A24}"/>
              </a:ext>
            </a:extLst>
          </p:cNvPr>
          <p:cNvSpPr/>
          <p:nvPr/>
        </p:nvSpPr>
        <p:spPr>
          <a:xfrm>
            <a:off x="10179663" y="1721540"/>
            <a:ext cx="401781" cy="44334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B6262F-48B6-FE67-000F-E76AD6E15AA8}"/>
              </a:ext>
            </a:extLst>
          </p:cNvPr>
          <p:cNvSpPr txBox="1"/>
          <p:nvPr/>
        </p:nvSpPr>
        <p:spPr>
          <a:xfrm>
            <a:off x="1090025" y="1058988"/>
            <a:ext cx="30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数据可回传至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</a:p>
          <a:p>
            <a:pPr algn="ctr"/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WBS</a:t>
            </a:r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主数据对接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08799-7D6D-3CD6-C0A5-C9394E4C8DA0}"/>
              </a:ext>
            </a:extLst>
          </p:cNvPr>
          <p:cNvSpPr txBox="1"/>
          <p:nvPr/>
        </p:nvSpPr>
        <p:spPr>
          <a:xfrm>
            <a:off x="3771486" y="1085604"/>
            <a:ext cx="2592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共享数据可回传至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</a:p>
          <a:p>
            <a:pPr algn="ctr"/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实现费用与营销项目准确挂靠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398348-3C20-820A-73CC-D6139224E574}"/>
              </a:ext>
            </a:extLst>
          </p:cNvPr>
          <p:cNvSpPr txBox="1"/>
          <p:nvPr/>
        </p:nvSpPr>
        <p:spPr>
          <a:xfrm>
            <a:off x="4611824" y="1062078"/>
            <a:ext cx="61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按项目制完成改造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项目数据可导入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</a:p>
          <a:p>
            <a:pPr algn="ctr"/>
            <a:r>
              <a:rPr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实现预算规划到立项的一致性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8D8515-FC0F-FF5D-B784-F61B4F0E2568}"/>
              </a:ext>
            </a:extLst>
          </p:cNvPr>
          <p:cNvSpPr txBox="1"/>
          <p:nvPr/>
        </p:nvSpPr>
        <p:spPr>
          <a:xfrm>
            <a:off x="10006101" y="2211696"/>
            <a:ext cx="7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107E94-67A3-E4F8-F65D-1D08A1EA7C7A}"/>
              </a:ext>
            </a:extLst>
          </p:cNvPr>
          <p:cNvSpPr txBox="1"/>
          <p:nvPr/>
        </p:nvSpPr>
        <p:spPr>
          <a:xfrm>
            <a:off x="8861629" y="1187141"/>
            <a:ext cx="3083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en-US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年预算按项目制填报</a:t>
            </a:r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</a:p>
          <a:p>
            <a:pPr algn="ctr"/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可引用</a:t>
            </a:r>
            <a:r>
              <a:rPr lang="en-US" altLang="zh-CN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BPC</a:t>
            </a:r>
            <a:r>
              <a:rPr lang="zh-CN" altLang="en-US" sz="12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项目数据进行立项</a:t>
            </a:r>
            <a:endParaRPr lang="en-US" altLang="zh-CN" sz="1200" dirty="0">
              <a:solidFill>
                <a:srgbClr val="0432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112A06-5AB3-DD0B-3A37-B5C5C63FF98B}"/>
              </a:ext>
            </a:extLst>
          </p:cNvPr>
          <p:cNvSpPr/>
          <p:nvPr/>
        </p:nvSpPr>
        <p:spPr>
          <a:xfrm>
            <a:off x="6538674" y="682149"/>
            <a:ext cx="2346404" cy="1026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658250-547A-4CF1-278A-157DA70768E9}"/>
              </a:ext>
            </a:extLst>
          </p:cNvPr>
          <p:cNvSpPr txBox="1"/>
          <p:nvPr/>
        </p:nvSpPr>
        <p:spPr>
          <a:xfrm>
            <a:off x="172279" y="2767838"/>
            <a:ext cx="6101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n"/>
            </a:pP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项目组推广费长期方案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23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43186" y="6111102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dirty="0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Speaker name and 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595959"/>
      </a:dk2>
      <a:lt2>
        <a:srgbClr val="778495"/>
      </a:lt2>
      <a:accent1>
        <a:srgbClr val="FF0000"/>
      </a:accent1>
      <a:accent2>
        <a:srgbClr val="7E00FF"/>
      </a:accent2>
      <a:accent3>
        <a:srgbClr val="460073"/>
      </a:accent3>
      <a:accent4>
        <a:srgbClr val="7500C0"/>
      </a:accent4>
      <a:accent5>
        <a:srgbClr val="7399C6"/>
      </a:accent5>
      <a:accent6>
        <a:srgbClr val="007FC3"/>
      </a:accent6>
      <a:hlink>
        <a:srgbClr val="2800FF"/>
      </a:hlink>
      <a:folHlink>
        <a:srgbClr val="7E00FF"/>
      </a:folHlink>
    </a:clrScheme>
    <a:fontScheme name="fs34jofy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13400</TotalTime>
  <Words>1048</Words>
  <Application>Microsoft Macintosh PowerPoint</Application>
  <PresentationFormat>宽屏</PresentationFormat>
  <Paragraphs>201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DengXian</vt:lpstr>
      <vt:lpstr>DengXian</vt:lpstr>
      <vt:lpstr>等线 Light</vt:lpstr>
      <vt:lpstr>Microsoft YaHei</vt:lpstr>
      <vt:lpstr>Microsoft YaHei</vt:lpstr>
      <vt:lpstr>FZLanTingHei-M-GBK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w1683</dc:creator>
  <cp:lastModifiedBy>Yuqi Huang</cp:lastModifiedBy>
  <cp:revision>1033</cp:revision>
  <cp:lastPrinted>2023-03-15T07:10:42Z</cp:lastPrinted>
  <dcterms:created xsi:type="dcterms:W3CDTF">2022-01-05T03:46:55Z</dcterms:created>
  <dcterms:modified xsi:type="dcterms:W3CDTF">2023-06-08T10:31:36Z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