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83" r:id="rId2"/>
  </p:sldMasterIdLst>
  <p:notesMasterIdLst>
    <p:notesMasterId r:id="rId8"/>
  </p:notesMasterIdLst>
  <p:sldIdLst>
    <p:sldId id="263" r:id="rId3"/>
    <p:sldId id="2147479537" r:id="rId4"/>
    <p:sldId id="2147479538" r:id="rId5"/>
    <p:sldId id="214747953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钰棋" initials="黄钰棋" lastIdx="1" clrIdx="0">
    <p:extLst>
      <p:ext uri="{19B8F6BF-5375-455C-9EA6-DF929625EA0E}">
        <p15:presenceInfo xmlns:p15="http://schemas.microsoft.com/office/powerpoint/2012/main" userId="S-1-5-21-1495940435-1635398450-2130403006-508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432FF"/>
    <a:srgbClr val="FF2600"/>
    <a:srgbClr val="FF7E79"/>
    <a:srgbClr val="FF9300"/>
    <a:srgbClr val="008F00"/>
    <a:srgbClr val="4E8F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1"/>
    <p:restoredTop sz="95567" autoAdjust="0"/>
  </p:normalViewPr>
  <p:slideViewPr>
    <p:cSldViewPr snapToGrid="0" snapToObjects="1">
      <p:cViewPr varScale="1">
        <p:scale>
          <a:sx n="105" d="100"/>
          <a:sy n="105" d="100"/>
        </p:scale>
        <p:origin x="1200" y="184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C459-2FDE-384B-BC4D-E0C5A62CC535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F79E-B6B7-534B-AAEE-1F443B7D50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46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87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8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92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9F79E-B6B7-534B-AAEE-1F443B7D50D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33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0570040" y="6111102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www.tcl.com</a:t>
            </a:r>
            <a:endParaRPr lang="zh-CN" altLang="en-US" sz="1200" dirty="0">
              <a:solidFill>
                <a:srgbClr val="898989"/>
              </a:solidFill>
              <a:latin typeface="FZLanTingHei-M-GBK" panose="02000000000000000000" pitchFamily="2" charset="-122"/>
              <a:ea typeface="FZLanTingHei-M-GBK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1BF0A13-6F3E-436B-9ACB-9CE67F14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6291102"/>
            <a:ext cx="935015" cy="4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4645E-6610-ECD2-3765-CAFE2DB0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64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DE310ED5-E662-4C53-9121-A6714257E3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A6A077B6-25DF-4148-AB7B-270FC3086F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9351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81385" y="6604000"/>
            <a:ext cx="526915" cy="24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65D26-FD4D-DA04-09EE-58EAEC785450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97746-889A-4572-8AFB-AB46A5F160C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91F7-8EFD-B3AD-0A1D-88AF700E9A10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E52437-3581-F2E8-B599-66513835D108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7852A-923C-F0BD-8B43-CF5138421EBF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AA827-A91D-4163-9920-27DAC280282D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6EA3F-25A6-2E6C-3800-4DE4410A7790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9BB7-E96D-A80C-BD80-3995852AAF36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AA30B-3755-DE86-93AC-BD1ED3500361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41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主标题为方正兰亭 , 最大30pt"/>
          <p:cNvSpPr txBox="1"/>
          <p:nvPr/>
        </p:nvSpPr>
        <p:spPr>
          <a:xfrm>
            <a:off x="361552" y="3401878"/>
            <a:ext cx="4283224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defTabSz="205740"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anTingHei-M-GBK" panose="02000000000000000000" pitchFamily="2" charset="-122"/>
              </a:rPr>
              <a:t>营销类流程规范展示方案</a:t>
            </a:r>
            <a:endParaRPr sz="3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anTingHei-M-GBK" panose="02000000000000000000" pitchFamily="2" charset="-122"/>
            </a:endParaRPr>
          </a:p>
        </p:txBody>
      </p:sp>
      <p:sp>
        <p:nvSpPr>
          <p:cNvPr id="5" name="Helvetica 常规体 8pt"/>
          <p:cNvSpPr txBox="1"/>
          <p:nvPr/>
        </p:nvSpPr>
        <p:spPr>
          <a:xfrm>
            <a:off x="392548" y="5341703"/>
            <a:ext cx="3418025" cy="57265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421640">
              <a:defRPr sz="1600" b="0" cap="all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GB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市场中心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en-GB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1" y="1211127"/>
            <a:ext cx="1686959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9FB16D-12FE-330E-B6A9-0B69ABEB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96" y="1293758"/>
            <a:ext cx="9645842" cy="5387475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EFE2DB-E775-7D91-D9E6-076CFEB18E84}"/>
              </a:ext>
            </a:extLst>
          </p:cNvPr>
          <p:cNvSpPr/>
          <p:nvPr/>
        </p:nvSpPr>
        <p:spPr>
          <a:xfrm>
            <a:off x="2959728" y="1726461"/>
            <a:ext cx="7793734" cy="48498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55FF6-9DC4-6867-FAD4-24132B0282A4}"/>
              </a:ext>
            </a:extLst>
          </p:cNvPr>
          <p:cNvSpPr/>
          <p:nvPr/>
        </p:nvSpPr>
        <p:spPr>
          <a:xfrm>
            <a:off x="3375150" y="4555152"/>
            <a:ext cx="3160586" cy="1909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611177-A141-D7F6-C471-95CD07C6A83A}"/>
              </a:ext>
            </a:extLst>
          </p:cNvPr>
          <p:cNvSpPr txBox="1"/>
          <p:nvPr/>
        </p:nvSpPr>
        <p:spPr>
          <a:xfrm>
            <a:off x="3277296" y="4248360"/>
            <a:ext cx="12753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待办任务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4027F-93F2-C67E-0A88-9E83EDABEA3F}"/>
              </a:ext>
            </a:extLst>
          </p:cNvPr>
          <p:cNvSpPr txBox="1"/>
          <p:nvPr/>
        </p:nvSpPr>
        <p:spPr>
          <a:xfrm>
            <a:off x="3275792" y="1790856"/>
            <a:ext cx="2488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sz="1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发文公告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4D58E0-C0C2-A950-B5CE-BE55FEDD83A3}"/>
              </a:ext>
            </a:extLst>
          </p:cNvPr>
          <p:cNvSpPr/>
          <p:nvPr/>
        </p:nvSpPr>
        <p:spPr>
          <a:xfrm>
            <a:off x="7198853" y="2106949"/>
            <a:ext cx="3160586" cy="2021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36CE15-A87B-D19B-F996-D69D0D616A75}"/>
              </a:ext>
            </a:extLst>
          </p:cNvPr>
          <p:cNvSpPr txBox="1"/>
          <p:nvPr/>
        </p:nvSpPr>
        <p:spPr>
          <a:xfrm>
            <a:off x="7125690" y="1790856"/>
            <a:ext cx="2488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项目管理看板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644C0F-FAAB-E842-8F95-C94A28494052}"/>
              </a:ext>
            </a:extLst>
          </p:cNvPr>
          <p:cNvSpPr/>
          <p:nvPr/>
        </p:nvSpPr>
        <p:spPr>
          <a:xfrm>
            <a:off x="3375150" y="2106950"/>
            <a:ext cx="3160586" cy="2021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B5E5A-F767-7FA2-D0DE-6CD430CAE564}"/>
              </a:ext>
            </a:extLst>
          </p:cNvPr>
          <p:cNvSpPr txBox="1"/>
          <p:nvPr/>
        </p:nvSpPr>
        <p:spPr>
          <a:xfrm>
            <a:off x="7125690" y="4260788"/>
            <a:ext cx="12753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便携工具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4648C4-0134-2415-8B42-9BC98BDF5260}"/>
              </a:ext>
            </a:extLst>
          </p:cNvPr>
          <p:cNvSpPr/>
          <p:nvPr/>
        </p:nvSpPr>
        <p:spPr>
          <a:xfrm>
            <a:off x="7198853" y="4569301"/>
            <a:ext cx="3160586" cy="1909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9253ED9-612A-515D-7F24-F04C471F3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607" y="4668289"/>
            <a:ext cx="566901" cy="5098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2B6089D-3503-3452-C8E1-A6080753DB62}"/>
              </a:ext>
            </a:extLst>
          </p:cNvPr>
          <p:cNvSpPr txBox="1"/>
          <p:nvPr/>
        </p:nvSpPr>
        <p:spPr>
          <a:xfrm>
            <a:off x="7325846" y="5201488"/>
            <a:ext cx="7778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PBF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预算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C28C68B-118F-3B88-FB15-0978B446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895" y="4697729"/>
            <a:ext cx="542778" cy="49801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007950-FF1B-24F9-9468-DA7F963B990F}"/>
              </a:ext>
            </a:extLst>
          </p:cNvPr>
          <p:cNvSpPr txBox="1"/>
          <p:nvPr/>
        </p:nvSpPr>
        <p:spPr>
          <a:xfrm>
            <a:off x="8206214" y="5209621"/>
            <a:ext cx="7778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共享提单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899F3-1BA8-B9F4-904C-CB4F1D359072}"/>
              </a:ext>
            </a:extLst>
          </p:cNvPr>
          <p:cNvSpPr txBox="1"/>
          <p:nvPr/>
        </p:nvSpPr>
        <p:spPr>
          <a:xfrm>
            <a:off x="5979061" y="3815919"/>
            <a:ext cx="693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5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</a:t>
            </a:r>
            <a:endParaRPr lang="zh-CN" altLang="en-US" sz="1050" u="sng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203B4F-523C-397D-D6B3-E7F81C66BEA7}"/>
              </a:ext>
            </a:extLst>
          </p:cNvPr>
          <p:cNvSpPr txBox="1"/>
          <p:nvPr/>
        </p:nvSpPr>
        <p:spPr>
          <a:xfrm>
            <a:off x="9836576" y="6169851"/>
            <a:ext cx="693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50" u="sng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</a:t>
            </a:r>
            <a:endParaRPr lang="zh-CN" altLang="en-US" sz="105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08FF5C-2082-685C-F342-271A011EF31C}"/>
              </a:ext>
            </a:extLst>
          </p:cNvPr>
          <p:cNvSpPr txBox="1"/>
          <p:nvPr/>
        </p:nvSpPr>
        <p:spPr>
          <a:xfrm>
            <a:off x="6009394" y="6169851"/>
            <a:ext cx="693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50" u="sng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更多</a:t>
            </a:r>
            <a:endParaRPr lang="zh-CN" altLang="en-US" sz="105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C0EA81-4121-1FA9-5D1C-507478D41362}"/>
              </a:ext>
            </a:extLst>
          </p:cNvPr>
          <p:cNvSpPr txBox="1"/>
          <p:nvPr/>
        </p:nvSpPr>
        <p:spPr>
          <a:xfrm>
            <a:off x="4284050" y="4649521"/>
            <a:ext cx="4637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待审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9A196F-C3A0-8946-5144-020651AB6BCF}"/>
              </a:ext>
            </a:extLst>
          </p:cNvPr>
          <p:cNvSpPr txBox="1"/>
          <p:nvPr/>
        </p:nvSpPr>
        <p:spPr>
          <a:xfrm>
            <a:off x="4810004" y="4647695"/>
            <a:ext cx="4637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已审</a:t>
            </a:r>
            <a:endParaRPr lang="zh-CN" altLang="en-US" sz="1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BE9533-5977-A1A1-62C2-D4792B0FD177}"/>
              </a:ext>
            </a:extLst>
          </p:cNvPr>
          <p:cNvSpPr txBox="1"/>
          <p:nvPr/>
        </p:nvSpPr>
        <p:spPr>
          <a:xfrm>
            <a:off x="5289775" y="4644904"/>
            <a:ext cx="4637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待阅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630634-3EE5-881F-8A89-471991FC961A}"/>
              </a:ext>
            </a:extLst>
          </p:cNvPr>
          <p:cNvSpPr txBox="1"/>
          <p:nvPr/>
        </p:nvSpPr>
        <p:spPr>
          <a:xfrm>
            <a:off x="5792935" y="4644904"/>
            <a:ext cx="7428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我的申请</a:t>
            </a:r>
            <a:endParaRPr lang="zh-CN" altLang="en-US" sz="1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3743A0-6964-0073-4B92-B09E3A6F4C57}"/>
              </a:ext>
            </a:extLst>
          </p:cNvPr>
          <p:cNvSpPr txBox="1"/>
          <p:nvPr/>
        </p:nvSpPr>
        <p:spPr>
          <a:xfrm>
            <a:off x="3480091" y="5099051"/>
            <a:ext cx="26014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您提交的项目任务已通过审批</a:t>
            </a:r>
            <a:r>
              <a:rPr kumimoji="1" lang="en-US" altLang="zh-CN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991DE9-4654-790F-E7DE-171388CBBAFA}"/>
              </a:ext>
            </a:extLst>
          </p:cNvPr>
          <p:cNvSpPr txBox="1"/>
          <p:nvPr/>
        </p:nvSpPr>
        <p:spPr>
          <a:xfrm>
            <a:off x="3480091" y="5434164"/>
            <a:ext cx="31214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《TCL</a:t>
            </a:r>
            <a:r>
              <a:rPr kumimoji="1" lang="zh-CN" altLang="en-US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实业品牌与营销项目管理规范</a:t>
            </a:r>
            <a:r>
              <a:rPr kumimoji="1" lang="en-US" altLang="zh-CN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kumimoji="1" lang="zh-CN" altLang="en-US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待学习</a:t>
            </a:r>
            <a:r>
              <a:rPr kumimoji="1" lang="en-US" altLang="zh-CN" sz="9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0B9E291-9CD3-00F0-7D1D-EE1CAE101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07" y="4607755"/>
            <a:ext cx="460050" cy="39572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97A5DEF-D4EA-F7FE-3A6F-3D19C6E0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780" y="2120828"/>
            <a:ext cx="3078036" cy="1981657"/>
          </a:xfrm>
          <a:prstGeom prst="rect">
            <a:avLst/>
          </a:prstGeom>
        </p:spPr>
      </p:pic>
      <p:sp>
        <p:nvSpPr>
          <p:cNvPr id="40" name="终止符 39">
            <a:extLst>
              <a:ext uri="{FF2B5EF4-FFF2-40B4-BE49-F238E27FC236}">
                <a16:creationId xmlns:a16="http://schemas.microsoft.com/office/drawing/2014/main" id="{91298419-6911-B74A-F15E-8E9004ABE398}"/>
              </a:ext>
            </a:extLst>
          </p:cNvPr>
          <p:cNvSpPr/>
          <p:nvPr/>
        </p:nvSpPr>
        <p:spPr>
          <a:xfrm>
            <a:off x="4320294" y="1829610"/>
            <a:ext cx="489710" cy="174191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endParaRPr kumimoji="1"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13D556-5A94-9B20-4403-E1FE736E55E5}"/>
              </a:ext>
            </a:extLst>
          </p:cNvPr>
          <p:cNvSpPr txBox="1"/>
          <p:nvPr/>
        </p:nvSpPr>
        <p:spPr>
          <a:xfrm>
            <a:off x="3444934" y="2750847"/>
            <a:ext cx="3043834" cy="969240"/>
          </a:xfrm>
          <a:prstGeom prst="rect">
            <a:avLst/>
          </a:prstGeom>
          <a:solidFill>
            <a:schemeClr val="accent4">
              <a:lumMod val="20000"/>
              <a:lumOff val="80000"/>
              <a:alpha val="59239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TCL实业展会白皮书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》6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日发布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TCL实业IP管理规定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》5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日发布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TCL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实业展会白皮书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》3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日发布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CD6533E-AE65-6E57-ED31-13F34147427C}"/>
              </a:ext>
            </a:extLst>
          </p:cNvPr>
          <p:cNvSpPr txBox="1"/>
          <p:nvPr/>
        </p:nvSpPr>
        <p:spPr>
          <a:xfrm>
            <a:off x="1034454" y="113784"/>
            <a:ext cx="700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第一步：首页专设发文公告栏目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21FBD-18E2-CFF4-9CB3-1860FD185163}"/>
              </a:ext>
            </a:extLst>
          </p:cNvPr>
          <p:cNvSpPr txBox="1"/>
          <p:nvPr/>
        </p:nvSpPr>
        <p:spPr>
          <a:xfrm>
            <a:off x="1060830" y="560192"/>
            <a:ext cx="1081675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现状：通过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TPROS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零散发布流程规范，不具备营销板块独立性与专业性，且不便于市场营销人员即时访问及查阅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改进：在营销项目管理平台的首页，专设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发文公告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栏目，第一时间向市场营销人员展示最新发布的流程规范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A7CC0-896A-125D-4EB7-F85ACAD59F29}"/>
              </a:ext>
            </a:extLst>
          </p:cNvPr>
          <p:cNvSpPr txBox="1"/>
          <p:nvPr/>
        </p:nvSpPr>
        <p:spPr>
          <a:xfrm>
            <a:off x="3765789" y="2166838"/>
            <a:ext cx="24952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TCL</a:t>
            </a:r>
            <a:r>
              <a:rPr lang="zh-CN" altLang="en-US" sz="10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实业品牌与营销项目管理规范</a:t>
            </a:r>
            <a:endParaRPr lang="zh-CN" altLang="en-US" sz="1000" u="sng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605D31-4293-5821-7C23-62F4CF9A5F92}"/>
              </a:ext>
            </a:extLst>
          </p:cNvPr>
          <p:cNvSpPr txBox="1"/>
          <p:nvPr/>
        </p:nvSpPr>
        <p:spPr>
          <a:xfrm>
            <a:off x="3945943" y="2397693"/>
            <a:ext cx="22132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营销项目管理平台操作手册</a:t>
            </a:r>
            <a:endParaRPr lang="zh-CN" altLang="en-US" sz="1000" u="sng" dirty="0">
              <a:solidFill>
                <a:srgbClr val="C0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52A824-B74C-CF8A-1AD5-B38D3249231E}"/>
              </a:ext>
            </a:extLst>
          </p:cNvPr>
          <p:cNvSpPr/>
          <p:nvPr/>
        </p:nvSpPr>
        <p:spPr>
          <a:xfrm>
            <a:off x="3641144" y="2026281"/>
            <a:ext cx="2611580" cy="686530"/>
          </a:xfrm>
          <a:prstGeom prst="ellipse">
            <a:avLst/>
          </a:prstGeom>
          <a:noFill/>
          <a:ln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D0891A6-A3F2-1557-F20D-5D8016F99EE6}"/>
              </a:ext>
            </a:extLst>
          </p:cNvPr>
          <p:cNvCxnSpPr/>
          <p:nvPr/>
        </p:nvCxnSpPr>
        <p:spPr>
          <a:xfrm flipV="1">
            <a:off x="5594421" y="1886556"/>
            <a:ext cx="530085" cy="271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6C2776-1424-138F-4089-4AD601F6CA4E}"/>
              </a:ext>
            </a:extLst>
          </p:cNvPr>
          <p:cNvSpPr txBox="1"/>
          <p:nvPr/>
        </p:nvSpPr>
        <p:spPr>
          <a:xfrm>
            <a:off x="6070076" y="1729301"/>
            <a:ext cx="1011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固定展示某段时期内最重要的文件</a:t>
            </a:r>
            <a:endParaRPr kumimoji="1" lang="zh-CN" altLang="en-US" sz="800" dirty="0">
              <a:solidFill>
                <a:srgbClr val="0432FF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5D8C268-EB17-EC41-77B7-F87BFE5C987D}"/>
              </a:ext>
            </a:extLst>
          </p:cNvPr>
          <p:cNvSpPr/>
          <p:nvPr/>
        </p:nvSpPr>
        <p:spPr>
          <a:xfrm>
            <a:off x="3511542" y="2826828"/>
            <a:ext cx="2713732" cy="910492"/>
          </a:xfrm>
          <a:prstGeom prst="ellipse">
            <a:avLst/>
          </a:prstGeom>
          <a:noFill/>
          <a:ln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0302D54-6BF8-F81F-F917-D1C656E5745D}"/>
              </a:ext>
            </a:extLst>
          </p:cNvPr>
          <p:cNvCxnSpPr>
            <a:cxnSpLocks/>
          </p:cNvCxnSpPr>
          <p:nvPr/>
        </p:nvCxnSpPr>
        <p:spPr>
          <a:xfrm flipH="1">
            <a:off x="3641144" y="3386973"/>
            <a:ext cx="124645" cy="432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1FCD60D-B84D-CF8A-B139-88494801BB3E}"/>
              </a:ext>
            </a:extLst>
          </p:cNvPr>
          <p:cNvSpPr/>
          <p:nvPr/>
        </p:nvSpPr>
        <p:spPr>
          <a:xfrm>
            <a:off x="1324500" y="4513716"/>
            <a:ext cx="1180158" cy="23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营销知识库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CE7BDDE-0FB0-BCFA-812B-BD82C6A79794}"/>
              </a:ext>
            </a:extLst>
          </p:cNvPr>
          <p:cNvSpPr txBox="1"/>
          <p:nvPr/>
        </p:nvSpPr>
        <p:spPr>
          <a:xfrm>
            <a:off x="3366174" y="3812843"/>
            <a:ext cx="1011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滚动刷新最新发布的流程规范</a:t>
            </a:r>
            <a:endParaRPr kumimoji="1" lang="zh-CN" altLang="en-US" sz="800" dirty="0">
              <a:solidFill>
                <a:srgbClr val="0432FF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1B3F27-7ADD-EC61-AF68-0CA6243A60BE}"/>
              </a:ext>
            </a:extLst>
          </p:cNvPr>
          <p:cNvSpPr/>
          <p:nvPr/>
        </p:nvSpPr>
        <p:spPr>
          <a:xfrm>
            <a:off x="5841987" y="3749880"/>
            <a:ext cx="861060" cy="359680"/>
          </a:xfrm>
          <a:prstGeom prst="ellipse">
            <a:avLst/>
          </a:prstGeom>
          <a:noFill/>
          <a:ln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C0F3EAE-CE1C-1489-CDC2-5EE56B8A4D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25888" y="4077529"/>
            <a:ext cx="195871" cy="199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2BDEB95-6CC6-1453-E8EA-C259317958E7}"/>
              </a:ext>
            </a:extLst>
          </p:cNvPr>
          <p:cNvSpPr txBox="1"/>
          <p:nvPr/>
        </p:nvSpPr>
        <p:spPr>
          <a:xfrm>
            <a:off x="6070076" y="4261474"/>
            <a:ext cx="861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链接进入营销知识库</a:t>
            </a:r>
            <a:endParaRPr kumimoji="1" lang="zh-CN" altLang="en-US" sz="800" dirty="0">
              <a:solidFill>
                <a:srgbClr val="0432FF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0525F22-CB44-1B4F-2CB1-F7518A680CEA}"/>
              </a:ext>
            </a:extLst>
          </p:cNvPr>
          <p:cNvSpPr/>
          <p:nvPr/>
        </p:nvSpPr>
        <p:spPr>
          <a:xfrm>
            <a:off x="987678" y="4425879"/>
            <a:ext cx="1626500" cy="472941"/>
          </a:xfrm>
          <a:prstGeom prst="ellipse">
            <a:avLst/>
          </a:prstGeom>
          <a:noFill/>
          <a:ln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0829467-8A31-2C3C-7FE9-D6687F130BF4}"/>
              </a:ext>
            </a:extLst>
          </p:cNvPr>
          <p:cNvCxnSpPr>
            <a:cxnSpLocks/>
          </p:cNvCxnSpPr>
          <p:nvPr/>
        </p:nvCxnSpPr>
        <p:spPr>
          <a:xfrm flipH="1">
            <a:off x="830214" y="4659579"/>
            <a:ext cx="375072" cy="27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579AB45-A9F9-AC4A-0BE2-2E456ACB803B}"/>
              </a:ext>
            </a:extLst>
          </p:cNvPr>
          <p:cNvSpPr txBox="1"/>
          <p:nvPr/>
        </p:nvSpPr>
        <p:spPr>
          <a:xfrm>
            <a:off x="195132" y="4996618"/>
            <a:ext cx="1011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导航栏新增设置营销知识库模块</a:t>
            </a:r>
            <a:endParaRPr kumimoji="1" lang="zh-CN" altLang="en-US" sz="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0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23AF94-56B6-9EF2-392A-E9C3B97E4475}"/>
              </a:ext>
            </a:extLst>
          </p:cNvPr>
          <p:cNvSpPr txBox="1"/>
          <p:nvPr/>
        </p:nvSpPr>
        <p:spPr>
          <a:xfrm>
            <a:off x="1017432" y="115735"/>
            <a:ext cx="1051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第二步：建立实业营销领域知识库，分类归档流程规范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7FC243-C02D-54EB-E717-4E3185CA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35" y="1377789"/>
            <a:ext cx="3352377" cy="5299222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49D3C3-90BD-0B04-F77C-77AD5C8BB6CE}"/>
              </a:ext>
            </a:extLst>
          </p:cNvPr>
          <p:cNvSpPr txBox="1"/>
          <p:nvPr/>
        </p:nvSpPr>
        <p:spPr>
          <a:xfrm>
            <a:off x="1041816" y="639039"/>
            <a:ext cx="1171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选取市场营销人员高频使用的营销项目管理平台（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），作为流程规范数字化承载平台，实现营销类流程规范在线化归档与展示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40E76-DD92-62CE-5CB7-8B0F423E8AF7}"/>
              </a:ext>
            </a:extLst>
          </p:cNvPr>
          <p:cNvSpPr txBox="1"/>
          <p:nvPr/>
        </p:nvSpPr>
        <p:spPr>
          <a:xfrm>
            <a:off x="1824680" y="1082591"/>
            <a:ext cx="2578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以知识管理常用树状分类结构为例：</a:t>
            </a:r>
            <a:endParaRPr lang="zh-CN" altLang="en-US" sz="1200" dirty="0">
              <a:solidFill>
                <a:srgbClr val="0033CC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1C1FDA3-601D-B816-D92D-DE82ED7B0CF3}"/>
              </a:ext>
            </a:extLst>
          </p:cNvPr>
          <p:cNvSpPr/>
          <p:nvPr/>
        </p:nvSpPr>
        <p:spPr>
          <a:xfrm>
            <a:off x="2438743" y="5039070"/>
            <a:ext cx="1601102" cy="3077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E7854C-8B2D-D35C-F827-25E6D2542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95" y="1377789"/>
            <a:ext cx="3581400" cy="5299222"/>
          </a:xfrm>
          <a:prstGeom prst="rect">
            <a:avLst/>
          </a:prstGeom>
          <a:ln>
            <a:solidFill>
              <a:srgbClr val="0033CC"/>
            </a:solidFill>
          </a:ln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3CE95E3-E073-DDCF-6418-DC2B3079BC2F}"/>
              </a:ext>
            </a:extLst>
          </p:cNvPr>
          <p:cNvCxnSpPr>
            <a:cxnSpLocks/>
          </p:cNvCxnSpPr>
          <p:nvPr/>
        </p:nvCxnSpPr>
        <p:spPr>
          <a:xfrm flipV="1">
            <a:off x="3936814" y="3284113"/>
            <a:ext cx="3567448" cy="19088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B8EF2B7-2F36-5F3E-8C28-48D4C61CCB3B}"/>
              </a:ext>
            </a:extLst>
          </p:cNvPr>
          <p:cNvSpPr/>
          <p:nvPr/>
        </p:nvSpPr>
        <p:spPr>
          <a:xfrm>
            <a:off x="6792793" y="1377789"/>
            <a:ext cx="2141024" cy="3866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BE7019-3AD2-1E86-82D2-A98BB6754465}"/>
              </a:ext>
            </a:extLst>
          </p:cNvPr>
          <p:cNvSpPr/>
          <p:nvPr/>
        </p:nvSpPr>
        <p:spPr>
          <a:xfrm>
            <a:off x="7289191" y="1850239"/>
            <a:ext cx="2756079" cy="47358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C2A04B-34AA-E481-ABFF-A250E7D95A26}"/>
              </a:ext>
            </a:extLst>
          </p:cNvPr>
          <p:cNvSpPr/>
          <p:nvPr/>
        </p:nvSpPr>
        <p:spPr>
          <a:xfrm>
            <a:off x="6771801" y="1647027"/>
            <a:ext cx="4791232" cy="4494727"/>
          </a:xfrm>
          <a:prstGeom prst="rect">
            <a:avLst/>
          </a:prstGeom>
          <a:solidFill>
            <a:schemeClr val="bg1">
              <a:lumMod val="95000"/>
              <a:alpha val="296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054F0E-1ADA-D66E-5228-86877230DA83}"/>
              </a:ext>
            </a:extLst>
          </p:cNvPr>
          <p:cNvSpPr txBox="1"/>
          <p:nvPr/>
        </p:nvSpPr>
        <p:spPr>
          <a:xfrm>
            <a:off x="1046646" y="629422"/>
            <a:ext cx="1171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市场营销人员在</a:t>
            </a:r>
            <a:r>
              <a:rPr kumimoji="1"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平台立项和执行环节，系统自动提示与项目强相关的流程规范</a:t>
            </a:r>
            <a:endParaRPr kumimoji="1"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148916-5A80-7D31-1F9D-1F0CD150473E}"/>
              </a:ext>
            </a:extLst>
          </p:cNvPr>
          <p:cNvSpPr txBox="1"/>
          <p:nvPr/>
        </p:nvSpPr>
        <p:spPr>
          <a:xfrm>
            <a:off x="1034454" y="113784"/>
            <a:ext cx="923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第三步：立项和执行环节自动提示，展示与项目强相关的流程规范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BB9099-10FB-D944-DCE2-BAD6DE21C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83"/>
          <a:stretch/>
        </p:blipFill>
        <p:spPr>
          <a:xfrm>
            <a:off x="525544" y="1648078"/>
            <a:ext cx="5570456" cy="2792352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D08DA83D-F467-1806-BF57-06DDE84D52E1}"/>
              </a:ext>
            </a:extLst>
          </p:cNvPr>
          <p:cNvSpPr/>
          <p:nvPr/>
        </p:nvSpPr>
        <p:spPr>
          <a:xfrm>
            <a:off x="2741060" y="2147775"/>
            <a:ext cx="1231021" cy="5076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F71D7E9-C6B3-8848-4A13-889B00D09888}"/>
              </a:ext>
            </a:extLst>
          </p:cNvPr>
          <p:cNvCxnSpPr>
            <a:cxnSpLocks/>
          </p:cNvCxnSpPr>
          <p:nvPr/>
        </p:nvCxnSpPr>
        <p:spPr>
          <a:xfrm flipH="1">
            <a:off x="2636550" y="2371064"/>
            <a:ext cx="783384" cy="10614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5BF7631-1266-727A-3C45-89EBE6498967}"/>
              </a:ext>
            </a:extLst>
          </p:cNvPr>
          <p:cNvSpPr/>
          <p:nvPr/>
        </p:nvSpPr>
        <p:spPr>
          <a:xfrm>
            <a:off x="543151" y="3344964"/>
            <a:ext cx="5017008" cy="531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C91A4A-7CFF-0F71-E4B4-51BC94F39B23}"/>
              </a:ext>
            </a:extLst>
          </p:cNvPr>
          <p:cNvSpPr txBox="1"/>
          <p:nvPr/>
        </p:nvSpPr>
        <p:spPr>
          <a:xfrm>
            <a:off x="462008" y="1389965"/>
            <a:ext cx="2578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以财务共享系统为例：</a:t>
            </a:r>
            <a:endParaRPr lang="zh-CN" altLang="en-US" sz="1200" dirty="0">
              <a:solidFill>
                <a:srgbClr val="0033CC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EAB04C-B341-B87C-9804-6AAED70AB73A}"/>
              </a:ext>
            </a:extLst>
          </p:cNvPr>
          <p:cNvSpPr/>
          <p:nvPr/>
        </p:nvSpPr>
        <p:spPr>
          <a:xfrm>
            <a:off x="6939797" y="4907427"/>
            <a:ext cx="4455241" cy="1073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9BFB3-BFFF-9F5E-1F47-6342FDF9300C}"/>
              </a:ext>
            </a:extLst>
          </p:cNvPr>
          <p:cNvSpPr/>
          <p:nvPr/>
        </p:nvSpPr>
        <p:spPr>
          <a:xfrm>
            <a:off x="7104655" y="4957270"/>
            <a:ext cx="957330" cy="195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相关流程规范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5DB9FA-70F7-33A8-17CE-2DF65140C70C}"/>
              </a:ext>
            </a:extLst>
          </p:cNvPr>
          <p:cNvSpPr txBox="1"/>
          <p:nvPr/>
        </p:nvSpPr>
        <p:spPr>
          <a:xfrm>
            <a:off x="7104655" y="5255631"/>
            <a:ext cx="24952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《TCL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实业品牌与营销项目管理规范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TCL实业展会白皮书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e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TCL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实业展览展示管理流程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D67248-5F7A-9369-B0D2-13C85560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272" y="1756943"/>
            <a:ext cx="4442645" cy="25084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334FB2-ED4A-ADC5-EADF-9462F80C90E7}"/>
              </a:ext>
            </a:extLst>
          </p:cNvPr>
          <p:cNvSpPr txBox="1"/>
          <p:nvPr/>
        </p:nvSpPr>
        <p:spPr>
          <a:xfrm>
            <a:off x="6896476" y="4484037"/>
            <a:ext cx="1916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举例：选中活动展览类项目后，自动提示相关流程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C10B02-D852-7F2B-72D3-FEF08F27C4BB}"/>
              </a:ext>
            </a:extLst>
          </p:cNvPr>
          <p:cNvSpPr/>
          <p:nvPr/>
        </p:nvSpPr>
        <p:spPr>
          <a:xfrm>
            <a:off x="8607383" y="3640634"/>
            <a:ext cx="643944" cy="455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D8B8E4-FECB-A8AE-B032-38DAD7036D15}"/>
              </a:ext>
            </a:extLst>
          </p:cNvPr>
          <p:cNvSpPr txBox="1"/>
          <p:nvPr/>
        </p:nvSpPr>
        <p:spPr>
          <a:xfrm>
            <a:off x="6672719" y="1399836"/>
            <a:ext cx="2578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kumimoji="1" lang="zh-CN" altLang="en-US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平台实现方案</a:t>
            </a:r>
            <a:r>
              <a:rPr kumimoji="1" lang="en-US" altLang="zh-CN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200" dirty="0">
                <a:solidFill>
                  <a:srgbClr val="00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示例：</a:t>
            </a:r>
            <a:endParaRPr lang="zh-CN" altLang="en-US" sz="1200" dirty="0">
              <a:solidFill>
                <a:srgbClr val="0033CC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2933042-3889-0A87-1C9D-58E1C3D609FC}"/>
              </a:ext>
            </a:extLst>
          </p:cNvPr>
          <p:cNvCxnSpPr>
            <a:cxnSpLocks/>
          </p:cNvCxnSpPr>
          <p:nvPr/>
        </p:nvCxnSpPr>
        <p:spPr>
          <a:xfrm flipH="1">
            <a:off x="8937619" y="3895823"/>
            <a:ext cx="4082" cy="8634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9F83876-B9CE-742A-0925-CADD01CC8069}"/>
              </a:ext>
            </a:extLst>
          </p:cNvPr>
          <p:cNvSpPr/>
          <p:nvPr/>
        </p:nvSpPr>
        <p:spPr>
          <a:xfrm>
            <a:off x="6841962" y="4784075"/>
            <a:ext cx="4669365" cy="107344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53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43186" y="6111102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>
                <a:solidFill>
                  <a:srgbClr val="898989"/>
                </a:solidFill>
                <a:latin typeface="FZLanTingHei-M-GBK" panose="02000000000000000000" pitchFamily="2" charset="-122"/>
                <a:ea typeface="FZLanTingHei-M-GBK" panose="02000000000000000000" pitchFamily="2" charset="-122"/>
              </a:rPr>
              <a:t>Speaker name and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fs34jofy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20170</TotalTime>
  <Words>371</Words>
  <Application>Microsoft Macintosh PowerPoint</Application>
  <PresentationFormat>宽屏</PresentationFormat>
  <Paragraphs>50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DengXian</vt:lpstr>
      <vt:lpstr>DengXian</vt:lpstr>
      <vt:lpstr>等线 Light</vt:lpstr>
      <vt:lpstr>微软雅黑</vt:lpstr>
      <vt:lpstr>微软雅黑</vt:lpstr>
      <vt:lpstr>FZLanTingHei-M-GBK</vt:lpstr>
      <vt:lpstr>Arial</vt:lpstr>
      <vt:lpstr>Times New Roman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w1683</dc:creator>
  <cp:lastModifiedBy>Yuqi Huang</cp:lastModifiedBy>
  <cp:revision>1255</cp:revision>
  <cp:lastPrinted>2023-05-29T06:14:10Z</cp:lastPrinted>
  <dcterms:created xsi:type="dcterms:W3CDTF">2022-01-05T03:46:55Z</dcterms:created>
  <dcterms:modified xsi:type="dcterms:W3CDTF">2023-06-20T11:54:35Z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