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48" r:id="rId1"/>
  </p:sldMasterIdLst>
  <p:notesMasterIdLst>
    <p:notesMasterId r:id="rId20"/>
  </p:notesMasterIdLst>
  <p:sldIdLst>
    <p:sldId id="263" r:id="rId2"/>
    <p:sldId id="264" r:id="rId3"/>
    <p:sldId id="336" r:id="rId4"/>
    <p:sldId id="356" r:id="rId5"/>
    <p:sldId id="266" r:id="rId6"/>
    <p:sldId id="288" r:id="rId7"/>
    <p:sldId id="310" r:id="rId8"/>
    <p:sldId id="298" r:id="rId9"/>
    <p:sldId id="354" r:id="rId10"/>
    <p:sldId id="355" r:id="rId11"/>
    <p:sldId id="337" r:id="rId12"/>
    <p:sldId id="339" r:id="rId13"/>
    <p:sldId id="274" r:id="rId14"/>
    <p:sldId id="353" r:id="rId15"/>
    <p:sldId id="279" r:id="rId16"/>
    <p:sldId id="345" r:id="rId17"/>
    <p:sldId id="352" r:id="rId18"/>
    <p:sldId id="26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a:srgbClr val="047AD4"/>
    <a:srgbClr val="7891AA"/>
    <a:srgbClr val="44546A"/>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1592" y="1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40E2-4C79-97C7-B6863091984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40E2-4C79-97C7-B6863091984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40E2-4C79-97C7-B6863091984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40E2-4C79-97C7-B68630919842}"/>
              </c:ext>
            </c:extLst>
          </c:dPt>
          <c:dLbls>
            <c:dLbl>
              <c:idx val="1"/>
              <c:layout>
                <c:manualLayout>
                  <c:x val="-0.16649857373056801"/>
                  <c:y val="-5.877950214618145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0E2-4C79-97C7-B68630919842}"/>
                </c:ext>
              </c:extLst>
            </c:dLbl>
            <c:dLbl>
              <c:idx val="3"/>
              <c:layout>
                <c:manualLayout>
                  <c:x val="0.13016755406525898"/>
                  <c:y val="0.1543467395372084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0E2-4C79-97C7-B68630919842}"/>
                </c:ext>
              </c:extLst>
            </c:dLbl>
            <c:spPr>
              <a:noFill/>
              <a:ln>
                <a:noFill/>
              </a:ln>
              <a:effectLst/>
            </c:spPr>
            <c:txPr>
              <a:bodyPr rot="0" spcFirstLastPara="1" vertOverflow="ellipsis" vert="horz" wrap="square" lIns="38100" tIns="19050" rIns="38100" bIns="19050" anchor="ctr" anchorCtr="1">
                <a:spAutoFit/>
              </a:bodyPr>
              <a:lstStyle/>
              <a:p>
                <a:pPr>
                  <a:defRPr sz="4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40E2-4C79-97C7-B6863091984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5.1682580739365561E-2"/>
          <c:y val="0.62200332036498895"/>
          <c:w val="0.24759098660297563"/>
          <c:h val="0.36337024581249733"/>
        </c:manualLayout>
      </c:layout>
      <c:overlay val="0"/>
      <c:spPr>
        <a:noFill/>
        <a:ln>
          <a:noFill/>
        </a:ln>
        <a:effectLst/>
      </c:spPr>
      <c:txPr>
        <a:bodyPr rot="0" spcFirstLastPara="1" vertOverflow="ellipsis" vert="horz" wrap="square" anchor="ctr" anchorCtr="1"/>
        <a:lstStyle/>
        <a:p>
          <a:pPr>
            <a:defRPr sz="300" b="0" i="0" u="none" strike="noStrike" kern="1200" baseline="0">
              <a:solidFill>
                <a:schemeClr val="tx2"/>
              </a:solidFill>
              <a:latin typeface="Microsoft YaHei" panose="020B0503020204020204" pitchFamily="34" charset="-122"/>
              <a:ea typeface="Microsoft YaHei"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1">
                      <a:shade val="58000"/>
                      <a:satMod val="103000"/>
                      <a:lumMod val="102000"/>
                      <a:tint val="94000"/>
                    </a:schemeClr>
                  </a:gs>
                  <a:gs pos="50000">
                    <a:schemeClr val="accent1">
                      <a:shade val="58000"/>
                      <a:satMod val="110000"/>
                      <a:lumMod val="100000"/>
                      <a:shade val="100000"/>
                    </a:schemeClr>
                  </a:gs>
                  <a:gs pos="100000">
                    <a:schemeClr val="accent1">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ED4A-4360-A44F-1B8B1C03CAF5}"/>
              </c:ext>
            </c:extLst>
          </c:dPt>
          <c:dPt>
            <c:idx val="1"/>
            <c:bubble3D val="0"/>
            <c:spPr>
              <a:gradFill rotWithShape="1">
                <a:gsLst>
                  <a:gs pos="0">
                    <a:schemeClr val="accent1">
                      <a:shade val="86000"/>
                      <a:satMod val="103000"/>
                      <a:lumMod val="102000"/>
                      <a:tint val="94000"/>
                    </a:schemeClr>
                  </a:gs>
                  <a:gs pos="50000">
                    <a:schemeClr val="accent1">
                      <a:shade val="86000"/>
                      <a:satMod val="110000"/>
                      <a:lumMod val="100000"/>
                      <a:shade val="100000"/>
                    </a:schemeClr>
                  </a:gs>
                  <a:gs pos="100000">
                    <a:schemeClr val="accent1">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ED4A-4360-A44F-1B8B1C03CAF5}"/>
              </c:ext>
            </c:extLst>
          </c:dPt>
          <c:dPt>
            <c:idx val="2"/>
            <c:bubble3D val="0"/>
            <c:spPr>
              <a:gradFill rotWithShape="1">
                <a:gsLst>
                  <a:gs pos="0">
                    <a:schemeClr val="accent1">
                      <a:tint val="86000"/>
                      <a:satMod val="103000"/>
                      <a:lumMod val="102000"/>
                      <a:tint val="94000"/>
                    </a:schemeClr>
                  </a:gs>
                  <a:gs pos="50000">
                    <a:schemeClr val="accent1">
                      <a:tint val="86000"/>
                      <a:satMod val="110000"/>
                      <a:lumMod val="100000"/>
                      <a:shade val="100000"/>
                    </a:schemeClr>
                  </a:gs>
                  <a:gs pos="100000">
                    <a:schemeClr val="accent1">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ED4A-4360-A44F-1B8B1C03CAF5}"/>
              </c:ext>
            </c:extLst>
          </c:dPt>
          <c:dPt>
            <c:idx val="3"/>
            <c:bubble3D val="0"/>
            <c:spPr>
              <a:gradFill rotWithShape="1">
                <a:gsLst>
                  <a:gs pos="0">
                    <a:schemeClr val="accent1">
                      <a:tint val="58000"/>
                      <a:satMod val="103000"/>
                      <a:lumMod val="102000"/>
                      <a:tint val="94000"/>
                    </a:schemeClr>
                  </a:gs>
                  <a:gs pos="50000">
                    <a:schemeClr val="accent1">
                      <a:tint val="58000"/>
                      <a:satMod val="110000"/>
                      <a:lumMod val="100000"/>
                      <a:shade val="100000"/>
                    </a:schemeClr>
                  </a:gs>
                  <a:gs pos="100000">
                    <a:schemeClr val="accent1">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ED4A-4360-A44F-1B8B1C03CAF5}"/>
              </c:ext>
            </c:extLst>
          </c:dPt>
          <c:dLbls>
            <c:delete val="1"/>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ED4A-4360-A44F-1B8B1C03CAF5}"/>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2">
                      <a:shade val="58000"/>
                      <a:satMod val="103000"/>
                      <a:lumMod val="102000"/>
                      <a:tint val="94000"/>
                    </a:schemeClr>
                  </a:gs>
                  <a:gs pos="50000">
                    <a:schemeClr val="accent2">
                      <a:shade val="58000"/>
                      <a:satMod val="110000"/>
                      <a:lumMod val="100000"/>
                      <a:shade val="100000"/>
                    </a:schemeClr>
                  </a:gs>
                  <a:gs pos="100000">
                    <a:schemeClr val="accent2">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25EC-4AD1-8C14-2B36EC1A784D}"/>
              </c:ext>
            </c:extLst>
          </c:dPt>
          <c:dPt>
            <c:idx val="1"/>
            <c:bubble3D val="0"/>
            <c:spPr>
              <a:gradFill rotWithShape="1">
                <a:gsLst>
                  <a:gs pos="0">
                    <a:schemeClr val="accent2">
                      <a:shade val="86000"/>
                      <a:satMod val="103000"/>
                      <a:lumMod val="102000"/>
                      <a:tint val="94000"/>
                    </a:schemeClr>
                  </a:gs>
                  <a:gs pos="50000">
                    <a:schemeClr val="accent2">
                      <a:shade val="86000"/>
                      <a:satMod val="110000"/>
                      <a:lumMod val="100000"/>
                      <a:shade val="100000"/>
                    </a:schemeClr>
                  </a:gs>
                  <a:gs pos="100000">
                    <a:schemeClr val="accent2">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25EC-4AD1-8C14-2B36EC1A784D}"/>
              </c:ext>
            </c:extLst>
          </c:dPt>
          <c:dPt>
            <c:idx val="2"/>
            <c:bubble3D val="0"/>
            <c:spPr>
              <a:gradFill rotWithShape="1">
                <a:gsLst>
                  <a:gs pos="0">
                    <a:schemeClr val="accent2">
                      <a:tint val="86000"/>
                      <a:satMod val="103000"/>
                      <a:lumMod val="102000"/>
                      <a:tint val="94000"/>
                    </a:schemeClr>
                  </a:gs>
                  <a:gs pos="50000">
                    <a:schemeClr val="accent2">
                      <a:tint val="86000"/>
                      <a:satMod val="110000"/>
                      <a:lumMod val="100000"/>
                      <a:shade val="100000"/>
                    </a:schemeClr>
                  </a:gs>
                  <a:gs pos="100000">
                    <a:schemeClr val="accent2">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25EC-4AD1-8C14-2B36EC1A784D}"/>
              </c:ext>
            </c:extLst>
          </c:dPt>
          <c:dPt>
            <c:idx val="3"/>
            <c:bubble3D val="0"/>
            <c:spPr>
              <a:gradFill rotWithShape="1">
                <a:gsLst>
                  <a:gs pos="0">
                    <a:schemeClr val="accent2">
                      <a:tint val="58000"/>
                      <a:satMod val="103000"/>
                      <a:lumMod val="102000"/>
                      <a:tint val="94000"/>
                    </a:schemeClr>
                  </a:gs>
                  <a:gs pos="50000">
                    <a:schemeClr val="accent2">
                      <a:tint val="58000"/>
                      <a:satMod val="110000"/>
                      <a:lumMod val="100000"/>
                      <a:shade val="100000"/>
                    </a:schemeClr>
                  </a:gs>
                  <a:gs pos="100000">
                    <a:schemeClr val="accent2">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25EC-4AD1-8C14-2B36EC1A784D}"/>
              </c:ext>
            </c:extLst>
          </c:dPt>
          <c:dLbls>
            <c:delete val="1"/>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25EC-4AD1-8C14-2B36EC1A784D}"/>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7026-4318-AC1D-244B4334B7AA}"/>
              </c:ext>
            </c:extLst>
          </c:dPt>
          <c:dPt>
            <c:idx val="1"/>
            <c:bubble3D val="0"/>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7026-4318-AC1D-244B4334B7AA}"/>
              </c:ext>
            </c:extLst>
          </c:dPt>
          <c:dPt>
            <c:idx val="2"/>
            <c:bubble3D val="0"/>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7026-4318-AC1D-244B4334B7AA}"/>
              </c:ext>
            </c:extLst>
          </c:dPt>
          <c:dPt>
            <c:idx val="3"/>
            <c:bubble3D val="0"/>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7026-4318-AC1D-244B4334B7AA}"/>
              </c:ext>
            </c:extLst>
          </c:dPt>
          <c:dLbls>
            <c:delete val="1"/>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7026-4318-AC1D-244B4334B7AA}"/>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7959-4A63-84A2-C8FF6720078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7959-4A63-84A2-C8FF6720078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7959-4A63-84A2-C8FF6720078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7959-4A63-84A2-C8FF67200787}"/>
              </c:ext>
            </c:extLst>
          </c:dPt>
          <c:dLbls>
            <c:spPr>
              <a:noFill/>
              <a:ln>
                <a:noFill/>
              </a:ln>
              <a:effectLst/>
            </c:spPr>
            <c:txPr>
              <a:bodyPr rot="0" spcFirstLastPara="1" vertOverflow="ellipsis" vert="horz" wrap="square" lIns="38100" tIns="19050" rIns="38100" bIns="19050" anchor="ctr" anchorCtr="1">
                <a:spAutoFit/>
              </a:bodyPr>
              <a:lstStyle/>
              <a:p>
                <a:pPr>
                  <a:defRPr sz="1207"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7959-4A63-84A2-C8FF6720078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icrosoft YaHei" panose="020B0503020204020204" pitchFamily="34" charset="-122"/>
              <a:ea typeface="Microsoft YaHei"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1">
                      <a:shade val="58000"/>
                      <a:satMod val="103000"/>
                      <a:lumMod val="102000"/>
                      <a:tint val="94000"/>
                    </a:schemeClr>
                  </a:gs>
                  <a:gs pos="50000">
                    <a:schemeClr val="accent1">
                      <a:shade val="58000"/>
                      <a:satMod val="110000"/>
                      <a:lumMod val="100000"/>
                      <a:shade val="100000"/>
                    </a:schemeClr>
                  </a:gs>
                  <a:gs pos="100000">
                    <a:schemeClr val="accent1">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5862-4EFE-A743-5A30B9990015}"/>
              </c:ext>
            </c:extLst>
          </c:dPt>
          <c:dPt>
            <c:idx val="1"/>
            <c:bubble3D val="0"/>
            <c:spPr>
              <a:gradFill rotWithShape="1">
                <a:gsLst>
                  <a:gs pos="0">
                    <a:schemeClr val="accent1">
                      <a:shade val="86000"/>
                      <a:satMod val="103000"/>
                      <a:lumMod val="102000"/>
                      <a:tint val="94000"/>
                    </a:schemeClr>
                  </a:gs>
                  <a:gs pos="50000">
                    <a:schemeClr val="accent1">
                      <a:shade val="86000"/>
                      <a:satMod val="110000"/>
                      <a:lumMod val="100000"/>
                      <a:shade val="100000"/>
                    </a:schemeClr>
                  </a:gs>
                  <a:gs pos="100000">
                    <a:schemeClr val="accent1">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5862-4EFE-A743-5A30B9990015}"/>
              </c:ext>
            </c:extLst>
          </c:dPt>
          <c:dPt>
            <c:idx val="2"/>
            <c:bubble3D val="0"/>
            <c:spPr>
              <a:gradFill rotWithShape="1">
                <a:gsLst>
                  <a:gs pos="0">
                    <a:schemeClr val="accent1">
                      <a:tint val="86000"/>
                      <a:satMod val="103000"/>
                      <a:lumMod val="102000"/>
                      <a:tint val="94000"/>
                    </a:schemeClr>
                  </a:gs>
                  <a:gs pos="50000">
                    <a:schemeClr val="accent1">
                      <a:tint val="86000"/>
                      <a:satMod val="110000"/>
                      <a:lumMod val="100000"/>
                      <a:shade val="100000"/>
                    </a:schemeClr>
                  </a:gs>
                  <a:gs pos="100000">
                    <a:schemeClr val="accent1">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5862-4EFE-A743-5A30B9990015}"/>
              </c:ext>
            </c:extLst>
          </c:dPt>
          <c:dPt>
            <c:idx val="3"/>
            <c:bubble3D val="0"/>
            <c:spPr>
              <a:gradFill rotWithShape="1">
                <a:gsLst>
                  <a:gs pos="0">
                    <a:schemeClr val="accent1">
                      <a:tint val="58000"/>
                      <a:satMod val="103000"/>
                      <a:lumMod val="102000"/>
                      <a:tint val="94000"/>
                    </a:schemeClr>
                  </a:gs>
                  <a:gs pos="50000">
                    <a:schemeClr val="accent1">
                      <a:tint val="58000"/>
                      <a:satMod val="110000"/>
                      <a:lumMod val="100000"/>
                      <a:shade val="100000"/>
                    </a:schemeClr>
                  </a:gs>
                  <a:gs pos="100000">
                    <a:schemeClr val="accent1">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5862-4EFE-A743-5A30B9990015}"/>
              </c:ext>
            </c:extLst>
          </c:dPt>
          <c:dLbls>
            <c:spPr>
              <a:noFill/>
              <a:ln>
                <a:noFill/>
              </a:ln>
              <a:effectLst/>
            </c:spPr>
            <c:txPr>
              <a:bodyPr rot="0" spcFirstLastPara="1" vertOverflow="ellipsis" vert="horz" wrap="square" lIns="38100" tIns="19050" rIns="38100" bIns="19050" anchor="ctr" anchorCtr="1">
                <a:spAutoFit/>
              </a:bodyPr>
              <a:lstStyle/>
              <a:p>
                <a:pPr>
                  <a:defRPr sz="1207"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5862-4EFE-A743-5A30B9990015}"/>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2">
                      <a:shade val="58000"/>
                      <a:satMod val="103000"/>
                      <a:lumMod val="102000"/>
                      <a:tint val="94000"/>
                    </a:schemeClr>
                  </a:gs>
                  <a:gs pos="50000">
                    <a:schemeClr val="accent2">
                      <a:shade val="58000"/>
                      <a:satMod val="110000"/>
                      <a:lumMod val="100000"/>
                      <a:shade val="100000"/>
                    </a:schemeClr>
                  </a:gs>
                  <a:gs pos="100000">
                    <a:schemeClr val="accent2">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1143-4B61-9A81-7B5591E3BF1B}"/>
              </c:ext>
            </c:extLst>
          </c:dPt>
          <c:dPt>
            <c:idx val="1"/>
            <c:bubble3D val="0"/>
            <c:spPr>
              <a:gradFill rotWithShape="1">
                <a:gsLst>
                  <a:gs pos="0">
                    <a:schemeClr val="accent2">
                      <a:shade val="86000"/>
                      <a:satMod val="103000"/>
                      <a:lumMod val="102000"/>
                      <a:tint val="94000"/>
                    </a:schemeClr>
                  </a:gs>
                  <a:gs pos="50000">
                    <a:schemeClr val="accent2">
                      <a:shade val="86000"/>
                      <a:satMod val="110000"/>
                      <a:lumMod val="100000"/>
                      <a:shade val="100000"/>
                    </a:schemeClr>
                  </a:gs>
                  <a:gs pos="100000">
                    <a:schemeClr val="accent2">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1143-4B61-9A81-7B5591E3BF1B}"/>
              </c:ext>
            </c:extLst>
          </c:dPt>
          <c:dPt>
            <c:idx val="2"/>
            <c:bubble3D val="0"/>
            <c:spPr>
              <a:gradFill rotWithShape="1">
                <a:gsLst>
                  <a:gs pos="0">
                    <a:schemeClr val="accent2">
                      <a:tint val="86000"/>
                      <a:satMod val="103000"/>
                      <a:lumMod val="102000"/>
                      <a:tint val="94000"/>
                    </a:schemeClr>
                  </a:gs>
                  <a:gs pos="50000">
                    <a:schemeClr val="accent2">
                      <a:tint val="86000"/>
                      <a:satMod val="110000"/>
                      <a:lumMod val="100000"/>
                      <a:shade val="100000"/>
                    </a:schemeClr>
                  </a:gs>
                  <a:gs pos="100000">
                    <a:schemeClr val="accent2">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1143-4B61-9A81-7B5591E3BF1B}"/>
              </c:ext>
            </c:extLst>
          </c:dPt>
          <c:dPt>
            <c:idx val="3"/>
            <c:bubble3D val="0"/>
            <c:spPr>
              <a:gradFill rotWithShape="1">
                <a:gsLst>
                  <a:gs pos="0">
                    <a:schemeClr val="accent2">
                      <a:tint val="58000"/>
                      <a:satMod val="103000"/>
                      <a:lumMod val="102000"/>
                      <a:tint val="94000"/>
                    </a:schemeClr>
                  </a:gs>
                  <a:gs pos="50000">
                    <a:schemeClr val="accent2">
                      <a:tint val="58000"/>
                      <a:satMod val="110000"/>
                      <a:lumMod val="100000"/>
                      <a:shade val="100000"/>
                    </a:schemeClr>
                  </a:gs>
                  <a:gs pos="100000">
                    <a:schemeClr val="accent2">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1143-4B61-9A81-7B5591E3BF1B}"/>
              </c:ext>
            </c:extLst>
          </c:dPt>
          <c:dLbls>
            <c:spPr>
              <a:noFill/>
              <a:ln>
                <a:noFill/>
              </a:ln>
              <a:effectLst/>
            </c:spPr>
            <c:txPr>
              <a:bodyPr rot="0" spcFirstLastPara="1" vertOverflow="ellipsis" vert="horz" wrap="square" lIns="38100" tIns="19050" rIns="38100" bIns="19050" anchor="ctr" anchorCtr="1">
                <a:spAutoFit/>
              </a:bodyPr>
              <a:lstStyle/>
              <a:p>
                <a:pPr>
                  <a:defRPr sz="1207"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1143-4B61-9A81-7B5591E3BF1B}"/>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销售额</c:v>
                </c:pt>
              </c:strCache>
            </c:strRef>
          </c:tx>
          <c:dPt>
            <c:idx val="0"/>
            <c:bubble3D val="0"/>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01-A2C2-461E-B2A2-E752FC66020A}"/>
              </c:ext>
            </c:extLst>
          </c:dPt>
          <c:dPt>
            <c:idx val="1"/>
            <c:bubble3D val="0"/>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03-A2C2-461E-B2A2-E752FC66020A}"/>
              </c:ext>
            </c:extLst>
          </c:dPt>
          <c:dPt>
            <c:idx val="2"/>
            <c:bubble3D val="0"/>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05-A2C2-461E-B2A2-E752FC66020A}"/>
              </c:ext>
            </c:extLst>
          </c:dPt>
          <c:dPt>
            <c:idx val="3"/>
            <c:bubble3D val="0"/>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07-A2C2-461E-B2A2-E752FC66020A}"/>
              </c:ext>
            </c:extLst>
          </c:dPt>
          <c:dLbls>
            <c:spPr>
              <a:noFill/>
              <a:ln>
                <a:noFill/>
              </a:ln>
              <a:effectLst/>
            </c:spPr>
            <c:txPr>
              <a:bodyPr rot="0" spcFirstLastPara="1" vertOverflow="ellipsis" vert="horz" wrap="square" lIns="38100" tIns="19050" rIns="38100" bIns="19050" anchor="ctr" anchorCtr="1">
                <a:spAutoFit/>
              </a:bodyPr>
              <a:lstStyle/>
              <a:p>
                <a:pPr>
                  <a:defRPr sz="1207"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未立项</c:v>
                </c:pt>
                <c:pt idx="1">
                  <c:v>执行中</c:v>
                </c:pt>
                <c:pt idx="2">
                  <c:v>已结项</c:v>
                </c:pt>
                <c:pt idx="3">
                  <c:v>延期</c:v>
                </c:pt>
              </c:strCache>
            </c:strRef>
          </c:cat>
          <c:val>
            <c:numRef>
              <c:f>Sheet1!$B$2:$B$5</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8-A2C2-461E-B2A2-E752FC66020A}"/>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Sheet1!$A$2:$A$51</cx:f>
        <cx:lvl ptCount="50">
          <cx:pt idx="0">类别 1</cx:pt>
          <cx:pt idx="1">类别 3</cx:pt>
          <cx:pt idx="2">类别 1</cx:pt>
          <cx:pt idx="3">类别 2</cx:pt>
          <cx:pt idx="4">类别 4</cx:pt>
          <cx:pt idx="5">类别 1</cx:pt>
          <cx:pt idx="6">类别 4</cx:pt>
          <cx:pt idx="7">类别 3</cx:pt>
          <cx:pt idx="8">类别 4</cx:pt>
          <cx:pt idx="9">类别 1</cx:pt>
          <cx:pt idx="10">类别 2</cx:pt>
          <cx:pt idx="11">类别 4</cx:pt>
          <cx:pt idx="12">类别 4</cx:pt>
          <cx:pt idx="13">类别 2</cx:pt>
          <cx:pt idx="14">类别 1</cx:pt>
          <cx:pt idx="15">类别 1</cx:pt>
          <cx:pt idx="16">类别 1</cx:pt>
          <cx:pt idx="17">类别 4</cx:pt>
          <cx:pt idx="18">类别 4</cx:pt>
          <cx:pt idx="19">类别 4</cx:pt>
          <cx:pt idx="20">类别 1</cx:pt>
          <cx:pt idx="21">类别 1</cx:pt>
          <cx:pt idx="22">类别 4</cx:pt>
          <cx:pt idx="23">类别 1</cx:pt>
          <cx:pt idx="24">类别 1</cx:pt>
          <cx:pt idx="25">类别 4</cx:pt>
          <cx:pt idx="26">类别 1</cx:pt>
          <cx:pt idx="27">类别 4</cx:pt>
          <cx:pt idx="28">类别 4</cx:pt>
          <cx:pt idx="29">类别 4</cx:pt>
          <cx:pt idx="30">类别 4</cx:pt>
          <cx:pt idx="31">类别 2</cx:pt>
          <cx:pt idx="32">类别 4</cx:pt>
          <cx:pt idx="33">类别 1</cx:pt>
          <cx:pt idx="34">类别 4</cx:pt>
          <cx:pt idx="35">类别 1</cx:pt>
          <cx:pt idx="36">类别 4</cx:pt>
          <cx:pt idx="37">类别 2</cx:pt>
          <cx:pt idx="38">类别 4</cx:pt>
          <cx:pt idx="39">类别 3</cx:pt>
          <cx:pt idx="40">类别 4</cx:pt>
          <cx:pt idx="41">类别 4</cx:pt>
          <cx:pt idx="42">类别 2</cx:pt>
          <cx:pt idx="43">类别 4</cx:pt>
          <cx:pt idx="44">类别 1</cx:pt>
          <cx:pt idx="45">类别 1</cx:pt>
          <cx:pt idx="46">类别 1</cx:pt>
          <cx:pt idx="47">类别 2</cx:pt>
          <cx:pt idx="48">类别 4</cx:pt>
          <cx:pt idx="49">类别 4</cx:pt>
        </cx:lvl>
      </cx:strDim>
      <cx:numDim type="val">
        <cx:f>Sheet1!$B$2:$B$51</cx:f>
        <cx:lvl ptCount="50" formatCode="G/通用格式">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sz="1050"/>
          </a:pPr>
          <a:endParaRPr lang="zh-CN" altLang="en-US" sz="1050" b="0" i="0" u="none" strike="noStrike" baseline="0" dirty="0">
            <a:solidFill>
              <a:prstClr val="black">
                <a:lumMod val="65000"/>
                <a:lumOff val="35000"/>
              </a:prstClr>
            </a:solidFill>
            <a:latin typeface="Microsoft YaHei" panose="020B0503020204020204" pitchFamily="34" charset="-122"/>
            <a:ea typeface="Microsoft YaHei" panose="020B0503020204020204" pitchFamily="34" charset="-122"/>
          </a:endParaRPr>
        </a:p>
      </cx:txPr>
    </cx:title>
    <cx:plotArea>
      <cx:plotAreaRegion>
        <cx:series layoutId="clusteredColumn" uniqueId="{F1EB7477-84FD-7943-8FBF-0FC9D7380A5D}">
          <cx:tx>
            <cx:txData>
              <cx:f>Sheet1!$B$1</cx:f>
              <cx:v>系列 1</cx:v>
            </cx:txData>
          </cx:tx>
          <cx:dataLabels pos="inBase">
            <cx:txPr>
              <a:bodyPr vertOverflow="overflow" horzOverflow="overflow" wrap="square" lIns="0" tIns="0" rIns="0" bIns="0"/>
              <a:lstStyle/>
              <a:p>
                <a:pPr algn="ctr" rtl="0">
                  <a:defRPr sz="1050" b="0" i="0">
                    <a:solidFill>
                      <a:srgbClr val="595959"/>
                    </a:solidFill>
                    <a:latin typeface="等线" panose="02010600030101010101" pitchFamily="2" charset="-122"/>
                    <a:ea typeface="等线" panose="02010600030101010101" pitchFamily="2" charset="-122"/>
                    <a:cs typeface="等线" panose="02010600030101010101" pitchFamily="2" charset="-122"/>
                  </a:defRPr>
                </a:pPr>
                <a:endParaRPr lang="zh-CN" altLang="en-US" sz="1050"/>
              </a:p>
            </cx:txPr>
            <cx:visibility seriesName="0" categoryName="0" value="1"/>
          </cx:dataLabels>
          <cx:dataId val="0"/>
          <cx:layoutPr>
            <cx:aggregation/>
          </cx:layoutPr>
          <cx:axisId val="1"/>
        </cx:series>
        <cx:series layoutId="paretoLine" ownerIdx="0" uniqueId="{2F79E24A-D684-1C49-8DDF-BCE131047727}">
          <cx:axisId val="2"/>
        </cx:series>
      </cx:plotAreaRegion>
      <cx:axis id="0">
        <cx:catScaling gapWidth="0"/>
        <cx:title>
          <cx:txPr>
            <a:bodyPr spcFirstLastPara="1" vertOverflow="ellipsis" horzOverflow="overflow" wrap="square" lIns="0" tIns="0" rIns="0" bIns="0" anchor="ctr" anchorCtr="1"/>
            <a:lstStyle/>
            <a:p>
              <a:pPr algn="ctr" rtl="0">
                <a:defRPr sz="1050"/>
              </a:pPr>
              <a:endParaRPr lang="zh-CN" altLang="en-US" sz="1050" b="0" i="0" u="none" strike="noStrike" baseline="0" dirty="0">
                <a:solidFill>
                  <a:prstClr val="black">
                    <a:lumMod val="65000"/>
                    <a:lumOff val="35000"/>
                  </a:prstClr>
                </a:solidFill>
                <a:latin typeface="等线" panose="020F0502020204030204"/>
                <a:ea typeface="等线" panose="02010600030101010101" pitchFamily="2" charset="-122"/>
              </a:endParaRPr>
            </a:p>
          </cx:txPr>
        </cx:title>
        <cx:tickLabels/>
        <cx:txPr>
          <a:bodyPr spcFirstLastPara="1" vertOverflow="ellipsis" horzOverflow="overflow" wrap="square" lIns="0" tIns="0" rIns="0" bIns="0" anchor="ctr" anchorCtr="1"/>
          <a:lstStyle/>
          <a:p>
            <a:pPr algn="ctr" rtl="0">
              <a:defRPr sz="1050">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1050" b="0"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axis id="1">
        <cx:valScaling/>
        <cx:tickLabels/>
        <cx:txPr>
          <a:bodyPr spcFirstLastPara="1" vertOverflow="ellipsis" horzOverflow="overflow" wrap="square" lIns="0" tIns="0" rIns="0" bIns="0" anchor="ctr" anchorCtr="1"/>
          <a:lstStyle/>
          <a:p>
            <a:pPr algn="ctr" rtl="0">
              <a:defRPr sz="1050">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1050" b="0"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axis id="2">
        <cx:valScaling max="1" min="0"/>
        <cx:units unit="percentage"/>
        <cx:tickLabels/>
        <cx:txPr>
          <a:bodyPr spcFirstLastPara="1" vertOverflow="ellipsis" horzOverflow="overflow" wrap="square" lIns="0" tIns="0" rIns="0" bIns="0" anchor="ctr" anchorCtr="1"/>
          <a:lstStyle/>
          <a:p>
            <a:pPr algn="ctr" rtl="0">
              <a:defRPr sz="1050" b="1">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1050" b="1"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Sheet1!$A$2:$A$51</cx:f>
        <cx:lvl ptCount="50">
          <cx:pt idx="0">类别 1</cx:pt>
          <cx:pt idx="1">类别 3</cx:pt>
          <cx:pt idx="2">类别 1</cx:pt>
          <cx:pt idx="3">类别 2</cx:pt>
          <cx:pt idx="4">类别 4</cx:pt>
          <cx:pt idx="5">类别 1</cx:pt>
          <cx:pt idx="6">类别 4</cx:pt>
          <cx:pt idx="7">类别 3</cx:pt>
          <cx:pt idx="8">类别 4</cx:pt>
          <cx:pt idx="9">类别 1</cx:pt>
          <cx:pt idx="10">类别 2</cx:pt>
          <cx:pt idx="11">类别 4</cx:pt>
          <cx:pt idx="12">类别 4</cx:pt>
          <cx:pt idx="13">类别 2</cx:pt>
          <cx:pt idx="14">类别 1</cx:pt>
          <cx:pt idx="15">类别 1</cx:pt>
          <cx:pt idx="16">类别 1</cx:pt>
          <cx:pt idx="17">类别 4</cx:pt>
          <cx:pt idx="18">类别 4</cx:pt>
          <cx:pt idx="19">类别 4</cx:pt>
          <cx:pt idx="20">类别 1</cx:pt>
          <cx:pt idx="21">类别 1</cx:pt>
          <cx:pt idx="22">类别 4</cx:pt>
          <cx:pt idx="23">类别 1</cx:pt>
          <cx:pt idx="24">类别 1</cx:pt>
          <cx:pt idx="25">类别 4</cx:pt>
          <cx:pt idx="26">类别 1</cx:pt>
          <cx:pt idx="27">类别 4</cx:pt>
          <cx:pt idx="28">类别 4</cx:pt>
          <cx:pt idx="29">类别 4</cx:pt>
          <cx:pt idx="30">类别 4</cx:pt>
          <cx:pt idx="31">类别 2</cx:pt>
          <cx:pt idx="32">类别 4</cx:pt>
          <cx:pt idx="33">类别 1</cx:pt>
          <cx:pt idx="34">类别 4</cx:pt>
          <cx:pt idx="35">类别 1</cx:pt>
          <cx:pt idx="36">类别 4</cx:pt>
          <cx:pt idx="37">类别 2</cx:pt>
          <cx:pt idx="38">类别 4</cx:pt>
          <cx:pt idx="39">类别 3</cx:pt>
          <cx:pt idx="40">类别 4</cx:pt>
          <cx:pt idx="41">类别 4</cx:pt>
          <cx:pt idx="42">类别 2</cx:pt>
          <cx:pt idx="43">类别 4</cx:pt>
          <cx:pt idx="44">类别 1</cx:pt>
          <cx:pt idx="45">类别 1</cx:pt>
          <cx:pt idx="46">类别 1</cx:pt>
          <cx:pt idx="47">类别 2</cx:pt>
          <cx:pt idx="48">类别 4</cx:pt>
          <cx:pt idx="49">类别 4</cx:pt>
        </cx:lvl>
      </cx:strDim>
      <cx:numDim type="val">
        <cx:f>Sheet1!$B$2:$B$51</cx:f>
        <cx:lvl ptCount="50" formatCode="G/通用格式">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pPr>
          <a:endParaRPr lang="zh-CN" altLang="en-US" sz="1000" b="0" i="0" u="none" strike="noStrike" baseline="0" dirty="0">
            <a:solidFill>
              <a:prstClr val="black">
                <a:lumMod val="65000"/>
                <a:lumOff val="35000"/>
              </a:prstClr>
            </a:solidFill>
            <a:latin typeface="Microsoft YaHei" panose="020B0503020204020204" pitchFamily="34" charset="-122"/>
            <a:ea typeface="Microsoft YaHei" panose="020B0503020204020204" pitchFamily="34" charset="-122"/>
          </a:endParaRPr>
        </a:p>
      </cx:txPr>
    </cx:title>
    <cx:plotArea>
      <cx:plotAreaRegion>
        <cx:series layoutId="clusteredColumn" uniqueId="{F1EB7477-84FD-7943-8FBF-0FC9D7380A5D}">
          <cx:tx>
            <cx:txData>
              <cx:f>Sheet1!$B$1</cx:f>
              <cx:v>系列 1</cx:v>
            </cx:txData>
          </cx:tx>
          <cx:dataLabels pos="inBase">
            <cx:visibility seriesName="0" categoryName="0" value="1"/>
          </cx:dataLabels>
          <cx:dataId val="0"/>
          <cx:layoutPr>
            <cx:aggregation/>
          </cx:layoutPr>
          <cx:axisId val="1"/>
        </cx:series>
        <cx:series layoutId="paretoLine" ownerIdx="0" uniqueId="{2F79E24A-D684-1C49-8DDF-BCE131047727}">
          <cx:axisId val="2"/>
        </cx:series>
      </cx:plotAreaRegion>
      <cx:axis id="0">
        <cx:catScaling gapWidth="0"/>
        <cx:title>
          <cx:txPr>
            <a:bodyPr spcFirstLastPara="1" vertOverflow="ellipsis" horzOverflow="overflow" wrap="square" lIns="0" tIns="0" rIns="0" bIns="0" anchor="ctr" anchorCtr="1"/>
            <a:lstStyle/>
            <a:p>
              <a:pPr algn="ctr" rtl="0">
                <a:defRPr/>
              </a:pPr>
              <a:endParaRPr lang="zh-CN" altLang="en-US" sz="1197" b="0" i="0" u="none" strike="noStrike" baseline="0" dirty="0">
                <a:solidFill>
                  <a:prstClr val="black">
                    <a:lumMod val="65000"/>
                    <a:lumOff val="35000"/>
                  </a:prstClr>
                </a:solidFill>
                <a:latin typeface="等线" panose="020F0502020204030204"/>
                <a:ea typeface="等线" panose="02010600030101010101" pitchFamily="2" charset="-122"/>
              </a:endParaRPr>
            </a:p>
          </cx:txPr>
        </cx:title>
        <cx:tickLabels/>
        <cx:txPr>
          <a:bodyPr spcFirstLastPara="1" vertOverflow="ellipsis" horzOverflow="overflow" wrap="square" lIns="0" tIns="0" rIns="0" bIns="0" anchor="ctr" anchorCtr="1"/>
          <a:lstStyle/>
          <a:p>
            <a:pPr algn="ctr" rtl="0">
              <a:defRPr sz="600">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600" b="0"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axis id="1">
        <cx:valScaling/>
        <cx:tickLabels/>
        <cx:txPr>
          <a:bodyPr spcFirstLastPara="1" vertOverflow="ellipsis" horzOverflow="overflow" wrap="square" lIns="0" tIns="0" rIns="0" bIns="0" anchor="ctr" anchorCtr="1"/>
          <a:lstStyle/>
          <a:p>
            <a:pPr algn="ctr" rtl="0">
              <a:defRPr sz="1050">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1050" b="0"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axis id="2">
        <cx:valScaling max="1" min="0"/>
        <cx:units unit="percentage"/>
        <cx:tickLabels/>
        <cx:txPr>
          <a:bodyPr spcFirstLastPara="1" vertOverflow="ellipsis" horzOverflow="overflow" wrap="square" lIns="0" tIns="0" rIns="0" bIns="0" anchor="ctr" anchorCtr="1"/>
          <a:lstStyle/>
          <a:p>
            <a:pPr algn="ctr" rtl="0">
              <a:defRPr sz="900" b="1">
                <a:latin typeface="Microsoft YaHei" panose="020B0503020204020204" pitchFamily="34" charset="-122"/>
                <a:ea typeface="Microsoft YaHei" panose="020B0503020204020204" pitchFamily="34" charset="-122"/>
                <a:cs typeface="Microsoft YaHei" panose="020B0503020204020204" pitchFamily="34" charset="-122"/>
              </a:defRPr>
            </a:pPr>
            <a:endParaRPr lang="zh-CN" altLang="en-US" sz="900" b="1" i="0" u="none" strike="noStrike" baseline="0">
              <a:solidFill>
                <a:prstClr val="black">
                  <a:lumMod val="65000"/>
                  <a:lumOff val="35000"/>
                </a:prstClr>
              </a:solidFill>
              <a:latin typeface="Microsoft YaHei" panose="020B0503020204020204" pitchFamily="34" charset="-122"/>
              <a:ea typeface="Microsoft YaHei" panose="020B0503020204020204" pitchFamily="34" charset="-122"/>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1">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82623-73B9-4CAF-892A-6F192451EDC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de-DE"/>
        </a:p>
      </dgm:t>
    </dgm:pt>
    <dgm:pt modelId="{B50EF143-8BAC-41FE-A8F8-3E1EA04B5058}">
      <dgm:prSet custT="1"/>
      <dgm:spPr>
        <a:solidFill>
          <a:schemeClr val="accent6">
            <a:lumMod val="40000"/>
            <a:lumOff val="60000"/>
          </a:schemeClr>
        </a:solidFill>
      </dgm:spPr>
      <dgm:t>
        <a:bodyPr/>
        <a:lstStyle/>
        <a:p>
          <a:r>
            <a:rPr lang="zh-CN" altLang="en-US" sz="1400">
              <a:solidFill>
                <a:schemeClr val="tx1"/>
              </a:solidFill>
              <a:latin typeface="+mn-lt"/>
              <a:ea typeface="+mn-ea"/>
              <a:cs typeface="+mn-ea"/>
              <a:sym typeface="+mn-lt"/>
            </a:rPr>
            <a:t>推广项目管理</a:t>
          </a:r>
          <a:endParaRPr lang="de-DE" sz="1400">
            <a:solidFill>
              <a:schemeClr val="tx1"/>
            </a:solidFill>
            <a:latin typeface="+mn-lt"/>
            <a:ea typeface="+mn-ea"/>
            <a:cs typeface="+mn-ea"/>
            <a:sym typeface="+mn-lt"/>
          </a:endParaRPr>
        </a:p>
      </dgm:t>
    </dgm:pt>
    <dgm:pt modelId="{32209A89-E62D-4884-B097-27E7E3BAD292}" type="parTrans" cxnId="{0A455F51-3AE1-4492-ADE2-865D899E3DD3}">
      <dgm:prSet/>
      <dgm:spPr/>
      <dgm:t>
        <a:bodyPr/>
        <a:lstStyle/>
        <a:p>
          <a:endParaRPr lang="de-DE" sz="1400">
            <a:latin typeface="微软雅黑" panose="020B0503020204020204" pitchFamily="34" charset="-122"/>
            <a:ea typeface="微软雅黑" panose="020B0503020204020204" pitchFamily="34" charset="-122"/>
          </a:endParaRPr>
        </a:p>
      </dgm:t>
    </dgm:pt>
    <dgm:pt modelId="{1AEE788E-AE6C-4C9D-AE91-990915A71444}" type="sibTrans" cxnId="{0A455F51-3AE1-4492-ADE2-865D899E3DD3}">
      <dgm:prSet custT="1"/>
      <dgm:spPr>
        <a:solidFill>
          <a:srgbClr val="C0E9FF"/>
        </a:solidFill>
      </dgm:spPr>
      <dgm:t>
        <a:bodyPr/>
        <a:lstStyle/>
        <a:p>
          <a:endParaRPr lang="de-DE" sz="1400">
            <a:latin typeface="微软雅黑" panose="020B0503020204020204" pitchFamily="34" charset="-122"/>
            <a:ea typeface="微软雅黑" panose="020B0503020204020204" pitchFamily="34" charset="-122"/>
          </a:endParaRPr>
        </a:p>
      </dgm:t>
    </dgm:pt>
    <dgm:pt modelId="{C8FD9DB5-F982-44E7-858C-94D01ADADE2C}">
      <dgm:prSet custT="1"/>
      <dgm:spPr>
        <a:solidFill>
          <a:srgbClr val="C5D3ED"/>
        </a:solidFill>
      </dgm:spPr>
      <dgm:t>
        <a:bodyPr/>
        <a:lstStyle/>
        <a:p>
          <a:r>
            <a:rPr lang="zh-CN" altLang="en-US" sz="1400">
              <a:solidFill>
                <a:schemeClr val="tx1"/>
              </a:solidFill>
              <a:latin typeface="+mn-lt"/>
              <a:ea typeface="+mn-ea"/>
              <a:cs typeface="+mn-ea"/>
              <a:sym typeface="+mn-lt"/>
            </a:rPr>
            <a:t>费用计提</a:t>
          </a:r>
          <a:r>
            <a:rPr lang="en-US" altLang="zh-CN" sz="1400">
              <a:solidFill>
                <a:schemeClr val="tx1"/>
              </a:solidFill>
              <a:latin typeface="+mn-lt"/>
              <a:ea typeface="+mn-ea"/>
              <a:cs typeface="+mn-ea"/>
              <a:sym typeface="+mn-lt"/>
            </a:rPr>
            <a:t>/</a:t>
          </a:r>
          <a:r>
            <a:rPr lang="zh-CN" altLang="en-US" sz="1400">
              <a:solidFill>
                <a:schemeClr val="tx1"/>
              </a:solidFill>
              <a:latin typeface="+mn-lt"/>
              <a:ea typeface="+mn-ea"/>
              <a:cs typeface="+mn-ea"/>
              <a:sym typeface="+mn-lt"/>
            </a:rPr>
            <a:t>报销</a:t>
          </a:r>
          <a:endParaRPr lang="de-DE" sz="1400">
            <a:solidFill>
              <a:schemeClr val="tx1"/>
            </a:solidFill>
            <a:latin typeface="+mn-lt"/>
            <a:ea typeface="+mn-ea"/>
            <a:cs typeface="+mn-ea"/>
            <a:sym typeface="+mn-lt"/>
          </a:endParaRPr>
        </a:p>
      </dgm:t>
    </dgm:pt>
    <dgm:pt modelId="{092DEF55-2DE7-4D55-B2BD-A54238320B87}" type="parTrans" cxnId="{C6CB4DB7-358A-40DA-A748-9AD8440A7190}">
      <dgm:prSet/>
      <dgm:spPr/>
      <dgm:t>
        <a:bodyPr/>
        <a:lstStyle/>
        <a:p>
          <a:endParaRPr lang="de-DE" sz="1400">
            <a:latin typeface="微软雅黑" panose="020B0503020204020204" pitchFamily="34" charset="-122"/>
            <a:ea typeface="微软雅黑" panose="020B0503020204020204" pitchFamily="34" charset="-122"/>
          </a:endParaRPr>
        </a:p>
      </dgm:t>
    </dgm:pt>
    <dgm:pt modelId="{3B4AF082-4D7E-450B-B172-5D3CBBA4112E}" type="sibTrans" cxnId="{C6CB4DB7-358A-40DA-A748-9AD8440A7190}">
      <dgm:prSet custT="1"/>
      <dgm:spPr>
        <a:solidFill>
          <a:srgbClr val="C0E9FF"/>
        </a:solidFill>
      </dgm:spPr>
      <dgm:t>
        <a:bodyPr/>
        <a:lstStyle/>
        <a:p>
          <a:endParaRPr lang="de-DE" sz="1400">
            <a:latin typeface="微软雅黑" panose="020B0503020204020204" pitchFamily="34" charset="-122"/>
            <a:ea typeface="微软雅黑" panose="020B0503020204020204" pitchFamily="34" charset="-122"/>
          </a:endParaRPr>
        </a:p>
      </dgm:t>
    </dgm:pt>
    <dgm:pt modelId="{FEABEDAE-56E3-4EFA-8313-F77593DF1CC6}">
      <dgm:prSet custT="1"/>
      <dgm:spPr>
        <a:solidFill>
          <a:schemeClr val="bg2">
            <a:lumMod val="20000"/>
            <a:lumOff val="80000"/>
          </a:schemeClr>
        </a:solidFill>
      </dgm:spPr>
      <dgm:t>
        <a:bodyPr/>
        <a:lstStyle/>
        <a:p>
          <a:r>
            <a:rPr lang="zh-CN" altLang="en-US" sz="1400">
              <a:solidFill>
                <a:schemeClr val="tx1"/>
              </a:solidFill>
              <a:latin typeface="+mn-lt"/>
              <a:ea typeface="+mn-ea"/>
              <a:cs typeface="+mn-ea"/>
              <a:sym typeface="+mn-lt"/>
            </a:rPr>
            <a:t>财务核算</a:t>
          </a:r>
          <a:endParaRPr lang="de-DE" sz="1400">
            <a:solidFill>
              <a:schemeClr val="tx1"/>
            </a:solidFill>
            <a:latin typeface="+mn-lt"/>
            <a:ea typeface="+mn-ea"/>
            <a:cs typeface="+mn-ea"/>
            <a:sym typeface="+mn-lt"/>
          </a:endParaRPr>
        </a:p>
      </dgm:t>
    </dgm:pt>
    <dgm:pt modelId="{B343D870-D702-4485-894D-B82F1176B8FE}" type="parTrans" cxnId="{17DD1BF8-A718-48C0-B36A-9DAAFD81C9DC}">
      <dgm:prSet/>
      <dgm:spPr/>
      <dgm:t>
        <a:bodyPr/>
        <a:lstStyle/>
        <a:p>
          <a:endParaRPr lang="de-DE" sz="1400">
            <a:latin typeface="微软雅黑" panose="020B0503020204020204" pitchFamily="34" charset="-122"/>
            <a:ea typeface="微软雅黑" panose="020B0503020204020204" pitchFamily="34" charset="-122"/>
          </a:endParaRPr>
        </a:p>
      </dgm:t>
    </dgm:pt>
    <dgm:pt modelId="{093898D3-4753-4FB2-8A4A-75A392812DDD}" type="sibTrans" cxnId="{17DD1BF8-A718-48C0-B36A-9DAAFD81C9DC}">
      <dgm:prSet/>
      <dgm:spPr/>
      <dgm:t>
        <a:bodyPr/>
        <a:lstStyle/>
        <a:p>
          <a:endParaRPr lang="de-DE" sz="1400">
            <a:latin typeface="微软雅黑" panose="020B0503020204020204" pitchFamily="34" charset="-122"/>
            <a:ea typeface="微软雅黑" panose="020B0503020204020204" pitchFamily="34" charset="-122"/>
          </a:endParaRPr>
        </a:p>
      </dgm:t>
    </dgm:pt>
    <dgm:pt modelId="{8B1BEC02-24AB-4B1D-8EA8-C55B2E3F73D4}" type="pres">
      <dgm:prSet presAssocID="{D4682623-73B9-4CAF-892A-6F192451EDCE}" presName="Name0" presStyleCnt="0">
        <dgm:presLayoutVars>
          <dgm:dir/>
          <dgm:resizeHandles val="exact"/>
        </dgm:presLayoutVars>
      </dgm:prSet>
      <dgm:spPr/>
    </dgm:pt>
    <dgm:pt modelId="{6DB78DDB-7664-4AFD-8E01-012D45BD9E50}" type="pres">
      <dgm:prSet presAssocID="{B50EF143-8BAC-41FE-A8F8-3E1EA04B5058}" presName="node" presStyleLbl="node1" presStyleIdx="0" presStyleCnt="3">
        <dgm:presLayoutVars>
          <dgm:bulletEnabled val="1"/>
        </dgm:presLayoutVars>
      </dgm:prSet>
      <dgm:spPr/>
    </dgm:pt>
    <dgm:pt modelId="{9E14FF3E-3BC6-419D-AEF1-B49D1603B576}" type="pres">
      <dgm:prSet presAssocID="{1AEE788E-AE6C-4C9D-AE91-990915A71444}" presName="sibTrans" presStyleLbl="sibTrans2D1" presStyleIdx="0" presStyleCnt="2"/>
      <dgm:spPr/>
    </dgm:pt>
    <dgm:pt modelId="{EFB15000-A5BB-4BAA-98E0-B91F58A12125}" type="pres">
      <dgm:prSet presAssocID="{1AEE788E-AE6C-4C9D-AE91-990915A71444}" presName="connectorText" presStyleLbl="sibTrans2D1" presStyleIdx="0" presStyleCnt="2"/>
      <dgm:spPr/>
    </dgm:pt>
    <dgm:pt modelId="{DA339250-9854-4C7F-8EB7-CB33AE165534}" type="pres">
      <dgm:prSet presAssocID="{C8FD9DB5-F982-44E7-858C-94D01ADADE2C}" presName="node" presStyleLbl="node1" presStyleIdx="1" presStyleCnt="3">
        <dgm:presLayoutVars>
          <dgm:bulletEnabled val="1"/>
        </dgm:presLayoutVars>
      </dgm:prSet>
      <dgm:spPr/>
    </dgm:pt>
    <dgm:pt modelId="{10A44080-8931-4D4D-A2CF-E992BFAB8018}" type="pres">
      <dgm:prSet presAssocID="{3B4AF082-4D7E-450B-B172-5D3CBBA4112E}" presName="sibTrans" presStyleLbl="sibTrans2D1" presStyleIdx="1" presStyleCnt="2"/>
      <dgm:spPr/>
    </dgm:pt>
    <dgm:pt modelId="{8037AACE-7DFF-44AC-8D37-1E086956764F}" type="pres">
      <dgm:prSet presAssocID="{3B4AF082-4D7E-450B-B172-5D3CBBA4112E}" presName="connectorText" presStyleLbl="sibTrans2D1" presStyleIdx="1" presStyleCnt="2"/>
      <dgm:spPr/>
    </dgm:pt>
    <dgm:pt modelId="{5BB98AE5-E19C-4DFD-A20D-44F28FE29755}" type="pres">
      <dgm:prSet presAssocID="{FEABEDAE-56E3-4EFA-8313-F77593DF1CC6}" presName="node" presStyleLbl="node1" presStyleIdx="2" presStyleCnt="3">
        <dgm:presLayoutVars>
          <dgm:bulletEnabled val="1"/>
        </dgm:presLayoutVars>
      </dgm:prSet>
      <dgm:spPr/>
    </dgm:pt>
  </dgm:ptLst>
  <dgm:cxnLst>
    <dgm:cxn modelId="{90003907-4369-4D5F-92DF-25E3990D2FDC}" type="presOf" srcId="{D4682623-73B9-4CAF-892A-6F192451EDCE}" destId="{8B1BEC02-24AB-4B1D-8EA8-C55B2E3F73D4}" srcOrd="0" destOrd="0" presId="urn:microsoft.com/office/officeart/2005/8/layout/process1"/>
    <dgm:cxn modelId="{78FC5117-1974-462F-B5D1-E0471AAE2D62}" type="presOf" srcId="{1AEE788E-AE6C-4C9D-AE91-990915A71444}" destId="{9E14FF3E-3BC6-419D-AEF1-B49D1603B576}" srcOrd="0" destOrd="0" presId="urn:microsoft.com/office/officeart/2005/8/layout/process1"/>
    <dgm:cxn modelId="{0A455F51-3AE1-4492-ADE2-865D899E3DD3}" srcId="{D4682623-73B9-4CAF-892A-6F192451EDCE}" destId="{B50EF143-8BAC-41FE-A8F8-3E1EA04B5058}" srcOrd="0" destOrd="0" parTransId="{32209A89-E62D-4884-B097-27E7E3BAD292}" sibTransId="{1AEE788E-AE6C-4C9D-AE91-990915A71444}"/>
    <dgm:cxn modelId="{A6632658-DE7E-4876-AE12-9B34A21D6CA2}" type="presOf" srcId="{3B4AF082-4D7E-450B-B172-5D3CBBA4112E}" destId="{8037AACE-7DFF-44AC-8D37-1E086956764F}" srcOrd="1" destOrd="0" presId="urn:microsoft.com/office/officeart/2005/8/layout/process1"/>
    <dgm:cxn modelId="{3D96737D-4534-4867-9D3F-1234F1C76E28}" type="presOf" srcId="{1AEE788E-AE6C-4C9D-AE91-990915A71444}" destId="{EFB15000-A5BB-4BAA-98E0-B91F58A12125}" srcOrd="1" destOrd="0" presId="urn:microsoft.com/office/officeart/2005/8/layout/process1"/>
    <dgm:cxn modelId="{70189D80-9C7A-4CDF-99AB-5CD06AAFF478}" type="presOf" srcId="{FEABEDAE-56E3-4EFA-8313-F77593DF1CC6}" destId="{5BB98AE5-E19C-4DFD-A20D-44F28FE29755}" srcOrd="0" destOrd="0" presId="urn:microsoft.com/office/officeart/2005/8/layout/process1"/>
    <dgm:cxn modelId="{1E3852AE-BE4A-4077-BBA1-5553B5881A12}" type="presOf" srcId="{B50EF143-8BAC-41FE-A8F8-3E1EA04B5058}" destId="{6DB78DDB-7664-4AFD-8E01-012D45BD9E50}" srcOrd="0" destOrd="0" presId="urn:microsoft.com/office/officeart/2005/8/layout/process1"/>
    <dgm:cxn modelId="{C6CB4DB7-358A-40DA-A748-9AD8440A7190}" srcId="{D4682623-73B9-4CAF-892A-6F192451EDCE}" destId="{C8FD9DB5-F982-44E7-858C-94D01ADADE2C}" srcOrd="1" destOrd="0" parTransId="{092DEF55-2DE7-4D55-B2BD-A54238320B87}" sibTransId="{3B4AF082-4D7E-450B-B172-5D3CBBA4112E}"/>
    <dgm:cxn modelId="{634F37BA-AA5B-4857-BFE4-2810BF45A837}" type="presOf" srcId="{3B4AF082-4D7E-450B-B172-5D3CBBA4112E}" destId="{10A44080-8931-4D4D-A2CF-E992BFAB8018}" srcOrd="0" destOrd="0" presId="urn:microsoft.com/office/officeart/2005/8/layout/process1"/>
    <dgm:cxn modelId="{709C0FE1-DB6C-47AA-86F4-9B777225FA34}" type="presOf" srcId="{C8FD9DB5-F982-44E7-858C-94D01ADADE2C}" destId="{DA339250-9854-4C7F-8EB7-CB33AE165534}" srcOrd="0" destOrd="0" presId="urn:microsoft.com/office/officeart/2005/8/layout/process1"/>
    <dgm:cxn modelId="{17DD1BF8-A718-48C0-B36A-9DAAFD81C9DC}" srcId="{D4682623-73B9-4CAF-892A-6F192451EDCE}" destId="{FEABEDAE-56E3-4EFA-8313-F77593DF1CC6}" srcOrd="2" destOrd="0" parTransId="{B343D870-D702-4485-894D-B82F1176B8FE}" sibTransId="{093898D3-4753-4FB2-8A4A-75A392812DDD}"/>
    <dgm:cxn modelId="{3F5AEF3A-5DEF-4D16-9D71-48B40983BD7E}" type="presParOf" srcId="{8B1BEC02-24AB-4B1D-8EA8-C55B2E3F73D4}" destId="{6DB78DDB-7664-4AFD-8E01-012D45BD9E50}" srcOrd="0" destOrd="0" presId="urn:microsoft.com/office/officeart/2005/8/layout/process1"/>
    <dgm:cxn modelId="{6FC9BAEC-13A6-490A-B4BF-A8DE05E4C8D2}" type="presParOf" srcId="{8B1BEC02-24AB-4B1D-8EA8-C55B2E3F73D4}" destId="{9E14FF3E-3BC6-419D-AEF1-B49D1603B576}" srcOrd="1" destOrd="0" presId="urn:microsoft.com/office/officeart/2005/8/layout/process1"/>
    <dgm:cxn modelId="{A1EC8A88-5C5A-4B22-9C2D-90258ED73078}" type="presParOf" srcId="{9E14FF3E-3BC6-419D-AEF1-B49D1603B576}" destId="{EFB15000-A5BB-4BAA-98E0-B91F58A12125}" srcOrd="0" destOrd="0" presId="urn:microsoft.com/office/officeart/2005/8/layout/process1"/>
    <dgm:cxn modelId="{E54A7E79-D968-442D-8565-ED2F211BBF0C}" type="presParOf" srcId="{8B1BEC02-24AB-4B1D-8EA8-C55B2E3F73D4}" destId="{DA339250-9854-4C7F-8EB7-CB33AE165534}" srcOrd="2" destOrd="0" presId="urn:microsoft.com/office/officeart/2005/8/layout/process1"/>
    <dgm:cxn modelId="{1D6CDF1B-99D6-40A9-A0A3-4AA83A9DD90D}" type="presParOf" srcId="{8B1BEC02-24AB-4B1D-8EA8-C55B2E3F73D4}" destId="{10A44080-8931-4D4D-A2CF-E992BFAB8018}" srcOrd="3" destOrd="0" presId="urn:microsoft.com/office/officeart/2005/8/layout/process1"/>
    <dgm:cxn modelId="{8CB43019-D326-4D98-87D8-E059BEA3D790}" type="presParOf" srcId="{10A44080-8931-4D4D-A2CF-E992BFAB8018}" destId="{8037AACE-7DFF-44AC-8D37-1E086956764F}" srcOrd="0" destOrd="0" presId="urn:microsoft.com/office/officeart/2005/8/layout/process1"/>
    <dgm:cxn modelId="{B0F2EBDE-4B9E-4CC9-8F95-783D80E73B64}" type="presParOf" srcId="{8B1BEC02-24AB-4B1D-8EA8-C55B2E3F73D4}" destId="{5BB98AE5-E19C-4DFD-A20D-44F28FE2975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78DDB-7664-4AFD-8E01-012D45BD9E50}">
      <dsp:nvSpPr>
        <dsp:cNvPr id="0" name=""/>
        <dsp:cNvSpPr/>
      </dsp:nvSpPr>
      <dsp:spPr>
        <a:xfrm>
          <a:off x="5408" y="0"/>
          <a:ext cx="1616454" cy="385646"/>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tx1"/>
              </a:solidFill>
              <a:latin typeface="+mn-lt"/>
              <a:ea typeface="+mn-ea"/>
              <a:cs typeface="+mn-ea"/>
              <a:sym typeface="+mn-lt"/>
            </a:rPr>
            <a:t>推广项目管理</a:t>
          </a:r>
          <a:endParaRPr lang="de-DE" sz="1400" kern="1200">
            <a:solidFill>
              <a:schemeClr val="tx1"/>
            </a:solidFill>
            <a:latin typeface="+mn-lt"/>
            <a:ea typeface="+mn-ea"/>
            <a:cs typeface="+mn-ea"/>
            <a:sym typeface="+mn-lt"/>
          </a:endParaRPr>
        </a:p>
      </dsp:txBody>
      <dsp:txXfrm>
        <a:off x="16703" y="11295"/>
        <a:ext cx="1593864" cy="363056"/>
      </dsp:txXfrm>
    </dsp:sp>
    <dsp:sp modelId="{9E14FF3E-3BC6-419D-AEF1-B49D1603B576}">
      <dsp:nvSpPr>
        <dsp:cNvPr id="0" name=""/>
        <dsp:cNvSpPr/>
      </dsp:nvSpPr>
      <dsp:spPr>
        <a:xfrm>
          <a:off x="1783508" y="0"/>
          <a:ext cx="342688" cy="385646"/>
        </a:xfrm>
        <a:prstGeom prst="rightArrow">
          <a:avLst>
            <a:gd name="adj1" fmla="val 60000"/>
            <a:gd name="adj2" fmla="val 50000"/>
          </a:avLst>
        </a:prstGeom>
        <a:solidFill>
          <a:srgbClr val="C0E9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latin typeface="微软雅黑" panose="020B0503020204020204" pitchFamily="34" charset="-122"/>
            <a:ea typeface="微软雅黑" panose="020B0503020204020204" pitchFamily="34" charset="-122"/>
          </a:endParaRPr>
        </a:p>
      </dsp:txBody>
      <dsp:txXfrm>
        <a:off x="1783508" y="77129"/>
        <a:ext cx="239882" cy="231388"/>
      </dsp:txXfrm>
    </dsp:sp>
    <dsp:sp modelId="{DA339250-9854-4C7F-8EB7-CB33AE165534}">
      <dsp:nvSpPr>
        <dsp:cNvPr id="0" name=""/>
        <dsp:cNvSpPr/>
      </dsp:nvSpPr>
      <dsp:spPr>
        <a:xfrm>
          <a:off x="2268444" y="0"/>
          <a:ext cx="1616454" cy="385646"/>
        </a:xfrm>
        <a:prstGeom prst="roundRect">
          <a:avLst>
            <a:gd name="adj" fmla="val 10000"/>
          </a:avLst>
        </a:prstGeom>
        <a:solidFill>
          <a:srgbClr val="C5D3E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tx1"/>
              </a:solidFill>
              <a:latin typeface="+mn-lt"/>
              <a:ea typeface="+mn-ea"/>
              <a:cs typeface="+mn-ea"/>
              <a:sym typeface="+mn-lt"/>
            </a:rPr>
            <a:t>费用计提</a:t>
          </a:r>
          <a:r>
            <a:rPr lang="en-US" altLang="zh-CN" sz="1400" kern="1200">
              <a:solidFill>
                <a:schemeClr val="tx1"/>
              </a:solidFill>
              <a:latin typeface="+mn-lt"/>
              <a:ea typeface="+mn-ea"/>
              <a:cs typeface="+mn-ea"/>
              <a:sym typeface="+mn-lt"/>
            </a:rPr>
            <a:t>/</a:t>
          </a:r>
          <a:r>
            <a:rPr lang="zh-CN" altLang="en-US" sz="1400" kern="1200">
              <a:solidFill>
                <a:schemeClr val="tx1"/>
              </a:solidFill>
              <a:latin typeface="+mn-lt"/>
              <a:ea typeface="+mn-ea"/>
              <a:cs typeface="+mn-ea"/>
              <a:sym typeface="+mn-lt"/>
            </a:rPr>
            <a:t>报销</a:t>
          </a:r>
          <a:endParaRPr lang="de-DE" sz="1400" kern="1200">
            <a:solidFill>
              <a:schemeClr val="tx1"/>
            </a:solidFill>
            <a:latin typeface="+mn-lt"/>
            <a:ea typeface="+mn-ea"/>
            <a:cs typeface="+mn-ea"/>
            <a:sym typeface="+mn-lt"/>
          </a:endParaRPr>
        </a:p>
      </dsp:txBody>
      <dsp:txXfrm>
        <a:off x="2279739" y="11295"/>
        <a:ext cx="1593864" cy="363056"/>
      </dsp:txXfrm>
    </dsp:sp>
    <dsp:sp modelId="{10A44080-8931-4D4D-A2CF-E992BFAB8018}">
      <dsp:nvSpPr>
        <dsp:cNvPr id="0" name=""/>
        <dsp:cNvSpPr/>
      </dsp:nvSpPr>
      <dsp:spPr>
        <a:xfrm>
          <a:off x="4046544" y="0"/>
          <a:ext cx="342688" cy="385646"/>
        </a:xfrm>
        <a:prstGeom prst="rightArrow">
          <a:avLst>
            <a:gd name="adj1" fmla="val 60000"/>
            <a:gd name="adj2" fmla="val 50000"/>
          </a:avLst>
        </a:prstGeom>
        <a:solidFill>
          <a:srgbClr val="C0E9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latin typeface="微软雅黑" panose="020B0503020204020204" pitchFamily="34" charset="-122"/>
            <a:ea typeface="微软雅黑" panose="020B0503020204020204" pitchFamily="34" charset="-122"/>
          </a:endParaRPr>
        </a:p>
      </dsp:txBody>
      <dsp:txXfrm>
        <a:off x="4046544" y="77129"/>
        <a:ext cx="239882" cy="231388"/>
      </dsp:txXfrm>
    </dsp:sp>
    <dsp:sp modelId="{5BB98AE5-E19C-4DFD-A20D-44F28FE29755}">
      <dsp:nvSpPr>
        <dsp:cNvPr id="0" name=""/>
        <dsp:cNvSpPr/>
      </dsp:nvSpPr>
      <dsp:spPr>
        <a:xfrm>
          <a:off x="4531481" y="0"/>
          <a:ext cx="1616454" cy="385646"/>
        </a:xfrm>
        <a:prstGeom prst="roundRect">
          <a:avLst>
            <a:gd name="adj" fmla="val 10000"/>
          </a:avLst>
        </a:prstGeom>
        <a:solidFill>
          <a:schemeClr val="bg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a:solidFill>
                <a:schemeClr val="tx1"/>
              </a:solidFill>
              <a:latin typeface="+mn-lt"/>
              <a:ea typeface="+mn-ea"/>
              <a:cs typeface="+mn-ea"/>
              <a:sym typeface="+mn-lt"/>
            </a:rPr>
            <a:t>财务核算</a:t>
          </a:r>
          <a:endParaRPr lang="de-DE" sz="1400" kern="1200">
            <a:solidFill>
              <a:schemeClr val="tx1"/>
            </a:solidFill>
            <a:latin typeface="+mn-lt"/>
            <a:ea typeface="+mn-ea"/>
            <a:cs typeface="+mn-ea"/>
            <a:sym typeface="+mn-lt"/>
          </a:endParaRPr>
        </a:p>
      </dsp:txBody>
      <dsp:txXfrm>
        <a:off x="4542776" y="11295"/>
        <a:ext cx="1593864" cy="3630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DC459-2FDE-384B-BC4D-E0C5A62CC535}" type="datetimeFigureOut">
              <a:rPr kumimoji="1" lang="zh-CN" altLang="en-US" smtClean="0"/>
              <a:t>2023/5/10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9F79E-B6B7-534B-AAEE-1F443B7D50D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6469F79E-B6B7-534B-AAEE-1F443B7D50DA}"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6482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69F79E-B6B7-534B-AAEE-1F443B7D50DA}" type="slidenum">
              <a:rPr kumimoji="1" lang="zh-CN" altLang="en-US" smtClean="0"/>
              <a:t>7</a:t>
            </a:fld>
            <a:endParaRPr kumimoji="1" lang="zh-CN" altLang="en-US"/>
          </a:p>
        </p:txBody>
      </p:sp>
    </p:spTree>
    <p:extLst>
      <p:ext uri="{BB962C8B-B14F-4D97-AF65-F5344CB8AC3E}">
        <p14:creationId xmlns:p14="http://schemas.microsoft.com/office/powerpoint/2010/main" val="3626079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1" y="0"/>
            <a:ext cx="12208747"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a:t>
            </a:fld>
            <a:endParaRPr kumimoji="1" lang="zh-CN" altLang="en-US"/>
          </a:p>
        </p:txBody>
      </p:sp>
      <p:grpSp>
        <p:nvGrpSpPr>
          <p:cNvPr id="8" name="组合 12"/>
          <p:cNvGrpSpPr/>
          <p:nvPr userDrawn="1"/>
        </p:nvGrpSpPr>
        <p:grpSpPr>
          <a:xfrm>
            <a:off x="0" y="0"/>
            <a:ext cx="3200400" cy="901700"/>
            <a:chOff x="0" y="0"/>
            <a:chExt cx="3200400" cy="901700"/>
          </a:xfrm>
        </p:grpSpPr>
        <p:pic>
          <p:nvPicPr>
            <p:cNvPr id="9" name="图片 8" descr="图片包含 图形用户界面&#10;&#10;描述已自动生成"/>
            <p:cNvPicPr>
              <a:picLocks noChangeAspect="1"/>
            </p:cNvPicPr>
            <p:nvPr/>
          </p:nvPicPr>
          <p:blipFill rotWithShape="1">
            <a:blip r:embed="rId2"/>
            <a:srcRect r="68049"/>
            <a:stretch>
              <a:fillRect/>
            </a:stretch>
          </p:blipFill>
          <p:spPr>
            <a:xfrm>
              <a:off x="0" y="0"/>
              <a:ext cx="1022559" cy="901700"/>
            </a:xfrm>
            <a:prstGeom prst="rect">
              <a:avLst/>
            </a:prstGeom>
            <a:ln>
              <a:noFill/>
            </a:ln>
          </p:spPr>
        </p:pic>
        <p:cxnSp>
          <p:nvCxnSpPr>
            <p:cNvPr id="10" name="直线连接符 9"/>
            <p:cNvCxnSpPr/>
            <p:nvPr/>
          </p:nvCxnSpPr>
          <p:spPr>
            <a:xfrm>
              <a:off x="1108710" y="593368"/>
              <a:ext cx="209169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077" name="图片 6"/>
          <p:cNvPicPr>
            <a:picLocks noChangeAspect="1"/>
          </p:cNvPicPr>
          <p:nvPr userDrawn="1"/>
        </p:nvPicPr>
        <p:blipFill>
          <a:blip r:embed="rId3"/>
          <a:stretch>
            <a:fillRect/>
          </a:stretch>
        </p:blipFill>
        <p:spPr>
          <a:xfrm>
            <a:off x="10793413" y="269875"/>
            <a:ext cx="854075" cy="273050"/>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a:t>
            </a:fld>
            <a:endParaRPr kumimoji="1" lang="zh-CN" altLang="en-US"/>
          </a:p>
        </p:txBody>
      </p:sp>
      <p:pic>
        <p:nvPicPr>
          <p:cNvPr id="11" name="图片 10" descr="徽标&#10;&#10;描述已自动生成"/>
          <p:cNvPicPr>
            <a:picLocks noChangeAspect="1"/>
          </p:cNvPicPr>
          <p:nvPr userDrawn="1"/>
        </p:nvPicPr>
        <p:blipFill>
          <a:blip r:embed="rId2"/>
          <a:stretch>
            <a:fillRect/>
          </a:stretch>
        </p:blipFill>
        <p:spPr>
          <a:xfrm>
            <a:off x="3160800" y="2997198"/>
            <a:ext cx="1231900" cy="863600"/>
          </a:xfrm>
          <a:prstGeom prst="rect">
            <a:avLst/>
          </a:prstGeom>
        </p:spPr>
      </p:pic>
      <p:pic>
        <p:nvPicPr>
          <p:cNvPr id="3077" name="图片 6"/>
          <p:cNvPicPr>
            <a:picLocks noChangeAspect="1"/>
          </p:cNvPicPr>
          <p:nvPr userDrawn="1"/>
        </p:nvPicPr>
        <p:blipFill>
          <a:blip r:embed="rId3"/>
          <a:stretch>
            <a:fillRect/>
          </a:stretch>
        </p:blipFill>
        <p:spPr>
          <a:xfrm>
            <a:off x="10793413" y="269875"/>
            <a:ext cx="854075" cy="273050"/>
          </a:xfrm>
          <a:prstGeom prst="rect">
            <a:avLst/>
          </a:prstGeom>
          <a:noFill/>
          <a:ln w="9525">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1" name="图片 10" descr="徽标, 公司名称&#10;&#10;描述已自动生成"/>
          <p:cNvPicPr>
            <a:picLocks noChangeAspect="1"/>
          </p:cNvPicPr>
          <p:nvPr userDrawn="1"/>
        </p:nvPicPr>
        <p:blipFill>
          <a:blip r:embed="rId2"/>
          <a:stretch>
            <a:fillRect/>
          </a:stretch>
        </p:blipFill>
        <p:spPr>
          <a:xfrm>
            <a:off x="5308600" y="2441487"/>
            <a:ext cx="1574800" cy="1752600"/>
          </a:xfrm>
          <a:prstGeom prst="rect">
            <a:avLst/>
          </a:prstGeom>
        </p:spPr>
      </p:pic>
      <p:sp>
        <p:nvSpPr>
          <p:cNvPr id="4" name="矩形 3"/>
          <p:cNvSpPr/>
          <p:nvPr userDrawn="1"/>
        </p:nvSpPr>
        <p:spPr>
          <a:xfrm>
            <a:off x="10570040" y="6111102"/>
            <a:ext cx="1127232" cy="276999"/>
          </a:xfrm>
          <a:prstGeom prst="rect">
            <a:avLst/>
          </a:prstGeom>
        </p:spPr>
        <p:txBody>
          <a:bodyPr wrap="none">
            <a:spAutoFit/>
          </a:bodyPr>
          <a:lstStyle/>
          <a:p>
            <a:pPr algn="ctr"/>
            <a:r>
              <a:rPr lang="en-US" altLang="zh-CN" sz="1200" err="1">
                <a:solidFill>
                  <a:srgbClr val="898989"/>
                </a:solidFill>
                <a:latin typeface="FZLanTingHei-M-GBK" panose="02000000000000000000" pitchFamily="2" charset="-122"/>
                <a:ea typeface="FZLanTingHei-M-GBK" panose="02000000000000000000" pitchFamily="2" charset="-122"/>
              </a:rPr>
              <a:t>www.tcl.com</a:t>
            </a:r>
            <a:endParaRPr lang="zh-CN" altLang="en-US" sz="1200">
              <a:solidFill>
                <a:srgbClr val="898989"/>
              </a:solidFill>
              <a:latin typeface="FZLanTingHei-M-GBK" panose="02000000000000000000" pitchFamily="2" charset="-122"/>
              <a:ea typeface="FZLanTingHei-M-GBK" panose="02000000000000000000"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a:t>
            </a:fld>
            <a:endParaRPr kumimoji="1" lang="zh-CN" altLang="en-US"/>
          </a:p>
        </p:txBody>
      </p:sp>
      <p:pic>
        <p:nvPicPr>
          <p:cNvPr id="3077" name="图片 6"/>
          <p:cNvPicPr>
            <a:picLocks noChangeAspect="1"/>
          </p:cNvPicPr>
          <p:nvPr userDrawn="1"/>
        </p:nvPicPr>
        <p:blipFill>
          <a:blip r:embed="rId2"/>
          <a:stretch>
            <a:fillRect/>
          </a:stretch>
        </p:blipFill>
        <p:spPr>
          <a:xfrm>
            <a:off x="10793413" y="269875"/>
            <a:ext cx="854075" cy="273050"/>
          </a:xfrm>
          <a:prstGeom prst="rect">
            <a:avLst/>
          </a:prstGeom>
          <a:noFill/>
          <a:ln w="9525">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E292F-1EBE-6D4A-B339-A324D614A37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5.xml"/><Relationship Id="rId7" Type="http://schemas.openxmlformats.org/officeDocument/2006/relationships/chart" Target="../charts/chart7.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image" Target="../media/image32.png"/><Relationship Id="rId4" Type="http://schemas.microsoft.com/office/2014/relationships/chartEx" Target="../charts/chartEx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6" Type="http://schemas.openxmlformats.org/officeDocument/2006/relationships/tags" Target="../tags/tag26.xml"/><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tags" Target="../tags/tag118.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slideLayout" Target="../slideLayouts/slideLayout2.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s>
</file>

<file path=ppt/slides/_rels/slide1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hart" Target="../charts/chart1.xml"/><Relationship Id="rId7" Type="http://schemas.microsoft.com/office/2014/relationships/chartEx" Target="../charts/chartEx1.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diagramLayout" Target="../diagrams/layout1.xml"/><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22.png"/><Relationship Id="rId5" Type="http://schemas.openxmlformats.org/officeDocument/2006/relationships/diagramColors" Target="../diagrams/colors1.xml"/><Relationship Id="rId10" Type="http://schemas.openxmlformats.org/officeDocument/2006/relationships/image" Target="../media/image21.svg"/><Relationship Id="rId4" Type="http://schemas.openxmlformats.org/officeDocument/2006/relationships/diagramQuickStyle" Target="../diagrams/quickStyle1.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主标题为方正兰亭 , 最大30pt"/>
          <p:cNvSpPr txBox="1"/>
          <p:nvPr/>
        </p:nvSpPr>
        <p:spPr>
          <a:xfrm>
            <a:off x="733511" y="3464320"/>
            <a:ext cx="4667945" cy="5129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3000">
                <a:solidFill>
                  <a:schemeClr val="bg1"/>
                </a:solidFill>
                <a:latin typeface="Microsoft YaHei" panose="020B0503020204020204" pitchFamily="34" charset="-122"/>
                <a:ea typeface="Microsoft YaHei" panose="020B0503020204020204" pitchFamily="34" charset="-122"/>
                <a:cs typeface="FZLanTingHei-M-GBK" panose="02000000000000000000" pitchFamily="2" charset="-122"/>
              </a:rPr>
              <a:t>营销项目管理平台立项评审</a:t>
            </a:r>
            <a:endParaRPr sz="3000">
              <a:solidFill>
                <a:schemeClr val="bg1"/>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4" name="副标题字体为方正兰亭, 14pt"/>
          <p:cNvSpPr txBox="1"/>
          <p:nvPr/>
        </p:nvSpPr>
        <p:spPr>
          <a:xfrm>
            <a:off x="740174" y="4606303"/>
            <a:ext cx="1359346" cy="312906"/>
          </a:xfrm>
          <a:prstGeom prst="rect">
            <a:avLst/>
          </a:prstGeom>
          <a:ln w="12700">
            <a:miter lim="400000"/>
          </a:ln>
        </p:spPr>
        <p:txBody>
          <a:bodyPr wrap="none" lIns="25400" tIns="25400" rIns="25400" bIns="25400" anchor="ctr">
            <a:spAutoFit/>
          </a:bodyPr>
          <a:lstStyle/>
          <a:p>
            <a:pPr defTabSz="210820">
              <a:defRPr sz="2800" b="0">
                <a:solidFill>
                  <a:srgbClr val="5E5E5E"/>
                </a:solidFill>
                <a:latin typeface="Helvetica"/>
                <a:ea typeface="Helvetica"/>
                <a:cs typeface="Helvetica"/>
                <a:sym typeface="Helvetica"/>
              </a:defRPr>
            </a:pPr>
            <a:r>
              <a:rPr lang="zh-CN" altLang="en-US" sz="1700">
                <a:solidFill>
                  <a:schemeClr val="bg1"/>
                </a:solidFill>
                <a:latin typeface="Microsoft YaHei" panose="020B0503020204020204" pitchFamily="34" charset="-122"/>
                <a:ea typeface="Microsoft YaHei" panose="020B0503020204020204" pitchFamily="34" charset="-122"/>
                <a:cs typeface="FZLanTingHei-M-GBK" panose="02000000000000000000" pitchFamily="2" charset="-122"/>
              </a:rPr>
              <a:t>全球市场中心</a:t>
            </a:r>
            <a:endParaRPr sz="1700">
              <a:solidFill>
                <a:schemeClr val="bg1"/>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pic>
        <p:nvPicPr>
          <p:cNvPr id="7" name="图片 6"/>
          <p:cNvPicPr>
            <a:picLocks noChangeAspect="1"/>
          </p:cNvPicPr>
          <p:nvPr/>
        </p:nvPicPr>
        <p:blipFill>
          <a:blip r:embed="rId2"/>
          <a:stretch>
            <a:fillRect/>
          </a:stretch>
        </p:blipFill>
        <p:spPr>
          <a:xfrm>
            <a:off x="695581" y="1211127"/>
            <a:ext cx="1686959" cy="54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幻灯片编号占位符 1">
            <a:extLst>
              <a:ext uri="{FF2B5EF4-FFF2-40B4-BE49-F238E27FC236}">
                <a16:creationId xmlns:a16="http://schemas.microsoft.com/office/drawing/2014/main" id="{8C3FE724-48D3-4459-B7BE-09DB5C12EEF3}"/>
              </a:ext>
            </a:extLst>
          </p:cNvPr>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9</a:t>
            </a:fld>
            <a:endParaRPr kumimoji="1" lang="zh-CN" altLang="en-US" dirty="0"/>
          </a:p>
        </p:txBody>
      </p:sp>
      <p:sp>
        <p:nvSpPr>
          <p:cNvPr id="79" name="主标题为方正兰亭 , 最大30pt">
            <a:extLst>
              <a:ext uri="{FF2B5EF4-FFF2-40B4-BE49-F238E27FC236}">
                <a16:creationId xmlns:a16="http://schemas.microsoft.com/office/drawing/2014/main" id="{F28ED1E0-0882-422C-A102-FF9A16C27F2F}"/>
              </a:ext>
            </a:extLst>
          </p:cNvPr>
          <p:cNvSpPr txBox="1"/>
          <p:nvPr/>
        </p:nvSpPr>
        <p:spPr>
          <a:xfrm>
            <a:off x="1123472" y="195099"/>
            <a:ext cx="4629472"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项目方案与实施计划（运营管理方案）</a:t>
            </a:r>
            <a:endParaRPr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2" name="矩形 1">
            <a:extLst>
              <a:ext uri="{FF2B5EF4-FFF2-40B4-BE49-F238E27FC236}">
                <a16:creationId xmlns:a16="http://schemas.microsoft.com/office/drawing/2014/main" id="{81D6FAF4-5A36-A23A-7A53-5DF741451D4C}"/>
              </a:ext>
            </a:extLst>
          </p:cNvPr>
          <p:cNvSpPr/>
          <p:nvPr/>
        </p:nvSpPr>
        <p:spPr>
          <a:xfrm>
            <a:off x="8608669" y="1124163"/>
            <a:ext cx="3405671" cy="5644567"/>
          </a:xfrm>
          <a:prstGeom prst="rect">
            <a:avLst/>
          </a:prstGeom>
          <a:solidFill>
            <a:schemeClr val="bg1">
              <a:lumMod val="9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a:extLst>
              <a:ext uri="{FF2B5EF4-FFF2-40B4-BE49-F238E27FC236}">
                <a16:creationId xmlns:a16="http://schemas.microsoft.com/office/drawing/2014/main" id="{455D4576-AE9B-44EA-D354-527E8848F546}"/>
              </a:ext>
            </a:extLst>
          </p:cNvPr>
          <p:cNvSpPr/>
          <p:nvPr/>
        </p:nvSpPr>
        <p:spPr>
          <a:xfrm>
            <a:off x="4434538" y="4138865"/>
            <a:ext cx="4046599" cy="2629866"/>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412EEB45-4CA3-7ACA-5F09-DEE69199B483}"/>
              </a:ext>
            </a:extLst>
          </p:cNvPr>
          <p:cNvSpPr/>
          <p:nvPr/>
        </p:nvSpPr>
        <p:spPr>
          <a:xfrm>
            <a:off x="177660" y="1134103"/>
            <a:ext cx="4046599" cy="2629866"/>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1A1C7C66-6695-A510-B585-4B53643BA2B8}"/>
              </a:ext>
            </a:extLst>
          </p:cNvPr>
          <p:cNvSpPr txBox="1"/>
          <p:nvPr/>
        </p:nvSpPr>
        <p:spPr>
          <a:xfrm flipH="1">
            <a:off x="177659" y="3876729"/>
            <a:ext cx="3930509"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各项目类型</a:t>
            </a:r>
            <a:r>
              <a:rPr kumimoji="0" lang="en-US" altLang="zh-CN"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业务动因 </a:t>
            </a:r>
            <a:r>
              <a:rPr kumimoji="0" lang="en-US" altLang="zh-CN"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项目分布、预算执行分布</a:t>
            </a:r>
          </a:p>
        </p:txBody>
      </p:sp>
      <p:pic>
        <p:nvPicPr>
          <p:cNvPr id="8" name="图片 7">
            <a:extLst>
              <a:ext uri="{FF2B5EF4-FFF2-40B4-BE49-F238E27FC236}">
                <a16:creationId xmlns:a16="http://schemas.microsoft.com/office/drawing/2014/main" id="{9CAAE364-406C-C79E-0C99-FBE25653254D}"/>
              </a:ext>
            </a:extLst>
          </p:cNvPr>
          <p:cNvPicPr>
            <a:picLocks noChangeAspect="1"/>
          </p:cNvPicPr>
          <p:nvPr/>
        </p:nvPicPr>
        <p:blipFill>
          <a:blip r:embed="rId2"/>
          <a:stretch>
            <a:fillRect/>
          </a:stretch>
        </p:blipFill>
        <p:spPr>
          <a:xfrm>
            <a:off x="187068" y="4153728"/>
            <a:ext cx="1296500" cy="1280757"/>
          </a:xfrm>
          <a:prstGeom prst="rect">
            <a:avLst/>
          </a:prstGeom>
        </p:spPr>
      </p:pic>
      <p:sp>
        <p:nvSpPr>
          <p:cNvPr id="9" name="文本框 8">
            <a:extLst>
              <a:ext uri="{FF2B5EF4-FFF2-40B4-BE49-F238E27FC236}">
                <a16:creationId xmlns:a16="http://schemas.microsoft.com/office/drawing/2014/main" id="{4A01DEC2-3D9A-202C-DD17-0AF9DCDB2686}"/>
              </a:ext>
            </a:extLst>
          </p:cNvPr>
          <p:cNvSpPr txBox="1"/>
          <p:nvPr/>
        </p:nvSpPr>
        <p:spPr>
          <a:xfrm flipH="1">
            <a:off x="97971" y="862489"/>
            <a:ext cx="3337893"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品牌基金及推广费预算执行进度分布</a:t>
            </a:r>
          </a:p>
        </p:txBody>
      </p:sp>
      <p:sp>
        <p:nvSpPr>
          <p:cNvPr id="10" name="文本框 9">
            <a:extLst>
              <a:ext uri="{FF2B5EF4-FFF2-40B4-BE49-F238E27FC236}">
                <a16:creationId xmlns:a16="http://schemas.microsoft.com/office/drawing/2014/main" id="{53978284-D24A-715E-37F4-8FE264380720}"/>
              </a:ext>
            </a:extLst>
          </p:cNvPr>
          <p:cNvSpPr txBox="1"/>
          <p:nvPr/>
        </p:nvSpPr>
        <p:spPr>
          <a:xfrm>
            <a:off x="423979" y="1328870"/>
            <a:ext cx="1940444" cy="577081"/>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品牌基金预算执行进度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1" name="直线连接符 11">
            <a:extLst>
              <a:ext uri="{FF2B5EF4-FFF2-40B4-BE49-F238E27FC236}">
                <a16:creationId xmlns:a16="http://schemas.microsoft.com/office/drawing/2014/main" id="{DF4A3C84-1693-6E69-87AD-C1D1E9894D49}"/>
              </a:ext>
            </a:extLst>
          </p:cNvPr>
          <p:cNvCxnSpPr/>
          <p:nvPr/>
        </p:nvCxnSpPr>
        <p:spPr>
          <a:xfrm>
            <a:off x="2412441" y="1991521"/>
            <a:ext cx="0" cy="33492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4BCE3A0-CD2E-3F5D-2366-D28AF9B64E25}"/>
              </a:ext>
            </a:extLst>
          </p:cNvPr>
          <p:cNvSpPr/>
          <p:nvPr/>
        </p:nvSpPr>
        <p:spPr>
          <a:xfrm>
            <a:off x="471997" y="2117560"/>
            <a:ext cx="3549533" cy="208886"/>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矩形 12">
            <a:extLst>
              <a:ext uri="{FF2B5EF4-FFF2-40B4-BE49-F238E27FC236}">
                <a16:creationId xmlns:a16="http://schemas.microsoft.com/office/drawing/2014/main" id="{47B075C3-86CF-43DE-C392-D2FA8383726D}"/>
              </a:ext>
            </a:extLst>
          </p:cNvPr>
          <p:cNvSpPr/>
          <p:nvPr/>
        </p:nvSpPr>
        <p:spPr>
          <a:xfrm>
            <a:off x="471997" y="2139340"/>
            <a:ext cx="1940444" cy="165326"/>
          </a:xfrm>
          <a:prstGeom prst="rect">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2B123E7B-FFB8-73FA-F2C9-D7C5DE47F030}"/>
              </a:ext>
            </a:extLst>
          </p:cNvPr>
          <p:cNvSpPr txBox="1"/>
          <p:nvPr/>
        </p:nvSpPr>
        <p:spPr>
          <a:xfrm>
            <a:off x="2399646" y="1896817"/>
            <a:ext cx="638864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rPr>
              <a:t>56%</a:t>
            </a:r>
            <a:endParaRPr kumimoji="0" lang="zh-CN" altLang="en-US" sz="11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endParaRPr>
          </a:p>
        </p:txBody>
      </p:sp>
      <p:sp>
        <p:nvSpPr>
          <p:cNvPr id="16" name="文本框 15">
            <a:extLst>
              <a:ext uri="{FF2B5EF4-FFF2-40B4-BE49-F238E27FC236}">
                <a16:creationId xmlns:a16="http://schemas.microsoft.com/office/drawing/2014/main" id="{15F12003-E93F-A22A-AC60-B48B2F33C3E6}"/>
              </a:ext>
            </a:extLst>
          </p:cNvPr>
          <p:cNvSpPr txBox="1"/>
          <p:nvPr/>
        </p:nvSpPr>
        <p:spPr>
          <a:xfrm>
            <a:off x="448328" y="2558780"/>
            <a:ext cx="1946481" cy="577081"/>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实业自有推广费预算执行进度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7" name="组合 16">
            <a:extLst>
              <a:ext uri="{FF2B5EF4-FFF2-40B4-BE49-F238E27FC236}">
                <a16:creationId xmlns:a16="http://schemas.microsoft.com/office/drawing/2014/main" id="{101BEAAB-942F-135F-241F-516C3A355A1A}"/>
              </a:ext>
            </a:extLst>
          </p:cNvPr>
          <p:cNvGrpSpPr/>
          <p:nvPr/>
        </p:nvGrpSpPr>
        <p:grpSpPr>
          <a:xfrm>
            <a:off x="513346" y="3094240"/>
            <a:ext cx="8258618" cy="428437"/>
            <a:chOff x="720635" y="2173707"/>
            <a:chExt cx="8908600" cy="428437"/>
          </a:xfrm>
        </p:grpSpPr>
        <p:sp>
          <p:nvSpPr>
            <p:cNvPr id="18" name="矩形 17">
              <a:extLst>
                <a:ext uri="{FF2B5EF4-FFF2-40B4-BE49-F238E27FC236}">
                  <a16:creationId xmlns:a16="http://schemas.microsoft.com/office/drawing/2014/main" id="{C6D49D12-477B-46A3-9D3F-F1887FE7AF3C}"/>
                </a:ext>
              </a:extLst>
            </p:cNvPr>
            <p:cNvSpPr/>
            <p:nvPr/>
          </p:nvSpPr>
          <p:spPr>
            <a:xfrm>
              <a:off x="720635" y="2393258"/>
              <a:ext cx="3828894" cy="208886"/>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9" name="直线连接符 17">
              <a:extLst>
                <a:ext uri="{FF2B5EF4-FFF2-40B4-BE49-F238E27FC236}">
                  <a16:creationId xmlns:a16="http://schemas.microsoft.com/office/drawing/2014/main" id="{9978448F-83EE-48D3-8D30-22210CA8A24A}"/>
                </a:ext>
              </a:extLst>
            </p:cNvPr>
            <p:cNvCxnSpPr/>
            <p:nvPr/>
          </p:nvCxnSpPr>
          <p:spPr>
            <a:xfrm>
              <a:off x="2813799" y="2267219"/>
              <a:ext cx="0" cy="33492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26BF524-94E2-51DC-D490-AB48440F8BE7}"/>
                </a:ext>
              </a:extLst>
            </p:cNvPr>
            <p:cNvSpPr/>
            <p:nvPr/>
          </p:nvSpPr>
          <p:spPr>
            <a:xfrm>
              <a:off x="720635" y="2415038"/>
              <a:ext cx="2093164" cy="165326"/>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53B6D340-B506-0936-5F9B-39E376ACE112}"/>
                </a:ext>
              </a:extLst>
            </p:cNvPr>
            <p:cNvSpPr txBox="1"/>
            <p:nvPr/>
          </p:nvSpPr>
          <p:spPr>
            <a:xfrm>
              <a:off x="2737783" y="2173707"/>
              <a:ext cx="6891452"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B0F0"/>
                  </a:solidFill>
                  <a:effectLst/>
                  <a:uLnTx/>
                  <a:uFillTx/>
                  <a:latin typeface="Microsoft YaHei" panose="020B0503020204020204" pitchFamily="34" charset="-122"/>
                  <a:ea typeface="Microsoft YaHei" panose="020B0503020204020204" pitchFamily="34" charset="-122"/>
                  <a:cs typeface="+mn-cs"/>
                </a:rPr>
                <a:t>61%</a:t>
              </a:r>
              <a:endParaRPr kumimoji="0" lang="zh-CN" altLang="en-US" sz="1100" b="0" i="0" u="none" strike="noStrike" kern="1200" cap="none" spc="0" normalizeH="0" baseline="0" noProof="0" dirty="0">
                <a:ln>
                  <a:noFill/>
                </a:ln>
                <a:solidFill>
                  <a:srgbClr val="00B0F0"/>
                </a:solidFill>
                <a:effectLst/>
                <a:uLnTx/>
                <a:uFillTx/>
                <a:latin typeface="Microsoft YaHei" panose="020B0503020204020204" pitchFamily="34" charset="-122"/>
                <a:ea typeface="Microsoft YaHei" panose="020B0503020204020204" pitchFamily="34" charset="-122"/>
                <a:cs typeface="+mn-cs"/>
              </a:endParaRPr>
            </a:p>
          </p:txBody>
        </p:sp>
      </p:grpSp>
      <p:sp>
        <p:nvSpPr>
          <p:cNvPr id="22" name="矩形 21">
            <a:extLst>
              <a:ext uri="{FF2B5EF4-FFF2-40B4-BE49-F238E27FC236}">
                <a16:creationId xmlns:a16="http://schemas.microsoft.com/office/drawing/2014/main" id="{65A76E6A-98FD-E189-B33F-222BEFF6E5C8}"/>
              </a:ext>
            </a:extLst>
          </p:cNvPr>
          <p:cNvSpPr/>
          <p:nvPr/>
        </p:nvSpPr>
        <p:spPr>
          <a:xfrm>
            <a:off x="328683" y="1294382"/>
            <a:ext cx="3794837" cy="1168761"/>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矩形 22">
            <a:extLst>
              <a:ext uri="{FF2B5EF4-FFF2-40B4-BE49-F238E27FC236}">
                <a16:creationId xmlns:a16="http://schemas.microsoft.com/office/drawing/2014/main" id="{F516EA78-BDDB-62B8-B2F2-F96E11CCD1BE}"/>
              </a:ext>
            </a:extLst>
          </p:cNvPr>
          <p:cNvSpPr/>
          <p:nvPr/>
        </p:nvSpPr>
        <p:spPr>
          <a:xfrm>
            <a:off x="328682" y="2544983"/>
            <a:ext cx="3794837" cy="1130580"/>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4" name="矩形 23">
            <a:extLst>
              <a:ext uri="{FF2B5EF4-FFF2-40B4-BE49-F238E27FC236}">
                <a16:creationId xmlns:a16="http://schemas.microsoft.com/office/drawing/2014/main" id="{85B76C38-3BEA-9B5B-13D7-853452D83E8B}"/>
              </a:ext>
            </a:extLst>
          </p:cNvPr>
          <p:cNvSpPr/>
          <p:nvPr/>
        </p:nvSpPr>
        <p:spPr>
          <a:xfrm>
            <a:off x="177659" y="4138865"/>
            <a:ext cx="4046599" cy="2629866"/>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5" name="文本框 24">
            <a:extLst>
              <a:ext uri="{FF2B5EF4-FFF2-40B4-BE49-F238E27FC236}">
                <a16:creationId xmlns:a16="http://schemas.microsoft.com/office/drawing/2014/main" id="{488AF31F-D9F0-B761-9B7F-94819C8DC632}"/>
              </a:ext>
            </a:extLst>
          </p:cNvPr>
          <p:cNvSpPr txBox="1"/>
          <p:nvPr/>
        </p:nvSpPr>
        <p:spPr>
          <a:xfrm flipH="1">
            <a:off x="4334173" y="852548"/>
            <a:ext cx="3337893"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项目状态分布</a:t>
            </a:r>
          </a:p>
        </p:txBody>
      </p:sp>
      <p:sp>
        <p:nvSpPr>
          <p:cNvPr id="26" name="矩形 25">
            <a:extLst>
              <a:ext uri="{FF2B5EF4-FFF2-40B4-BE49-F238E27FC236}">
                <a16:creationId xmlns:a16="http://schemas.microsoft.com/office/drawing/2014/main" id="{1967A73F-F572-4CB7-368B-1381BF0356A2}"/>
              </a:ext>
            </a:extLst>
          </p:cNvPr>
          <p:cNvSpPr/>
          <p:nvPr/>
        </p:nvSpPr>
        <p:spPr>
          <a:xfrm>
            <a:off x="4434538" y="1126438"/>
            <a:ext cx="4046599" cy="2629866"/>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7" name="图表 26">
            <a:extLst>
              <a:ext uri="{FF2B5EF4-FFF2-40B4-BE49-F238E27FC236}">
                <a16:creationId xmlns:a16="http://schemas.microsoft.com/office/drawing/2014/main" id="{BCE39FA7-4001-7E5B-1FDB-A64575FBB8C7}"/>
              </a:ext>
            </a:extLst>
          </p:cNvPr>
          <p:cNvGraphicFramePr/>
          <p:nvPr/>
        </p:nvGraphicFramePr>
        <p:xfrm>
          <a:off x="4434538" y="1268624"/>
          <a:ext cx="2051709" cy="2131100"/>
        </p:xfrm>
        <a:graphic>
          <a:graphicData uri="http://schemas.openxmlformats.org/drawingml/2006/chart">
            <c:chart xmlns:c="http://schemas.openxmlformats.org/drawingml/2006/chart" xmlns:r="http://schemas.openxmlformats.org/officeDocument/2006/relationships" r:id="rId3"/>
          </a:graphicData>
        </a:graphic>
      </p:graphicFrame>
      <p:sp>
        <p:nvSpPr>
          <p:cNvPr id="28" name="文本框 27">
            <a:extLst>
              <a:ext uri="{FF2B5EF4-FFF2-40B4-BE49-F238E27FC236}">
                <a16:creationId xmlns:a16="http://schemas.microsoft.com/office/drawing/2014/main" id="{E4244B2F-23CE-2CBC-755D-83AF8147783C}"/>
              </a:ext>
            </a:extLst>
          </p:cNvPr>
          <p:cNvSpPr txBox="1"/>
          <p:nvPr/>
        </p:nvSpPr>
        <p:spPr>
          <a:xfrm>
            <a:off x="6517259" y="1380054"/>
            <a:ext cx="1582879" cy="26161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已立项</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个</a:t>
            </a:r>
            <a:endPar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9" name="文本框 28">
            <a:extLst>
              <a:ext uri="{FF2B5EF4-FFF2-40B4-BE49-F238E27FC236}">
                <a16:creationId xmlns:a16="http://schemas.microsoft.com/office/drawing/2014/main" id="{5AB07FB4-28F2-4A27-E486-08018D30338A}"/>
              </a:ext>
            </a:extLst>
          </p:cNvPr>
          <p:cNvSpPr txBox="1"/>
          <p:nvPr/>
        </p:nvSpPr>
        <p:spPr>
          <a:xfrm>
            <a:off x="6506922" y="1764683"/>
            <a:ext cx="1582879" cy="26161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执行中</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个</a:t>
            </a:r>
            <a:endPar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0" name="文本框 29">
            <a:extLst>
              <a:ext uri="{FF2B5EF4-FFF2-40B4-BE49-F238E27FC236}">
                <a16:creationId xmlns:a16="http://schemas.microsoft.com/office/drawing/2014/main" id="{D0A5A773-2F4C-7159-37F9-E75702B36681}"/>
              </a:ext>
            </a:extLst>
          </p:cNvPr>
          <p:cNvSpPr txBox="1"/>
          <p:nvPr/>
        </p:nvSpPr>
        <p:spPr>
          <a:xfrm>
            <a:off x="6517259" y="2149664"/>
            <a:ext cx="1582879" cy="26161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已结项</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个</a:t>
            </a:r>
            <a:endPar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1" name="文本框 30">
            <a:extLst>
              <a:ext uri="{FF2B5EF4-FFF2-40B4-BE49-F238E27FC236}">
                <a16:creationId xmlns:a16="http://schemas.microsoft.com/office/drawing/2014/main" id="{D655E39A-7C4C-A76B-61F0-039D295BA93B}"/>
              </a:ext>
            </a:extLst>
          </p:cNvPr>
          <p:cNvSpPr txBox="1"/>
          <p:nvPr/>
        </p:nvSpPr>
        <p:spPr>
          <a:xfrm>
            <a:off x="6520302" y="2521968"/>
            <a:ext cx="1582879" cy="26161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延   期</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r>
              <a:rPr kumimoji="0" lang="zh-CN" altLang="en-US"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个</a:t>
            </a:r>
            <a:endParaRPr kumimoji="0" lang="en-US" altLang="zh-CN" sz="11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mc:AlternateContent xmlns:mc="http://schemas.openxmlformats.org/markup-compatibility/2006">
        <mc:Choice xmlns:cx1="http://schemas.microsoft.com/office/drawing/2015/9/8/chartex" Requires="cx1">
          <p:graphicFrame>
            <p:nvGraphicFramePr>
              <p:cNvPr id="32" name="图表 31">
                <a:extLst>
                  <a:ext uri="{FF2B5EF4-FFF2-40B4-BE49-F238E27FC236}">
                    <a16:creationId xmlns:a16="http://schemas.microsoft.com/office/drawing/2014/main" id="{0E0C4CA0-4145-6DC0-2899-1060437D70A9}"/>
                  </a:ext>
                </a:extLst>
              </p:cNvPr>
              <p:cNvGraphicFramePr/>
              <p:nvPr/>
            </p:nvGraphicFramePr>
            <p:xfrm>
              <a:off x="482233" y="4306024"/>
              <a:ext cx="3391458" cy="2464890"/>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32" name="图表 31">
                <a:extLst>
                  <a:ext uri="{FF2B5EF4-FFF2-40B4-BE49-F238E27FC236}">
                    <a16:creationId xmlns:a16="http://schemas.microsoft.com/office/drawing/2014/main" id="{0E0C4CA0-4145-6DC0-2899-1060437D70A9}"/>
                  </a:ext>
                </a:extLst>
              </p:cNvPr>
              <p:cNvPicPr>
                <a:picLocks noGrp="1" noRot="1" noChangeAspect="1" noMove="1" noResize="1" noEditPoints="1" noAdjustHandles="1" noChangeArrowheads="1" noChangeShapeType="1"/>
              </p:cNvPicPr>
              <p:nvPr/>
            </p:nvPicPr>
            <p:blipFill>
              <a:blip r:embed="rId5"/>
              <a:stretch>
                <a:fillRect/>
              </a:stretch>
            </p:blipFill>
            <p:spPr>
              <a:xfrm>
                <a:off x="482233" y="4306024"/>
                <a:ext cx="3391458" cy="2464890"/>
              </a:xfrm>
              <a:prstGeom prst="rect">
                <a:avLst/>
              </a:prstGeom>
            </p:spPr>
          </p:pic>
        </mc:Fallback>
      </mc:AlternateContent>
      <p:sp>
        <p:nvSpPr>
          <p:cNvPr id="33" name="文本框 32">
            <a:extLst>
              <a:ext uri="{FF2B5EF4-FFF2-40B4-BE49-F238E27FC236}">
                <a16:creationId xmlns:a16="http://schemas.microsoft.com/office/drawing/2014/main" id="{5E2B7FE7-ED11-3ABE-6C99-AA91164BC094}"/>
              </a:ext>
            </a:extLst>
          </p:cNvPr>
          <p:cNvSpPr txBox="1"/>
          <p:nvPr/>
        </p:nvSpPr>
        <p:spPr>
          <a:xfrm>
            <a:off x="852114" y="6297955"/>
            <a:ext cx="649331" cy="20005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7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消费者洞察</a:t>
            </a:r>
          </a:p>
        </p:txBody>
      </p:sp>
      <p:sp>
        <p:nvSpPr>
          <p:cNvPr id="34" name="文本框 33">
            <a:extLst>
              <a:ext uri="{FF2B5EF4-FFF2-40B4-BE49-F238E27FC236}">
                <a16:creationId xmlns:a16="http://schemas.microsoft.com/office/drawing/2014/main" id="{92B75265-68E6-3CE3-14CB-9DAB9F4E2ABA}"/>
              </a:ext>
            </a:extLst>
          </p:cNvPr>
          <p:cNvSpPr txBox="1"/>
          <p:nvPr/>
        </p:nvSpPr>
        <p:spPr>
          <a:xfrm>
            <a:off x="1501446" y="6297955"/>
            <a:ext cx="649331" cy="20005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7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创意及设计</a:t>
            </a:r>
          </a:p>
        </p:txBody>
      </p:sp>
      <p:sp>
        <p:nvSpPr>
          <p:cNvPr id="35" name="文本框 34">
            <a:extLst>
              <a:ext uri="{FF2B5EF4-FFF2-40B4-BE49-F238E27FC236}">
                <a16:creationId xmlns:a16="http://schemas.microsoft.com/office/drawing/2014/main" id="{07B4A4E4-50D8-670C-1AC9-22D4538868E7}"/>
              </a:ext>
            </a:extLst>
          </p:cNvPr>
          <p:cNvSpPr txBox="1"/>
          <p:nvPr/>
        </p:nvSpPr>
        <p:spPr>
          <a:xfrm>
            <a:off x="2168952" y="6297955"/>
            <a:ext cx="649331" cy="20005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7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营销赞助</a:t>
            </a:r>
          </a:p>
        </p:txBody>
      </p:sp>
      <p:sp>
        <p:nvSpPr>
          <p:cNvPr id="36" name="文本框 35">
            <a:extLst>
              <a:ext uri="{FF2B5EF4-FFF2-40B4-BE49-F238E27FC236}">
                <a16:creationId xmlns:a16="http://schemas.microsoft.com/office/drawing/2014/main" id="{B70F88CA-8871-4A86-1015-F279F8A5EB7A}"/>
              </a:ext>
            </a:extLst>
          </p:cNvPr>
          <p:cNvSpPr txBox="1"/>
          <p:nvPr/>
        </p:nvSpPr>
        <p:spPr>
          <a:xfrm>
            <a:off x="2739558" y="6297955"/>
            <a:ext cx="649331" cy="20005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7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新媒体广告</a:t>
            </a:r>
          </a:p>
        </p:txBody>
      </p:sp>
      <p:sp>
        <p:nvSpPr>
          <p:cNvPr id="37" name="文本框 36">
            <a:extLst>
              <a:ext uri="{FF2B5EF4-FFF2-40B4-BE49-F238E27FC236}">
                <a16:creationId xmlns:a16="http://schemas.microsoft.com/office/drawing/2014/main" id="{27CB100E-0722-8AD9-0987-86105D2D433C}"/>
              </a:ext>
            </a:extLst>
          </p:cNvPr>
          <p:cNvSpPr txBox="1"/>
          <p:nvPr/>
        </p:nvSpPr>
        <p:spPr>
          <a:xfrm>
            <a:off x="284363" y="4532777"/>
            <a:ext cx="375267"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项目个数</a:t>
            </a:r>
            <a:endParaRPr kumimoji="0" lang="zh-CN" altLang="en-US"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2BAC80BF-FC03-840D-B3F3-44A6603E79FE}"/>
              </a:ext>
            </a:extLst>
          </p:cNvPr>
          <p:cNvSpPr txBox="1"/>
          <p:nvPr/>
        </p:nvSpPr>
        <p:spPr>
          <a:xfrm>
            <a:off x="3732902" y="4521891"/>
            <a:ext cx="375267"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预算占比</a:t>
            </a:r>
          </a:p>
        </p:txBody>
      </p:sp>
      <p:sp>
        <p:nvSpPr>
          <p:cNvPr id="39" name="文本框 38">
            <a:extLst>
              <a:ext uri="{FF2B5EF4-FFF2-40B4-BE49-F238E27FC236}">
                <a16:creationId xmlns:a16="http://schemas.microsoft.com/office/drawing/2014/main" id="{B162335C-C670-2DC3-F5B5-7EA845F1EFA3}"/>
              </a:ext>
            </a:extLst>
          </p:cNvPr>
          <p:cNvSpPr txBox="1"/>
          <p:nvPr/>
        </p:nvSpPr>
        <p:spPr>
          <a:xfrm flipH="1">
            <a:off x="4334172" y="3889267"/>
            <a:ext cx="3337893"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各营销组织预算执行进度</a:t>
            </a:r>
          </a:p>
        </p:txBody>
      </p:sp>
      <p:sp>
        <p:nvSpPr>
          <p:cNvPr id="40" name="文本框 39">
            <a:extLst>
              <a:ext uri="{FF2B5EF4-FFF2-40B4-BE49-F238E27FC236}">
                <a16:creationId xmlns:a16="http://schemas.microsoft.com/office/drawing/2014/main" id="{0A07F6FE-2007-E3DA-1912-42961A6DF323}"/>
              </a:ext>
            </a:extLst>
          </p:cNvPr>
          <p:cNvSpPr txBox="1"/>
          <p:nvPr/>
        </p:nvSpPr>
        <p:spPr>
          <a:xfrm>
            <a:off x="4630540" y="4247015"/>
            <a:ext cx="1940444" cy="38320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GMC</a:t>
            </a: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1" name="直线连接符 67">
            <a:extLst>
              <a:ext uri="{FF2B5EF4-FFF2-40B4-BE49-F238E27FC236}">
                <a16:creationId xmlns:a16="http://schemas.microsoft.com/office/drawing/2014/main" id="{0F904BD8-28B8-4A1A-A573-085CFDA7B833}"/>
              </a:ext>
            </a:extLst>
          </p:cNvPr>
          <p:cNvCxnSpPr/>
          <p:nvPr/>
        </p:nvCxnSpPr>
        <p:spPr>
          <a:xfrm>
            <a:off x="6619002" y="4687043"/>
            <a:ext cx="0" cy="222404"/>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7CD8FB55-7E9F-C39B-D1BE-770171046C2A}"/>
              </a:ext>
            </a:extLst>
          </p:cNvPr>
          <p:cNvSpPr/>
          <p:nvPr/>
        </p:nvSpPr>
        <p:spPr>
          <a:xfrm>
            <a:off x="4678558" y="4770738"/>
            <a:ext cx="3549533" cy="138709"/>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3" name="矩形 42">
            <a:extLst>
              <a:ext uri="{FF2B5EF4-FFF2-40B4-BE49-F238E27FC236}">
                <a16:creationId xmlns:a16="http://schemas.microsoft.com/office/drawing/2014/main" id="{C549DAE3-3C11-1618-9A35-A9D2AC1261B8}"/>
              </a:ext>
            </a:extLst>
          </p:cNvPr>
          <p:cNvSpPr/>
          <p:nvPr/>
        </p:nvSpPr>
        <p:spPr>
          <a:xfrm>
            <a:off x="4678558" y="4785201"/>
            <a:ext cx="1940444" cy="109783"/>
          </a:xfrm>
          <a:prstGeom prst="rect">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矩形 43">
            <a:extLst>
              <a:ext uri="{FF2B5EF4-FFF2-40B4-BE49-F238E27FC236}">
                <a16:creationId xmlns:a16="http://schemas.microsoft.com/office/drawing/2014/main" id="{C00AB88A-C44E-4B95-CE93-9F667AA46D90}"/>
              </a:ext>
            </a:extLst>
          </p:cNvPr>
          <p:cNvSpPr/>
          <p:nvPr/>
        </p:nvSpPr>
        <p:spPr>
          <a:xfrm>
            <a:off x="4535244" y="4224114"/>
            <a:ext cx="3794837" cy="776105"/>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文本框 44">
            <a:extLst>
              <a:ext uri="{FF2B5EF4-FFF2-40B4-BE49-F238E27FC236}">
                <a16:creationId xmlns:a16="http://schemas.microsoft.com/office/drawing/2014/main" id="{19F1DD38-E7EA-9EC6-69CD-F56839CA913A}"/>
              </a:ext>
            </a:extLst>
          </p:cNvPr>
          <p:cNvSpPr txBox="1"/>
          <p:nvPr/>
        </p:nvSpPr>
        <p:spPr>
          <a:xfrm>
            <a:off x="4630540" y="5082937"/>
            <a:ext cx="1940444" cy="577081"/>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CBG</a:t>
            </a: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6" name="直线连接符 79">
            <a:extLst>
              <a:ext uri="{FF2B5EF4-FFF2-40B4-BE49-F238E27FC236}">
                <a16:creationId xmlns:a16="http://schemas.microsoft.com/office/drawing/2014/main" id="{17BA7D0E-C41F-99CA-B1D2-06A7ED107640}"/>
              </a:ext>
            </a:extLst>
          </p:cNvPr>
          <p:cNvCxnSpPr/>
          <p:nvPr/>
        </p:nvCxnSpPr>
        <p:spPr>
          <a:xfrm>
            <a:off x="6619002" y="5522965"/>
            <a:ext cx="0" cy="222404"/>
          </a:xfrm>
          <a:prstGeom prst="line">
            <a:avLst/>
          </a:prstGeom>
          <a:ln w="12700">
            <a:solidFill>
              <a:srgbClr val="D883FF"/>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F0F14875-83C5-E4F9-4890-64C9612FE8EC}"/>
              </a:ext>
            </a:extLst>
          </p:cNvPr>
          <p:cNvSpPr/>
          <p:nvPr/>
        </p:nvSpPr>
        <p:spPr>
          <a:xfrm>
            <a:off x="4678558" y="5606660"/>
            <a:ext cx="3549533" cy="138709"/>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矩形 47">
            <a:extLst>
              <a:ext uri="{FF2B5EF4-FFF2-40B4-BE49-F238E27FC236}">
                <a16:creationId xmlns:a16="http://schemas.microsoft.com/office/drawing/2014/main" id="{610A58A5-D72F-0132-6E23-F218F9C8F662}"/>
              </a:ext>
            </a:extLst>
          </p:cNvPr>
          <p:cNvSpPr/>
          <p:nvPr/>
        </p:nvSpPr>
        <p:spPr>
          <a:xfrm>
            <a:off x="4678558" y="5621123"/>
            <a:ext cx="1940444" cy="109783"/>
          </a:xfrm>
          <a:prstGeom prst="rect">
            <a:avLst/>
          </a:prstGeom>
          <a:solidFill>
            <a:srgbClr val="7030A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6502925E-7C5C-7B1E-706B-C79118FE0F89}"/>
              </a:ext>
            </a:extLst>
          </p:cNvPr>
          <p:cNvSpPr/>
          <p:nvPr/>
        </p:nvSpPr>
        <p:spPr>
          <a:xfrm>
            <a:off x="4535244" y="5060036"/>
            <a:ext cx="3794837" cy="776105"/>
          </a:xfrm>
          <a:prstGeom prst="rect">
            <a:avLst/>
          </a:prstGeom>
          <a:noFill/>
          <a:ln w="19050">
            <a:solidFill>
              <a:srgbClr val="D88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0" name="文本框 49">
            <a:extLst>
              <a:ext uri="{FF2B5EF4-FFF2-40B4-BE49-F238E27FC236}">
                <a16:creationId xmlns:a16="http://schemas.microsoft.com/office/drawing/2014/main" id="{B83FEB1F-D803-90E8-546F-389A79DC5389}"/>
              </a:ext>
            </a:extLst>
          </p:cNvPr>
          <p:cNvSpPr txBox="1"/>
          <p:nvPr/>
        </p:nvSpPr>
        <p:spPr>
          <a:xfrm>
            <a:off x="6574570" y="5390784"/>
            <a:ext cx="184718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D883FF"/>
                </a:solidFill>
                <a:effectLst/>
                <a:uLnTx/>
                <a:uFillTx/>
                <a:latin typeface="Microsoft YaHei" panose="020B0503020204020204" pitchFamily="34" charset="-122"/>
                <a:ea typeface="Microsoft YaHei" panose="020B0503020204020204" pitchFamily="34" charset="-122"/>
                <a:cs typeface="+mn-cs"/>
              </a:rPr>
              <a:t>63%</a:t>
            </a:r>
            <a:endParaRPr kumimoji="0" lang="zh-CN" altLang="en-US" sz="1100" b="0" i="0" u="none" strike="noStrike" kern="1200" cap="none" spc="0" normalizeH="0" baseline="0" noProof="0" dirty="0">
              <a:ln>
                <a:noFill/>
              </a:ln>
              <a:solidFill>
                <a:srgbClr val="D883FF"/>
              </a:solidFill>
              <a:effectLst/>
              <a:uLnTx/>
              <a:uFillTx/>
              <a:latin typeface="Microsoft YaHei" panose="020B0503020204020204" pitchFamily="34" charset="-122"/>
              <a:ea typeface="Microsoft YaHei" panose="020B0503020204020204" pitchFamily="34" charset="-122"/>
              <a:cs typeface="+mn-cs"/>
            </a:endParaRPr>
          </a:p>
        </p:txBody>
      </p:sp>
      <p:sp>
        <p:nvSpPr>
          <p:cNvPr id="51" name="文本框 50">
            <a:extLst>
              <a:ext uri="{FF2B5EF4-FFF2-40B4-BE49-F238E27FC236}">
                <a16:creationId xmlns:a16="http://schemas.microsoft.com/office/drawing/2014/main" id="{1F50E809-BEF7-1AA0-864B-7571589C1829}"/>
              </a:ext>
            </a:extLst>
          </p:cNvPr>
          <p:cNvSpPr txBox="1"/>
          <p:nvPr/>
        </p:nvSpPr>
        <p:spPr>
          <a:xfrm>
            <a:off x="4630540" y="5918859"/>
            <a:ext cx="1940444" cy="577081"/>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r>
              <a:rPr kumimoji="0" lang="zh-CN" altLang="en-US"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预算执行进度</a:t>
            </a:r>
            <a:endParaRPr kumimoji="0" lang="en-US" altLang="zh-CN" sz="105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预算：</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实际已执行：</a:t>
            </a:r>
            <a:r>
              <a:rPr kumimoji="0" lang="en-US" altLang="zh-CN" sz="105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xxx</a:t>
            </a: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矩形 51">
            <a:extLst>
              <a:ext uri="{FF2B5EF4-FFF2-40B4-BE49-F238E27FC236}">
                <a16:creationId xmlns:a16="http://schemas.microsoft.com/office/drawing/2014/main" id="{035F15B3-580C-88BC-AAF4-D7D1BAC8AFD5}"/>
              </a:ext>
            </a:extLst>
          </p:cNvPr>
          <p:cNvSpPr/>
          <p:nvPr/>
        </p:nvSpPr>
        <p:spPr>
          <a:xfrm>
            <a:off x="4678558" y="6467931"/>
            <a:ext cx="2403466" cy="122312"/>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3" name="矩形 52">
            <a:extLst>
              <a:ext uri="{FF2B5EF4-FFF2-40B4-BE49-F238E27FC236}">
                <a16:creationId xmlns:a16="http://schemas.microsoft.com/office/drawing/2014/main" id="{B7AE8D35-BBA8-F450-BF30-C0DE60FDE5FD}"/>
              </a:ext>
            </a:extLst>
          </p:cNvPr>
          <p:cNvSpPr/>
          <p:nvPr/>
        </p:nvSpPr>
        <p:spPr>
          <a:xfrm>
            <a:off x="7013665" y="6469855"/>
            <a:ext cx="1165035" cy="109502"/>
          </a:xfrm>
          <a:prstGeom prst="rect">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4" name="矩形 53">
            <a:extLst>
              <a:ext uri="{FF2B5EF4-FFF2-40B4-BE49-F238E27FC236}">
                <a16:creationId xmlns:a16="http://schemas.microsoft.com/office/drawing/2014/main" id="{53A6E0DF-C4B5-F050-77F5-F8674609FA0A}"/>
              </a:ext>
            </a:extLst>
          </p:cNvPr>
          <p:cNvSpPr/>
          <p:nvPr/>
        </p:nvSpPr>
        <p:spPr>
          <a:xfrm>
            <a:off x="4535244" y="5895958"/>
            <a:ext cx="3794837" cy="776105"/>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5" name="文本框 54">
            <a:extLst>
              <a:ext uri="{FF2B5EF4-FFF2-40B4-BE49-F238E27FC236}">
                <a16:creationId xmlns:a16="http://schemas.microsoft.com/office/drawing/2014/main" id="{81CD2711-F66C-277B-B1F8-87D11C3C7FD6}"/>
              </a:ext>
            </a:extLst>
          </p:cNvPr>
          <p:cNvSpPr txBox="1"/>
          <p:nvPr/>
        </p:nvSpPr>
        <p:spPr>
          <a:xfrm>
            <a:off x="7406491" y="6179851"/>
            <a:ext cx="184718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rPr>
              <a:t>超预算</a:t>
            </a:r>
            <a:r>
              <a:rPr kumimoji="0" lang="en-US" altLang="zh-CN" sz="11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rPr>
              <a:t>10%</a:t>
            </a:r>
            <a:endParaRPr kumimoji="0" lang="zh-CN" altLang="en-US" sz="1100" b="0" i="0" u="none" strike="noStrike" kern="12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mn-cs"/>
            </a:endParaRPr>
          </a:p>
        </p:txBody>
      </p:sp>
      <p:sp>
        <p:nvSpPr>
          <p:cNvPr id="56" name="文本框 55">
            <a:extLst>
              <a:ext uri="{FF2B5EF4-FFF2-40B4-BE49-F238E27FC236}">
                <a16:creationId xmlns:a16="http://schemas.microsoft.com/office/drawing/2014/main" id="{906FEBD3-DD45-B44D-0C00-8C2F0EB0B099}"/>
              </a:ext>
            </a:extLst>
          </p:cNvPr>
          <p:cNvSpPr txBox="1"/>
          <p:nvPr/>
        </p:nvSpPr>
        <p:spPr>
          <a:xfrm>
            <a:off x="6477695" y="4587221"/>
            <a:ext cx="68940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rPr>
              <a:t>56%</a:t>
            </a:r>
            <a:endParaRPr kumimoji="0" lang="zh-CN" altLang="en-US" sz="1100" b="0"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endParaRPr>
          </a:p>
        </p:txBody>
      </p:sp>
      <p:sp>
        <p:nvSpPr>
          <p:cNvPr id="57" name="文本框 56">
            <a:extLst>
              <a:ext uri="{FF2B5EF4-FFF2-40B4-BE49-F238E27FC236}">
                <a16:creationId xmlns:a16="http://schemas.microsoft.com/office/drawing/2014/main" id="{9996A7E8-C716-18D8-896D-4BA483CA8BA0}"/>
              </a:ext>
            </a:extLst>
          </p:cNvPr>
          <p:cNvSpPr txBox="1"/>
          <p:nvPr/>
        </p:nvSpPr>
        <p:spPr>
          <a:xfrm flipH="1">
            <a:off x="8594162" y="862489"/>
            <a:ext cx="3337893"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各品类、各区域、各渠道 </a:t>
            </a:r>
            <a:r>
              <a:rPr kumimoji="0" lang="en-US" altLang="zh-CN"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zh-CN" altLang="en-US" sz="12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预算执行分布</a:t>
            </a:r>
          </a:p>
        </p:txBody>
      </p:sp>
      <p:sp>
        <p:nvSpPr>
          <p:cNvPr id="58" name="文本框 57">
            <a:extLst>
              <a:ext uri="{FF2B5EF4-FFF2-40B4-BE49-F238E27FC236}">
                <a16:creationId xmlns:a16="http://schemas.microsoft.com/office/drawing/2014/main" id="{3E44E788-9B8F-4F1E-32FF-D801B7227416}"/>
              </a:ext>
            </a:extLst>
          </p:cNvPr>
          <p:cNvSpPr txBox="1"/>
          <p:nvPr/>
        </p:nvSpPr>
        <p:spPr>
          <a:xfrm flipH="1">
            <a:off x="8581502" y="1431047"/>
            <a:ext cx="3337893"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9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品类预算执行分布</a:t>
            </a:r>
          </a:p>
        </p:txBody>
      </p:sp>
      <p:sp>
        <p:nvSpPr>
          <p:cNvPr id="59" name="文本框 58">
            <a:extLst>
              <a:ext uri="{FF2B5EF4-FFF2-40B4-BE49-F238E27FC236}">
                <a16:creationId xmlns:a16="http://schemas.microsoft.com/office/drawing/2014/main" id="{B0CF8BAB-7C14-4CAE-7EB7-F6D6F74F0CED}"/>
              </a:ext>
            </a:extLst>
          </p:cNvPr>
          <p:cNvSpPr txBox="1"/>
          <p:nvPr/>
        </p:nvSpPr>
        <p:spPr>
          <a:xfrm flipH="1">
            <a:off x="8594162" y="3262371"/>
            <a:ext cx="3337893"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9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rPr>
              <a:t>区域预算执行分布</a:t>
            </a:r>
            <a:endParaRPr kumimoji="0" lang="zh-CN" altLang="en-US" sz="9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60" name="文本框 59">
            <a:extLst>
              <a:ext uri="{FF2B5EF4-FFF2-40B4-BE49-F238E27FC236}">
                <a16:creationId xmlns:a16="http://schemas.microsoft.com/office/drawing/2014/main" id="{35BC33E1-E19A-54B8-227E-C884D3D89EA5}"/>
              </a:ext>
            </a:extLst>
          </p:cNvPr>
          <p:cNvSpPr txBox="1"/>
          <p:nvPr/>
        </p:nvSpPr>
        <p:spPr>
          <a:xfrm flipH="1">
            <a:off x="8667039" y="4928526"/>
            <a:ext cx="3337893"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9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渠道预算执行分布</a:t>
            </a:r>
          </a:p>
        </p:txBody>
      </p:sp>
      <p:graphicFrame>
        <p:nvGraphicFramePr>
          <p:cNvPr id="61" name="图表 60">
            <a:extLst>
              <a:ext uri="{FF2B5EF4-FFF2-40B4-BE49-F238E27FC236}">
                <a16:creationId xmlns:a16="http://schemas.microsoft.com/office/drawing/2014/main" id="{617EB368-98C9-98DF-266B-A93CB44CD373}"/>
              </a:ext>
            </a:extLst>
          </p:cNvPr>
          <p:cNvGraphicFramePr/>
          <p:nvPr/>
        </p:nvGraphicFramePr>
        <p:xfrm>
          <a:off x="9026404" y="1689575"/>
          <a:ext cx="1615534" cy="1446286"/>
        </p:xfrm>
        <a:graphic>
          <a:graphicData uri="http://schemas.openxmlformats.org/drawingml/2006/chart">
            <c:chart xmlns:c="http://schemas.openxmlformats.org/drawingml/2006/chart" xmlns:r="http://schemas.openxmlformats.org/officeDocument/2006/relationships" r:id="rId6"/>
          </a:graphicData>
        </a:graphic>
      </p:graphicFrame>
      <p:grpSp>
        <p:nvGrpSpPr>
          <p:cNvPr id="62" name="组合 61">
            <a:extLst>
              <a:ext uri="{FF2B5EF4-FFF2-40B4-BE49-F238E27FC236}">
                <a16:creationId xmlns:a16="http://schemas.microsoft.com/office/drawing/2014/main" id="{6B1A3ADF-D6B1-F291-7B6B-D8303FABAE7A}"/>
              </a:ext>
            </a:extLst>
          </p:cNvPr>
          <p:cNvGrpSpPr/>
          <p:nvPr/>
        </p:nvGrpSpPr>
        <p:grpSpPr>
          <a:xfrm>
            <a:off x="10530010" y="1914217"/>
            <a:ext cx="1596259" cy="911066"/>
            <a:chOff x="10549835" y="1661943"/>
            <a:chExt cx="1596259" cy="1564814"/>
          </a:xfrm>
        </p:grpSpPr>
        <p:sp>
          <p:nvSpPr>
            <p:cNvPr id="63" name="文本框 62">
              <a:extLst>
                <a:ext uri="{FF2B5EF4-FFF2-40B4-BE49-F238E27FC236}">
                  <a16:creationId xmlns:a16="http://schemas.microsoft.com/office/drawing/2014/main" id="{F861232C-8BC6-F68C-76D7-CF0DDEF421BD}"/>
                </a:ext>
              </a:extLst>
            </p:cNvPr>
            <p:cNvSpPr txBox="1"/>
            <p:nvPr/>
          </p:nvSpPr>
          <p:spPr>
            <a:xfrm>
              <a:off x="10560172" y="1661943"/>
              <a:ext cx="1582879" cy="42290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TV</a:t>
              </a: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t>
              </a: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p>
          </p:txBody>
        </p:sp>
        <p:sp>
          <p:nvSpPr>
            <p:cNvPr id="64" name="文本框 63">
              <a:extLst>
                <a:ext uri="{FF2B5EF4-FFF2-40B4-BE49-F238E27FC236}">
                  <a16:creationId xmlns:a16="http://schemas.microsoft.com/office/drawing/2014/main" id="{01F1D30F-4E12-BD54-A190-879866197212}"/>
                </a:ext>
              </a:extLst>
            </p:cNvPr>
            <p:cNvSpPr txBox="1"/>
            <p:nvPr/>
          </p:nvSpPr>
          <p:spPr>
            <a:xfrm>
              <a:off x="10549835" y="2046573"/>
              <a:ext cx="1582879" cy="42290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空调：</a:t>
              </a: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p>
          </p:txBody>
        </p:sp>
        <p:sp>
          <p:nvSpPr>
            <p:cNvPr id="65" name="文本框 64">
              <a:extLst>
                <a:ext uri="{FF2B5EF4-FFF2-40B4-BE49-F238E27FC236}">
                  <a16:creationId xmlns:a16="http://schemas.microsoft.com/office/drawing/2014/main" id="{B513DFFE-6F8E-B75B-EB34-ED27F9F88992}"/>
                </a:ext>
              </a:extLst>
            </p:cNvPr>
            <p:cNvSpPr txBox="1"/>
            <p:nvPr/>
          </p:nvSpPr>
          <p:spPr>
            <a:xfrm>
              <a:off x="10560172" y="2431552"/>
              <a:ext cx="1582879" cy="42290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冰箱：</a:t>
              </a: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p>
          </p:txBody>
        </p:sp>
        <p:sp>
          <p:nvSpPr>
            <p:cNvPr id="66" name="文本框 65">
              <a:extLst>
                <a:ext uri="{FF2B5EF4-FFF2-40B4-BE49-F238E27FC236}">
                  <a16:creationId xmlns:a16="http://schemas.microsoft.com/office/drawing/2014/main" id="{2DFBD12F-A8B3-2C29-D77C-6FFB76784385}"/>
                </a:ext>
              </a:extLst>
            </p:cNvPr>
            <p:cNvSpPr txBox="1"/>
            <p:nvPr/>
          </p:nvSpPr>
          <p:spPr>
            <a:xfrm>
              <a:off x="10563215" y="2803857"/>
              <a:ext cx="1582879" cy="42290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洗衣机：</a:t>
              </a:r>
              <a:r>
                <a:rPr kumimoji="0" lang="en-US" altLang="zh-CN" sz="1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xx%</a:t>
              </a:r>
            </a:p>
          </p:txBody>
        </p:sp>
      </p:grpSp>
      <p:graphicFrame>
        <p:nvGraphicFramePr>
          <p:cNvPr id="67" name="图表 66">
            <a:extLst>
              <a:ext uri="{FF2B5EF4-FFF2-40B4-BE49-F238E27FC236}">
                <a16:creationId xmlns:a16="http://schemas.microsoft.com/office/drawing/2014/main" id="{A10A86F1-95A7-D706-0C1A-5FF897BB73CE}"/>
              </a:ext>
            </a:extLst>
          </p:cNvPr>
          <p:cNvGraphicFramePr/>
          <p:nvPr/>
        </p:nvGraphicFramePr>
        <p:xfrm>
          <a:off x="9107542" y="3464339"/>
          <a:ext cx="1615534" cy="144628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8" name="图表 67">
            <a:extLst>
              <a:ext uri="{FF2B5EF4-FFF2-40B4-BE49-F238E27FC236}">
                <a16:creationId xmlns:a16="http://schemas.microsoft.com/office/drawing/2014/main" id="{013A3992-33AC-172E-782D-3D9BFD97D17A}"/>
              </a:ext>
            </a:extLst>
          </p:cNvPr>
          <p:cNvGraphicFramePr/>
          <p:nvPr/>
        </p:nvGraphicFramePr>
        <p:xfrm>
          <a:off x="9164695" y="5225777"/>
          <a:ext cx="1615534" cy="1446286"/>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77434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10</a:t>
            </a:fld>
            <a:endParaRPr kumimoji="1" lang="zh-CN" altLang="en-US" dirty="0"/>
          </a:p>
        </p:txBody>
      </p:sp>
      <p:sp>
        <p:nvSpPr>
          <p:cNvPr id="13" name="主标题为方正兰亭 , 最大30pt"/>
          <p:cNvSpPr txBox="1"/>
          <p:nvPr/>
        </p:nvSpPr>
        <p:spPr>
          <a:xfrm>
            <a:off x="1123472" y="195099"/>
            <a:ext cx="1128514"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项目规划</a:t>
            </a:r>
            <a:endParaRPr lang="en-US" altLang="zh-CN"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endParaRPr>
          </a:p>
        </p:txBody>
      </p:sp>
      <p:grpSp>
        <p:nvGrpSpPr>
          <p:cNvPr id="4" name="组合 3"/>
          <p:cNvGrpSpPr/>
          <p:nvPr/>
        </p:nvGrpSpPr>
        <p:grpSpPr>
          <a:xfrm>
            <a:off x="416934" y="1991615"/>
            <a:ext cx="11358131" cy="3000105"/>
            <a:chOff x="491113" y="3455515"/>
            <a:chExt cx="11358131" cy="3000105"/>
          </a:xfrm>
        </p:grpSpPr>
        <p:grpSp>
          <p:nvGrpSpPr>
            <p:cNvPr id="5" name="组合 4"/>
            <p:cNvGrpSpPr/>
            <p:nvPr/>
          </p:nvGrpSpPr>
          <p:grpSpPr>
            <a:xfrm>
              <a:off x="491113" y="3455515"/>
              <a:ext cx="11358131" cy="3000105"/>
              <a:chOff x="-1945610" y="2536824"/>
              <a:chExt cx="14627049" cy="3583711"/>
            </a:xfrm>
          </p:grpSpPr>
          <p:grpSp>
            <p:nvGrpSpPr>
              <p:cNvPr id="6" name="组合 5"/>
              <p:cNvGrpSpPr/>
              <p:nvPr/>
            </p:nvGrpSpPr>
            <p:grpSpPr>
              <a:xfrm>
                <a:off x="9135294" y="2536824"/>
                <a:ext cx="3546145" cy="2670171"/>
                <a:chOff x="5402128" y="3504406"/>
                <a:chExt cx="3546145" cy="2670171"/>
              </a:xfrm>
            </p:grpSpPr>
            <p:cxnSp>
              <p:nvCxnSpPr>
                <p:cNvPr id="26" name="直接连接符 22"/>
                <p:cNvCxnSpPr/>
                <p:nvPr/>
              </p:nvCxnSpPr>
              <p:spPr bwMode="auto">
                <a:xfrm>
                  <a:off x="5408148" y="3882231"/>
                  <a:ext cx="3540125"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27" name="iṡlïḓé"/>
                <p:cNvSpPr/>
                <p:nvPr/>
              </p:nvSpPr>
              <p:spPr bwMode="auto">
                <a:xfrm>
                  <a:off x="6697198" y="3504406"/>
                  <a:ext cx="723900" cy="723900"/>
                </a:xfrm>
                <a:prstGeom prst="ellipse">
                  <a:avLst/>
                </a:prstGeom>
                <a:solidFill>
                  <a:srgbClr val="FFC3CB"/>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2025</a:t>
                  </a: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年</a:t>
                  </a:r>
                </a:p>
              </p:txBody>
            </p:sp>
            <p:sp>
              <p:nvSpPr>
                <p:cNvPr id="28" name="îšḷîḓé"/>
                <p:cNvSpPr txBox="1">
                  <a:spLocks noChangeArrowheads="1"/>
                </p:cNvSpPr>
                <p:nvPr/>
              </p:nvSpPr>
              <p:spPr bwMode="auto">
                <a:xfrm>
                  <a:off x="5402128" y="4286967"/>
                  <a:ext cx="3430710" cy="188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9pPr>
                </a:lstStyle>
                <a:p>
                  <a:pPr>
                    <a:buNone/>
                  </a:pP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主要描述：</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1</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、结合大数据与专业营销模型分析，利用数字化管理工具，实现营销项目高效率、高质量的管理；</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2</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、不断优化营销项目管理数字化能力，打造属于自己的营销项目数字化管理模式。</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p:txBody>
            </p:sp>
          </p:grpSp>
          <p:grpSp>
            <p:nvGrpSpPr>
              <p:cNvPr id="7" name="组合 6"/>
              <p:cNvGrpSpPr/>
              <p:nvPr/>
            </p:nvGrpSpPr>
            <p:grpSpPr>
              <a:xfrm>
                <a:off x="-1945610" y="2536824"/>
                <a:ext cx="10900349" cy="3583711"/>
                <a:chOff x="-1945610" y="2536824"/>
                <a:chExt cx="10900349" cy="3583711"/>
              </a:xfrm>
            </p:grpSpPr>
            <p:cxnSp>
              <p:nvCxnSpPr>
                <p:cNvPr id="8" name="直接连接符 5"/>
                <p:cNvCxnSpPr/>
                <p:nvPr/>
              </p:nvCxnSpPr>
              <p:spPr bwMode="auto">
                <a:xfrm>
                  <a:off x="-1734808" y="2919387"/>
                  <a:ext cx="3357563"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9" name="i$ľïḋè"/>
                <p:cNvSpPr txBox="1">
                  <a:spLocks noChangeArrowheads="1"/>
                </p:cNvSpPr>
                <p:nvPr/>
              </p:nvSpPr>
              <p:spPr bwMode="auto">
                <a:xfrm>
                  <a:off x="-1945610" y="3319385"/>
                  <a:ext cx="3430710" cy="186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9pPr>
                </a:lstStyle>
                <a:p>
                  <a:pPr>
                    <a:lnSpc>
                      <a:spcPct val="100000"/>
                    </a:lnSpc>
                    <a:buNone/>
                  </a:pP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主要描述：</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1</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、搭建营销项目管理平台基础功能，满足项目从立项到结项的流程闭环；</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2</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、搭建平台完整的功能架构，保证后期工作顺利开展；</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p:txBody>
            </p:sp>
            <p:grpSp>
              <p:nvGrpSpPr>
                <p:cNvPr id="10" name="组合 9"/>
                <p:cNvGrpSpPr/>
                <p:nvPr/>
              </p:nvGrpSpPr>
              <p:grpSpPr>
                <a:xfrm>
                  <a:off x="-592205" y="2536825"/>
                  <a:ext cx="5755878" cy="3583710"/>
                  <a:chOff x="-592205" y="2536825"/>
                  <a:chExt cx="5755878" cy="3583710"/>
                </a:xfrm>
              </p:grpSpPr>
              <p:cxnSp>
                <p:nvCxnSpPr>
                  <p:cNvPr id="21" name="直接连接符 6"/>
                  <p:cNvCxnSpPr/>
                  <p:nvPr/>
                </p:nvCxnSpPr>
                <p:spPr bwMode="auto">
                  <a:xfrm>
                    <a:off x="1844211" y="2914650"/>
                    <a:ext cx="3319462"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22" name="îşlîďê"/>
                  <p:cNvSpPr/>
                  <p:nvPr/>
                </p:nvSpPr>
                <p:spPr bwMode="auto">
                  <a:xfrm>
                    <a:off x="-592205" y="2536825"/>
                    <a:ext cx="723900" cy="723900"/>
                  </a:xfrm>
                  <a:prstGeom prst="ellipse">
                    <a:avLst/>
                  </a:prstGeom>
                  <a:solidFill>
                    <a:srgbClr val="F9E4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2022</a:t>
                    </a: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年</a:t>
                    </a:r>
                  </a:p>
                </p:txBody>
              </p:sp>
              <p:sp>
                <p:nvSpPr>
                  <p:cNvPr id="23" name="îṧḻïḍé"/>
                  <p:cNvSpPr/>
                  <p:nvPr/>
                </p:nvSpPr>
                <p:spPr bwMode="auto">
                  <a:xfrm>
                    <a:off x="2908817" y="2552699"/>
                    <a:ext cx="723900" cy="723900"/>
                  </a:xfrm>
                  <a:prstGeom prst="ellipse">
                    <a:avLst/>
                  </a:prstGeom>
                  <a:solidFill>
                    <a:srgbClr val="FEF3D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20</a:t>
                    </a:r>
                    <a:r>
                      <a:rPr lang="en-US" altLang="zh-CN"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23</a:t>
                    </a: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年</a:t>
                    </a:r>
                  </a:p>
                </p:txBody>
              </p:sp>
              <p:sp>
                <p:nvSpPr>
                  <p:cNvPr id="24" name="ïṡļiḍé"/>
                  <p:cNvSpPr txBox="1">
                    <a:spLocks noChangeArrowheads="1"/>
                  </p:cNvSpPr>
                  <p:nvPr/>
                </p:nvSpPr>
                <p:spPr bwMode="auto">
                  <a:xfrm>
                    <a:off x="1659425" y="3327541"/>
                    <a:ext cx="3430710" cy="279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9pPr>
                  </a:lstStyle>
                  <a:p>
                    <a:pPr>
                      <a:lnSpc>
                        <a:spcPct val="100000"/>
                      </a:lnSpc>
                      <a:buNone/>
                    </a:pP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主要描述：</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1</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、根据项目类型的不同，建设个性化的项目管理流程，满足推广费下各项目的业务场景；</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2</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、联通共享财务系统，将预算填报、预算审批、报销流程搬入本系统，实现项目一体化管理平台；</a:t>
                    </a: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3</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、联通数字资产管理平台，打通部门间壁垒实现交叉管理，为实现实业营销一致性打好数字化能力的基础； </a:t>
                    </a:r>
                  </a:p>
                </p:txBody>
              </p:sp>
            </p:grpSp>
            <p:grpSp>
              <p:nvGrpSpPr>
                <p:cNvPr id="12" name="组合 11"/>
                <p:cNvGrpSpPr/>
                <p:nvPr/>
              </p:nvGrpSpPr>
              <p:grpSpPr>
                <a:xfrm>
                  <a:off x="5414614" y="2536824"/>
                  <a:ext cx="3540125" cy="723900"/>
                  <a:chOff x="5414614" y="2536824"/>
                  <a:chExt cx="3540125" cy="723900"/>
                </a:xfrm>
              </p:grpSpPr>
              <p:cxnSp>
                <p:nvCxnSpPr>
                  <p:cNvPr id="16" name="直接连接符 7"/>
                  <p:cNvCxnSpPr/>
                  <p:nvPr/>
                </p:nvCxnSpPr>
                <p:spPr bwMode="auto">
                  <a:xfrm>
                    <a:off x="5414614" y="2914650"/>
                    <a:ext cx="3540125"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17" name="iṡlïḓé"/>
                  <p:cNvSpPr/>
                  <p:nvPr/>
                </p:nvSpPr>
                <p:spPr bwMode="auto">
                  <a:xfrm>
                    <a:off x="6639299" y="2536824"/>
                    <a:ext cx="723900" cy="723900"/>
                  </a:xfrm>
                  <a:prstGeom prst="ellipse">
                    <a:avLst/>
                  </a:prstGeom>
                  <a:solidFill>
                    <a:srgbClr val="F7E7E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2024</a:t>
                    </a:r>
                    <a:r>
                      <a:rPr lang="zh-CN" altLang="en-US" sz="1200" dirty="0">
                        <a:solidFill>
                          <a:schemeClr val="tx1"/>
                        </a:solidFill>
                        <a:latin typeface="Microsoft YaHei Regular" panose="020B0703020204020201" charset="-122"/>
                        <a:ea typeface="Microsoft YaHei Regular" panose="020B0703020204020201" charset="-122"/>
                        <a:cs typeface="Microsoft YaHei Regular" panose="020B0703020204020201" charset="-122"/>
                      </a:rPr>
                      <a:t>年</a:t>
                    </a:r>
                  </a:p>
                </p:txBody>
              </p:sp>
            </p:grpSp>
          </p:grpSp>
        </p:grpSp>
        <p:sp>
          <p:nvSpPr>
            <p:cNvPr id="30" name="ïṡļiḍé"/>
            <p:cNvSpPr txBox="1">
              <a:spLocks noChangeArrowheads="1"/>
            </p:cNvSpPr>
            <p:nvPr/>
          </p:nvSpPr>
          <p:spPr bwMode="auto">
            <a:xfrm>
              <a:off x="6273915" y="4117464"/>
              <a:ext cx="2664000" cy="193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Arial" panose="020B0604020202020204" pitchFamily="34" charset="0"/>
                  <a:ea typeface="微软雅黑" panose="020B0503020204020204" pitchFamily="34" charset="-122"/>
                </a:defRPr>
              </a:lvl9pPr>
            </a:lstStyle>
            <a:p>
              <a:pPr>
                <a:lnSpc>
                  <a:spcPct val="100000"/>
                </a:lnSpc>
                <a:buNone/>
              </a:pP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主要描述：</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1</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、完善平台驾驶舱功能，赋予系统从用户洞察到项目成果全流程的把控能力，为实现项目迭代优化与项目决策效率做好基础功能的搭建；</a:t>
              </a:r>
              <a:endPar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endParaRPr>
            </a:p>
            <a:p>
              <a:pPr>
                <a:lnSpc>
                  <a:spcPct val="100000"/>
                </a:lnSpc>
                <a:buNone/>
              </a:pPr>
              <a:r>
                <a:rPr lang="en-US" altLang="zh-CN"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2</a:t>
              </a:r>
              <a:r>
                <a:rPr lang="zh-CN" altLang="en-US" sz="1200" dirty="0">
                  <a:solidFill>
                    <a:srgbClr val="000000"/>
                  </a:solidFill>
                  <a:latin typeface="Microsoft YaHei Regular" panose="020B0703020204020201" charset="-122"/>
                  <a:ea typeface="Microsoft YaHei Regular" panose="020B0703020204020201" charset="-122"/>
                  <a:cs typeface="Microsoft YaHei Regular" panose="020B0703020204020201" charset="-122"/>
                </a:rPr>
                <a:t>、打通各相关系统之间数据，实现营销项目综合管理平台与综合信息展示的中台；</a:t>
              </a:r>
            </a:p>
          </p:txBody>
        </p:sp>
      </p:grpSp>
      <p:sp>
        <p:nvSpPr>
          <p:cNvPr id="31" name="矩形 30"/>
          <p:cNvSpPr/>
          <p:nvPr/>
        </p:nvSpPr>
        <p:spPr>
          <a:xfrm>
            <a:off x="826438" y="1345866"/>
            <a:ext cx="1800000" cy="360000"/>
          </a:xfrm>
          <a:prstGeom prst="rect">
            <a:avLst/>
          </a:prstGeom>
          <a:solidFill>
            <a:srgbClr val="FABEBF"/>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nchorCtr="0"/>
          <a:lstStyle/>
          <a:p>
            <a:pPr algn="ct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从</a:t>
            </a:r>
            <a:r>
              <a:rPr lang="en-US"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0</a:t>
            </a: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到</a:t>
            </a:r>
            <a:r>
              <a:rPr lang="en-US"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1</a:t>
            </a: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a:t>
            </a:r>
            <a:endParaRPr lang="en-US"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endParaRPr>
          </a:p>
          <a:p>
            <a:pPr algn="ctr"/>
            <a:r>
              <a:rPr lang="en-GB"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 </a:t>
            </a: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建设平台基础功能</a:t>
            </a:r>
          </a:p>
        </p:txBody>
      </p:sp>
      <p:sp>
        <p:nvSpPr>
          <p:cNvPr id="32" name="矩形 31"/>
          <p:cNvSpPr/>
          <p:nvPr/>
        </p:nvSpPr>
        <p:spPr>
          <a:xfrm>
            <a:off x="3571303" y="1345866"/>
            <a:ext cx="1953995" cy="360000"/>
          </a:xfrm>
          <a:prstGeom prst="rect">
            <a:avLst/>
          </a:prstGeom>
          <a:solidFill>
            <a:srgbClr val="F46F72"/>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nchorCtr="0"/>
          <a:lstStyle/>
          <a:p>
            <a:pPr algn="ct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完成个性化功能，</a:t>
            </a:r>
            <a:endParaRPr lang="en-US" altLang="zh-CN"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endParaRPr>
          </a:p>
          <a:p>
            <a:pPr algn="ctr"/>
            <a:r>
              <a:rPr lang="zh-CN" altLang="en-US" sz="1100" b="1" dirty="0">
                <a:solidFill>
                  <a:schemeClr val="bg1"/>
                </a:solidFill>
                <a:latin typeface="微软雅黑" panose="020B0503020204020204" pitchFamily="34" charset="-122"/>
                <a:ea typeface="微软雅黑" panose="020B0503020204020204" pitchFamily="34" charset="-122"/>
                <a:cs typeface="Microsoft YaHei Regular" panose="020B0703020204020201" charset="-122"/>
              </a:rPr>
              <a:t>实现一体化管理</a:t>
            </a:r>
          </a:p>
        </p:txBody>
      </p:sp>
      <p:sp>
        <p:nvSpPr>
          <p:cNvPr id="33" name="矩形 32"/>
          <p:cNvSpPr/>
          <p:nvPr/>
        </p:nvSpPr>
        <p:spPr>
          <a:xfrm>
            <a:off x="6470163" y="1345905"/>
            <a:ext cx="1800000" cy="360000"/>
          </a:xfrm>
          <a:prstGeom prst="rect">
            <a:avLst/>
          </a:prstGeom>
          <a:solidFill>
            <a:srgbClr val="F25659">
              <a:alpha val="93000"/>
            </a:srgb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nchorCtr="0"/>
          <a:lstStyle/>
          <a:p>
            <a:pPr algn="ctr"/>
            <a:r>
              <a:rPr lang="zh-CN" altLang="en-US" sz="1100" b="1" dirty="0">
                <a:solidFill>
                  <a:schemeClr val="bg1"/>
                </a:solidFill>
                <a:latin typeface="微软雅黑" panose="020B0503020204020204" pitchFamily="34" charset="-122"/>
                <a:ea typeface="微软雅黑" panose="020B0503020204020204" pitchFamily="34" charset="-122"/>
              </a:rPr>
              <a:t>完善数字化能力支持</a:t>
            </a:r>
          </a:p>
        </p:txBody>
      </p:sp>
      <p:sp>
        <p:nvSpPr>
          <p:cNvPr id="34" name="矩形 33"/>
          <p:cNvSpPr/>
          <p:nvPr/>
        </p:nvSpPr>
        <p:spPr>
          <a:xfrm>
            <a:off x="9413828" y="1339240"/>
            <a:ext cx="1800000" cy="360000"/>
          </a:xfrm>
          <a:prstGeom prst="rect">
            <a:avLst/>
          </a:prstGeom>
          <a:solidFill>
            <a:srgbClr val="EE1E23"/>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nchorCtr="0"/>
          <a:lstStyle/>
          <a:p>
            <a:pPr algn="ctr"/>
            <a:r>
              <a:rPr lang="zh-CN" altLang="en-US" sz="1100" b="1" dirty="0">
                <a:solidFill>
                  <a:schemeClr val="bg1"/>
                </a:solidFill>
                <a:latin typeface="微软雅黑" panose="020B0503020204020204" pitchFamily="34" charset="-122"/>
                <a:ea typeface="微软雅黑" panose="020B0503020204020204" pitchFamily="34" charset="-122"/>
              </a:rPr>
              <a:t>营销项目数字化管理</a:t>
            </a:r>
          </a:p>
        </p:txBody>
      </p:sp>
      <p:sp>
        <p:nvSpPr>
          <p:cNvPr id="14" name="矩形 13"/>
          <p:cNvSpPr/>
          <p:nvPr/>
        </p:nvSpPr>
        <p:spPr>
          <a:xfrm>
            <a:off x="826438" y="6306335"/>
            <a:ext cx="1667725"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平台基础功能</a:t>
            </a:r>
          </a:p>
        </p:txBody>
      </p:sp>
      <p:sp>
        <p:nvSpPr>
          <p:cNvPr id="37" name="矩形 36"/>
          <p:cNvSpPr/>
          <p:nvPr/>
        </p:nvSpPr>
        <p:spPr>
          <a:xfrm>
            <a:off x="3633669" y="6306334"/>
            <a:ext cx="1667725"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平台基础功能</a:t>
            </a:r>
          </a:p>
        </p:txBody>
      </p:sp>
      <p:sp>
        <p:nvSpPr>
          <p:cNvPr id="38" name="矩形 37"/>
          <p:cNvSpPr/>
          <p:nvPr/>
        </p:nvSpPr>
        <p:spPr>
          <a:xfrm>
            <a:off x="3633670" y="5902142"/>
            <a:ext cx="825688"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预算填报</a:t>
            </a:r>
          </a:p>
        </p:txBody>
      </p:sp>
      <p:sp>
        <p:nvSpPr>
          <p:cNvPr id="39" name="矩形 38"/>
          <p:cNvSpPr/>
          <p:nvPr/>
        </p:nvSpPr>
        <p:spPr>
          <a:xfrm>
            <a:off x="4475706" y="5902142"/>
            <a:ext cx="825688"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财务核算</a:t>
            </a:r>
          </a:p>
        </p:txBody>
      </p:sp>
      <p:sp>
        <p:nvSpPr>
          <p:cNvPr id="40" name="矩形 39"/>
          <p:cNvSpPr/>
          <p:nvPr/>
        </p:nvSpPr>
        <p:spPr>
          <a:xfrm>
            <a:off x="6602438" y="6306308"/>
            <a:ext cx="1667725"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平台基础功能</a:t>
            </a:r>
          </a:p>
        </p:txBody>
      </p:sp>
      <p:sp>
        <p:nvSpPr>
          <p:cNvPr id="41" name="矩形 40"/>
          <p:cNvSpPr/>
          <p:nvPr/>
        </p:nvSpPr>
        <p:spPr>
          <a:xfrm>
            <a:off x="6602439" y="5902116"/>
            <a:ext cx="825688"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预算填报</a:t>
            </a:r>
          </a:p>
        </p:txBody>
      </p:sp>
      <p:sp>
        <p:nvSpPr>
          <p:cNvPr id="42" name="矩形 41"/>
          <p:cNvSpPr/>
          <p:nvPr/>
        </p:nvSpPr>
        <p:spPr>
          <a:xfrm>
            <a:off x="7444475" y="5902116"/>
            <a:ext cx="825688"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财务核算</a:t>
            </a:r>
          </a:p>
        </p:txBody>
      </p:sp>
      <p:sp>
        <p:nvSpPr>
          <p:cNvPr id="43" name="矩形 42"/>
          <p:cNvSpPr/>
          <p:nvPr/>
        </p:nvSpPr>
        <p:spPr>
          <a:xfrm>
            <a:off x="7444475" y="5495734"/>
            <a:ext cx="824140"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各平台</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数据打通</a:t>
            </a:r>
          </a:p>
        </p:txBody>
      </p:sp>
      <p:sp>
        <p:nvSpPr>
          <p:cNvPr id="44" name="矩形 43"/>
          <p:cNvSpPr/>
          <p:nvPr/>
        </p:nvSpPr>
        <p:spPr>
          <a:xfrm>
            <a:off x="6596990" y="5493661"/>
            <a:ext cx="831138" cy="365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驾驶舱</a:t>
            </a:r>
          </a:p>
        </p:txBody>
      </p:sp>
      <p:sp>
        <p:nvSpPr>
          <p:cNvPr id="46" name="矩形 45"/>
          <p:cNvSpPr/>
          <p:nvPr/>
        </p:nvSpPr>
        <p:spPr>
          <a:xfrm>
            <a:off x="9501649" y="6310036"/>
            <a:ext cx="1667725"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平台基础功能</a:t>
            </a:r>
          </a:p>
        </p:txBody>
      </p:sp>
      <p:sp>
        <p:nvSpPr>
          <p:cNvPr id="47" name="矩形 46"/>
          <p:cNvSpPr/>
          <p:nvPr/>
        </p:nvSpPr>
        <p:spPr>
          <a:xfrm>
            <a:off x="9501650" y="5905844"/>
            <a:ext cx="825688"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预算填报</a:t>
            </a:r>
          </a:p>
        </p:txBody>
      </p:sp>
      <p:sp>
        <p:nvSpPr>
          <p:cNvPr id="48" name="矩形 47"/>
          <p:cNvSpPr/>
          <p:nvPr/>
        </p:nvSpPr>
        <p:spPr>
          <a:xfrm>
            <a:off x="10343686" y="5905844"/>
            <a:ext cx="825688"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财务核算</a:t>
            </a:r>
          </a:p>
        </p:txBody>
      </p:sp>
      <p:sp>
        <p:nvSpPr>
          <p:cNvPr id="49" name="矩形 48"/>
          <p:cNvSpPr/>
          <p:nvPr/>
        </p:nvSpPr>
        <p:spPr>
          <a:xfrm>
            <a:off x="10343314" y="5499462"/>
            <a:ext cx="824512"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各平台</a:t>
            </a:r>
            <a:endParaRPr lang="en-US" altLang="zh-CN" sz="1200" b="1" dirty="0">
              <a:solidFill>
                <a:schemeClr val="tx1"/>
              </a:solidFill>
              <a:latin typeface="微软雅黑" panose="020B0503020204020204" pitchFamily="34" charset="-122"/>
              <a:ea typeface="微软雅黑" panose="020B0503020204020204" pitchFamily="34" charset="-122"/>
            </a:endParaRPr>
          </a:p>
          <a:p>
            <a:pPr algn="ctr"/>
            <a:r>
              <a:rPr lang="zh-CN" altLang="en-US" sz="1200" b="1" dirty="0">
                <a:solidFill>
                  <a:schemeClr val="tx1"/>
                </a:solidFill>
                <a:latin typeface="微软雅黑" panose="020B0503020204020204" pitchFamily="34" charset="-122"/>
                <a:ea typeface="微软雅黑" panose="020B0503020204020204" pitchFamily="34" charset="-122"/>
              </a:rPr>
              <a:t>数据打通</a:t>
            </a:r>
          </a:p>
        </p:txBody>
      </p:sp>
      <p:sp>
        <p:nvSpPr>
          <p:cNvPr id="50" name="矩形 49"/>
          <p:cNvSpPr/>
          <p:nvPr/>
        </p:nvSpPr>
        <p:spPr>
          <a:xfrm>
            <a:off x="9502827" y="5497387"/>
            <a:ext cx="824512" cy="365125"/>
          </a:xfrm>
          <a:prstGeom prst="rect">
            <a:avLst/>
          </a:prstGeom>
          <a:solidFill>
            <a:srgbClr val="D7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驾驶舱</a:t>
            </a:r>
          </a:p>
        </p:txBody>
      </p:sp>
      <p:sp>
        <p:nvSpPr>
          <p:cNvPr id="52" name="等腰三角形 51"/>
          <p:cNvSpPr/>
          <p:nvPr/>
        </p:nvSpPr>
        <p:spPr>
          <a:xfrm>
            <a:off x="9501650" y="4903300"/>
            <a:ext cx="1648098" cy="554397"/>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100" b="1" dirty="0">
                <a:latin typeface="微软雅黑" panose="020B0503020204020204" pitchFamily="34" charset="-122"/>
                <a:ea typeface="微软雅黑" panose="020B0503020204020204" pitchFamily="34" charset="-122"/>
              </a:rPr>
              <a:t>营销平台</a:t>
            </a:r>
            <a:endParaRPr lang="en-US" altLang="zh-CN" sz="1100" b="1" dirty="0">
              <a:latin typeface="微软雅黑" panose="020B0503020204020204" pitchFamily="34" charset="-122"/>
              <a:ea typeface="微软雅黑" panose="020B0503020204020204" pitchFamily="34" charset="-122"/>
            </a:endParaRPr>
          </a:p>
          <a:p>
            <a:pPr algn="ctr"/>
            <a:r>
              <a:rPr lang="zh-CN" altLang="en-US" sz="1100" b="1" dirty="0">
                <a:latin typeface="微软雅黑" panose="020B0503020204020204" pitchFamily="34" charset="-122"/>
                <a:ea typeface="微软雅黑" panose="020B0503020204020204" pitchFamily="34" charset="-122"/>
              </a:rPr>
              <a:t>数字化</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主标题为方正兰亭 , 最大30pt"/>
          <p:cNvSpPr txBox="1"/>
          <p:nvPr/>
        </p:nvSpPr>
        <p:spPr>
          <a:xfrm>
            <a:off x="1123472" y="195639"/>
            <a:ext cx="1117600" cy="373380"/>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应用架构</a:t>
            </a:r>
          </a:p>
        </p:txBody>
      </p:sp>
      <p:sp>
        <p:nvSpPr>
          <p:cNvPr id="27" name="五边形 26"/>
          <p:cNvSpPr/>
          <p:nvPr/>
        </p:nvSpPr>
        <p:spPr>
          <a:xfrm>
            <a:off x="664845" y="1738630"/>
            <a:ext cx="2107565" cy="51244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市场洞察与营销战略规划</a:t>
            </a:r>
          </a:p>
        </p:txBody>
      </p:sp>
      <p:sp>
        <p:nvSpPr>
          <p:cNvPr id="28" name="燕尾形 27"/>
          <p:cNvSpPr/>
          <p:nvPr/>
        </p:nvSpPr>
        <p:spPr>
          <a:xfrm>
            <a:off x="2617470" y="1738630"/>
            <a:ext cx="2052000" cy="513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营销计划制定</a:t>
            </a:r>
          </a:p>
        </p:txBody>
      </p:sp>
      <p:sp>
        <p:nvSpPr>
          <p:cNvPr id="142" name="燕尾形 141"/>
          <p:cNvSpPr/>
          <p:nvPr/>
        </p:nvSpPr>
        <p:spPr>
          <a:xfrm>
            <a:off x="4505960" y="1736090"/>
            <a:ext cx="3021330" cy="5156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营销策略与方案制定</a:t>
            </a:r>
          </a:p>
          <a:p>
            <a:pPr algn="ctr"/>
            <a:r>
              <a:rPr lang="zh-CN" altLang="en-US" sz="1000" b="1" dirty="0">
                <a:latin typeface="微软雅黑" panose="020B0503020204020204" pitchFamily="34" charset="-122"/>
                <a:ea typeface="微软雅黑" panose="020B0503020204020204" pitchFamily="34" charset="-122"/>
              </a:rPr>
              <a:t>营销预算管理</a:t>
            </a:r>
          </a:p>
        </p:txBody>
      </p:sp>
      <p:sp>
        <p:nvSpPr>
          <p:cNvPr id="143" name="燕尾形 142"/>
          <p:cNvSpPr/>
          <p:nvPr/>
        </p:nvSpPr>
        <p:spPr>
          <a:xfrm>
            <a:off x="7356475" y="1744345"/>
            <a:ext cx="2529205" cy="5073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营销活动执行</a:t>
            </a:r>
          </a:p>
        </p:txBody>
      </p:sp>
      <p:sp>
        <p:nvSpPr>
          <p:cNvPr id="144" name="燕尾形 143"/>
          <p:cNvSpPr/>
          <p:nvPr/>
        </p:nvSpPr>
        <p:spPr>
          <a:xfrm>
            <a:off x="9713595" y="1744345"/>
            <a:ext cx="2202180" cy="5073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微软雅黑" panose="020B0503020204020204" pitchFamily="34" charset="-122"/>
                <a:ea typeface="微软雅黑" panose="020B0503020204020204" pitchFamily="34" charset="-122"/>
              </a:rPr>
              <a:t>营销效果评估</a:t>
            </a:r>
          </a:p>
          <a:p>
            <a:pPr algn="ctr"/>
            <a:r>
              <a:rPr lang="zh-CN" altLang="en-US" sz="1000" b="1" dirty="0">
                <a:latin typeface="微软雅黑" panose="020B0503020204020204" pitchFamily="34" charset="-122"/>
                <a:ea typeface="微软雅黑" panose="020B0503020204020204" pitchFamily="34" charset="-122"/>
              </a:rPr>
              <a:t>项目复盘</a:t>
            </a:r>
          </a:p>
        </p:txBody>
      </p:sp>
      <p:sp>
        <p:nvSpPr>
          <p:cNvPr id="286" name="矩形 285"/>
          <p:cNvSpPr/>
          <p:nvPr/>
        </p:nvSpPr>
        <p:spPr>
          <a:xfrm>
            <a:off x="779108" y="1240169"/>
            <a:ext cx="1620000" cy="28321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accent5">
                    <a:lumMod val="75000"/>
                  </a:schemeClr>
                </a:solidFill>
                <a:latin typeface="微软雅黑" panose="020B0503020204020204" pitchFamily="34" charset="-122"/>
                <a:ea typeface="微软雅黑" panose="020B0503020204020204" pitchFamily="34" charset="-122"/>
              </a:rPr>
              <a:t>品牌中心</a:t>
            </a:r>
          </a:p>
        </p:txBody>
      </p:sp>
      <p:sp>
        <p:nvSpPr>
          <p:cNvPr id="287" name="矩形 286"/>
          <p:cNvSpPr/>
          <p:nvPr/>
        </p:nvSpPr>
        <p:spPr>
          <a:xfrm>
            <a:off x="2653685" y="1238899"/>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accent5">
                    <a:lumMod val="75000"/>
                  </a:schemeClr>
                </a:solidFill>
                <a:latin typeface="微软雅黑" panose="020B0503020204020204" pitchFamily="34" charset="-122"/>
                <a:ea typeface="微软雅黑" panose="020B0503020204020204" pitchFamily="34" charset="-122"/>
              </a:rPr>
              <a:t>市场中心</a:t>
            </a:r>
          </a:p>
        </p:txBody>
      </p:sp>
      <p:sp>
        <p:nvSpPr>
          <p:cNvPr id="288" name="矩形 287"/>
          <p:cNvSpPr/>
          <p:nvPr/>
        </p:nvSpPr>
        <p:spPr>
          <a:xfrm>
            <a:off x="4522177" y="1242232"/>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accent5">
                    <a:lumMod val="75000"/>
                  </a:schemeClr>
                </a:solidFill>
                <a:latin typeface="微软雅黑" panose="020B0503020204020204" pitchFamily="34" charset="-122"/>
                <a:ea typeface="微软雅黑" panose="020B0503020204020204" pitchFamily="34" charset="-122"/>
              </a:rPr>
              <a:t>OBG</a:t>
            </a:r>
          </a:p>
        </p:txBody>
      </p:sp>
      <p:sp>
        <p:nvSpPr>
          <p:cNvPr id="289" name="矩形 288"/>
          <p:cNvSpPr/>
          <p:nvPr/>
        </p:nvSpPr>
        <p:spPr>
          <a:xfrm>
            <a:off x="6414006" y="1242232"/>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accent5">
                    <a:lumMod val="75000"/>
                  </a:schemeClr>
                </a:solidFill>
                <a:latin typeface="微软雅黑" panose="020B0503020204020204" pitchFamily="34" charset="-122"/>
                <a:ea typeface="微软雅黑" panose="020B0503020204020204" pitchFamily="34" charset="-122"/>
              </a:rPr>
              <a:t>CBG</a:t>
            </a:r>
          </a:p>
        </p:txBody>
      </p:sp>
      <p:sp>
        <p:nvSpPr>
          <p:cNvPr id="290" name="矩形 289"/>
          <p:cNvSpPr/>
          <p:nvPr/>
        </p:nvSpPr>
        <p:spPr>
          <a:xfrm>
            <a:off x="10165133" y="1242232"/>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accent5">
                    <a:lumMod val="75000"/>
                  </a:schemeClr>
                </a:solidFill>
                <a:latin typeface="微软雅黑" panose="020B0503020204020204" pitchFamily="34" charset="-122"/>
                <a:ea typeface="微软雅黑" panose="020B0503020204020204" pitchFamily="34" charset="-122"/>
              </a:rPr>
              <a:t>空调事业部</a:t>
            </a:r>
          </a:p>
        </p:txBody>
      </p:sp>
      <p:sp>
        <p:nvSpPr>
          <p:cNvPr id="292" name="矩形 291"/>
          <p:cNvSpPr/>
          <p:nvPr/>
        </p:nvSpPr>
        <p:spPr>
          <a:xfrm>
            <a:off x="8285733" y="1242232"/>
            <a:ext cx="1620000" cy="28448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accent5">
                    <a:lumMod val="75000"/>
                  </a:schemeClr>
                </a:solidFill>
                <a:latin typeface="微软雅黑" panose="020B0503020204020204" pitchFamily="34" charset="-122"/>
                <a:ea typeface="微软雅黑" panose="020B0503020204020204" pitchFamily="34" charset="-122"/>
              </a:rPr>
              <a:t>通讯事业部</a:t>
            </a:r>
          </a:p>
        </p:txBody>
      </p:sp>
      <p:sp>
        <p:nvSpPr>
          <p:cNvPr id="299" name="矩形 8"/>
          <p:cNvSpPr/>
          <p:nvPr/>
        </p:nvSpPr>
        <p:spPr>
          <a:xfrm>
            <a:off x="664599" y="1162402"/>
            <a:ext cx="11239855" cy="448641"/>
          </a:xfrm>
          <a:prstGeom prst="rect">
            <a:avLst/>
          </a:prstGeom>
          <a:noFill/>
          <a:ln w="12700" cap="flat" cmpd="sng" algn="ctr">
            <a:solidFill>
              <a:srgbClr val="4E93D2"/>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318" name="矩形 8"/>
          <p:cNvSpPr/>
          <p:nvPr/>
        </p:nvSpPr>
        <p:spPr>
          <a:xfrm>
            <a:off x="661670" y="4979670"/>
            <a:ext cx="11279505" cy="1600200"/>
          </a:xfrm>
          <a:prstGeom prst="rect">
            <a:avLst/>
          </a:prstGeom>
          <a:noFill/>
          <a:ln w="12700" cap="flat" cmpd="sng" algn="ctr">
            <a:solidFill>
              <a:srgbClr val="4E93D2"/>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322" name="矩形 321"/>
          <p:cNvSpPr/>
          <p:nvPr/>
        </p:nvSpPr>
        <p:spPr>
          <a:xfrm>
            <a:off x="10771505" y="2428875"/>
            <a:ext cx="468000" cy="180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ea"/>
              </a:rPr>
              <a:t>2022</a:t>
            </a:r>
          </a:p>
        </p:txBody>
      </p:sp>
      <p:sp>
        <p:nvSpPr>
          <p:cNvPr id="325" name="矩形 27"/>
          <p:cNvSpPr/>
          <p:nvPr/>
        </p:nvSpPr>
        <p:spPr>
          <a:xfrm>
            <a:off x="145415" y="1162685"/>
            <a:ext cx="438785" cy="448310"/>
          </a:xfrm>
          <a:prstGeom prst="rect">
            <a:avLst/>
          </a:prstGeom>
          <a:solidFill>
            <a:srgbClr val="4E93D2"/>
          </a:solidFill>
          <a:ln w="1270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rPr>
              <a:t>前端用户</a:t>
            </a:r>
          </a:p>
        </p:txBody>
      </p:sp>
      <p:sp>
        <p:nvSpPr>
          <p:cNvPr id="30" name="矩形 27"/>
          <p:cNvSpPr/>
          <p:nvPr/>
        </p:nvSpPr>
        <p:spPr>
          <a:xfrm>
            <a:off x="150495" y="2369820"/>
            <a:ext cx="438785" cy="2331720"/>
          </a:xfrm>
          <a:prstGeom prst="rect">
            <a:avLst/>
          </a:prstGeom>
          <a:solidFill>
            <a:srgbClr val="4E93D2"/>
          </a:solidFill>
          <a:ln w="1270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rPr>
              <a:t>系统能力建设</a:t>
            </a:r>
          </a:p>
        </p:txBody>
      </p:sp>
      <p:sp>
        <p:nvSpPr>
          <p:cNvPr id="172" name="圆角矩形 171"/>
          <p:cNvSpPr/>
          <p:nvPr/>
        </p:nvSpPr>
        <p:spPr>
          <a:xfrm>
            <a:off x="2476500" y="2979420"/>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账号管理</a:t>
            </a:r>
          </a:p>
        </p:txBody>
      </p:sp>
      <p:sp>
        <p:nvSpPr>
          <p:cNvPr id="173" name="圆角矩形 172"/>
          <p:cNvSpPr/>
          <p:nvPr/>
        </p:nvSpPr>
        <p:spPr>
          <a:xfrm>
            <a:off x="2476500" y="3366770"/>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配置管理</a:t>
            </a:r>
          </a:p>
        </p:txBody>
      </p:sp>
      <p:sp>
        <p:nvSpPr>
          <p:cNvPr id="174" name="圆角矩形 173"/>
          <p:cNvSpPr/>
          <p:nvPr/>
        </p:nvSpPr>
        <p:spPr>
          <a:xfrm>
            <a:off x="2476500" y="3749675"/>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权限管理</a:t>
            </a:r>
          </a:p>
        </p:txBody>
      </p:sp>
      <p:sp>
        <p:nvSpPr>
          <p:cNvPr id="68" name="圆角矩形 67"/>
          <p:cNvSpPr/>
          <p:nvPr/>
        </p:nvSpPr>
        <p:spPr>
          <a:xfrm>
            <a:off x="2476500" y="4131310"/>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角色管理</a:t>
            </a:r>
          </a:p>
        </p:txBody>
      </p:sp>
      <p:sp>
        <p:nvSpPr>
          <p:cNvPr id="26" name="矩形 25"/>
          <p:cNvSpPr/>
          <p:nvPr/>
        </p:nvSpPr>
        <p:spPr>
          <a:xfrm>
            <a:off x="858520" y="541147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预算申请</a:t>
            </a:r>
          </a:p>
        </p:txBody>
      </p:sp>
      <p:sp>
        <p:nvSpPr>
          <p:cNvPr id="45" name="矩形 44"/>
          <p:cNvSpPr/>
          <p:nvPr/>
        </p:nvSpPr>
        <p:spPr>
          <a:xfrm>
            <a:off x="862330" y="3365500"/>
            <a:ext cx="1245870" cy="288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项目类型管理</a:t>
            </a:r>
          </a:p>
        </p:txBody>
      </p:sp>
      <p:sp>
        <p:nvSpPr>
          <p:cNvPr id="53" name="矩形 52"/>
          <p:cNvSpPr/>
          <p:nvPr/>
        </p:nvSpPr>
        <p:spPr>
          <a:xfrm>
            <a:off x="858520" y="2979420"/>
            <a:ext cx="1245870" cy="288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项目等级维护</a:t>
            </a:r>
          </a:p>
        </p:txBody>
      </p:sp>
      <p:sp>
        <p:nvSpPr>
          <p:cNvPr id="4" name="矩形 3"/>
          <p:cNvSpPr/>
          <p:nvPr/>
        </p:nvSpPr>
        <p:spPr>
          <a:xfrm>
            <a:off x="862330" y="4131310"/>
            <a:ext cx="1245870" cy="288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费用分类管理</a:t>
            </a:r>
          </a:p>
        </p:txBody>
      </p:sp>
      <p:sp>
        <p:nvSpPr>
          <p:cNvPr id="5" name="矩形 4"/>
          <p:cNvSpPr/>
          <p:nvPr/>
        </p:nvSpPr>
        <p:spPr>
          <a:xfrm>
            <a:off x="858520" y="3745230"/>
            <a:ext cx="1245870" cy="288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项目角色管理</a:t>
            </a:r>
            <a:endParaRPr lang="en-US" altLang="zh-CN" sz="1200" dirty="0">
              <a:latin typeface="微软雅黑" panose="020B0503020204020204" pitchFamily="34" charset="-122"/>
              <a:ea typeface="微软雅黑" panose="020B0503020204020204" pitchFamily="34" charset="-122"/>
            </a:endParaRPr>
          </a:p>
        </p:txBody>
      </p:sp>
      <p:sp>
        <p:nvSpPr>
          <p:cNvPr id="6" name="矩形 8"/>
          <p:cNvSpPr/>
          <p:nvPr/>
        </p:nvSpPr>
        <p:spPr>
          <a:xfrm>
            <a:off x="748665" y="2670810"/>
            <a:ext cx="1473200" cy="1836420"/>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7" name="矩形 6"/>
          <p:cNvSpPr/>
          <p:nvPr/>
        </p:nvSpPr>
        <p:spPr>
          <a:xfrm>
            <a:off x="1080135" y="2698115"/>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基础数据</a:t>
            </a:r>
          </a:p>
        </p:txBody>
      </p:sp>
      <p:sp>
        <p:nvSpPr>
          <p:cNvPr id="8" name="矩形 8"/>
          <p:cNvSpPr/>
          <p:nvPr/>
        </p:nvSpPr>
        <p:spPr>
          <a:xfrm>
            <a:off x="2368550" y="2670810"/>
            <a:ext cx="1473200" cy="1836420"/>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9" name="矩形 8"/>
          <p:cNvSpPr/>
          <p:nvPr/>
        </p:nvSpPr>
        <p:spPr>
          <a:xfrm>
            <a:off x="2700020" y="2698115"/>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账号管理</a:t>
            </a:r>
          </a:p>
        </p:txBody>
      </p:sp>
      <p:sp>
        <p:nvSpPr>
          <p:cNvPr id="10" name="圆角矩形 9"/>
          <p:cNvSpPr/>
          <p:nvPr/>
        </p:nvSpPr>
        <p:spPr>
          <a:xfrm>
            <a:off x="4120515" y="2979420"/>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基本信息</a:t>
            </a:r>
          </a:p>
        </p:txBody>
      </p:sp>
      <p:sp>
        <p:nvSpPr>
          <p:cNvPr id="11" name="圆角矩形 10"/>
          <p:cNvSpPr/>
          <p:nvPr/>
        </p:nvSpPr>
        <p:spPr>
          <a:xfrm>
            <a:off x="4120515" y="3366770"/>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项目计划</a:t>
            </a:r>
          </a:p>
        </p:txBody>
      </p:sp>
      <p:sp>
        <p:nvSpPr>
          <p:cNvPr id="12" name="圆角矩形 11"/>
          <p:cNvSpPr/>
          <p:nvPr/>
        </p:nvSpPr>
        <p:spPr>
          <a:xfrm>
            <a:off x="4120515" y="3749675"/>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费用管理</a:t>
            </a:r>
          </a:p>
        </p:txBody>
      </p:sp>
      <p:sp>
        <p:nvSpPr>
          <p:cNvPr id="15" name="圆角矩形 14"/>
          <p:cNvSpPr/>
          <p:nvPr/>
        </p:nvSpPr>
        <p:spPr>
          <a:xfrm>
            <a:off x="4120515" y="4131310"/>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指标考核</a:t>
            </a:r>
          </a:p>
        </p:txBody>
      </p:sp>
      <p:sp>
        <p:nvSpPr>
          <p:cNvPr id="16" name="矩形 8"/>
          <p:cNvSpPr/>
          <p:nvPr/>
        </p:nvSpPr>
        <p:spPr>
          <a:xfrm>
            <a:off x="4003675" y="2670810"/>
            <a:ext cx="2831465" cy="1836420"/>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7" name="矩形 16"/>
          <p:cNvSpPr/>
          <p:nvPr/>
        </p:nvSpPr>
        <p:spPr>
          <a:xfrm>
            <a:off x="4948555" y="2698115"/>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项目管理</a:t>
            </a:r>
          </a:p>
        </p:txBody>
      </p:sp>
      <p:sp>
        <p:nvSpPr>
          <p:cNvPr id="18" name="圆角矩形 17"/>
          <p:cNvSpPr/>
          <p:nvPr/>
        </p:nvSpPr>
        <p:spPr>
          <a:xfrm>
            <a:off x="5467985" y="2979420"/>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成员管理</a:t>
            </a:r>
          </a:p>
        </p:txBody>
      </p:sp>
      <p:sp>
        <p:nvSpPr>
          <p:cNvPr id="19" name="圆角矩形 18"/>
          <p:cNvSpPr/>
          <p:nvPr/>
        </p:nvSpPr>
        <p:spPr>
          <a:xfrm>
            <a:off x="5467985" y="3366770"/>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任务管理</a:t>
            </a:r>
          </a:p>
        </p:txBody>
      </p:sp>
      <p:sp>
        <p:nvSpPr>
          <p:cNvPr id="20" name="圆角矩形 19"/>
          <p:cNvSpPr/>
          <p:nvPr/>
        </p:nvSpPr>
        <p:spPr>
          <a:xfrm>
            <a:off x="5467985" y="3749675"/>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附件管理</a:t>
            </a:r>
          </a:p>
        </p:txBody>
      </p:sp>
      <p:sp>
        <p:nvSpPr>
          <p:cNvPr id="21" name="圆角矩形 20"/>
          <p:cNvSpPr/>
          <p:nvPr/>
        </p:nvSpPr>
        <p:spPr>
          <a:xfrm>
            <a:off x="5467985" y="4131310"/>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结项复盘</a:t>
            </a:r>
          </a:p>
        </p:txBody>
      </p:sp>
      <p:sp>
        <p:nvSpPr>
          <p:cNvPr id="22" name="圆角矩形 21"/>
          <p:cNvSpPr/>
          <p:nvPr/>
        </p:nvSpPr>
        <p:spPr>
          <a:xfrm>
            <a:off x="7109460" y="2979420"/>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立项流程审批</a:t>
            </a:r>
          </a:p>
        </p:txBody>
      </p:sp>
      <p:sp>
        <p:nvSpPr>
          <p:cNvPr id="23" name="圆角矩形 22"/>
          <p:cNvSpPr/>
          <p:nvPr/>
        </p:nvSpPr>
        <p:spPr>
          <a:xfrm>
            <a:off x="7109460" y="3366770"/>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项目变更审批</a:t>
            </a:r>
          </a:p>
        </p:txBody>
      </p:sp>
      <p:sp>
        <p:nvSpPr>
          <p:cNvPr id="29" name="圆角矩形 28"/>
          <p:cNvSpPr/>
          <p:nvPr/>
        </p:nvSpPr>
        <p:spPr>
          <a:xfrm>
            <a:off x="7109460" y="3749675"/>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项目计划审批</a:t>
            </a:r>
          </a:p>
        </p:txBody>
      </p:sp>
      <p:sp>
        <p:nvSpPr>
          <p:cNvPr id="34" name="圆角矩形 33"/>
          <p:cNvSpPr/>
          <p:nvPr/>
        </p:nvSpPr>
        <p:spPr>
          <a:xfrm>
            <a:off x="7109460" y="4131310"/>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任务审批</a:t>
            </a:r>
          </a:p>
        </p:txBody>
      </p:sp>
      <p:sp>
        <p:nvSpPr>
          <p:cNvPr id="35" name="矩形 8"/>
          <p:cNvSpPr/>
          <p:nvPr/>
        </p:nvSpPr>
        <p:spPr>
          <a:xfrm>
            <a:off x="7001510" y="2670810"/>
            <a:ext cx="1473200" cy="1836420"/>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36" name="矩形 35"/>
          <p:cNvSpPr/>
          <p:nvPr/>
        </p:nvSpPr>
        <p:spPr>
          <a:xfrm>
            <a:off x="7332980" y="2698115"/>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流程审批</a:t>
            </a:r>
          </a:p>
        </p:txBody>
      </p:sp>
      <p:sp>
        <p:nvSpPr>
          <p:cNvPr id="37" name="圆角矩形 36"/>
          <p:cNvSpPr/>
          <p:nvPr/>
        </p:nvSpPr>
        <p:spPr>
          <a:xfrm>
            <a:off x="10428605" y="2979420"/>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指标管理</a:t>
            </a:r>
          </a:p>
        </p:txBody>
      </p:sp>
      <p:sp>
        <p:nvSpPr>
          <p:cNvPr id="38" name="圆角矩形 37"/>
          <p:cNvSpPr/>
          <p:nvPr/>
        </p:nvSpPr>
        <p:spPr>
          <a:xfrm>
            <a:off x="10428605" y="3366770"/>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指标配置</a:t>
            </a:r>
          </a:p>
        </p:txBody>
      </p:sp>
      <p:sp>
        <p:nvSpPr>
          <p:cNvPr id="39" name="圆角矩形 38"/>
          <p:cNvSpPr/>
          <p:nvPr/>
        </p:nvSpPr>
        <p:spPr>
          <a:xfrm>
            <a:off x="10428605" y="3749675"/>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数据获取</a:t>
            </a:r>
          </a:p>
        </p:txBody>
      </p:sp>
      <p:sp>
        <p:nvSpPr>
          <p:cNvPr id="40" name="圆角矩形 39"/>
          <p:cNvSpPr/>
          <p:nvPr/>
        </p:nvSpPr>
        <p:spPr>
          <a:xfrm>
            <a:off x="10428605" y="4131310"/>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结果分析</a:t>
            </a:r>
          </a:p>
        </p:txBody>
      </p:sp>
      <p:sp>
        <p:nvSpPr>
          <p:cNvPr id="41" name="矩形 8"/>
          <p:cNvSpPr/>
          <p:nvPr/>
        </p:nvSpPr>
        <p:spPr>
          <a:xfrm>
            <a:off x="10320655" y="2670810"/>
            <a:ext cx="1473200" cy="1836420"/>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42" name="矩形 41"/>
          <p:cNvSpPr/>
          <p:nvPr/>
        </p:nvSpPr>
        <p:spPr>
          <a:xfrm>
            <a:off x="10652125" y="2698115"/>
            <a:ext cx="831215"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项目考核</a:t>
            </a:r>
          </a:p>
        </p:txBody>
      </p:sp>
      <p:sp>
        <p:nvSpPr>
          <p:cNvPr id="55" name="圆角矩形 54"/>
          <p:cNvSpPr/>
          <p:nvPr/>
        </p:nvSpPr>
        <p:spPr>
          <a:xfrm>
            <a:off x="8771255" y="2983865"/>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费用分类</a:t>
            </a:r>
          </a:p>
        </p:txBody>
      </p:sp>
      <p:sp>
        <p:nvSpPr>
          <p:cNvPr id="56" name="圆角矩形 55"/>
          <p:cNvSpPr/>
          <p:nvPr/>
        </p:nvSpPr>
        <p:spPr>
          <a:xfrm>
            <a:off x="8771255" y="3371215"/>
            <a:ext cx="1245870" cy="288290"/>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费用录入</a:t>
            </a:r>
          </a:p>
        </p:txBody>
      </p:sp>
      <p:sp>
        <p:nvSpPr>
          <p:cNvPr id="59" name="圆角矩形 58"/>
          <p:cNvSpPr/>
          <p:nvPr/>
        </p:nvSpPr>
        <p:spPr>
          <a:xfrm>
            <a:off x="8771255" y="3754120"/>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费用申请对接</a:t>
            </a:r>
            <a:endParaRPr lang="en-US" altLang="zh-CN" sz="1200" dirty="0">
              <a:latin typeface="微软雅黑" panose="020B0503020204020204" pitchFamily="34" charset="-122"/>
              <a:ea typeface="微软雅黑" panose="020B0503020204020204" pitchFamily="34" charset="-122"/>
              <a:sym typeface="+mn-ea"/>
            </a:endParaRPr>
          </a:p>
        </p:txBody>
      </p:sp>
      <p:sp>
        <p:nvSpPr>
          <p:cNvPr id="60" name="圆角矩形 59"/>
          <p:cNvSpPr/>
          <p:nvPr/>
        </p:nvSpPr>
        <p:spPr>
          <a:xfrm>
            <a:off x="8771255" y="4135755"/>
            <a:ext cx="1245870" cy="288290"/>
          </a:xfrm>
          <a:prstGeom prst="roundRect">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sz="1200" dirty="0">
                <a:latin typeface="微软雅黑" panose="020B0503020204020204" pitchFamily="34" charset="-122"/>
                <a:ea typeface="微软雅黑" panose="020B0503020204020204" pitchFamily="34" charset="-122"/>
                <a:sym typeface="+mn-ea"/>
              </a:rPr>
              <a:t>费用报销对接</a:t>
            </a:r>
          </a:p>
        </p:txBody>
      </p:sp>
      <p:sp>
        <p:nvSpPr>
          <p:cNvPr id="61" name="矩形 8"/>
          <p:cNvSpPr/>
          <p:nvPr/>
        </p:nvSpPr>
        <p:spPr>
          <a:xfrm>
            <a:off x="8663305" y="2675255"/>
            <a:ext cx="1473200" cy="1836420"/>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62" name="矩形 61"/>
          <p:cNvSpPr/>
          <p:nvPr/>
        </p:nvSpPr>
        <p:spPr>
          <a:xfrm>
            <a:off x="8823325" y="2702560"/>
            <a:ext cx="116713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费用管理</a:t>
            </a:r>
          </a:p>
        </p:txBody>
      </p:sp>
      <p:sp>
        <p:nvSpPr>
          <p:cNvPr id="63" name="矩形 62"/>
          <p:cNvSpPr/>
          <p:nvPr/>
        </p:nvSpPr>
        <p:spPr>
          <a:xfrm>
            <a:off x="11336020" y="2428875"/>
            <a:ext cx="468000" cy="180000"/>
          </a:xfrm>
          <a:prstGeom prst="rect">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00" b="1" i="0" u="none" strike="noStrike" kern="120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ea"/>
              </a:rPr>
              <a:t>2023</a:t>
            </a:r>
          </a:p>
        </p:txBody>
      </p:sp>
      <p:sp>
        <p:nvSpPr>
          <p:cNvPr id="70" name="上下箭头 69"/>
          <p:cNvSpPr/>
          <p:nvPr/>
        </p:nvSpPr>
        <p:spPr>
          <a:xfrm>
            <a:off x="4145280" y="4629785"/>
            <a:ext cx="216000" cy="324000"/>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上下箭头 70"/>
          <p:cNvSpPr/>
          <p:nvPr/>
        </p:nvSpPr>
        <p:spPr>
          <a:xfrm>
            <a:off x="7826375" y="4629785"/>
            <a:ext cx="216000" cy="324000"/>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8"/>
          <p:cNvSpPr/>
          <p:nvPr/>
        </p:nvSpPr>
        <p:spPr>
          <a:xfrm>
            <a:off x="664845" y="2369820"/>
            <a:ext cx="11239500" cy="2232000"/>
          </a:xfrm>
          <a:prstGeom prst="rect">
            <a:avLst/>
          </a:prstGeom>
          <a:noFill/>
          <a:ln w="12700" cap="flat" cmpd="sng" algn="ctr">
            <a:solidFill>
              <a:srgbClr val="4E93D2"/>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73" name="矩形 72"/>
          <p:cNvSpPr/>
          <p:nvPr/>
        </p:nvSpPr>
        <p:spPr>
          <a:xfrm>
            <a:off x="5333365" y="4645660"/>
            <a:ext cx="1588135" cy="306705"/>
          </a:xfrm>
          <a:prstGeom prst="rect">
            <a:avLst/>
          </a:prstGeom>
        </p:spPr>
        <p:txBody>
          <a:bodyPr wrap="square">
            <a:spAutoFit/>
          </a:bodyPr>
          <a:lstStyle/>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能力引用</a:t>
            </a:r>
          </a:p>
        </p:txBody>
      </p:sp>
      <p:sp>
        <p:nvSpPr>
          <p:cNvPr id="74" name="矩形 73"/>
          <p:cNvSpPr/>
          <p:nvPr/>
        </p:nvSpPr>
        <p:spPr>
          <a:xfrm>
            <a:off x="10101580" y="2396490"/>
            <a:ext cx="720000" cy="245110"/>
          </a:xfrm>
          <a:prstGeom prst="rect">
            <a:avLst/>
          </a:prstGeom>
        </p:spPr>
        <p:txBody>
          <a:bodyPr wrap="square">
            <a:spAutoFit/>
          </a:bodyPr>
          <a:lstStyle/>
          <a:p>
            <a:pPr algn="ct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实施时间：</a:t>
            </a:r>
          </a:p>
        </p:txBody>
      </p:sp>
      <p:sp>
        <p:nvSpPr>
          <p:cNvPr id="76" name="矩形 27"/>
          <p:cNvSpPr/>
          <p:nvPr/>
        </p:nvSpPr>
        <p:spPr>
          <a:xfrm>
            <a:off x="150495" y="4814570"/>
            <a:ext cx="438785" cy="1765300"/>
          </a:xfrm>
          <a:prstGeom prst="rect">
            <a:avLst/>
          </a:prstGeom>
          <a:solidFill>
            <a:srgbClr val="4E93D2"/>
          </a:solidFill>
          <a:ln w="1270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rPr>
              <a:t>关联系统能力</a:t>
            </a:r>
          </a:p>
        </p:txBody>
      </p:sp>
      <p:sp>
        <p:nvSpPr>
          <p:cNvPr id="77" name="矩形 27"/>
          <p:cNvSpPr/>
          <p:nvPr/>
        </p:nvSpPr>
        <p:spPr>
          <a:xfrm>
            <a:off x="145415" y="1744345"/>
            <a:ext cx="438785" cy="511810"/>
          </a:xfrm>
          <a:prstGeom prst="rect">
            <a:avLst/>
          </a:prstGeom>
          <a:solidFill>
            <a:srgbClr val="4E93D2"/>
          </a:solidFill>
          <a:ln w="1270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rPr>
              <a:t>营销流程</a:t>
            </a:r>
          </a:p>
        </p:txBody>
      </p:sp>
      <p:sp>
        <p:nvSpPr>
          <p:cNvPr id="79" name="矩形 78"/>
          <p:cNvSpPr/>
          <p:nvPr/>
        </p:nvSpPr>
        <p:spPr>
          <a:xfrm>
            <a:off x="858520" y="5771515"/>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预算审批</a:t>
            </a:r>
            <a:endParaRPr lang="en-US" altLang="zh-CN" sz="1200" dirty="0">
              <a:latin typeface="微软雅黑" panose="020B0503020204020204" pitchFamily="34" charset="-122"/>
              <a:ea typeface="微软雅黑" panose="020B0503020204020204" pitchFamily="34" charset="-122"/>
            </a:endParaRPr>
          </a:p>
        </p:txBody>
      </p:sp>
      <p:sp>
        <p:nvSpPr>
          <p:cNvPr id="80" name="矩形 79"/>
          <p:cNvSpPr/>
          <p:nvPr/>
        </p:nvSpPr>
        <p:spPr>
          <a:xfrm>
            <a:off x="858520" y="610489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费用报销</a:t>
            </a:r>
          </a:p>
        </p:txBody>
      </p:sp>
      <p:sp>
        <p:nvSpPr>
          <p:cNvPr id="81" name="矩形 8"/>
          <p:cNvSpPr/>
          <p:nvPr/>
        </p:nvSpPr>
        <p:spPr>
          <a:xfrm>
            <a:off x="744855" y="5066030"/>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82" name="矩形 81"/>
          <p:cNvSpPr/>
          <p:nvPr/>
        </p:nvSpPr>
        <p:spPr>
          <a:xfrm>
            <a:off x="1076325" y="5093335"/>
            <a:ext cx="96520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财务共享</a:t>
            </a:r>
          </a:p>
        </p:txBody>
      </p:sp>
      <p:sp>
        <p:nvSpPr>
          <p:cNvPr id="85" name="矩形 8"/>
          <p:cNvSpPr/>
          <p:nvPr/>
        </p:nvSpPr>
        <p:spPr>
          <a:xfrm>
            <a:off x="2628265" y="5066030"/>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86" name="矩形 85"/>
          <p:cNvSpPr/>
          <p:nvPr/>
        </p:nvSpPr>
        <p:spPr>
          <a:xfrm>
            <a:off x="2725420" y="5093335"/>
            <a:ext cx="145288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数字资产管理</a:t>
            </a:r>
          </a:p>
        </p:txBody>
      </p:sp>
      <p:sp>
        <p:nvSpPr>
          <p:cNvPr id="87" name="矩形 86"/>
          <p:cNvSpPr/>
          <p:nvPr/>
        </p:nvSpPr>
        <p:spPr>
          <a:xfrm>
            <a:off x="2738120" y="541401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营销资料上传</a:t>
            </a:r>
          </a:p>
        </p:txBody>
      </p:sp>
      <p:sp>
        <p:nvSpPr>
          <p:cNvPr id="88" name="矩形 87"/>
          <p:cNvSpPr/>
          <p:nvPr/>
        </p:nvSpPr>
        <p:spPr>
          <a:xfrm>
            <a:off x="2738120" y="5774055"/>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营销素材审核</a:t>
            </a:r>
          </a:p>
        </p:txBody>
      </p:sp>
      <p:sp>
        <p:nvSpPr>
          <p:cNvPr id="89" name="矩形 88"/>
          <p:cNvSpPr/>
          <p:nvPr/>
        </p:nvSpPr>
        <p:spPr>
          <a:xfrm>
            <a:off x="2738120" y="610743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营销资料共享</a:t>
            </a:r>
          </a:p>
        </p:txBody>
      </p:sp>
      <p:sp>
        <p:nvSpPr>
          <p:cNvPr id="90" name="矩形 8"/>
          <p:cNvSpPr/>
          <p:nvPr/>
        </p:nvSpPr>
        <p:spPr>
          <a:xfrm>
            <a:off x="4501515" y="5066030"/>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91" name="矩形 90"/>
          <p:cNvSpPr/>
          <p:nvPr/>
        </p:nvSpPr>
        <p:spPr>
          <a:xfrm>
            <a:off x="4598670" y="5093335"/>
            <a:ext cx="145288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谛听</a:t>
            </a:r>
          </a:p>
        </p:txBody>
      </p:sp>
      <p:sp>
        <p:nvSpPr>
          <p:cNvPr id="92" name="矩形 91"/>
          <p:cNvSpPr/>
          <p:nvPr/>
        </p:nvSpPr>
        <p:spPr>
          <a:xfrm>
            <a:off x="4616450" y="541401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数据获取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分析</a:t>
            </a:r>
          </a:p>
        </p:txBody>
      </p:sp>
      <p:sp>
        <p:nvSpPr>
          <p:cNvPr id="93" name="矩形 92"/>
          <p:cNvSpPr/>
          <p:nvPr/>
        </p:nvSpPr>
        <p:spPr>
          <a:xfrm>
            <a:off x="4616450" y="5774055"/>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舆情监控</a:t>
            </a:r>
          </a:p>
        </p:txBody>
      </p:sp>
      <p:sp>
        <p:nvSpPr>
          <p:cNvPr id="94" name="矩形 93"/>
          <p:cNvSpPr/>
          <p:nvPr/>
        </p:nvSpPr>
        <p:spPr>
          <a:xfrm>
            <a:off x="4616450" y="610743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用户洞察</a:t>
            </a:r>
          </a:p>
        </p:txBody>
      </p:sp>
      <p:sp>
        <p:nvSpPr>
          <p:cNvPr id="95" name="矩形 8"/>
          <p:cNvSpPr/>
          <p:nvPr/>
        </p:nvSpPr>
        <p:spPr>
          <a:xfrm>
            <a:off x="6367145" y="5074920"/>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96" name="矩形 95"/>
          <p:cNvSpPr/>
          <p:nvPr/>
        </p:nvSpPr>
        <p:spPr>
          <a:xfrm>
            <a:off x="6464300" y="5102225"/>
            <a:ext cx="1452880" cy="275590"/>
          </a:xfrm>
          <a:prstGeom prst="rect">
            <a:avLst/>
          </a:prstGeom>
        </p:spPr>
        <p:txBody>
          <a:bodyPr wrap="square">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BPM</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流程平台</a:t>
            </a:r>
          </a:p>
        </p:txBody>
      </p:sp>
      <p:sp>
        <p:nvSpPr>
          <p:cNvPr id="97" name="矩形 96"/>
          <p:cNvSpPr/>
          <p:nvPr/>
        </p:nvSpPr>
        <p:spPr>
          <a:xfrm>
            <a:off x="6473825" y="5546725"/>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立项流程配置</a:t>
            </a:r>
          </a:p>
        </p:txBody>
      </p:sp>
      <p:sp>
        <p:nvSpPr>
          <p:cNvPr id="98" name="矩形 97"/>
          <p:cNvSpPr/>
          <p:nvPr/>
        </p:nvSpPr>
        <p:spPr>
          <a:xfrm>
            <a:off x="6482080" y="600583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审批流程管理</a:t>
            </a:r>
          </a:p>
        </p:txBody>
      </p:sp>
      <p:sp>
        <p:nvSpPr>
          <p:cNvPr id="105" name="矩形 8"/>
          <p:cNvSpPr/>
          <p:nvPr/>
        </p:nvSpPr>
        <p:spPr>
          <a:xfrm>
            <a:off x="8241030" y="5083810"/>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06" name="矩形 105"/>
          <p:cNvSpPr/>
          <p:nvPr/>
        </p:nvSpPr>
        <p:spPr>
          <a:xfrm>
            <a:off x="8338185" y="5111115"/>
            <a:ext cx="1452880" cy="275590"/>
          </a:xfrm>
          <a:prstGeom prst="rect">
            <a:avLst/>
          </a:prstGeom>
        </p:spPr>
        <p:txBody>
          <a:bodyPr wrap="square">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SAP</a:t>
            </a:r>
          </a:p>
        </p:txBody>
      </p:sp>
      <p:sp>
        <p:nvSpPr>
          <p:cNvPr id="107" name="矩形 106"/>
          <p:cNvSpPr/>
          <p:nvPr/>
        </p:nvSpPr>
        <p:spPr>
          <a:xfrm>
            <a:off x="8355965" y="543179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组织架构管理</a:t>
            </a:r>
          </a:p>
        </p:txBody>
      </p:sp>
      <p:sp>
        <p:nvSpPr>
          <p:cNvPr id="108" name="矩形 107"/>
          <p:cNvSpPr/>
          <p:nvPr/>
        </p:nvSpPr>
        <p:spPr>
          <a:xfrm>
            <a:off x="8355965" y="5791835"/>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用户信息管理</a:t>
            </a:r>
          </a:p>
        </p:txBody>
      </p:sp>
      <p:sp>
        <p:nvSpPr>
          <p:cNvPr id="109" name="矩形 108"/>
          <p:cNvSpPr/>
          <p:nvPr/>
        </p:nvSpPr>
        <p:spPr>
          <a:xfrm>
            <a:off x="8355965" y="612521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岗位管理</a:t>
            </a:r>
          </a:p>
        </p:txBody>
      </p:sp>
      <p:sp>
        <p:nvSpPr>
          <p:cNvPr id="115" name="矩形 8"/>
          <p:cNvSpPr/>
          <p:nvPr/>
        </p:nvSpPr>
        <p:spPr>
          <a:xfrm>
            <a:off x="10102850" y="5090795"/>
            <a:ext cx="1711325" cy="1403985"/>
          </a:xfrm>
          <a:prstGeom prst="rect">
            <a:avLst/>
          </a:prstGeom>
          <a:noFill/>
          <a:ln w="12700" cap="flat" cmpd="sng" algn="ctr">
            <a:solidFill>
              <a:schemeClr val="accent1"/>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1"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16" name="矩形 115"/>
          <p:cNvSpPr/>
          <p:nvPr/>
        </p:nvSpPr>
        <p:spPr>
          <a:xfrm>
            <a:off x="10200005" y="5118100"/>
            <a:ext cx="1452880" cy="275590"/>
          </a:xfrm>
          <a:prstGeom prst="rect">
            <a:avLst/>
          </a:prstGeom>
        </p:spPr>
        <p:txBody>
          <a:bodyPr wrap="square">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采购管理</a:t>
            </a:r>
          </a:p>
        </p:txBody>
      </p:sp>
      <p:sp>
        <p:nvSpPr>
          <p:cNvPr id="117" name="矩形 116"/>
          <p:cNvSpPr/>
          <p:nvPr/>
        </p:nvSpPr>
        <p:spPr>
          <a:xfrm>
            <a:off x="10217785" y="5438775"/>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供应商管理</a:t>
            </a:r>
          </a:p>
        </p:txBody>
      </p:sp>
      <p:sp>
        <p:nvSpPr>
          <p:cNvPr id="118" name="矩形 117"/>
          <p:cNvSpPr/>
          <p:nvPr/>
        </p:nvSpPr>
        <p:spPr>
          <a:xfrm>
            <a:off x="10217785" y="5798820"/>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采购流程管理</a:t>
            </a:r>
          </a:p>
        </p:txBody>
      </p:sp>
      <p:sp>
        <p:nvSpPr>
          <p:cNvPr id="119" name="矩形 118"/>
          <p:cNvSpPr/>
          <p:nvPr/>
        </p:nvSpPr>
        <p:spPr>
          <a:xfrm>
            <a:off x="10217785" y="6132195"/>
            <a:ext cx="1463040" cy="2520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采购订单管理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12</a:t>
            </a:fld>
            <a:endParaRPr kumimoji="1" lang="zh-CN" altLang="en-US"/>
          </a:p>
        </p:txBody>
      </p:sp>
      <p:sp>
        <p:nvSpPr>
          <p:cNvPr id="13" name="主标题为方正兰亭 , 最大30pt"/>
          <p:cNvSpPr txBox="1"/>
          <p:nvPr/>
        </p:nvSpPr>
        <p:spPr>
          <a:xfrm>
            <a:off x="1123472" y="195099"/>
            <a:ext cx="2475037"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4" name="矩形 13"/>
          <p:cNvSpPr/>
          <p:nvPr/>
        </p:nvSpPr>
        <p:spPr>
          <a:xfrm>
            <a:off x="1022559" y="606415"/>
            <a:ext cx="2874505" cy="338554"/>
          </a:xfrm>
          <a:prstGeom prst="rect">
            <a:avLst/>
          </a:prstGeom>
        </p:spPr>
        <p:txBody>
          <a:bodyPr wrap="none">
            <a:spAutoFit/>
          </a:bodyPr>
          <a:lstStyle/>
          <a:p>
            <a:r>
              <a:rPr lang="zh-CN" altLang="en-US" sz="1600" dirty="0">
                <a:solidFill>
                  <a:srgbClr val="898989"/>
                </a:solidFill>
                <a:latin typeface="Microsoft YaHei Light" panose="020B0503020204020204" pitchFamily="34" charset="-122"/>
                <a:ea typeface="Microsoft YaHei Light" panose="020B0503020204020204" pitchFamily="34" charset="-122"/>
              </a:rPr>
              <a:t>团队成员及职责（</a:t>
            </a:r>
            <a:r>
              <a:rPr lang="en-US" altLang="zh-CN" sz="1600" dirty="0">
                <a:solidFill>
                  <a:srgbClr val="898989"/>
                </a:solidFill>
                <a:latin typeface="Microsoft YaHei Light" panose="020B0503020204020204" pitchFamily="34" charset="-122"/>
                <a:ea typeface="Microsoft YaHei Light" panose="020B0503020204020204" pitchFamily="34" charset="-122"/>
              </a:rPr>
              <a:t>23</a:t>
            </a:r>
            <a:r>
              <a:rPr lang="zh-CN" altLang="en-US" sz="1600" dirty="0">
                <a:solidFill>
                  <a:srgbClr val="898989"/>
                </a:solidFill>
                <a:latin typeface="Microsoft YaHei Light" panose="020B0503020204020204" pitchFamily="34" charset="-122"/>
                <a:ea typeface="Microsoft YaHei Light" panose="020B0503020204020204" pitchFamily="34" charset="-122"/>
              </a:rPr>
              <a:t>年刷新）</a:t>
            </a:r>
            <a:endParaRPr lang="en-US" altLang="zh-CN" sz="1600" dirty="0">
              <a:solidFill>
                <a:srgbClr val="898989"/>
              </a:solidFill>
              <a:latin typeface="Microsoft YaHei Light" panose="020B0503020204020204" pitchFamily="34" charset="-122"/>
              <a:ea typeface="Microsoft YaHei Light" panose="020B0503020204020204" pitchFamily="34" charset="-122"/>
            </a:endParaRPr>
          </a:p>
        </p:txBody>
      </p:sp>
      <p:sp>
        <p:nvSpPr>
          <p:cNvPr id="4" name="Rectangle 11">
            <a:extLst>
              <a:ext uri="{FF2B5EF4-FFF2-40B4-BE49-F238E27FC236}">
                <a16:creationId xmlns:a16="http://schemas.microsoft.com/office/drawing/2014/main" id="{00C6223C-4E7B-1ADA-7F64-136E22A51632}"/>
              </a:ext>
            </a:extLst>
          </p:cNvPr>
          <p:cNvSpPr/>
          <p:nvPr/>
        </p:nvSpPr>
        <p:spPr>
          <a:xfrm>
            <a:off x="1375763" y="3858075"/>
            <a:ext cx="2144831" cy="311750"/>
          </a:xfrm>
          <a:prstGeom prst="rect">
            <a:avLst/>
          </a:prstGeom>
          <a:solidFill>
            <a:schemeClr val="accent5">
              <a:lumMod val="75000"/>
            </a:schemeClr>
          </a:solidFill>
          <a:ln w="12700" cap="flat" cmpd="sng" algn="ctr">
            <a:solidFill>
              <a:schemeClr val="accent5">
                <a:lumMod val="75000"/>
              </a:schemeClr>
            </a:solid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lang="zh-CN" altLang="en-US" sz="1300" b="1" kern="0" noProof="0" dirty="0">
                <a:solidFill>
                  <a:prstClr val="white"/>
                </a:solidFill>
                <a:latin typeface="微软雅黑" panose="020B0503020204020204" pitchFamily="34" charset="-122"/>
                <a:ea typeface="微软雅黑" panose="020B0503020204020204" pitchFamily="34" charset="-122"/>
              </a:rPr>
              <a:t>业务组</a:t>
            </a:r>
            <a:endParaRPr kumimoji="0" 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2" name="Rectangle 11">
            <a:extLst>
              <a:ext uri="{FF2B5EF4-FFF2-40B4-BE49-F238E27FC236}">
                <a16:creationId xmlns:a16="http://schemas.microsoft.com/office/drawing/2014/main" id="{06A6E2CA-6835-4B92-4F72-328FD0C0D7D6}"/>
              </a:ext>
            </a:extLst>
          </p:cNvPr>
          <p:cNvSpPr/>
          <p:nvPr/>
        </p:nvSpPr>
        <p:spPr>
          <a:xfrm>
            <a:off x="3810800" y="3858075"/>
            <a:ext cx="2144831" cy="311750"/>
          </a:xfrm>
          <a:prstGeom prst="rect">
            <a:avLst/>
          </a:prstGeom>
          <a:solidFill>
            <a:schemeClr val="accent5">
              <a:lumMod val="75000"/>
            </a:schemeClr>
          </a:solidFill>
          <a:ln w="12700" cap="flat" cmpd="sng" algn="ctr">
            <a:solidFill>
              <a:schemeClr val="accent5">
                <a:lumMod val="75000"/>
              </a:schemeClr>
            </a:solid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kumimoji="0" lang="zh-CN" alt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财务组</a:t>
            </a:r>
            <a:endParaRPr kumimoji="0" 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Rectangle 11">
            <a:extLst>
              <a:ext uri="{FF2B5EF4-FFF2-40B4-BE49-F238E27FC236}">
                <a16:creationId xmlns:a16="http://schemas.microsoft.com/office/drawing/2014/main" id="{EF3DA4D8-CF60-F572-28E7-16AC73B37357}"/>
              </a:ext>
            </a:extLst>
          </p:cNvPr>
          <p:cNvSpPr/>
          <p:nvPr/>
        </p:nvSpPr>
        <p:spPr>
          <a:xfrm>
            <a:off x="6245837" y="3858075"/>
            <a:ext cx="2144831" cy="311750"/>
          </a:xfrm>
          <a:prstGeom prst="rect">
            <a:avLst/>
          </a:prstGeom>
          <a:solidFill>
            <a:schemeClr val="accent5">
              <a:lumMod val="75000"/>
            </a:schemeClr>
          </a:solidFill>
          <a:ln w="12700" cap="flat" cmpd="sng" algn="ctr">
            <a:solidFill>
              <a:schemeClr val="accent5">
                <a:lumMod val="75000"/>
              </a:schemeClr>
            </a:solid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kumimoji="0" lang="zh-CN" alt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数字化产品组</a:t>
            </a:r>
            <a:endParaRPr kumimoji="0" 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Rectangle 11">
            <a:extLst>
              <a:ext uri="{FF2B5EF4-FFF2-40B4-BE49-F238E27FC236}">
                <a16:creationId xmlns:a16="http://schemas.microsoft.com/office/drawing/2014/main" id="{0888673E-74E2-1ABE-C0D3-BA5E42DF9D62}"/>
              </a:ext>
            </a:extLst>
          </p:cNvPr>
          <p:cNvSpPr/>
          <p:nvPr/>
        </p:nvSpPr>
        <p:spPr>
          <a:xfrm>
            <a:off x="8680873" y="3858075"/>
            <a:ext cx="2144831" cy="311750"/>
          </a:xfrm>
          <a:prstGeom prst="rect">
            <a:avLst/>
          </a:prstGeom>
          <a:solidFill>
            <a:schemeClr val="accent5">
              <a:lumMod val="75000"/>
            </a:schemeClr>
          </a:solidFill>
          <a:ln w="12700" cap="flat" cmpd="sng" algn="ctr">
            <a:solidFill>
              <a:schemeClr val="accent5">
                <a:lumMod val="75000"/>
              </a:schemeClr>
            </a:solid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kumimoji="0" lang="zh-CN" alt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流程</a:t>
            </a:r>
            <a:r>
              <a:rPr lang="zh-CN" altLang="en-US" sz="1300" b="1" kern="0" dirty="0">
                <a:solidFill>
                  <a:prstClr val="white"/>
                </a:solidFill>
                <a:latin typeface="微软雅黑" panose="020B0503020204020204" pitchFamily="34" charset="-122"/>
                <a:ea typeface="微软雅黑" panose="020B0503020204020204" pitchFamily="34" charset="-122"/>
              </a:rPr>
              <a:t>支持</a:t>
            </a:r>
            <a:r>
              <a:rPr kumimoji="0" lang="zh-CN" alt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组</a:t>
            </a:r>
            <a:endParaRPr kumimoji="0" lang="en-US" sz="13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5" name="Rectangle 3">
            <a:extLst>
              <a:ext uri="{FF2B5EF4-FFF2-40B4-BE49-F238E27FC236}">
                <a16:creationId xmlns:a16="http://schemas.microsoft.com/office/drawing/2014/main" id="{AB56B529-ECE0-2535-F241-21400774DA2B}"/>
              </a:ext>
            </a:extLst>
          </p:cNvPr>
          <p:cNvSpPr/>
          <p:nvPr/>
        </p:nvSpPr>
        <p:spPr>
          <a:xfrm>
            <a:off x="4901953" y="1286985"/>
            <a:ext cx="2388095" cy="369434"/>
          </a:xfrm>
          <a:prstGeom prst="rect">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1219140" eaLnBrk="1" fontAlgn="auto" latinLnBrk="0" hangingPunct="1">
              <a:lnSpc>
                <a:spcPct val="100000"/>
              </a:lnSpc>
              <a:spcBef>
                <a:spcPts val="1200"/>
              </a:spcBef>
              <a:spcAft>
                <a:spcPts val="0"/>
              </a:spcAft>
              <a:buClrTx/>
              <a:buSzTx/>
              <a:buFontTx/>
              <a:buNone/>
              <a:tabLst/>
              <a:defRPr/>
            </a:pPr>
            <a:r>
              <a:rPr kumimoji="0" lang="en-US" altLang="zh-CN"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Sponsor</a:t>
            </a:r>
            <a:r>
              <a:rPr kumimoji="0" lang="zh-CN" altLang="en-US"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r>
              <a:rPr lang="zh-CN" altLang="en-US" sz="1400" b="1" kern="0" dirty="0">
                <a:solidFill>
                  <a:prstClr val="white"/>
                </a:solidFill>
                <a:latin typeface="微软雅黑" panose="020B0503020204020204" pitchFamily="34" charset="-122"/>
                <a:ea typeface="微软雅黑" panose="020B0503020204020204" pitchFamily="34" charset="-122"/>
              </a:rPr>
              <a:t>孙然</a:t>
            </a:r>
            <a:endParaRPr kumimoji="0" lang="en-US" altLang="zh-CN" sz="1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Rectangle 11">
            <a:extLst>
              <a:ext uri="{FF2B5EF4-FFF2-40B4-BE49-F238E27FC236}">
                <a16:creationId xmlns:a16="http://schemas.microsoft.com/office/drawing/2014/main" id="{63E4D298-C8FF-E9C2-C136-30AC4EA552E6}"/>
              </a:ext>
            </a:extLst>
          </p:cNvPr>
          <p:cNvSpPr/>
          <p:nvPr/>
        </p:nvSpPr>
        <p:spPr>
          <a:xfrm>
            <a:off x="6519891" y="2838623"/>
            <a:ext cx="2081368" cy="466467"/>
          </a:xfrm>
          <a:prstGeom prst="rect">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1219140" eaLnBrk="1" fontAlgn="auto" latinLnBrk="0" hangingPunct="1">
              <a:lnSpc>
                <a:spcPct val="100000"/>
              </a:lnSpc>
              <a:spcBef>
                <a:spcPts val="300"/>
              </a:spcBef>
              <a:spcAft>
                <a:spcPts val="0"/>
              </a:spcAft>
              <a:buClrTx/>
              <a:buSzTx/>
              <a:buFontTx/>
              <a:buNone/>
              <a:tabLst/>
              <a:defRPr/>
            </a:pPr>
            <a:r>
              <a:rPr kumimoji="0" lang="en-US" altLang="zh-CN"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PMO</a:t>
            </a:r>
            <a:r>
              <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：黄钰棋</a:t>
            </a:r>
            <a:r>
              <a:rPr kumimoji="0" lang="en-US" altLang="zh-CN"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a:t>
            </a:r>
            <a:r>
              <a:rPr lang="zh-CN" altLang="en-US" sz="1200" b="1" kern="0" dirty="0">
                <a:solidFill>
                  <a:srgbClr val="FFFFFF"/>
                </a:solidFill>
                <a:latin typeface="微软雅黑" panose="020B0503020204020204" pitchFamily="34" charset="-122"/>
                <a:ea typeface="微软雅黑" panose="020B0503020204020204" pitchFamily="34" charset="-122"/>
              </a:rPr>
              <a:t>何安杰</a:t>
            </a:r>
            <a:endParaRPr kumimoji="0" lang="en-US" altLang="zh-CN"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7" name="Rectangle 5">
            <a:extLst>
              <a:ext uri="{FF2B5EF4-FFF2-40B4-BE49-F238E27FC236}">
                <a16:creationId xmlns:a16="http://schemas.microsoft.com/office/drawing/2014/main" id="{231BE9B7-73EF-FB63-49D9-F8D2BED671CB}"/>
              </a:ext>
            </a:extLst>
          </p:cNvPr>
          <p:cNvSpPr/>
          <p:nvPr/>
        </p:nvSpPr>
        <p:spPr>
          <a:xfrm>
            <a:off x="4901953" y="1947207"/>
            <a:ext cx="2388095" cy="475454"/>
          </a:xfrm>
          <a:prstGeom prst="rect">
            <a:avLst/>
          </a:prstGeom>
          <a:solidFill>
            <a:schemeClr val="accent5">
              <a:lumMod val="75000"/>
            </a:schemeClr>
          </a:solidFill>
          <a:ln w="12700" cap="flat" cmpd="sng" algn="ctr">
            <a:noFill/>
            <a:prstDash val="solid"/>
            <a:miter lim="800000"/>
          </a:ln>
          <a:effectLst/>
        </p:spPr>
        <p:txBody>
          <a:bodyPr rtlCol="0" anchor="ctr"/>
          <a:lstStyle/>
          <a:p>
            <a:pPr marL="0" marR="0" lvl="0" indent="0" algn="ctr" defTabSz="1219140" eaLnBrk="1" fontAlgn="auto" latinLnBrk="0" hangingPunct="1">
              <a:lnSpc>
                <a:spcPct val="100000"/>
              </a:lnSpc>
              <a:spcBef>
                <a:spcPts val="400"/>
              </a:spcBef>
              <a:spcAft>
                <a:spcPts val="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项目经理：丁振东</a:t>
            </a:r>
          </a:p>
        </p:txBody>
      </p:sp>
      <p:sp>
        <p:nvSpPr>
          <p:cNvPr id="38" name="文本框 37">
            <a:extLst>
              <a:ext uri="{FF2B5EF4-FFF2-40B4-BE49-F238E27FC236}">
                <a16:creationId xmlns:a16="http://schemas.microsoft.com/office/drawing/2014/main" id="{D1D57D00-7A31-29C2-B17F-6EDBD1C782AE}"/>
              </a:ext>
            </a:extLst>
          </p:cNvPr>
          <p:cNvSpPr txBox="1"/>
          <p:nvPr/>
        </p:nvSpPr>
        <p:spPr bwMode="gray">
          <a:xfrm>
            <a:off x="1375763" y="4158290"/>
            <a:ext cx="2144831" cy="965255"/>
          </a:xfrm>
          <a:prstGeom prst="rect">
            <a:avLst/>
          </a:prstGeom>
          <a:solidFill>
            <a:schemeClr val="bg1"/>
          </a:solidFill>
          <a:ln>
            <a:solidFill>
              <a:schemeClr val="accent5">
                <a:lumMod val="75000"/>
              </a:schemeClr>
            </a:solidFill>
          </a:ln>
        </p:spPr>
        <p:txBody>
          <a:bodyPr wrap="square" lIns="36000" tIns="36000" rIns="36000" bIns="36000" rtlCol="0">
            <a:spAutoFit/>
          </a:bodyPr>
          <a:lstStyle/>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组长：陈桦</a:t>
            </a:r>
            <a:endParaRPr lang="en-US" altLang="zh-CN" sz="1200" dirty="0">
              <a:solidFill>
                <a:srgbClr val="1A1918"/>
              </a:solidFill>
              <a:latin typeface="微软雅黑" panose="020B0503020204020204" pitchFamily="34" charset="-122"/>
              <a:ea typeface="微软雅黑" panose="020B0503020204020204" pitchFamily="34" charset="-122"/>
            </a:endParaRPr>
          </a:p>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拓展人员：吴波、肖炜、钟奇、吴红艳、杨延超、肖丽、刘德建、王一风、谢志兴、李新梅</a:t>
            </a:r>
            <a:endParaRPr lang="en-US" altLang="zh-CN" sz="1200" dirty="0">
              <a:solidFill>
                <a:srgbClr val="1A1918"/>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E1497A84-2E33-01FB-5FE5-69A1C83DBF1B}"/>
              </a:ext>
            </a:extLst>
          </p:cNvPr>
          <p:cNvSpPr txBox="1"/>
          <p:nvPr/>
        </p:nvSpPr>
        <p:spPr bwMode="gray">
          <a:xfrm>
            <a:off x="3810800" y="4158290"/>
            <a:ext cx="2144831" cy="965255"/>
          </a:xfrm>
          <a:prstGeom prst="rect">
            <a:avLst/>
          </a:prstGeom>
          <a:solidFill>
            <a:schemeClr val="bg1"/>
          </a:solidFill>
          <a:ln>
            <a:solidFill>
              <a:schemeClr val="accent5">
                <a:lumMod val="75000"/>
              </a:schemeClr>
            </a:solidFill>
          </a:ln>
        </p:spPr>
        <p:txBody>
          <a:bodyPr wrap="square" lIns="36000" tIns="36000" rIns="36000" bIns="36000" rtlCol="0">
            <a:spAutoFit/>
          </a:bodyPr>
          <a:lstStyle/>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组长：孙宇辉</a:t>
            </a:r>
            <a:endParaRPr lang="en-US" altLang="zh-CN" sz="1200" dirty="0">
              <a:solidFill>
                <a:srgbClr val="1A1918"/>
              </a:solidFill>
              <a:latin typeface="微软雅黑" panose="020B0503020204020204" pitchFamily="34" charset="-122"/>
              <a:ea typeface="微软雅黑" panose="020B0503020204020204" pitchFamily="34" charset="-122"/>
            </a:endParaRPr>
          </a:p>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拓展人员：谢自珍、石希贤、覃源朝、黎文娟、凌小妹、许天彩</a:t>
            </a:r>
          </a:p>
        </p:txBody>
      </p:sp>
      <p:sp>
        <p:nvSpPr>
          <p:cNvPr id="40" name="文本框 39">
            <a:extLst>
              <a:ext uri="{FF2B5EF4-FFF2-40B4-BE49-F238E27FC236}">
                <a16:creationId xmlns:a16="http://schemas.microsoft.com/office/drawing/2014/main" id="{72BFB6D6-0BB8-1299-1389-A3FFE528F979}"/>
              </a:ext>
            </a:extLst>
          </p:cNvPr>
          <p:cNvSpPr txBox="1"/>
          <p:nvPr/>
        </p:nvSpPr>
        <p:spPr bwMode="gray">
          <a:xfrm>
            <a:off x="6245837" y="4158290"/>
            <a:ext cx="2144831" cy="965255"/>
          </a:xfrm>
          <a:prstGeom prst="rect">
            <a:avLst/>
          </a:prstGeom>
          <a:solidFill>
            <a:schemeClr val="bg1"/>
          </a:solidFill>
          <a:ln>
            <a:solidFill>
              <a:schemeClr val="accent5">
                <a:lumMod val="75000"/>
              </a:schemeClr>
            </a:solidFill>
          </a:ln>
        </p:spPr>
        <p:txBody>
          <a:bodyPr wrap="square" lIns="36000" tIns="36000" rIns="36000" bIns="36000" rtlCol="0">
            <a:noAutofit/>
          </a:bodyPr>
          <a:lstStyle/>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组长：王斌、沈旭明</a:t>
            </a:r>
            <a:endParaRPr lang="en-US" altLang="zh-CN" sz="1200" dirty="0">
              <a:solidFill>
                <a:srgbClr val="1A1918"/>
              </a:solidFill>
              <a:latin typeface="微软雅黑" panose="020B0503020204020204" pitchFamily="34" charset="-122"/>
              <a:ea typeface="微软雅黑" panose="020B0503020204020204" pitchFamily="34" charset="-122"/>
            </a:endParaRPr>
          </a:p>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组员：吴炯明</a:t>
            </a:r>
          </a:p>
        </p:txBody>
      </p:sp>
      <p:sp>
        <p:nvSpPr>
          <p:cNvPr id="41" name="文本框 40">
            <a:extLst>
              <a:ext uri="{FF2B5EF4-FFF2-40B4-BE49-F238E27FC236}">
                <a16:creationId xmlns:a16="http://schemas.microsoft.com/office/drawing/2014/main" id="{7FD60EE0-C133-E7CB-1B61-BEA4C7391C2B}"/>
              </a:ext>
            </a:extLst>
          </p:cNvPr>
          <p:cNvSpPr txBox="1"/>
          <p:nvPr/>
        </p:nvSpPr>
        <p:spPr bwMode="gray">
          <a:xfrm>
            <a:off x="8680873" y="4158290"/>
            <a:ext cx="2144831" cy="965255"/>
          </a:xfrm>
          <a:prstGeom prst="rect">
            <a:avLst/>
          </a:prstGeom>
          <a:solidFill>
            <a:schemeClr val="bg1"/>
          </a:solidFill>
          <a:ln>
            <a:solidFill>
              <a:schemeClr val="accent5">
                <a:lumMod val="75000"/>
              </a:schemeClr>
            </a:solidFill>
          </a:ln>
        </p:spPr>
        <p:txBody>
          <a:bodyPr wrap="square" lIns="36000" tIns="36000" rIns="36000" bIns="36000" rtlCol="0">
            <a:noAutofit/>
          </a:bodyPr>
          <a:lstStyle/>
          <a:p>
            <a:pPr algn="ctr" defTabSz="711200">
              <a:spcBef>
                <a:spcPts val="1200"/>
              </a:spcBef>
            </a:pPr>
            <a:r>
              <a:rPr lang="zh-CN" altLang="en-US" sz="1200" dirty="0">
                <a:solidFill>
                  <a:srgbClr val="1A1918"/>
                </a:solidFill>
                <a:latin typeface="微软雅黑" panose="020B0503020204020204" pitchFamily="34" charset="-122"/>
                <a:ea typeface="微软雅黑" panose="020B0503020204020204" pitchFamily="34" charset="-122"/>
              </a:rPr>
              <a:t>流程专家：刘雷</a:t>
            </a:r>
          </a:p>
        </p:txBody>
      </p:sp>
      <p:cxnSp>
        <p:nvCxnSpPr>
          <p:cNvPr id="42" name="肘形连接符 49">
            <a:extLst>
              <a:ext uri="{FF2B5EF4-FFF2-40B4-BE49-F238E27FC236}">
                <a16:creationId xmlns:a16="http://schemas.microsoft.com/office/drawing/2014/main" id="{99AB3216-AA16-D7DD-8905-4AD4C3D55477}"/>
              </a:ext>
            </a:extLst>
          </p:cNvPr>
          <p:cNvCxnSpPr>
            <a:stCxn id="35" idx="2"/>
            <a:endCxn id="37" idx="0"/>
          </p:cNvCxnSpPr>
          <p:nvPr/>
        </p:nvCxnSpPr>
        <p:spPr>
          <a:xfrm rot="5400000">
            <a:off x="5956957" y="1808163"/>
            <a:ext cx="290788" cy="0"/>
          </a:xfrm>
          <a:prstGeom prst="bentConnector3">
            <a:avLst/>
          </a:prstGeom>
          <a:ln w="9525"/>
        </p:spPr>
        <p:style>
          <a:lnRef idx="1">
            <a:schemeClr val="accent1"/>
          </a:lnRef>
          <a:fillRef idx="0">
            <a:schemeClr val="accent1"/>
          </a:fillRef>
          <a:effectRef idx="0">
            <a:schemeClr val="accent1"/>
          </a:effectRef>
          <a:fontRef idx="minor">
            <a:schemeClr val="tx1"/>
          </a:fontRef>
        </p:style>
      </p:cxnSp>
      <p:cxnSp>
        <p:nvCxnSpPr>
          <p:cNvPr id="43" name="肘形连接符 50">
            <a:extLst>
              <a:ext uri="{FF2B5EF4-FFF2-40B4-BE49-F238E27FC236}">
                <a16:creationId xmlns:a16="http://schemas.microsoft.com/office/drawing/2014/main" id="{983A148B-6DD4-FA20-7107-4D14E12A9A83}"/>
              </a:ext>
            </a:extLst>
          </p:cNvPr>
          <p:cNvCxnSpPr>
            <a:cxnSpLocks/>
            <a:stCxn id="37" idx="2"/>
            <a:endCxn id="36" idx="1"/>
          </p:cNvCxnSpPr>
          <p:nvPr/>
        </p:nvCxnSpPr>
        <p:spPr>
          <a:xfrm rot="16200000" flipH="1">
            <a:off x="5983348" y="2535314"/>
            <a:ext cx="649196" cy="423890"/>
          </a:xfrm>
          <a:prstGeom prst="bentConnector2">
            <a:avLst/>
          </a:prstGeom>
          <a:ln w="9525"/>
        </p:spPr>
        <p:style>
          <a:lnRef idx="1">
            <a:schemeClr val="accent1"/>
          </a:lnRef>
          <a:fillRef idx="0">
            <a:schemeClr val="accent1"/>
          </a:fillRef>
          <a:effectRef idx="0">
            <a:schemeClr val="accent1"/>
          </a:effectRef>
          <a:fontRef idx="minor">
            <a:schemeClr val="tx1"/>
          </a:fontRef>
        </p:style>
      </p:cxnSp>
      <p:cxnSp>
        <p:nvCxnSpPr>
          <p:cNvPr id="44" name="肘形连接符 53">
            <a:extLst>
              <a:ext uri="{FF2B5EF4-FFF2-40B4-BE49-F238E27FC236}">
                <a16:creationId xmlns:a16="http://schemas.microsoft.com/office/drawing/2014/main" id="{86782F7D-550B-AB12-052E-3E448389FCE0}"/>
              </a:ext>
            </a:extLst>
          </p:cNvPr>
          <p:cNvCxnSpPr>
            <a:stCxn id="32" idx="0"/>
            <a:endCxn id="4" idx="0"/>
          </p:cNvCxnSpPr>
          <p:nvPr/>
        </p:nvCxnSpPr>
        <p:spPr>
          <a:xfrm rot="16200000" flipV="1">
            <a:off x="3665698" y="2640556"/>
            <a:ext cx="12700" cy="2435037"/>
          </a:xfrm>
          <a:prstGeom prst="bentConnector3">
            <a:avLst>
              <a:gd name="adj1" fmla="val 1800000"/>
            </a:avLst>
          </a:prstGeom>
          <a:ln w="9525"/>
        </p:spPr>
        <p:style>
          <a:lnRef idx="1">
            <a:schemeClr val="accent1"/>
          </a:lnRef>
          <a:fillRef idx="0">
            <a:schemeClr val="accent1"/>
          </a:fillRef>
          <a:effectRef idx="0">
            <a:schemeClr val="accent1"/>
          </a:effectRef>
          <a:fontRef idx="minor">
            <a:schemeClr val="tx1"/>
          </a:fontRef>
        </p:style>
      </p:cxnSp>
      <p:cxnSp>
        <p:nvCxnSpPr>
          <p:cNvPr id="45" name="肘形连接符 56">
            <a:extLst>
              <a:ext uri="{FF2B5EF4-FFF2-40B4-BE49-F238E27FC236}">
                <a16:creationId xmlns:a16="http://schemas.microsoft.com/office/drawing/2014/main" id="{8486C5D3-A811-F574-EF56-6A6A9C9FEB46}"/>
              </a:ext>
            </a:extLst>
          </p:cNvPr>
          <p:cNvCxnSpPr>
            <a:stCxn id="32" idx="0"/>
            <a:endCxn id="33" idx="0"/>
          </p:cNvCxnSpPr>
          <p:nvPr/>
        </p:nvCxnSpPr>
        <p:spPr>
          <a:xfrm rot="5400000" flipH="1" flipV="1">
            <a:off x="6100734" y="2640557"/>
            <a:ext cx="12700" cy="2435037"/>
          </a:xfrm>
          <a:prstGeom prst="bentConnector3">
            <a:avLst>
              <a:gd name="adj1" fmla="val 1800000"/>
            </a:avLst>
          </a:prstGeom>
          <a:ln w="9525"/>
        </p:spPr>
        <p:style>
          <a:lnRef idx="1">
            <a:schemeClr val="accent1"/>
          </a:lnRef>
          <a:fillRef idx="0">
            <a:schemeClr val="accent1"/>
          </a:fillRef>
          <a:effectRef idx="0">
            <a:schemeClr val="accent1"/>
          </a:effectRef>
          <a:fontRef idx="minor">
            <a:schemeClr val="tx1"/>
          </a:fontRef>
        </p:style>
      </p:cxnSp>
      <p:cxnSp>
        <p:nvCxnSpPr>
          <p:cNvPr id="46" name="肘形连接符 59">
            <a:extLst>
              <a:ext uri="{FF2B5EF4-FFF2-40B4-BE49-F238E27FC236}">
                <a16:creationId xmlns:a16="http://schemas.microsoft.com/office/drawing/2014/main" id="{EB5FA005-685A-9485-5067-90C963719844}"/>
              </a:ext>
            </a:extLst>
          </p:cNvPr>
          <p:cNvCxnSpPr>
            <a:stCxn id="34" idx="0"/>
            <a:endCxn id="33" idx="0"/>
          </p:cNvCxnSpPr>
          <p:nvPr/>
        </p:nvCxnSpPr>
        <p:spPr>
          <a:xfrm rot="16200000" flipV="1">
            <a:off x="8535771" y="2640557"/>
            <a:ext cx="12700" cy="2435036"/>
          </a:xfrm>
          <a:prstGeom prst="bentConnector3">
            <a:avLst>
              <a:gd name="adj1" fmla="val 1800000"/>
            </a:avLst>
          </a:prstGeom>
          <a:ln w="9525"/>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5B6B1F4A-ADE6-C7AD-083A-C8FF499452CD}"/>
              </a:ext>
            </a:extLst>
          </p:cNvPr>
          <p:cNvCxnSpPr>
            <a:stCxn id="37" idx="2"/>
          </p:cNvCxnSpPr>
          <p:nvPr/>
        </p:nvCxnSpPr>
        <p:spPr>
          <a:xfrm flipH="1">
            <a:off x="6096000" y="2422661"/>
            <a:ext cx="1" cy="1218775"/>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21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13</a:t>
            </a:fld>
            <a:endParaRPr kumimoji="1" lang="zh-CN" altLang="en-US"/>
          </a:p>
        </p:txBody>
      </p:sp>
      <p:sp>
        <p:nvSpPr>
          <p:cNvPr id="13" name="主标题为方正兰亭 , 最大30pt"/>
          <p:cNvSpPr txBox="1"/>
          <p:nvPr/>
        </p:nvSpPr>
        <p:spPr>
          <a:xfrm>
            <a:off x="1123472" y="195099"/>
            <a:ext cx="2475037"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4" name="矩形 13"/>
          <p:cNvSpPr/>
          <p:nvPr/>
        </p:nvSpPr>
        <p:spPr>
          <a:xfrm>
            <a:off x="1022559" y="606415"/>
            <a:ext cx="2874505" cy="338554"/>
          </a:xfrm>
          <a:prstGeom prst="rect">
            <a:avLst/>
          </a:prstGeom>
        </p:spPr>
        <p:txBody>
          <a:bodyPr wrap="none">
            <a:spAutoFit/>
          </a:bodyPr>
          <a:lstStyle/>
          <a:p>
            <a:r>
              <a:rPr lang="zh-CN" altLang="en-US" sz="1600" dirty="0">
                <a:solidFill>
                  <a:srgbClr val="898989"/>
                </a:solidFill>
                <a:latin typeface="Microsoft YaHei Light" panose="020B0503020204020204" pitchFamily="34" charset="-122"/>
                <a:ea typeface="Microsoft YaHei Light" panose="020B0503020204020204" pitchFamily="34" charset="-122"/>
              </a:rPr>
              <a:t>团队成员及职责（</a:t>
            </a:r>
            <a:r>
              <a:rPr lang="en-US" altLang="zh-CN" sz="1600" dirty="0">
                <a:solidFill>
                  <a:srgbClr val="898989"/>
                </a:solidFill>
                <a:latin typeface="Microsoft YaHei Light" panose="020B0503020204020204" pitchFamily="34" charset="-122"/>
                <a:ea typeface="Microsoft YaHei Light" panose="020B0503020204020204" pitchFamily="34" charset="-122"/>
              </a:rPr>
              <a:t>23</a:t>
            </a:r>
            <a:r>
              <a:rPr lang="zh-CN" altLang="en-US" sz="1600" dirty="0">
                <a:solidFill>
                  <a:srgbClr val="898989"/>
                </a:solidFill>
                <a:latin typeface="Microsoft YaHei Light" panose="020B0503020204020204" pitchFamily="34" charset="-122"/>
                <a:ea typeface="Microsoft YaHei Light" panose="020B0503020204020204" pitchFamily="34" charset="-122"/>
              </a:rPr>
              <a:t>年刷新）</a:t>
            </a:r>
            <a:endParaRPr lang="en-US" altLang="zh-CN" sz="1600" dirty="0">
              <a:solidFill>
                <a:srgbClr val="898989"/>
              </a:solidFill>
              <a:latin typeface="Microsoft YaHei Light" panose="020B0503020204020204" pitchFamily="34" charset="-122"/>
              <a:ea typeface="Microsoft YaHei Light" panose="020B0503020204020204" pitchFamily="34" charset="-122"/>
            </a:endParaRPr>
          </a:p>
        </p:txBody>
      </p:sp>
      <p:graphicFrame>
        <p:nvGraphicFramePr>
          <p:cNvPr id="3" name="表格 3">
            <a:extLst>
              <a:ext uri="{FF2B5EF4-FFF2-40B4-BE49-F238E27FC236}">
                <a16:creationId xmlns:a16="http://schemas.microsoft.com/office/drawing/2014/main" id="{76C1FAAA-2A99-85CD-B9A0-652D249210A8}"/>
              </a:ext>
            </a:extLst>
          </p:cNvPr>
          <p:cNvGraphicFramePr>
            <a:graphicFrameLocks noGrp="1"/>
          </p:cNvGraphicFramePr>
          <p:nvPr>
            <p:extLst>
              <p:ext uri="{D42A27DB-BD31-4B8C-83A1-F6EECF244321}">
                <p14:modId xmlns:p14="http://schemas.microsoft.com/office/powerpoint/2010/main" val="2052647902"/>
              </p:ext>
            </p:extLst>
          </p:nvPr>
        </p:nvGraphicFramePr>
        <p:xfrm>
          <a:off x="623888" y="1158263"/>
          <a:ext cx="10944225" cy="4355476"/>
        </p:xfrm>
        <a:graphic>
          <a:graphicData uri="http://schemas.openxmlformats.org/drawingml/2006/table">
            <a:tbl>
              <a:tblPr>
                <a:tableStyleId>{5C22544A-7EE6-4342-B048-85BDC9FD1C3A}</a:tableStyleId>
              </a:tblPr>
              <a:tblGrid>
                <a:gridCol w="1800084">
                  <a:extLst>
                    <a:ext uri="{9D8B030D-6E8A-4147-A177-3AD203B41FA5}">
                      <a16:colId xmlns:a16="http://schemas.microsoft.com/office/drawing/2014/main" val="20000"/>
                    </a:ext>
                  </a:extLst>
                </a:gridCol>
                <a:gridCol w="9144141">
                  <a:extLst>
                    <a:ext uri="{9D8B030D-6E8A-4147-A177-3AD203B41FA5}">
                      <a16:colId xmlns:a16="http://schemas.microsoft.com/office/drawing/2014/main" val="20002"/>
                    </a:ext>
                  </a:extLst>
                </a:gridCol>
              </a:tblGrid>
              <a:tr h="455595">
                <a:tc>
                  <a:txBody>
                    <a:bodyPr/>
                    <a:lstStyle/>
                    <a:p>
                      <a:pPr marL="0" indent="0" algn="ctr">
                        <a:spcAft>
                          <a:spcPts val="0"/>
                        </a:spcAft>
                        <a:buFontTx/>
                        <a:buNone/>
                      </a:pPr>
                      <a:r>
                        <a:rPr lang="zh-CN" altLang="en-US" sz="1100" b="1" dirty="0">
                          <a:solidFill>
                            <a:schemeClr val="bg1"/>
                          </a:solidFill>
                          <a:effectLst/>
                          <a:latin typeface="微软雅黑" panose="020B0503020204020204" pitchFamily="34" charset="-122"/>
                          <a:ea typeface="微软雅黑" panose="020B0503020204020204" pitchFamily="34" charset="-122"/>
                        </a:rPr>
                        <a:t>角色</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rPr>
                        <a:t>主要</a:t>
                      </a:r>
                      <a:r>
                        <a:rPr lang="zh-CN" altLang="zh-CN" sz="1100" b="1" dirty="0">
                          <a:solidFill>
                            <a:schemeClr val="bg1"/>
                          </a:solidFill>
                          <a:effectLst/>
                          <a:latin typeface="微软雅黑" panose="020B0503020204020204" pitchFamily="34" charset="-122"/>
                          <a:ea typeface="微软雅黑" panose="020B0503020204020204" pitchFamily="34" charset="-122"/>
                        </a:rPr>
                        <a:t>职责</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0001"/>
                  </a:ext>
                </a:extLst>
              </a:tr>
              <a:tr h="455595">
                <a:tc>
                  <a:txBody>
                    <a:bodyPr/>
                    <a:lstStyle/>
                    <a:p>
                      <a:pPr marL="0" indent="0" algn="ctr">
                        <a:spcAft>
                          <a:spcPts val="0"/>
                        </a:spcAft>
                        <a:buFontTx/>
                        <a:buNone/>
                      </a:pP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Sponsor</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审议项目商业价值，审议批准项目的立项注册。</a:t>
                      </a:r>
                    </a:p>
                    <a:p>
                      <a:pPr marL="171450" marR="243840" lvl="0" indent="-171450" fontAlgn="base">
                        <a:lnSpc>
                          <a:spcPct val="103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任命</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项目经理</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，审议批准</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组织设置，授权</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项目经理</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牵头并协同成员对项目进行决策管理。</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审议批准项目的验收和关闭。</a:t>
                      </a:r>
                    </a:p>
                    <a:p>
                      <a:pPr marL="171450" indent="-17145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协调和保障财经项目的资源需求。</a:t>
                      </a:r>
                      <a:endPar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316214"/>
                  </a:ext>
                </a:extLst>
              </a:tr>
              <a:tr h="455595">
                <a:tc>
                  <a:txBody>
                    <a:bodyPr/>
                    <a:lstStyle/>
                    <a:p>
                      <a:pPr marL="0" indent="0" algn="ctr">
                        <a:spcAft>
                          <a:spcPts val="0"/>
                        </a:spcAft>
                        <a:buFontTx/>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项目经理</a:t>
                      </a:r>
                      <a:endPar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负责拟定项目的总体工作意图、目标、策略、蓝图规划及实施计划。</a:t>
                      </a:r>
                    </a:p>
                    <a:p>
                      <a:pPr marL="171450" marR="243840" lvl="0" indent="-171450" fontAlgn="base">
                        <a:lnSpc>
                          <a:spcPct val="106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拟定项目</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的</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组织设置，负责项目的团队建设，授权</a:t>
                      </a:r>
                      <a:r>
                        <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PMO</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对项目进行日常管理。</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审议项目群拉通输出的流程体系架构、数字化体系架构及组织调整建议的阶段性成果。</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审议项目的重大问题并对问题进行决策，组织开展项目及各子项目的验收和关闭工作。</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组织开展项目的汇报决策会。</a:t>
                      </a:r>
                    </a:p>
                    <a:p>
                      <a:pPr marL="171450" indent="-17145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协调和保障各子项目的资源需求。</a:t>
                      </a:r>
                      <a:endPar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5595">
                <a:tc>
                  <a:txBody>
                    <a:bodyPr/>
                    <a:lstStyle/>
                    <a:p>
                      <a:pPr marL="0" indent="0" algn="ctr">
                        <a:spcAft>
                          <a:spcPts val="0"/>
                        </a:spcAft>
                        <a:buFontTx/>
                        <a:buNone/>
                      </a:pP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PMO</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负责营造</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项目稳定运行</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环境，包括外部资源沟通、跨部门协调、拉通机制拟定等。</a:t>
                      </a:r>
                    </a:p>
                    <a:p>
                      <a:pPr marL="171450" marR="243840" lvl="0" indent="-171450" fontAlgn="base">
                        <a:lnSpc>
                          <a:spcPct val="103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负责日常运作管理，落实</a:t>
                      </a:r>
                      <a:r>
                        <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Sponsor</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、项目经理</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交代的各项问题的跟进闭环，落实决策会的组织准备。</a:t>
                      </a:r>
                    </a:p>
                    <a:p>
                      <a:pPr marL="171450" marR="243840" lvl="0" indent="-171450" fontAlgn="base">
                        <a:lnSpc>
                          <a:spcPct val="107000"/>
                        </a:lnSpc>
                        <a:spcAft>
                          <a:spcPts val="20"/>
                        </a:spcAft>
                        <a:buClr>
                          <a:srgbClr val="000000"/>
                        </a:buClr>
                        <a:buSzPts val="1200"/>
                        <a:buFont typeface="Arial" panose="020B0604020202020204" pitchFamily="34" charset="0"/>
                        <a:buChar char="•"/>
                      </a:pP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负责项目</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宣贯</a:t>
                      </a:r>
                      <a:r>
                        <a:rPr lang="zh-CN"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工作，包括相关材料的撰写、汇报安排及资料存档等。</a:t>
                      </a:r>
                      <a:endPar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5452399"/>
                  </a:ext>
                </a:extLst>
              </a:tr>
              <a:tr h="455595">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业务组</a:t>
                      </a:r>
                      <a:endParaRPr lang="zh-CN"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对项目方案策划中涉及职能本部门的问题给予咨询解答与解决方法输出。</a:t>
                      </a:r>
                      <a:endPar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p>
                      <a:pPr marL="171450" indent="-171450">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对项目推进过程中涉及的需求给予支持。</a:t>
                      </a:r>
                    </a:p>
                    <a:p>
                      <a:pPr marL="171450" indent="-171450">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完成项目组长交付的其他事项。</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55595">
                <a:tc>
                  <a:txBody>
                    <a:bodyPr/>
                    <a:lstStyle/>
                    <a:p>
                      <a:pPr marL="0" indent="0" algn="ctr">
                        <a:spcAft>
                          <a:spcPts val="0"/>
                        </a:spcAft>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财务组</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负责会计核算科目统一口径，协助各中心梳理财务流程。</a:t>
                      </a:r>
                      <a:endPar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拉通共享财务系统的研发团队，实现财务流程在项目管理系统上的连通。</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7840806"/>
                  </a:ext>
                </a:extLst>
              </a:tr>
              <a:tr h="455595">
                <a:tc>
                  <a:txBody>
                    <a:bodyPr/>
                    <a:lstStyle/>
                    <a:p>
                      <a:pPr marL="0" indent="0" algn="ctr">
                        <a:spcAft>
                          <a:spcPts val="0"/>
                        </a:spcAft>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数字化产品组</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负责项目中所涉及的产品规划、需求调研、产品设计及产品迭代管理。</a:t>
                      </a:r>
                    </a:p>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协调产品设计与</a:t>
                      </a:r>
                      <a:r>
                        <a:rPr lang="en-US" altLang="zh-CN"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IT</a:t>
                      </a: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研发的资源对接，保证产品按时上线，并对产品的全生命周期进行管理。</a:t>
                      </a:r>
                    </a:p>
                    <a:p>
                      <a:pPr marL="171450" indent="-171450" algn="l">
                        <a:buFont typeface="Arial" panose="020B0604020202020204" pitchFamily="34" charset="0"/>
                        <a:buChar char="•"/>
                      </a:pPr>
                      <a:r>
                        <a:rPr lang="zh-CN" altLang="en-US" sz="1000" u="none" strike="noStrike" kern="10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协助运营推广组开展产品培训与运营工作。</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56193"/>
                  </a:ext>
                </a:extLst>
              </a:tr>
              <a:tr h="455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流程支持组</a:t>
                      </a:r>
                      <a:endParaRPr lang="zh-CN"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121914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zh-CN" altLang="en-US" sz="1000" u="none" strike="noStrike" kern="100" noProof="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协助看护流程建设专业性，及时在流程建设方面纠偏。</a:t>
                      </a:r>
                      <a:endParaRPr lang="en-US" altLang="zh-CN" sz="1000" u="none" strike="noStrike" kern="100" noProof="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p>
                      <a:pPr marL="177800" marR="0" lvl="0" indent="-177800" algn="l" defTabSz="121914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zh-CN" altLang="en-US" sz="1000" u="none" strike="noStrike" kern="100" noProof="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rPr>
                        <a:t>协助梳理业财、管理三线工作流程，保障流程是适配性。</a:t>
                      </a:r>
                      <a:endParaRPr lang="en-US" altLang="zh-CN" sz="1000" u="none" strike="noStrike" kern="100" noProof="0" dirty="0">
                        <a:solidFill>
                          <a:srgbClr val="000000"/>
                        </a:solidFill>
                        <a:effectLst/>
                        <a:uFill>
                          <a:solidFill>
                            <a:srgbClr val="000000"/>
                          </a:solidFill>
                        </a:uFill>
                        <a:latin typeface="微软雅黑" panose="020B0503020204020204" pitchFamily="34" charset="-122"/>
                        <a:ea typeface="微软雅黑" panose="020B0503020204020204" pitchFamily="34" charset="-122"/>
                        <a:cs typeface="Arial" panose="020B0604020202020204" pitchFamily="34"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832523"/>
                  </a:ext>
                </a:extLst>
              </a:tr>
            </a:tbl>
          </a:graphicData>
        </a:graphic>
      </p:graphicFrame>
    </p:spTree>
    <p:extLst>
      <p:ext uri="{BB962C8B-B14F-4D97-AF65-F5344CB8AC3E}">
        <p14:creationId xmlns:p14="http://schemas.microsoft.com/office/powerpoint/2010/main" val="207177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主标题为方正兰亭 , 最大30pt"/>
          <p:cNvSpPr txBox="1"/>
          <p:nvPr/>
        </p:nvSpPr>
        <p:spPr>
          <a:xfrm>
            <a:off x="1123472" y="195099"/>
            <a:ext cx="2475037"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4" name="矩形 13"/>
          <p:cNvSpPr/>
          <p:nvPr/>
        </p:nvSpPr>
        <p:spPr>
          <a:xfrm>
            <a:off x="1022559" y="606415"/>
            <a:ext cx="1005403" cy="338554"/>
          </a:xfrm>
          <a:prstGeom prst="rect">
            <a:avLst/>
          </a:prstGeom>
        </p:spPr>
        <p:txBody>
          <a:bodyPr wrap="none">
            <a:spAutoFit/>
          </a:bodyPr>
          <a:lstStyle/>
          <a:p>
            <a:r>
              <a:rPr lang="zh-CN" altLang="en-US" sz="1600">
                <a:solidFill>
                  <a:srgbClr val="898989"/>
                </a:solidFill>
                <a:latin typeface="Microsoft YaHei Light" panose="020B0503020204020204" pitchFamily="34" charset="-122"/>
                <a:ea typeface="Microsoft YaHei Light" panose="020B0503020204020204" pitchFamily="34" charset="-122"/>
              </a:rPr>
              <a:t>运作方式</a:t>
            </a:r>
          </a:p>
        </p:txBody>
      </p:sp>
      <p:sp>
        <p:nvSpPr>
          <p:cNvPr id="3" name="文本框 2">
            <a:extLst>
              <a:ext uri="{FF2B5EF4-FFF2-40B4-BE49-F238E27FC236}">
                <a16:creationId xmlns:a16="http://schemas.microsoft.com/office/drawing/2014/main" id="{73D93AAE-48F9-EFC6-B920-894AB9EFF97D}"/>
              </a:ext>
            </a:extLst>
          </p:cNvPr>
          <p:cNvSpPr txBox="1"/>
          <p:nvPr/>
        </p:nvSpPr>
        <p:spPr>
          <a:xfrm>
            <a:off x="623888" y="1203481"/>
            <a:ext cx="10944225"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项目会议机制</a:t>
            </a:r>
          </a:p>
        </p:txBody>
      </p:sp>
      <p:graphicFrame>
        <p:nvGraphicFramePr>
          <p:cNvPr id="4" name="表格 3">
            <a:extLst>
              <a:ext uri="{FF2B5EF4-FFF2-40B4-BE49-F238E27FC236}">
                <a16:creationId xmlns:a16="http://schemas.microsoft.com/office/drawing/2014/main" id="{71AFA39C-94A4-D5A8-737B-AB0C1DE9AA9E}"/>
              </a:ext>
            </a:extLst>
          </p:cNvPr>
          <p:cNvGraphicFramePr>
            <a:graphicFrameLocks noGrp="1"/>
          </p:cNvGraphicFramePr>
          <p:nvPr>
            <p:extLst>
              <p:ext uri="{D42A27DB-BD31-4B8C-83A1-F6EECF244321}">
                <p14:modId xmlns:p14="http://schemas.microsoft.com/office/powerpoint/2010/main" val="59775328"/>
              </p:ext>
            </p:extLst>
          </p:nvPr>
        </p:nvGraphicFramePr>
        <p:xfrm>
          <a:off x="623888" y="1596719"/>
          <a:ext cx="10944225" cy="1606384"/>
        </p:xfrm>
        <a:graphic>
          <a:graphicData uri="http://schemas.openxmlformats.org/drawingml/2006/table">
            <a:tbl>
              <a:tblPr>
                <a:tableStyleId>{5C22544A-7EE6-4342-B048-85BDC9FD1C3A}</a:tableStyleId>
              </a:tblPr>
              <a:tblGrid>
                <a:gridCol w="1557568">
                  <a:extLst>
                    <a:ext uri="{9D8B030D-6E8A-4147-A177-3AD203B41FA5}">
                      <a16:colId xmlns:a16="http://schemas.microsoft.com/office/drawing/2014/main" val="20000"/>
                    </a:ext>
                  </a:extLst>
                </a:gridCol>
                <a:gridCol w="3128886">
                  <a:extLst>
                    <a:ext uri="{9D8B030D-6E8A-4147-A177-3AD203B41FA5}">
                      <a16:colId xmlns:a16="http://schemas.microsoft.com/office/drawing/2014/main" val="20002"/>
                    </a:ext>
                  </a:extLst>
                </a:gridCol>
                <a:gridCol w="3128885">
                  <a:extLst>
                    <a:ext uri="{9D8B030D-6E8A-4147-A177-3AD203B41FA5}">
                      <a16:colId xmlns:a16="http://schemas.microsoft.com/office/drawing/2014/main" val="3248892580"/>
                    </a:ext>
                  </a:extLst>
                </a:gridCol>
                <a:gridCol w="3128886">
                  <a:extLst>
                    <a:ext uri="{9D8B030D-6E8A-4147-A177-3AD203B41FA5}">
                      <a16:colId xmlns:a16="http://schemas.microsoft.com/office/drawing/2014/main" val="905133751"/>
                    </a:ext>
                  </a:extLst>
                </a:gridCol>
              </a:tblGrid>
              <a:tr h="401596">
                <a:tc>
                  <a:txBody>
                    <a:bodyPr/>
                    <a:lstStyle/>
                    <a:p>
                      <a:pPr marL="0" indent="0" algn="ctr">
                        <a:spcAft>
                          <a:spcPts val="0"/>
                        </a:spcAft>
                        <a:buFontTx/>
                        <a:buNone/>
                      </a:pPr>
                      <a:r>
                        <a:rPr lang="zh-CN" altLang="en-US" sz="1100" b="1" dirty="0">
                          <a:solidFill>
                            <a:schemeClr val="bg1"/>
                          </a:solidFill>
                          <a:effectLst/>
                          <a:latin typeface="微软雅黑" panose="020B0503020204020204" pitchFamily="34" charset="-122"/>
                          <a:ea typeface="微软雅黑" panose="020B0503020204020204" pitchFamily="34" charset="-122"/>
                        </a:rPr>
                        <a:t>会议名称</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rPr>
                        <a:t>会议频次</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参会人员</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会议目的或沟通内容</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001"/>
                  </a:ext>
                </a:extLst>
              </a:tr>
              <a:tr h="401596">
                <a:tc>
                  <a:txBody>
                    <a:bodyPr/>
                    <a:lstStyle/>
                    <a:p>
                      <a:pPr marL="0" indent="0" algn="ctr">
                        <a:spcAft>
                          <a:spcPts val="0"/>
                        </a:spcAft>
                        <a:buFontTx/>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产品组日</a:t>
                      </a: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周例会</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每日</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每周</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数转产品团队、研发团队</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产品研发</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层面的日常沟通问题、方案细节问题、工作进度问题等</a:t>
                      </a:r>
                      <a:endParaRPr lang="zh-CN" altLang="en-US"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316214"/>
                  </a:ext>
                </a:extLst>
              </a:tr>
              <a:tr h="401596">
                <a:tc>
                  <a:txBody>
                    <a:bodyPr/>
                    <a:lstStyle/>
                    <a:p>
                      <a:pPr marL="0" indent="0" algn="ctr">
                        <a:spcAft>
                          <a:spcPts val="0"/>
                        </a:spcAft>
                        <a:buFontTx/>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关键节点沟通会议</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跟随里程碑</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关键节点</a:t>
                      </a:r>
                      <a:endParaRPr lang="en-US" altLang="zh-CN"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0" lvl="0" indent="-171450" algn="l" defTabSz="7112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所有项目成员</a:t>
                      </a:r>
                      <a:endParaRPr lang="en-US" altLang="zh-CN"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项目拉通层面的重大技术问题、风险事项、资源保障、关键</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推进</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方案、项目里程碑审查等问题</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01596">
                <a:tc>
                  <a:txBody>
                    <a:bodyPr/>
                    <a:lstStyle/>
                    <a:p>
                      <a:pPr marL="0" indent="0" algn="ctr">
                        <a:spcAft>
                          <a:spcPts val="0"/>
                        </a:spcAft>
                        <a:buFontTx/>
                        <a:buNone/>
                      </a:pP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月度</a:t>
                      </a: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Sponsor</a:t>
                      </a: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决策会议</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每月</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Sponsor</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PMO</a:t>
                      </a:r>
                      <a:endParaRPr lang="zh-CN" altLang="en-US"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171450" marR="0" lvl="0" indent="-171450" algn="l" defTabSz="7112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针对项目重要</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月度进展</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成果、</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认为需要上升决策的事项进行决策</a:t>
                      </a:r>
                      <a:endParaRPr lang="zh-CN" altLang="en-US" sz="10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5452399"/>
                  </a:ext>
                </a:extLst>
              </a:tr>
            </a:tbl>
          </a:graphicData>
        </a:graphic>
      </p:graphicFrame>
      <p:graphicFrame>
        <p:nvGraphicFramePr>
          <p:cNvPr id="5" name="表格 4">
            <a:extLst>
              <a:ext uri="{FF2B5EF4-FFF2-40B4-BE49-F238E27FC236}">
                <a16:creationId xmlns:a16="http://schemas.microsoft.com/office/drawing/2014/main" id="{C269D2D3-B2E4-A1C4-FD97-F3304C5CA449}"/>
              </a:ext>
            </a:extLst>
          </p:cNvPr>
          <p:cNvGraphicFramePr>
            <a:graphicFrameLocks noGrp="1"/>
          </p:cNvGraphicFramePr>
          <p:nvPr>
            <p:extLst>
              <p:ext uri="{D42A27DB-BD31-4B8C-83A1-F6EECF244321}">
                <p14:modId xmlns:p14="http://schemas.microsoft.com/office/powerpoint/2010/main" val="3383262844"/>
              </p:ext>
            </p:extLst>
          </p:nvPr>
        </p:nvGraphicFramePr>
        <p:xfrm>
          <a:off x="623887" y="3711654"/>
          <a:ext cx="10944225" cy="1499604"/>
        </p:xfrm>
        <a:graphic>
          <a:graphicData uri="http://schemas.openxmlformats.org/drawingml/2006/table">
            <a:tbl>
              <a:tblPr>
                <a:tableStyleId>{5C22544A-7EE6-4342-B048-85BDC9FD1C3A}</a:tableStyleId>
              </a:tblPr>
              <a:tblGrid>
                <a:gridCol w="4686454">
                  <a:extLst>
                    <a:ext uri="{9D8B030D-6E8A-4147-A177-3AD203B41FA5}">
                      <a16:colId xmlns:a16="http://schemas.microsoft.com/office/drawing/2014/main" val="20000"/>
                    </a:ext>
                  </a:extLst>
                </a:gridCol>
                <a:gridCol w="6257771">
                  <a:extLst>
                    <a:ext uri="{9D8B030D-6E8A-4147-A177-3AD203B41FA5}">
                      <a16:colId xmlns:a16="http://schemas.microsoft.com/office/drawing/2014/main" val="3248892580"/>
                    </a:ext>
                  </a:extLst>
                </a:gridCol>
              </a:tblGrid>
              <a:tr h="374901">
                <a:tc>
                  <a:txBody>
                    <a:bodyPr/>
                    <a:lstStyle/>
                    <a:p>
                      <a:pPr marL="0" indent="0" algn="ctr">
                        <a:spcAft>
                          <a:spcPts val="0"/>
                        </a:spcAft>
                        <a:buFontTx/>
                        <a:buNone/>
                      </a:pPr>
                      <a:r>
                        <a:rPr lang="zh-CN" altLang="en-US" sz="1100" b="1" dirty="0">
                          <a:solidFill>
                            <a:schemeClr val="bg1"/>
                          </a:solidFill>
                          <a:effectLst/>
                          <a:latin typeface="微软雅黑" panose="020B0503020204020204" pitchFamily="34" charset="-122"/>
                          <a:ea typeface="微软雅黑" panose="020B0503020204020204" pitchFamily="34" charset="-122"/>
                          <a:cs typeface="+mn-cs"/>
                        </a:rPr>
                        <a:t>决策事项</a:t>
                      </a:r>
                      <a:endParaRPr 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398862" rtl="0" eaLnBrk="1" fontAlgn="auto" latinLnBrk="0" hangingPunct="1">
                        <a:lnSpc>
                          <a:spcPct val="100000"/>
                        </a:lnSpc>
                        <a:spcBef>
                          <a:spcPts val="0"/>
                        </a:spcBef>
                        <a:spcAft>
                          <a:spcPts val="0"/>
                        </a:spcAft>
                        <a:buClrTx/>
                        <a:buSzTx/>
                        <a:buFontTx/>
                        <a:buNone/>
                        <a:tabLst/>
                        <a:defRPr/>
                      </a:pPr>
                      <a:r>
                        <a:rPr lang="zh-CN" altLang="en-US" sz="1100" b="1" dirty="0">
                          <a:solidFill>
                            <a:schemeClr val="bg1"/>
                          </a:solidFill>
                          <a:effectLst/>
                          <a:latin typeface="微软雅黑" panose="020B0503020204020204" pitchFamily="34" charset="-122"/>
                          <a:ea typeface="微软雅黑" panose="020B0503020204020204" pitchFamily="34" charset="-122"/>
                        </a:rPr>
                        <a:t>决策人及决策方式</a:t>
                      </a:r>
                      <a:endParaRPr lang="zh-CN" altLang="zh-CN" sz="11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0001"/>
                  </a:ext>
                </a:extLst>
              </a:tr>
              <a:tr h="374901">
                <a:tc>
                  <a:txBody>
                    <a:bodyPr/>
                    <a:lstStyle/>
                    <a:p>
                      <a:pPr marL="0" indent="0" algn="ctr">
                        <a:spcAft>
                          <a:spcPts val="0"/>
                        </a:spcAft>
                        <a:buFontTx/>
                        <a:buNone/>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各个财经变革子项目的日常沟通问题、方案细节问题、工作进度问题等</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涉及项目群拉通、重大技术、风险和资源保障等问题</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lvl="0" fontAlgn="base"/>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实行</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PMO</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负责下的民主集中制，执行</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日决策</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，各个子项目的日常沟通问题、方案细节问题、工作进度问题等</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PMO</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决策，涉及项目群拉通、重大技术、风险和资源保障等问题需上升到</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决策。</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316214"/>
                  </a:ext>
                </a:extLst>
              </a:tr>
              <a:tr h="374901">
                <a:tc>
                  <a:txBody>
                    <a:bodyPr/>
                    <a:lstStyle/>
                    <a:p>
                      <a:pPr marL="0" indent="0" algn="ctr">
                        <a:spcAft>
                          <a:spcPts val="0"/>
                        </a:spcAft>
                        <a:buFontTx/>
                        <a:buNone/>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重大技术问题、风险事项、资源保障、关键</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推进</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方案、项目拉通</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711200" rtl="0" eaLnBrk="1" fontAlgn="auto" latinLnBrk="0" hangingPunct="1">
                        <a:lnSpc>
                          <a:spcPct val="100000"/>
                        </a:lnSpc>
                        <a:spcBef>
                          <a:spcPts val="500"/>
                        </a:spcBef>
                        <a:spcAft>
                          <a:spcPts val="0"/>
                        </a:spcAft>
                        <a:buClrTx/>
                        <a:buSzTx/>
                        <a:buFontTx/>
                        <a:buNone/>
                        <a:tabLst/>
                        <a:defRPr/>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实行</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负责下的民主集中制，执行</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周决策</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，针对重大技术问题、风险事项、资源保障、关键</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推进</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方案、项目拉通等问题进行决策，若事项影响面广，则需上升</a:t>
                      </a:r>
                      <a:r>
                        <a:rPr lang="en-US" altLang="zh-CN" sz="1000" b="0" kern="1200" dirty="0">
                          <a:solidFill>
                            <a:schemeClr val="tx1"/>
                          </a:solidFill>
                          <a:effectLst/>
                          <a:latin typeface="微软雅黑" panose="020B0503020204020204" pitchFamily="34" charset="-122"/>
                          <a:ea typeface="微软雅黑" panose="020B0503020204020204" pitchFamily="34" charset="-122"/>
                          <a:cs typeface="+mn-cs"/>
                        </a:rPr>
                        <a:t>Sponsor</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进行确认和决策。</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4901">
                <a:tc>
                  <a:txBody>
                    <a:bodyPr/>
                    <a:lstStyle/>
                    <a:p>
                      <a:pPr marL="0" indent="0" algn="ctr">
                        <a:spcAft>
                          <a:spcPts val="0"/>
                        </a:spcAft>
                        <a:buFontTx/>
                        <a:buNone/>
                      </a:pPr>
                      <a:r>
                        <a:rPr lang="en-US" alt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Sponsor</a:t>
                      </a:r>
                      <a:r>
                        <a:rPr lang="zh-CN" altLang="en-US"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最高决策</a:t>
                      </a:r>
                      <a:endParaRPr lang="zh-CN" sz="1000" b="1"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711200" rtl="0" eaLnBrk="1" fontAlgn="auto" latinLnBrk="0" hangingPunct="1">
                        <a:lnSpc>
                          <a:spcPct val="100000"/>
                        </a:lnSpc>
                        <a:spcBef>
                          <a:spcPts val="500"/>
                        </a:spcBef>
                        <a:spcAft>
                          <a:spcPts val="0"/>
                        </a:spcAft>
                        <a:buClrTx/>
                        <a:buSzTx/>
                        <a:buFontTx/>
                        <a:buNone/>
                        <a:tabLst/>
                        <a:defRPr/>
                      </a:pP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针对项目重要里程碑成果、</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项目经理认为</a:t>
                      </a:r>
                      <a:r>
                        <a:rPr lang="zh-CN" altLang="zh-CN" sz="1000" b="0" kern="1200" dirty="0">
                          <a:solidFill>
                            <a:schemeClr val="tx1"/>
                          </a:solidFill>
                          <a:effectLst/>
                          <a:latin typeface="微软雅黑" panose="020B0503020204020204" pitchFamily="34" charset="-122"/>
                          <a:ea typeface="微软雅黑" panose="020B0503020204020204" pitchFamily="34" charset="-122"/>
                          <a:cs typeface="+mn-cs"/>
                        </a:rPr>
                        <a:t>需要上升决策的事项进行决策</a:t>
                      </a:r>
                      <a:r>
                        <a:rPr lang="zh-CN" altLang="en-US" sz="1000" b="0" kern="1200" dirty="0">
                          <a:solidFill>
                            <a:schemeClr val="tx1"/>
                          </a:solidFill>
                          <a:effectLst/>
                          <a:latin typeface="微软雅黑" panose="020B0503020204020204" pitchFamily="34" charset="-122"/>
                          <a:ea typeface="微软雅黑" panose="020B0503020204020204" pitchFamily="34" charset="-122"/>
                          <a:cs typeface="+mn-cs"/>
                        </a:rPr>
                        <a:t>。</a:t>
                      </a:r>
                    </a:p>
                  </a:txBody>
                  <a:tcPr marL="50800" marR="5080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5452399"/>
                  </a:ext>
                </a:extLst>
              </a:tr>
            </a:tbl>
          </a:graphicData>
        </a:graphic>
      </p:graphicFrame>
      <p:sp>
        <p:nvSpPr>
          <p:cNvPr id="6" name="文本框 5">
            <a:extLst>
              <a:ext uri="{FF2B5EF4-FFF2-40B4-BE49-F238E27FC236}">
                <a16:creationId xmlns:a16="http://schemas.microsoft.com/office/drawing/2014/main" id="{B9C57B97-2942-7577-FC50-89124B3DBFA8}"/>
              </a:ext>
            </a:extLst>
          </p:cNvPr>
          <p:cNvSpPr txBox="1"/>
          <p:nvPr/>
        </p:nvSpPr>
        <p:spPr>
          <a:xfrm>
            <a:off x="623888" y="3329311"/>
            <a:ext cx="10944225"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项目决策机制</a:t>
            </a:r>
            <a:endParaRPr lang="en-US" altLang="zh-CN"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388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15</a:t>
            </a:fld>
            <a:endParaRPr kumimoji="1" lang="zh-CN" altLang="en-US"/>
          </a:p>
        </p:txBody>
      </p:sp>
      <p:sp>
        <p:nvSpPr>
          <p:cNvPr id="13" name="主标题为方正兰亭 , 最大30pt"/>
          <p:cNvSpPr txBox="1"/>
          <p:nvPr/>
        </p:nvSpPr>
        <p:spPr>
          <a:xfrm>
            <a:off x="1123472" y="195639"/>
            <a:ext cx="1117600" cy="373380"/>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实施计划</a:t>
            </a:r>
          </a:p>
        </p:txBody>
      </p:sp>
      <p:sp>
        <p:nvSpPr>
          <p:cNvPr id="5" name="Rectangle 1092">
            <a:extLst>
              <a:ext uri="{FF2B5EF4-FFF2-40B4-BE49-F238E27FC236}">
                <a16:creationId xmlns:a16="http://schemas.microsoft.com/office/drawing/2014/main" id="{D24175F9-CE59-410F-F7BD-E38FB91B18B9}"/>
              </a:ext>
            </a:extLst>
          </p:cNvPr>
          <p:cNvSpPr>
            <a:spLocks noChangeArrowheads="1"/>
          </p:cNvSpPr>
          <p:nvPr>
            <p:custDataLst>
              <p:tags r:id="rId1"/>
            </p:custDataLst>
          </p:nvPr>
        </p:nvSpPr>
        <p:spPr bwMode="auto">
          <a:xfrm>
            <a:off x="1268412" y="1636937"/>
            <a:ext cx="9615488" cy="4214270"/>
          </a:xfrm>
          <a:prstGeom prst="rect">
            <a:avLst/>
          </a:prstGeom>
          <a:solidFill>
            <a:schemeClr val="bg1"/>
          </a:solidFill>
          <a:ln w="9525" algn="ctr">
            <a:solidFill>
              <a:schemeClr val="tx1"/>
            </a:solidFill>
            <a:round/>
          </a:ln>
        </p:spPr>
        <p:txBody>
          <a:bodyPr lIns="79200" tIns="39600" rIns="79200" bIns="39600"/>
          <a:lstStyle/>
          <a:p>
            <a:pPr defTabSz="802005"/>
            <a:endParaRPr lang="zh-TW" altLang="en-US" sz="1400">
              <a:solidFill>
                <a:srgbClr val="FFFFFF"/>
              </a:solidFill>
              <a:latin typeface="FrutigerNext LT Regular" pitchFamily="34" charset="0"/>
              <a:ea typeface="MS PGothic" panose="020B0600070205080204" pitchFamily="34" charset="-128"/>
            </a:endParaRPr>
          </a:p>
        </p:txBody>
      </p:sp>
      <p:grpSp>
        <p:nvGrpSpPr>
          <p:cNvPr id="7" name="Group 218">
            <a:extLst>
              <a:ext uri="{FF2B5EF4-FFF2-40B4-BE49-F238E27FC236}">
                <a16:creationId xmlns:a16="http://schemas.microsoft.com/office/drawing/2014/main" id="{3C7B1A02-F447-0EAC-A273-B048E9CCA81A}"/>
              </a:ext>
            </a:extLst>
          </p:cNvPr>
          <p:cNvGrpSpPr/>
          <p:nvPr>
            <p:custDataLst>
              <p:tags r:id="rId2"/>
            </p:custDataLst>
          </p:nvPr>
        </p:nvGrpSpPr>
        <p:grpSpPr>
          <a:xfrm>
            <a:off x="1665287" y="1385887"/>
            <a:ext cx="8851900" cy="4480560"/>
            <a:chOff x="520700" y="1444625"/>
            <a:chExt cx="8851900" cy="4754563"/>
          </a:xfrm>
        </p:grpSpPr>
        <p:cxnSp>
          <p:nvCxnSpPr>
            <p:cNvPr id="9" name="Straight Connector 1113">
              <a:extLst>
                <a:ext uri="{FF2B5EF4-FFF2-40B4-BE49-F238E27FC236}">
                  <a16:creationId xmlns:a16="http://schemas.microsoft.com/office/drawing/2014/main" id="{7C7F2B79-5A57-F9FE-A57F-F9C04439B6AC}"/>
                </a:ext>
              </a:extLst>
            </p:cNvPr>
            <p:cNvCxnSpPr>
              <a:cxnSpLocks noChangeShapeType="1"/>
            </p:cNvCxnSpPr>
            <p:nvPr>
              <p:custDataLst>
                <p:tags r:id="rId98"/>
              </p:custDataLst>
            </p:nvPr>
          </p:nvCxnSpPr>
          <p:spPr bwMode="auto">
            <a:xfrm>
              <a:off x="520700" y="1444625"/>
              <a:ext cx="0" cy="4754563"/>
            </a:xfrm>
            <a:prstGeom prst="line">
              <a:avLst/>
            </a:prstGeom>
            <a:noFill/>
            <a:ln w="9525" algn="ctr">
              <a:solidFill>
                <a:srgbClr val="808080"/>
              </a:solidFill>
              <a:prstDash val="sysDash"/>
              <a:round/>
            </a:ln>
          </p:spPr>
        </p:cxnSp>
        <p:cxnSp>
          <p:nvCxnSpPr>
            <p:cNvPr id="11" name="Straight Connector 1115">
              <a:extLst>
                <a:ext uri="{FF2B5EF4-FFF2-40B4-BE49-F238E27FC236}">
                  <a16:creationId xmlns:a16="http://schemas.microsoft.com/office/drawing/2014/main" id="{D4838CBA-014A-7199-02F8-AC34D670CF42}"/>
                </a:ext>
              </a:extLst>
            </p:cNvPr>
            <p:cNvCxnSpPr>
              <a:cxnSpLocks noChangeShapeType="1"/>
            </p:cNvCxnSpPr>
            <p:nvPr>
              <p:custDataLst>
                <p:tags r:id="rId99"/>
              </p:custDataLst>
            </p:nvPr>
          </p:nvCxnSpPr>
          <p:spPr bwMode="auto">
            <a:xfrm>
              <a:off x="942219" y="1444625"/>
              <a:ext cx="0" cy="4754563"/>
            </a:xfrm>
            <a:prstGeom prst="line">
              <a:avLst/>
            </a:prstGeom>
            <a:noFill/>
            <a:ln w="9525" algn="ctr">
              <a:solidFill>
                <a:srgbClr val="808080"/>
              </a:solidFill>
              <a:prstDash val="sysDash"/>
              <a:round/>
            </a:ln>
          </p:spPr>
        </p:cxnSp>
        <p:cxnSp>
          <p:nvCxnSpPr>
            <p:cNvPr id="12" name="Straight Connector 1116">
              <a:extLst>
                <a:ext uri="{FF2B5EF4-FFF2-40B4-BE49-F238E27FC236}">
                  <a16:creationId xmlns:a16="http://schemas.microsoft.com/office/drawing/2014/main" id="{68A2F086-F4DE-6A8A-9B8F-FD75845AB728}"/>
                </a:ext>
              </a:extLst>
            </p:cNvPr>
            <p:cNvCxnSpPr>
              <a:cxnSpLocks noChangeShapeType="1"/>
            </p:cNvCxnSpPr>
            <p:nvPr>
              <p:custDataLst>
                <p:tags r:id="rId100"/>
              </p:custDataLst>
            </p:nvPr>
          </p:nvCxnSpPr>
          <p:spPr bwMode="auto">
            <a:xfrm>
              <a:off x="1363738" y="1444625"/>
              <a:ext cx="0" cy="4754563"/>
            </a:xfrm>
            <a:prstGeom prst="line">
              <a:avLst/>
            </a:prstGeom>
            <a:noFill/>
            <a:ln w="9525" algn="ctr">
              <a:solidFill>
                <a:srgbClr val="808080"/>
              </a:solidFill>
              <a:prstDash val="sysDash"/>
              <a:round/>
            </a:ln>
          </p:spPr>
        </p:cxnSp>
        <p:cxnSp>
          <p:nvCxnSpPr>
            <p:cNvPr id="15" name="Straight Connector 1117">
              <a:extLst>
                <a:ext uri="{FF2B5EF4-FFF2-40B4-BE49-F238E27FC236}">
                  <a16:creationId xmlns:a16="http://schemas.microsoft.com/office/drawing/2014/main" id="{3BBC6C47-1F4A-D042-458D-481C7A9189F6}"/>
                </a:ext>
              </a:extLst>
            </p:cNvPr>
            <p:cNvCxnSpPr>
              <a:cxnSpLocks noChangeShapeType="1"/>
            </p:cNvCxnSpPr>
            <p:nvPr>
              <p:custDataLst>
                <p:tags r:id="rId101"/>
              </p:custDataLst>
            </p:nvPr>
          </p:nvCxnSpPr>
          <p:spPr bwMode="auto">
            <a:xfrm>
              <a:off x="1785257" y="1444625"/>
              <a:ext cx="0" cy="4754563"/>
            </a:xfrm>
            <a:prstGeom prst="line">
              <a:avLst/>
            </a:prstGeom>
            <a:noFill/>
            <a:ln w="9525" algn="ctr">
              <a:solidFill>
                <a:srgbClr val="808080"/>
              </a:solidFill>
              <a:prstDash val="sysDash"/>
              <a:round/>
            </a:ln>
          </p:spPr>
        </p:cxnSp>
        <p:cxnSp>
          <p:nvCxnSpPr>
            <p:cNvPr id="16" name="Straight Connector 1118">
              <a:extLst>
                <a:ext uri="{FF2B5EF4-FFF2-40B4-BE49-F238E27FC236}">
                  <a16:creationId xmlns:a16="http://schemas.microsoft.com/office/drawing/2014/main" id="{69F50BBF-FBDB-0889-1E4B-B77659019FB0}"/>
                </a:ext>
              </a:extLst>
            </p:cNvPr>
            <p:cNvCxnSpPr>
              <a:cxnSpLocks noChangeShapeType="1"/>
            </p:cNvCxnSpPr>
            <p:nvPr>
              <p:custDataLst>
                <p:tags r:id="rId102"/>
              </p:custDataLst>
            </p:nvPr>
          </p:nvCxnSpPr>
          <p:spPr bwMode="auto">
            <a:xfrm>
              <a:off x="2206776" y="1444625"/>
              <a:ext cx="0" cy="4754563"/>
            </a:xfrm>
            <a:prstGeom prst="line">
              <a:avLst/>
            </a:prstGeom>
            <a:noFill/>
            <a:ln w="9525" algn="ctr">
              <a:solidFill>
                <a:srgbClr val="808080"/>
              </a:solidFill>
              <a:prstDash val="sysDash"/>
              <a:round/>
            </a:ln>
          </p:spPr>
        </p:cxnSp>
        <p:cxnSp>
          <p:nvCxnSpPr>
            <p:cNvPr id="17" name="Straight Connector 1119">
              <a:extLst>
                <a:ext uri="{FF2B5EF4-FFF2-40B4-BE49-F238E27FC236}">
                  <a16:creationId xmlns:a16="http://schemas.microsoft.com/office/drawing/2014/main" id="{357CBDE9-EBDD-DF50-087A-F82E308796E4}"/>
                </a:ext>
              </a:extLst>
            </p:cNvPr>
            <p:cNvCxnSpPr>
              <a:cxnSpLocks noChangeShapeType="1"/>
            </p:cNvCxnSpPr>
            <p:nvPr>
              <p:custDataLst>
                <p:tags r:id="rId103"/>
              </p:custDataLst>
            </p:nvPr>
          </p:nvCxnSpPr>
          <p:spPr bwMode="auto">
            <a:xfrm>
              <a:off x="2628295" y="1444625"/>
              <a:ext cx="0" cy="4754563"/>
            </a:xfrm>
            <a:prstGeom prst="line">
              <a:avLst/>
            </a:prstGeom>
            <a:noFill/>
            <a:ln w="9525" algn="ctr">
              <a:solidFill>
                <a:srgbClr val="808080"/>
              </a:solidFill>
              <a:prstDash val="sysDash"/>
              <a:round/>
            </a:ln>
          </p:spPr>
        </p:cxnSp>
        <p:cxnSp>
          <p:nvCxnSpPr>
            <p:cNvPr id="18" name="Straight Connector 1121">
              <a:extLst>
                <a:ext uri="{FF2B5EF4-FFF2-40B4-BE49-F238E27FC236}">
                  <a16:creationId xmlns:a16="http://schemas.microsoft.com/office/drawing/2014/main" id="{07F1AF39-0346-9615-9BA3-93487FB89B54}"/>
                </a:ext>
              </a:extLst>
            </p:cNvPr>
            <p:cNvCxnSpPr>
              <a:cxnSpLocks noChangeShapeType="1"/>
            </p:cNvCxnSpPr>
            <p:nvPr>
              <p:custDataLst>
                <p:tags r:id="rId104"/>
              </p:custDataLst>
            </p:nvPr>
          </p:nvCxnSpPr>
          <p:spPr bwMode="auto">
            <a:xfrm>
              <a:off x="3049814" y="1444625"/>
              <a:ext cx="0" cy="4754563"/>
            </a:xfrm>
            <a:prstGeom prst="line">
              <a:avLst/>
            </a:prstGeom>
            <a:noFill/>
            <a:ln w="9525" algn="ctr">
              <a:solidFill>
                <a:srgbClr val="808080"/>
              </a:solidFill>
              <a:prstDash val="sysDash"/>
              <a:round/>
            </a:ln>
          </p:spPr>
        </p:cxnSp>
        <p:cxnSp>
          <p:nvCxnSpPr>
            <p:cNvPr id="19" name="Straight Connector 1122">
              <a:extLst>
                <a:ext uri="{FF2B5EF4-FFF2-40B4-BE49-F238E27FC236}">
                  <a16:creationId xmlns:a16="http://schemas.microsoft.com/office/drawing/2014/main" id="{FC614C0B-EA4F-2BE5-5C0C-D7E434B95FF8}"/>
                </a:ext>
              </a:extLst>
            </p:cNvPr>
            <p:cNvCxnSpPr>
              <a:cxnSpLocks noChangeShapeType="1"/>
            </p:cNvCxnSpPr>
            <p:nvPr>
              <p:custDataLst>
                <p:tags r:id="rId105"/>
              </p:custDataLst>
            </p:nvPr>
          </p:nvCxnSpPr>
          <p:spPr bwMode="auto">
            <a:xfrm>
              <a:off x="3471333" y="1444625"/>
              <a:ext cx="0" cy="4754563"/>
            </a:xfrm>
            <a:prstGeom prst="line">
              <a:avLst/>
            </a:prstGeom>
            <a:noFill/>
            <a:ln w="9525" algn="ctr">
              <a:solidFill>
                <a:srgbClr val="808080"/>
              </a:solidFill>
              <a:prstDash val="sysDash"/>
              <a:round/>
            </a:ln>
          </p:spPr>
        </p:cxnSp>
        <p:cxnSp>
          <p:nvCxnSpPr>
            <p:cNvPr id="20" name="Straight Connector 1123">
              <a:extLst>
                <a:ext uri="{FF2B5EF4-FFF2-40B4-BE49-F238E27FC236}">
                  <a16:creationId xmlns:a16="http://schemas.microsoft.com/office/drawing/2014/main" id="{8AB99C9A-AA9B-3B30-EB53-539DC21F4709}"/>
                </a:ext>
              </a:extLst>
            </p:cNvPr>
            <p:cNvCxnSpPr>
              <a:cxnSpLocks noChangeShapeType="1"/>
            </p:cNvCxnSpPr>
            <p:nvPr>
              <p:custDataLst>
                <p:tags r:id="rId106"/>
              </p:custDataLst>
            </p:nvPr>
          </p:nvCxnSpPr>
          <p:spPr bwMode="auto">
            <a:xfrm>
              <a:off x="3892852" y="1444625"/>
              <a:ext cx="0" cy="4754563"/>
            </a:xfrm>
            <a:prstGeom prst="line">
              <a:avLst/>
            </a:prstGeom>
            <a:noFill/>
            <a:ln w="9525" algn="ctr">
              <a:solidFill>
                <a:srgbClr val="808080"/>
              </a:solidFill>
              <a:prstDash val="sysDash"/>
              <a:round/>
            </a:ln>
          </p:spPr>
        </p:cxnSp>
        <p:cxnSp>
          <p:nvCxnSpPr>
            <p:cNvPr id="21" name="Straight Connector 1125">
              <a:extLst>
                <a:ext uri="{FF2B5EF4-FFF2-40B4-BE49-F238E27FC236}">
                  <a16:creationId xmlns:a16="http://schemas.microsoft.com/office/drawing/2014/main" id="{F0D243B1-56E8-21E4-E13E-C3CBD94B6A60}"/>
                </a:ext>
              </a:extLst>
            </p:cNvPr>
            <p:cNvCxnSpPr>
              <a:cxnSpLocks noChangeShapeType="1"/>
            </p:cNvCxnSpPr>
            <p:nvPr>
              <p:custDataLst>
                <p:tags r:id="rId107"/>
              </p:custDataLst>
            </p:nvPr>
          </p:nvCxnSpPr>
          <p:spPr bwMode="auto">
            <a:xfrm>
              <a:off x="4314371" y="1444625"/>
              <a:ext cx="0" cy="4754563"/>
            </a:xfrm>
            <a:prstGeom prst="line">
              <a:avLst/>
            </a:prstGeom>
            <a:noFill/>
            <a:ln w="9525" algn="ctr">
              <a:solidFill>
                <a:srgbClr val="808080"/>
              </a:solidFill>
              <a:prstDash val="sysDash"/>
              <a:round/>
            </a:ln>
          </p:spPr>
        </p:cxnSp>
        <p:cxnSp>
          <p:nvCxnSpPr>
            <p:cNvPr id="29" name="Straight Connector 1127">
              <a:extLst>
                <a:ext uri="{FF2B5EF4-FFF2-40B4-BE49-F238E27FC236}">
                  <a16:creationId xmlns:a16="http://schemas.microsoft.com/office/drawing/2014/main" id="{4917FA06-EA5D-9A95-F198-3E6B4C46B967}"/>
                </a:ext>
              </a:extLst>
            </p:cNvPr>
            <p:cNvCxnSpPr>
              <a:cxnSpLocks noChangeShapeType="1"/>
            </p:cNvCxnSpPr>
            <p:nvPr>
              <p:custDataLst>
                <p:tags r:id="rId108"/>
              </p:custDataLst>
            </p:nvPr>
          </p:nvCxnSpPr>
          <p:spPr bwMode="auto">
            <a:xfrm>
              <a:off x="5578928" y="1444625"/>
              <a:ext cx="0" cy="4754563"/>
            </a:xfrm>
            <a:prstGeom prst="line">
              <a:avLst/>
            </a:prstGeom>
            <a:noFill/>
            <a:ln w="9525" algn="ctr">
              <a:solidFill>
                <a:srgbClr val="808080"/>
              </a:solidFill>
              <a:prstDash val="sysDash"/>
              <a:round/>
            </a:ln>
          </p:spPr>
        </p:cxnSp>
        <p:cxnSp>
          <p:nvCxnSpPr>
            <p:cNvPr id="30" name="Straight Connector 1128">
              <a:extLst>
                <a:ext uri="{FF2B5EF4-FFF2-40B4-BE49-F238E27FC236}">
                  <a16:creationId xmlns:a16="http://schemas.microsoft.com/office/drawing/2014/main" id="{C35592D0-A30B-25FD-23E5-CE7226A622EF}"/>
                </a:ext>
              </a:extLst>
            </p:cNvPr>
            <p:cNvCxnSpPr>
              <a:cxnSpLocks noChangeShapeType="1"/>
            </p:cNvCxnSpPr>
            <p:nvPr>
              <p:custDataLst>
                <p:tags r:id="rId109"/>
              </p:custDataLst>
            </p:nvPr>
          </p:nvCxnSpPr>
          <p:spPr bwMode="auto">
            <a:xfrm>
              <a:off x="6000447" y="1444625"/>
              <a:ext cx="0" cy="4754563"/>
            </a:xfrm>
            <a:prstGeom prst="line">
              <a:avLst/>
            </a:prstGeom>
            <a:noFill/>
            <a:ln w="9525" algn="ctr">
              <a:solidFill>
                <a:srgbClr val="808080"/>
              </a:solidFill>
              <a:prstDash val="sysDash"/>
              <a:round/>
            </a:ln>
          </p:spPr>
        </p:cxnSp>
        <p:cxnSp>
          <p:nvCxnSpPr>
            <p:cNvPr id="42" name="Straight Connector 1129">
              <a:extLst>
                <a:ext uri="{FF2B5EF4-FFF2-40B4-BE49-F238E27FC236}">
                  <a16:creationId xmlns:a16="http://schemas.microsoft.com/office/drawing/2014/main" id="{9D74F9F3-88F1-5DDF-BCA9-E0DD2784A6AA}"/>
                </a:ext>
              </a:extLst>
            </p:cNvPr>
            <p:cNvCxnSpPr>
              <a:cxnSpLocks noChangeShapeType="1"/>
            </p:cNvCxnSpPr>
            <p:nvPr>
              <p:custDataLst>
                <p:tags r:id="rId110"/>
              </p:custDataLst>
            </p:nvPr>
          </p:nvCxnSpPr>
          <p:spPr bwMode="auto">
            <a:xfrm>
              <a:off x="6421966" y="1444625"/>
              <a:ext cx="0" cy="4754563"/>
            </a:xfrm>
            <a:prstGeom prst="line">
              <a:avLst/>
            </a:prstGeom>
            <a:noFill/>
            <a:ln w="9525" algn="ctr">
              <a:solidFill>
                <a:srgbClr val="808080"/>
              </a:solidFill>
              <a:prstDash val="sysDash"/>
              <a:round/>
            </a:ln>
          </p:spPr>
        </p:cxnSp>
        <p:cxnSp>
          <p:nvCxnSpPr>
            <p:cNvPr id="43" name="Straight Connector 1157">
              <a:extLst>
                <a:ext uri="{FF2B5EF4-FFF2-40B4-BE49-F238E27FC236}">
                  <a16:creationId xmlns:a16="http://schemas.microsoft.com/office/drawing/2014/main" id="{856A90DA-F248-B56B-559D-B0E9ECA22068}"/>
                </a:ext>
              </a:extLst>
            </p:cNvPr>
            <p:cNvCxnSpPr>
              <a:cxnSpLocks noChangeShapeType="1"/>
            </p:cNvCxnSpPr>
            <p:nvPr>
              <p:custDataLst>
                <p:tags r:id="rId111"/>
              </p:custDataLst>
            </p:nvPr>
          </p:nvCxnSpPr>
          <p:spPr bwMode="auto">
            <a:xfrm>
              <a:off x="9372600" y="1444625"/>
              <a:ext cx="0" cy="4754563"/>
            </a:xfrm>
            <a:prstGeom prst="line">
              <a:avLst/>
            </a:prstGeom>
            <a:noFill/>
            <a:ln w="9525" algn="ctr">
              <a:solidFill>
                <a:srgbClr val="808080"/>
              </a:solidFill>
              <a:prstDash val="sysDash"/>
              <a:round/>
            </a:ln>
          </p:spPr>
        </p:cxnSp>
        <p:cxnSp>
          <p:nvCxnSpPr>
            <p:cNvPr id="44" name="Straight Connector 1157">
              <a:extLst>
                <a:ext uri="{FF2B5EF4-FFF2-40B4-BE49-F238E27FC236}">
                  <a16:creationId xmlns:a16="http://schemas.microsoft.com/office/drawing/2014/main" id="{A4C06FAF-EDFB-A1E0-3B9D-7CAFF5312D5E}"/>
                </a:ext>
              </a:extLst>
            </p:cNvPr>
            <p:cNvCxnSpPr>
              <a:cxnSpLocks noChangeShapeType="1"/>
            </p:cNvCxnSpPr>
            <p:nvPr>
              <p:custDataLst>
                <p:tags r:id="rId112"/>
              </p:custDataLst>
            </p:nvPr>
          </p:nvCxnSpPr>
          <p:spPr bwMode="auto">
            <a:xfrm>
              <a:off x="7265004" y="1444625"/>
              <a:ext cx="0" cy="4754563"/>
            </a:xfrm>
            <a:prstGeom prst="line">
              <a:avLst/>
            </a:prstGeom>
            <a:noFill/>
            <a:ln w="9525" algn="ctr">
              <a:solidFill>
                <a:srgbClr val="808080"/>
              </a:solidFill>
              <a:prstDash val="sysDash"/>
              <a:round/>
            </a:ln>
          </p:spPr>
        </p:cxnSp>
        <p:cxnSp>
          <p:nvCxnSpPr>
            <p:cNvPr id="45" name="Straight Connector 1157">
              <a:extLst>
                <a:ext uri="{FF2B5EF4-FFF2-40B4-BE49-F238E27FC236}">
                  <a16:creationId xmlns:a16="http://schemas.microsoft.com/office/drawing/2014/main" id="{776A67E1-63DD-ACFF-5522-95B6249461ED}"/>
                </a:ext>
              </a:extLst>
            </p:cNvPr>
            <p:cNvCxnSpPr>
              <a:cxnSpLocks noChangeShapeType="1"/>
            </p:cNvCxnSpPr>
            <p:nvPr>
              <p:custDataLst>
                <p:tags r:id="rId113"/>
              </p:custDataLst>
            </p:nvPr>
          </p:nvCxnSpPr>
          <p:spPr bwMode="auto">
            <a:xfrm>
              <a:off x="8529561" y="1444625"/>
              <a:ext cx="0" cy="4754563"/>
            </a:xfrm>
            <a:prstGeom prst="line">
              <a:avLst/>
            </a:prstGeom>
            <a:noFill/>
            <a:ln w="9525" algn="ctr">
              <a:solidFill>
                <a:srgbClr val="808080"/>
              </a:solidFill>
              <a:prstDash val="sysDash"/>
              <a:round/>
            </a:ln>
          </p:spPr>
        </p:cxnSp>
        <p:cxnSp>
          <p:nvCxnSpPr>
            <p:cNvPr id="46" name="Straight Connector 1157">
              <a:extLst>
                <a:ext uri="{FF2B5EF4-FFF2-40B4-BE49-F238E27FC236}">
                  <a16:creationId xmlns:a16="http://schemas.microsoft.com/office/drawing/2014/main" id="{C16278F2-C0D3-22B9-DD2B-C690C239CEE7}"/>
                </a:ext>
              </a:extLst>
            </p:cNvPr>
            <p:cNvCxnSpPr>
              <a:cxnSpLocks noChangeShapeType="1"/>
            </p:cNvCxnSpPr>
            <p:nvPr>
              <p:custDataLst>
                <p:tags r:id="rId114"/>
              </p:custDataLst>
            </p:nvPr>
          </p:nvCxnSpPr>
          <p:spPr bwMode="auto">
            <a:xfrm>
              <a:off x="8951080" y="1444625"/>
              <a:ext cx="0" cy="4754563"/>
            </a:xfrm>
            <a:prstGeom prst="line">
              <a:avLst/>
            </a:prstGeom>
            <a:noFill/>
            <a:ln w="9525" algn="ctr">
              <a:solidFill>
                <a:srgbClr val="808080"/>
              </a:solidFill>
              <a:prstDash val="sysDash"/>
              <a:round/>
            </a:ln>
          </p:spPr>
        </p:cxnSp>
        <p:cxnSp>
          <p:nvCxnSpPr>
            <p:cNvPr id="47" name="Straight Connector 1157">
              <a:extLst>
                <a:ext uri="{FF2B5EF4-FFF2-40B4-BE49-F238E27FC236}">
                  <a16:creationId xmlns:a16="http://schemas.microsoft.com/office/drawing/2014/main" id="{8641D2A5-DEC7-6C3E-CC2C-7F1847F3196A}"/>
                </a:ext>
              </a:extLst>
            </p:cNvPr>
            <p:cNvCxnSpPr>
              <a:cxnSpLocks noChangeShapeType="1"/>
            </p:cNvCxnSpPr>
            <p:nvPr>
              <p:custDataLst>
                <p:tags r:id="rId115"/>
              </p:custDataLst>
            </p:nvPr>
          </p:nvCxnSpPr>
          <p:spPr bwMode="auto">
            <a:xfrm>
              <a:off x="8108042" y="1444625"/>
              <a:ext cx="0" cy="4754563"/>
            </a:xfrm>
            <a:prstGeom prst="line">
              <a:avLst/>
            </a:prstGeom>
            <a:noFill/>
            <a:ln w="9525" algn="ctr">
              <a:solidFill>
                <a:srgbClr val="808080"/>
              </a:solidFill>
              <a:prstDash val="sysDash"/>
              <a:round/>
            </a:ln>
          </p:spPr>
        </p:cxnSp>
        <p:cxnSp>
          <p:nvCxnSpPr>
            <p:cNvPr id="48" name="Straight Connector 1157">
              <a:extLst>
                <a:ext uri="{FF2B5EF4-FFF2-40B4-BE49-F238E27FC236}">
                  <a16:creationId xmlns:a16="http://schemas.microsoft.com/office/drawing/2014/main" id="{4261C41E-BBD7-1C26-7EE3-21A66A8428A9}"/>
                </a:ext>
              </a:extLst>
            </p:cNvPr>
            <p:cNvCxnSpPr>
              <a:cxnSpLocks noChangeShapeType="1"/>
            </p:cNvCxnSpPr>
            <p:nvPr>
              <p:custDataLst>
                <p:tags r:id="rId116"/>
              </p:custDataLst>
            </p:nvPr>
          </p:nvCxnSpPr>
          <p:spPr bwMode="auto">
            <a:xfrm>
              <a:off x="7686523" y="1444625"/>
              <a:ext cx="0" cy="4754563"/>
            </a:xfrm>
            <a:prstGeom prst="line">
              <a:avLst/>
            </a:prstGeom>
            <a:noFill/>
            <a:ln w="9525" algn="ctr">
              <a:solidFill>
                <a:srgbClr val="808080"/>
              </a:solidFill>
              <a:prstDash val="sysDash"/>
              <a:round/>
            </a:ln>
          </p:spPr>
        </p:cxnSp>
        <p:cxnSp>
          <p:nvCxnSpPr>
            <p:cNvPr id="49" name="Straight Connector 1157">
              <a:extLst>
                <a:ext uri="{FF2B5EF4-FFF2-40B4-BE49-F238E27FC236}">
                  <a16:creationId xmlns:a16="http://schemas.microsoft.com/office/drawing/2014/main" id="{A1AEB08D-4E96-74C3-9C0D-DFDFED624E05}"/>
                </a:ext>
              </a:extLst>
            </p:cNvPr>
            <p:cNvCxnSpPr>
              <a:cxnSpLocks noChangeShapeType="1"/>
            </p:cNvCxnSpPr>
            <p:nvPr>
              <p:custDataLst>
                <p:tags r:id="rId117"/>
              </p:custDataLst>
            </p:nvPr>
          </p:nvCxnSpPr>
          <p:spPr bwMode="auto">
            <a:xfrm>
              <a:off x="6843485" y="1444625"/>
              <a:ext cx="0" cy="4754563"/>
            </a:xfrm>
            <a:prstGeom prst="line">
              <a:avLst/>
            </a:prstGeom>
            <a:noFill/>
            <a:ln w="9525" algn="ctr">
              <a:solidFill>
                <a:srgbClr val="808080"/>
              </a:solidFill>
              <a:prstDash val="sysDash"/>
              <a:round/>
            </a:ln>
          </p:spPr>
        </p:cxnSp>
        <p:cxnSp>
          <p:nvCxnSpPr>
            <p:cNvPr id="50" name="Straight Connector 1125">
              <a:extLst>
                <a:ext uri="{FF2B5EF4-FFF2-40B4-BE49-F238E27FC236}">
                  <a16:creationId xmlns:a16="http://schemas.microsoft.com/office/drawing/2014/main" id="{C33E6650-86A6-84B3-3DEE-3EE48A43C028}"/>
                </a:ext>
              </a:extLst>
            </p:cNvPr>
            <p:cNvCxnSpPr>
              <a:cxnSpLocks noChangeShapeType="1"/>
            </p:cNvCxnSpPr>
            <p:nvPr>
              <p:custDataLst>
                <p:tags r:id="rId118"/>
              </p:custDataLst>
            </p:nvPr>
          </p:nvCxnSpPr>
          <p:spPr bwMode="auto">
            <a:xfrm>
              <a:off x="4735890" y="1444625"/>
              <a:ext cx="0" cy="4754563"/>
            </a:xfrm>
            <a:prstGeom prst="line">
              <a:avLst/>
            </a:prstGeom>
            <a:noFill/>
            <a:ln w="9525" algn="ctr">
              <a:solidFill>
                <a:srgbClr val="808080"/>
              </a:solidFill>
              <a:prstDash val="sysDash"/>
              <a:round/>
            </a:ln>
          </p:spPr>
        </p:cxnSp>
        <p:cxnSp>
          <p:nvCxnSpPr>
            <p:cNvPr id="51" name="Straight Connector 1125">
              <a:extLst>
                <a:ext uri="{FF2B5EF4-FFF2-40B4-BE49-F238E27FC236}">
                  <a16:creationId xmlns:a16="http://schemas.microsoft.com/office/drawing/2014/main" id="{4A427557-763A-839B-429B-676120A83948}"/>
                </a:ext>
              </a:extLst>
            </p:cNvPr>
            <p:cNvCxnSpPr>
              <a:cxnSpLocks noChangeShapeType="1"/>
            </p:cNvCxnSpPr>
            <p:nvPr>
              <p:custDataLst>
                <p:tags r:id="rId119"/>
              </p:custDataLst>
            </p:nvPr>
          </p:nvCxnSpPr>
          <p:spPr bwMode="auto">
            <a:xfrm>
              <a:off x="5157409" y="1444625"/>
              <a:ext cx="0" cy="4754563"/>
            </a:xfrm>
            <a:prstGeom prst="line">
              <a:avLst/>
            </a:prstGeom>
            <a:noFill/>
            <a:ln w="9525" algn="ctr">
              <a:solidFill>
                <a:srgbClr val="808080"/>
              </a:solidFill>
              <a:prstDash val="sysDash"/>
              <a:round/>
            </a:ln>
          </p:spPr>
        </p:cxnSp>
      </p:grpSp>
      <p:cxnSp>
        <p:nvCxnSpPr>
          <p:cNvPr id="52" name="Straight Connector 124">
            <a:extLst>
              <a:ext uri="{FF2B5EF4-FFF2-40B4-BE49-F238E27FC236}">
                <a16:creationId xmlns:a16="http://schemas.microsoft.com/office/drawing/2014/main" id="{3077EEBE-5FFB-4A81-5B5B-82230AFFE473}"/>
              </a:ext>
            </a:extLst>
          </p:cNvPr>
          <p:cNvCxnSpPr>
            <a:cxnSpLocks noChangeShapeType="1"/>
          </p:cNvCxnSpPr>
          <p:nvPr>
            <p:custDataLst>
              <p:tags r:id="rId3"/>
            </p:custDataLst>
          </p:nvPr>
        </p:nvCxnSpPr>
        <p:spPr bwMode="auto">
          <a:xfrm>
            <a:off x="10872944" y="1552342"/>
            <a:ext cx="0" cy="4572000"/>
          </a:xfrm>
          <a:prstGeom prst="line">
            <a:avLst/>
          </a:prstGeom>
          <a:noFill/>
          <a:ln w="19050" algn="ctr">
            <a:solidFill>
              <a:srgbClr val="808080"/>
            </a:solidFill>
            <a:prstDash val="sysDash"/>
            <a:round/>
          </a:ln>
        </p:spPr>
      </p:cxnSp>
      <p:cxnSp>
        <p:nvCxnSpPr>
          <p:cNvPr id="53" name="Straight Connector 124">
            <a:extLst>
              <a:ext uri="{FF2B5EF4-FFF2-40B4-BE49-F238E27FC236}">
                <a16:creationId xmlns:a16="http://schemas.microsoft.com/office/drawing/2014/main" id="{E4865B30-7F8F-56CD-BBB4-2D715713F5E4}"/>
              </a:ext>
            </a:extLst>
          </p:cNvPr>
          <p:cNvCxnSpPr>
            <a:cxnSpLocks noChangeShapeType="1"/>
          </p:cNvCxnSpPr>
          <p:nvPr>
            <p:custDataLst>
              <p:tags r:id="rId4"/>
            </p:custDataLst>
          </p:nvPr>
        </p:nvCxnSpPr>
        <p:spPr bwMode="auto">
          <a:xfrm>
            <a:off x="5458958" y="1662070"/>
            <a:ext cx="0" cy="4572000"/>
          </a:xfrm>
          <a:prstGeom prst="line">
            <a:avLst/>
          </a:prstGeom>
          <a:noFill/>
          <a:ln w="19050" algn="ctr">
            <a:solidFill>
              <a:srgbClr val="808080"/>
            </a:solidFill>
            <a:prstDash val="sysDash"/>
            <a:round/>
          </a:ln>
        </p:spPr>
      </p:cxnSp>
      <p:sp>
        <p:nvSpPr>
          <p:cNvPr id="54" name="Isosceles Triangle 321">
            <a:extLst>
              <a:ext uri="{FF2B5EF4-FFF2-40B4-BE49-F238E27FC236}">
                <a16:creationId xmlns:a16="http://schemas.microsoft.com/office/drawing/2014/main" id="{80FF1898-4934-D167-69D6-8B38D89BD0E2}"/>
              </a:ext>
            </a:extLst>
          </p:cNvPr>
          <p:cNvSpPr/>
          <p:nvPr>
            <p:custDataLst>
              <p:tags r:id="rId5"/>
            </p:custDataLst>
          </p:nvPr>
        </p:nvSpPr>
        <p:spPr bwMode="auto">
          <a:xfrm>
            <a:off x="3695228" y="6021001"/>
            <a:ext cx="134136" cy="210727"/>
          </a:xfrm>
          <a:prstGeom prst="triangl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spAutoFit/>
          </a:bodyPr>
          <a:lstStyle/>
          <a:p>
            <a:pPr defTabSz="802005" fontAlgn="base">
              <a:spcBef>
                <a:spcPct val="0"/>
              </a:spcBef>
              <a:spcAft>
                <a:spcPct val="0"/>
              </a:spcAft>
            </a:pPr>
            <a:endParaRPr lang="zh-TW" altLang="en-US" sz="1400" dirty="0">
              <a:solidFill>
                <a:srgbClr val="FFFFFF"/>
              </a:solidFill>
              <a:latin typeface="FrutigerNext LT Regular" pitchFamily="34" charset="0"/>
              <a:ea typeface="MS PGothic" panose="020B0600070205080204" pitchFamily="34" charset="-128"/>
            </a:endParaRPr>
          </a:p>
        </p:txBody>
      </p:sp>
      <p:sp>
        <p:nvSpPr>
          <p:cNvPr id="55" name="Isosceles Triangle 322">
            <a:extLst>
              <a:ext uri="{FF2B5EF4-FFF2-40B4-BE49-F238E27FC236}">
                <a16:creationId xmlns:a16="http://schemas.microsoft.com/office/drawing/2014/main" id="{FE306ADD-8AC8-A708-DA61-E8D8EB429D34}"/>
              </a:ext>
            </a:extLst>
          </p:cNvPr>
          <p:cNvSpPr/>
          <p:nvPr>
            <p:custDataLst>
              <p:tags r:id="rId6"/>
            </p:custDataLst>
          </p:nvPr>
        </p:nvSpPr>
        <p:spPr bwMode="auto">
          <a:xfrm>
            <a:off x="10801364" y="5924989"/>
            <a:ext cx="134136" cy="210727"/>
          </a:xfrm>
          <a:prstGeom prst="triangl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spAutoFit/>
          </a:bodyPr>
          <a:lstStyle/>
          <a:p>
            <a:pPr defTabSz="802005" fontAlgn="base">
              <a:spcBef>
                <a:spcPct val="0"/>
              </a:spcBef>
              <a:spcAft>
                <a:spcPct val="0"/>
              </a:spcAft>
            </a:pPr>
            <a:endParaRPr lang="zh-TW" altLang="en-US" sz="1400" dirty="0">
              <a:solidFill>
                <a:srgbClr val="FFFFFF"/>
              </a:solidFill>
              <a:latin typeface="FrutigerNext LT Regular" pitchFamily="34" charset="0"/>
              <a:ea typeface="MS PGothic" panose="020B0600070205080204" pitchFamily="34" charset="-128"/>
            </a:endParaRPr>
          </a:p>
        </p:txBody>
      </p:sp>
      <p:sp>
        <p:nvSpPr>
          <p:cNvPr id="56" name="Rectangle 325">
            <a:extLst>
              <a:ext uri="{FF2B5EF4-FFF2-40B4-BE49-F238E27FC236}">
                <a16:creationId xmlns:a16="http://schemas.microsoft.com/office/drawing/2014/main" id="{39B73FC5-94BB-8591-962C-00D61E5C3B44}"/>
              </a:ext>
            </a:extLst>
          </p:cNvPr>
          <p:cNvSpPr/>
          <p:nvPr>
            <p:custDataLst>
              <p:tags r:id="rId7"/>
            </p:custDataLst>
          </p:nvPr>
        </p:nvSpPr>
        <p:spPr>
          <a:xfrm>
            <a:off x="3393893" y="6242059"/>
            <a:ext cx="800219" cy="215444"/>
          </a:xfrm>
          <a:prstGeom prst="rect">
            <a:avLst/>
          </a:prstGeom>
        </p:spPr>
        <p:txBody>
          <a:bodyPr wrap="none">
            <a:spAutoFit/>
          </a:bodyPr>
          <a:lstStyle/>
          <a:p>
            <a:pPr algn="ctr"/>
            <a:r>
              <a:rPr lang="en-US" altLang="zh-CN" sz="800" dirty="0">
                <a:solidFill>
                  <a:srgbClr val="000000"/>
                </a:solidFill>
                <a:latin typeface="黑体" panose="02010609060101010101" pitchFamily="49" charset="-122"/>
                <a:ea typeface="黑体" panose="02010609060101010101" pitchFamily="49" charset="-122"/>
              </a:rPr>
              <a:t>FSSC</a:t>
            </a:r>
            <a:r>
              <a:rPr lang="zh-CN" altLang="en-US" sz="800" dirty="0">
                <a:solidFill>
                  <a:srgbClr val="000000"/>
                </a:solidFill>
                <a:latin typeface="黑体" panose="02010609060101010101" pitchFamily="49" charset="-122"/>
                <a:ea typeface="黑体" panose="02010609060101010101" pitchFamily="49" charset="-122"/>
              </a:rPr>
              <a:t>功能上线</a:t>
            </a:r>
            <a:endParaRPr lang="en-US" altLang="zh-TW" sz="800" dirty="0">
              <a:solidFill>
                <a:srgbClr val="000000"/>
              </a:solidFill>
              <a:latin typeface="黑体" panose="02010609060101010101" pitchFamily="49" charset="-122"/>
              <a:ea typeface="黑体" panose="02010609060101010101" pitchFamily="49" charset="-122"/>
            </a:endParaRPr>
          </a:p>
        </p:txBody>
      </p:sp>
      <p:cxnSp>
        <p:nvCxnSpPr>
          <p:cNvPr id="57" name="Straight Connector 124">
            <a:extLst>
              <a:ext uri="{FF2B5EF4-FFF2-40B4-BE49-F238E27FC236}">
                <a16:creationId xmlns:a16="http://schemas.microsoft.com/office/drawing/2014/main" id="{F30EFB1E-EB0A-D39C-32DA-A9A1C3E7EC2E}"/>
              </a:ext>
            </a:extLst>
          </p:cNvPr>
          <p:cNvCxnSpPr>
            <a:cxnSpLocks noChangeShapeType="1"/>
          </p:cNvCxnSpPr>
          <p:nvPr>
            <p:custDataLst>
              <p:tags r:id="rId8"/>
            </p:custDataLst>
          </p:nvPr>
        </p:nvCxnSpPr>
        <p:spPr bwMode="auto">
          <a:xfrm>
            <a:off x="3761794" y="1586737"/>
            <a:ext cx="0" cy="4572000"/>
          </a:xfrm>
          <a:prstGeom prst="line">
            <a:avLst/>
          </a:prstGeom>
          <a:noFill/>
          <a:ln w="19050" algn="ctr">
            <a:solidFill>
              <a:srgbClr val="808080"/>
            </a:solidFill>
            <a:prstDash val="sysDash"/>
            <a:round/>
          </a:ln>
        </p:spPr>
      </p:cxnSp>
      <p:sp>
        <p:nvSpPr>
          <p:cNvPr id="58" name="Isosceles Triangle 327">
            <a:extLst>
              <a:ext uri="{FF2B5EF4-FFF2-40B4-BE49-F238E27FC236}">
                <a16:creationId xmlns:a16="http://schemas.microsoft.com/office/drawing/2014/main" id="{AB7F96DF-47CB-874F-AAA3-72F5057A00FD}"/>
              </a:ext>
            </a:extLst>
          </p:cNvPr>
          <p:cNvSpPr/>
          <p:nvPr>
            <p:custDataLst>
              <p:tags r:id="rId9"/>
            </p:custDataLst>
          </p:nvPr>
        </p:nvSpPr>
        <p:spPr bwMode="auto">
          <a:xfrm>
            <a:off x="5385440" y="6019367"/>
            <a:ext cx="134136" cy="210727"/>
          </a:xfrm>
          <a:prstGeom prst="triangl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spAutoFit/>
          </a:bodyPr>
          <a:lstStyle/>
          <a:p>
            <a:pPr defTabSz="802005" fontAlgn="base">
              <a:spcBef>
                <a:spcPct val="0"/>
              </a:spcBef>
              <a:spcAft>
                <a:spcPct val="0"/>
              </a:spcAft>
            </a:pPr>
            <a:endParaRPr lang="zh-TW" altLang="en-US" sz="1400" dirty="0">
              <a:solidFill>
                <a:srgbClr val="FFFFFF"/>
              </a:solidFill>
              <a:latin typeface="FrutigerNext LT Regular" pitchFamily="34" charset="0"/>
              <a:ea typeface="MS PGothic" panose="020B0600070205080204" pitchFamily="34" charset="-128"/>
            </a:endParaRPr>
          </a:p>
        </p:txBody>
      </p:sp>
      <p:sp>
        <p:nvSpPr>
          <p:cNvPr id="59" name="Rectangle 328">
            <a:extLst>
              <a:ext uri="{FF2B5EF4-FFF2-40B4-BE49-F238E27FC236}">
                <a16:creationId xmlns:a16="http://schemas.microsoft.com/office/drawing/2014/main" id="{87ED158E-CDFF-157B-ADEE-3FB8C8E9D610}"/>
              </a:ext>
            </a:extLst>
          </p:cNvPr>
          <p:cNvSpPr/>
          <p:nvPr/>
        </p:nvSpPr>
        <p:spPr>
          <a:xfrm>
            <a:off x="5084624" y="6255907"/>
            <a:ext cx="795981" cy="338554"/>
          </a:xfrm>
          <a:prstGeom prst="rect">
            <a:avLst/>
          </a:prstGeom>
        </p:spPr>
        <p:txBody>
          <a:bodyPr wrap="square">
            <a:spAutoFit/>
          </a:bodyPr>
          <a:lstStyle/>
          <a:p>
            <a:pPr algn="ctr"/>
            <a:r>
              <a:rPr lang="en-US" altLang="zh-CN" sz="800" dirty="0">
                <a:solidFill>
                  <a:srgbClr val="000000"/>
                </a:solidFill>
                <a:latin typeface="黑体" panose="02010609060101010101" pitchFamily="49" charset="-122"/>
                <a:ea typeface="黑体" panose="02010609060101010101" pitchFamily="49" charset="-122"/>
              </a:rPr>
              <a:t>MVP</a:t>
            </a:r>
            <a:r>
              <a:rPr lang="zh-CN" altLang="en-US" sz="800" dirty="0">
                <a:solidFill>
                  <a:srgbClr val="000000"/>
                </a:solidFill>
                <a:latin typeface="黑体" panose="02010609060101010101" pitchFamily="49" charset="-122"/>
                <a:ea typeface="黑体" panose="02010609060101010101" pitchFamily="49" charset="-122"/>
              </a:rPr>
              <a:t>项目类型完整规范试行</a:t>
            </a:r>
            <a:endParaRPr lang="en-US" altLang="zh-TW" sz="800" dirty="0">
              <a:solidFill>
                <a:srgbClr val="000000"/>
              </a:solidFill>
              <a:latin typeface="黑体" panose="02010609060101010101" pitchFamily="49" charset="-122"/>
              <a:ea typeface="黑体" panose="02010609060101010101" pitchFamily="49" charset="-122"/>
            </a:endParaRPr>
          </a:p>
        </p:txBody>
      </p:sp>
      <p:sp>
        <p:nvSpPr>
          <p:cNvPr id="60" name="Rectangle 329">
            <a:extLst>
              <a:ext uri="{FF2B5EF4-FFF2-40B4-BE49-F238E27FC236}">
                <a16:creationId xmlns:a16="http://schemas.microsoft.com/office/drawing/2014/main" id="{AF3E79EF-466B-5B15-F413-7D5AC25CEB48}"/>
              </a:ext>
            </a:extLst>
          </p:cNvPr>
          <p:cNvSpPr/>
          <p:nvPr>
            <p:custDataLst>
              <p:tags r:id="rId10"/>
            </p:custDataLst>
          </p:nvPr>
        </p:nvSpPr>
        <p:spPr>
          <a:xfrm>
            <a:off x="10342397" y="6208331"/>
            <a:ext cx="1105891" cy="338554"/>
          </a:xfrm>
          <a:prstGeom prst="rect">
            <a:avLst/>
          </a:prstGeom>
        </p:spPr>
        <p:txBody>
          <a:bodyPr wrap="square">
            <a:spAutoFit/>
          </a:bodyPr>
          <a:lstStyle/>
          <a:p>
            <a:pPr algn="ctr"/>
            <a:r>
              <a:rPr lang="en-US" altLang="zh-TW" sz="800" dirty="0">
                <a:solidFill>
                  <a:srgbClr val="000000"/>
                </a:solidFill>
                <a:latin typeface="黑体" panose="02010609060101010101" pitchFamily="49" charset="-122"/>
                <a:ea typeface="黑体" panose="02010609060101010101" pitchFamily="49" charset="-122"/>
              </a:rPr>
              <a:t>L2</a:t>
            </a:r>
            <a:r>
              <a:rPr lang="zh-CN" altLang="en-US" sz="800" dirty="0">
                <a:solidFill>
                  <a:srgbClr val="000000"/>
                </a:solidFill>
                <a:latin typeface="黑体" panose="02010609060101010101" pitchFamily="49" charset="-122"/>
                <a:ea typeface="黑体" panose="02010609060101010101" pitchFamily="49" charset="-122"/>
              </a:rPr>
              <a:t>级业务动因项目类型完整规范施行</a:t>
            </a:r>
            <a:endParaRPr lang="zh-TW" altLang="en-US" sz="800" dirty="0">
              <a:solidFill>
                <a:srgbClr val="000000"/>
              </a:solidFill>
              <a:latin typeface="黑体" panose="02010609060101010101" pitchFamily="49" charset="-122"/>
              <a:ea typeface="黑体" panose="02010609060101010101" pitchFamily="49" charset="-122"/>
            </a:endParaRPr>
          </a:p>
        </p:txBody>
      </p:sp>
      <p:sp>
        <p:nvSpPr>
          <p:cNvPr id="61" name="Pentagon 131">
            <a:extLst>
              <a:ext uri="{FF2B5EF4-FFF2-40B4-BE49-F238E27FC236}">
                <a16:creationId xmlns:a16="http://schemas.microsoft.com/office/drawing/2014/main" id="{0A7E403F-08A9-F0F5-975C-1FEE56FDDE47}"/>
              </a:ext>
            </a:extLst>
          </p:cNvPr>
          <p:cNvSpPr/>
          <p:nvPr>
            <p:custDataLst>
              <p:tags r:id="rId11"/>
            </p:custDataLst>
          </p:nvPr>
        </p:nvSpPr>
        <p:spPr>
          <a:xfrm>
            <a:off x="2046806" y="2606040"/>
            <a:ext cx="8809154" cy="731520"/>
          </a:xfrm>
          <a:prstGeom prst="homePlate">
            <a:avLst>
              <a:gd name="adj" fmla="val 4368"/>
            </a:avLst>
          </a:prstGeom>
          <a:solidFill>
            <a:srgbClr val="2057A6"/>
          </a:solidFill>
          <a:ln w="952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t"/>
          <a:lstStyle/>
          <a:p>
            <a:pPr algn="ctr"/>
            <a:r>
              <a:rPr lang="zh-CN" altLang="en-US" sz="1000" b="1" dirty="0">
                <a:solidFill>
                  <a:srgbClr val="FFFFFF"/>
                </a:solidFill>
                <a:latin typeface="FrutigerNext LT Regular" pitchFamily="34" charset="0"/>
                <a:ea typeface="华文细黑" panose="02010600040101010101" pitchFamily="2" charset="-122"/>
              </a:rPr>
              <a:t>项目定制化管理</a:t>
            </a:r>
            <a:r>
              <a:rPr lang="en-US" altLang="zh-CN" sz="1000" b="1" dirty="0">
                <a:solidFill>
                  <a:srgbClr val="FFFFFF"/>
                </a:solidFill>
                <a:latin typeface="FrutigerNext LT Regular" pitchFamily="34" charset="0"/>
                <a:ea typeface="华文细黑" panose="02010600040101010101" pitchFamily="2" charset="-122"/>
              </a:rPr>
              <a:t>&amp;</a:t>
            </a:r>
            <a:r>
              <a:rPr lang="zh-CN" altLang="en-US" sz="1000" b="1" dirty="0">
                <a:solidFill>
                  <a:srgbClr val="FFFFFF"/>
                </a:solidFill>
                <a:latin typeface="FrutigerNext LT Regular" pitchFamily="34" charset="0"/>
                <a:ea typeface="华文细黑" panose="02010600040101010101" pitchFamily="2" charset="-122"/>
              </a:rPr>
              <a:t>流程规范</a:t>
            </a:r>
            <a:endParaRPr lang="zh-CN" altLang="en-US" sz="1000" b="1" dirty="0">
              <a:solidFill>
                <a:srgbClr val="FFFFFF"/>
              </a:solidFill>
              <a:latin typeface="黑体" panose="02010609060101010101" pitchFamily="49" charset="-122"/>
              <a:ea typeface="黑体" panose="02010609060101010101" pitchFamily="49" charset="-122"/>
            </a:endParaRPr>
          </a:p>
        </p:txBody>
      </p:sp>
      <p:sp>
        <p:nvSpPr>
          <p:cNvPr id="62" name="Pentagon 132">
            <a:extLst>
              <a:ext uri="{FF2B5EF4-FFF2-40B4-BE49-F238E27FC236}">
                <a16:creationId xmlns:a16="http://schemas.microsoft.com/office/drawing/2014/main" id="{1CF3C7FA-80EC-480A-028E-903C7478D418}"/>
              </a:ext>
            </a:extLst>
          </p:cNvPr>
          <p:cNvSpPr/>
          <p:nvPr>
            <p:custDataLst>
              <p:tags r:id="rId12"/>
            </p:custDataLst>
          </p:nvPr>
        </p:nvSpPr>
        <p:spPr>
          <a:xfrm>
            <a:off x="2200794" y="2799080"/>
            <a:ext cx="1525286" cy="182880"/>
          </a:xfrm>
          <a:prstGeom prst="homePlate">
            <a:avLst>
              <a:gd name="adj" fmla="val 19908"/>
            </a:avLst>
          </a:prstGeom>
          <a:solidFill>
            <a:schemeClr val="accent1">
              <a:lumMod val="60000"/>
              <a:lumOff val="40000"/>
            </a:schemeClr>
          </a:solidFill>
          <a:ln w="952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通用管理规范</a:t>
            </a:r>
          </a:p>
        </p:txBody>
      </p:sp>
      <p:sp>
        <p:nvSpPr>
          <p:cNvPr id="63" name="Pentagon 133">
            <a:extLst>
              <a:ext uri="{FF2B5EF4-FFF2-40B4-BE49-F238E27FC236}">
                <a16:creationId xmlns:a16="http://schemas.microsoft.com/office/drawing/2014/main" id="{6974A5A6-8FF3-12DB-3DC9-9D8A7A1E2E72}"/>
              </a:ext>
            </a:extLst>
          </p:cNvPr>
          <p:cNvSpPr/>
          <p:nvPr>
            <p:custDataLst>
              <p:tags r:id="rId13"/>
            </p:custDataLst>
          </p:nvPr>
        </p:nvSpPr>
        <p:spPr>
          <a:xfrm>
            <a:off x="3744468" y="3154680"/>
            <a:ext cx="7031108" cy="185737"/>
          </a:xfrm>
          <a:prstGeom prst="homePlate">
            <a:avLst>
              <a:gd name="adj" fmla="val 19908"/>
            </a:avLst>
          </a:prstGeom>
          <a:solidFill>
            <a:schemeClr val="accent1">
              <a:lumMod val="60000"/>
              <a:lumOff val="40000"/>
            </a:schemeClr>
          </a:solidFill>
          <a:ln w="952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en-US" altLang="zh-TW" sz="900" b="1" dirty="0">
                <a:solidFill>
                  <a:srgbClr val="000000"/>
                </a:solidFill>
                <a:latin typeface="黑体" panose="02010609060101010101" pitchFamily="49" charset="-122"/>
                <a:ea typeface="黑体" panose="02010609060101010101" pitchFamily="49" charset="-122"/>
              </a:rPr>
              <a:t>IT</a:t>
            </a:r>
            <a:endParaRPr lang="zh-CN" altLang="en-US" sz="900" b="1" dirty="0">
              <a:solidFill>
                <a:srgbClr val="000000"/>
              </a:solidFill>
              <a:latin typeface="黑体" panose="02010609060101010101" pitchFamily="49" charset="-122"/>
              <a:ea typeface="黑体" panose="02010609060101010101" pitchFamily="49" charset="-122"/>
            </a:endParaRPr>
          </a:p>
        </p:txBody>
      </p:sp>
      <p:sp>
        <p:nvSpPr>
          <p:cNvPr id="64" name="Pentagon 134">
            <a:extLst>
              <a:ext uri="{FF2B5EF4-FFF2-40B4-BE49-F238E27FC236}">
                <a16:creationId xmlns:a16="http://schemas.microsoft.com/office/drawing/2014/main" id="{ACEE85E3-249A-9F3F-E28C-B27A9302BABB}"/>
              </a:ext>
            </a:extLst>
          </p:cNvPr>
          <p:cNvSpPr/>
          <p:nvPr>
            <p:custDataLst>
              <p:tags r:id="rId14"/>
            </p:custDataLst>
          </p:nvPr>
        </p:nvSpPr>
        <p:spPr>
          <a:xfrm>
            <a:off x="2275930" y="2976880"/>
            <a:ext cx="2275929" cy="182880"/>
          </a:xfrm>
          <a:prstGeom prst="homePlate">
            <a:avLst>
              <a:gd name="adj" fmla="val 19908"/>
            </a:avLst>
          </a:prstGeom>
          <a:solidFill>
            <a:schemeClr val="accent1">
              <a:lumMod val="60000"/>
              <a:lumOff val="40000"/>
            </a:schemeClr>
          </a:solidFill>
          <a:ln w="952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会计科目</a:t>
            </a:r>
            <a:r>
              <a:rPr lang="en-US" altLang="zh-CN" sz="900" b="1" dirty="0">
                <a:solidFill>
                  <a:srgbClr val="000000"/>
                </a:solidFill>
                <a:latin typeface="黑体" panose="02010609060101010101" pitchFamily="49" charset="-122"/>
                <a:ea typeface="黑体" panose="02010609060101010101" pitchFamily="49" charset="-122"/>
              </a:rPr>
              <a:t>&amp;</a:t>
            </a:r>
            <a:r>
              <a:rPr lang="zh-CN" altLang="en-US" sz="900" b="1" dirty="0">
                <a:solidFill>
                  <a:srgbClr val="000000"/>
                </a:solidFill>
                <a:latin typeface="黑体" panose="02010609060101010101" pitchFamily="49" charset="-122"/>
                <a:ea typeface="黑体" panose="02010609060101010101" pitchFamily="49" charset="-122"/>
              </a:rPr>
              <a:t>业务动因优化</a:t>
            </a:r>
          </a:p>
        </p:txBody>
      </p:sp>
      <p:sp>
        <p:nvSpPr>
          <p:cNvPr id="65" name="Pentagon 136">
            <a:extLst>
              <a:ext uri="{FF2B5EF4-FFF2-40B4-BE49-F238E27FC236}">
                <a16:creationId xmlns:a16="http://schemas.microsoft.com/office/drawing/2014/main" id="{F4350BCE-9C8B-D967-8B6F-9A5317162B6E}"/>
              </a:ext>
            </a:extLst>
          </p:cNvPr>
          <p:cNvSpPr/>
          <p:nvPr>
            <p:custDataLst>
              <p:tags r:id="rId15"/>
            </p:custDataLst>
          </p:nvPr>
        </p:nvSpPr>
        <p:spPr>
          <a:xfrm>
            <a:off x="3781631" y="1760220"/>
            <a:ext cx="1666670" cy="731520"/>
          </a:xfrm>
          <a:prstGeom prst="homePlate">
            <a:avLst>
              <a:gd name="adj" fmla="val 4368"/>
            </a:avLst>
          </a:prstGeom>
          <a:solidFill>
            <a:schemeClr val="accent1">
              <a:lumMod val="40000"/>
              <a:lumOff val="60000"/>
            </a:schemeClr>
          </a:solidFill>
          <a:ln w="9525">
            <a:solidFill>
              <a:schemeClr val="tx1">
                <a:lumMod val="75000"/>
                <a:lumOff val="2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a:r>
              <a:rPr lang="zh-TW" altLang="en-US" sz="1000" dirty="0">
                <a:solidFill>
                  <a:srgbClr val="000000"/>
                </a:solidFill>
                <a:latin typeface="黑体" panose="02010609060101010101" pitchFamily="49" charset="-122"/>
                <a:ea typeface="黑体" panose="02010609060101010101" pitchFamily="49" charset="-122"/>
              </a:rPr>
              <a:t>建制执行及推广计划</a:t>
            </a:r>
            <a:endParaRPr lang="en-US" altLang="zh-CN" sz="1000" dirty="0">
              <a:solidFill>
                <a:srgbClr val="000000"/>
              </a:solidFill>
              <a:latin typeface="黑体" panose="02010609060101010101" pitchFamily="49" charset="-122"/>
              <a:ea typeface="黑体" panose="02010609060101010101" pitchFamily="49" charset="-122"/>
            </a:endParaRPr>
          </a:p>
        </p:txBody>
      </p:sp>
      <p:sp>
        <p:nvSpPr>
          <p:cNvPr id="66" name="Pentagon 139">
            <a:extLst>
              <a:ext uri="{FF2B5EF4-FFF2-40B4-BE49-F238E27FC236}">
                <a16:creationId xmlns:a16="http://schemas.microsoft.com/office/drawing/2014/main" id="{225F3FF7-6744-4A36-FBB3-CF63E7D27B97}"/>
              </a:ext>
            </a:extLst>
          </p:cNvPr>
          <p:cNvSpPr/>
          <p:nvPr>
            <p:custDataLst>
              <p:tags r:id="rId16"/>
            </p:custDataLst>
          </p:nvPr>
        </p:nvSpPr>
        <p:spPr>
          <a:xfrm>
            <a:off x="2048394" y="2606041"/>
            <a:ext cx="228600" cy="731520"/>
          </a:xfrm>
          <a:prstGeom prst="homePlate">
            <a:avLst>
              <a:gd name="adj" fmla="val 4368"/>
            </a:avLst>
          </a:prstGeom>
          <a:solidFill>
            <a:schemeClr val="accent1">
              <a:lumMod val="50000"/>
            </a:schemeClr>
          </a:solidFill>
          <a:ln w="9525">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a:r>
              <a:rPr lang="zh-CN" altLang="en-US" sz="800" b="1" dirty="0">
                <a:solidFill>
                  <a:schemeClr val="bg1"/>
                </a:solidFill>
                <a:latin typeface="黑体" panose="02010609060101010101" pitchFamily="49" charset="-122"/>
                <a:ea typeface="黑体" panose="02010609060101010101" pitchFamily="49" charset="-122"/>
              </a:rPr>
              <a:t>前期整合规划</a:t>
            </a:r>
          </a:p>
        </p:txBody>
      </p:sp>
      <p:sp>
        <p:nvSpPr>
          <p:cNvPr id="67" name="Pentagon 142">
            <a:extLst>
              <a:ext uri="{FF2B5EF4-FFF2-40B4-BE49-F238E27FC236}">
                <a16:creationId xmlns:a16="http://schemas.microsoft.com/office/drawing/2014/main" id="{A5160A1A-11AD-F344-1926-24C7A36E5D80}"/>
              </a:ext>
            </a:extLst>
          </p:cNvPr>
          <p:cNvSpPr/>
          <p:nvPr>
            <p:custDataLst>
              <p:tags r:id="rId17"/>
            </p:custDataLst>
          </p:nvPr>
        </p:nvSpPr>
        <p:spPr>
          <a:xfrm>
            <a:off x="8348671" y="4335648"/>
            <a:ext cx="2485765" cy="503289"/>
          </a:xfrm>
          <a:prstGeom prst="homePlate">
            <a:avLst>
              <a:gd name="adj" fmla="val 4368"/>
            </a:avLst>
          </a:prstGeom>
          <a:solidFill>
            <a:schemeClr val="accent1">
              <a:lumMod val="75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t"/>
          <a:lstStyle/>
          <a:p>
            <a:pPr algn="ctr"/>
            <a:r>
              <a:rPr lang="zh-CN" altLang="en-US" sz="1000" b="1" dirty="0">
                <a:solidFill>
                  <a:srgbClr val="FFFFFF"/>
                </a:solidFill>
                <a:latin typeface="FrutigerNext LT Regular" pitchFamily="34" charset="0"/>
                <a:ea typeface="华文细黑" panose="02010600040101010101" pitchFamily="2" charset="-122"/>
              </a:rPr>
              <a:t>营销项目效果评估</a:t>
            </a:r>
            <a:r>
              <a:rPr lang="en-US" altLang="zh-CN" sz="1000" b="1" dirty="0">
                <a:solidFill>
                  <a:srgbClr val="FFFFFF"/>
                </a:solidFill>
                <a:latin typeface="FrutigerNext LT Regular" pitchFamily="34" charset="0"/>
                <a:ea typeface="华文细黑" panose="02010600040101010101" pitchFamily="2" charset="-122"/>
              </a:rPr>
              <a:t>&amp;</a:t>
            </a:r>
            <a:r>
              <a:rPr lang="zh-CN" altLang="en-US" sz="1000" b="1" dirty="0">
                <a:solidFill>
                  <a:srgbClr val="FFFFFF"/>
                </a:solidFill>
                <a:latin typeface="FrutigerNext LT Regular" pitchFamily="34" charset="0"/>
                <a:ea typeface="华文细黑" panose="02010600040101010101" pitchFamily="2" charset="-122"/>
              </a:rPr>
              <a:t>辅助决策</a:t>
            </a:r>
            <a:endParaRPr lang="zh-CN" altLang="en-US" sz="1000" b="1" dirty="0">
              <a:solidFill>
                <a:srgbClr val="FFFFFF"/>
              </a:solidFill>
              <a:latin typeface="黑体" panose="02010609060101010101" pitchFamily="49" charset="-122"/>
              <a:ea typeface="黑体" panose="02010609060101010101" pitchFamily="49" charset="-122"/>
            </a:endParaRPr>
          </a:p>
        </p:txBody>
      </p:sp>
      <p:sp>
        <p:nvSpPr>
          <p:cNvPr id="68" name="Pentagon 149">
            <a:extLst>
              <a:ext uri="{FF2B5EF4-FFF2-40B4-BE49-F238E27FC236}">
                <a16:creationId xmlns:a16="http://schemas.microsoft.com/office/drawing/2014/main" id="{C8C5D9EA-5D3C-35F2-CA9E-3C5C6EF3006D}"/>
              </a:ext>
            </a:extLst>
          </p:cNvPr>
          <p:cNvSpPr/>
          <p:nvPr>
            <p:custDataLst>
              <p:tags r:id="rId18"/>
            </p:custDataLst>
          </p:nvPr>
        </p:nvSpPr>
        <p:spPr>
          <a:xfrm>
            <a:off x="8043089" y="4335649"/>
            <a:ext cx="295826" cy="503288"/>
          </a:xfrm>
          <a:prstGeom prst="homePlate">
            <a:avLst>
              <a:gd name="adj" fmla="val 4368"/>
            </a:avLst>
          </a:prstGeom>
          <a:solidFill>
            <a:schemeClr val="accent1">
              <a:lumMod val="50000"/>
            </a:schemeClr>
          </a:solidFill>
          <a:ln w="63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a:r>
              <a:rPr lang="zh-CN" altLang="en-US" sz="800" b="1" dirty="0">
                <a:solidFill>
                  <a:schemeClr val="bg1"/>
                </a:solidFill>
                <a:latin typeface="黑体" panose="02010609060101010101" pitchFamily="49" charset="-122"/>
                <a:ea typeface="黑体" panose="02010609060101010101" pitchFamily="49" charset="-122"/>
              </a:rPr>
              <a:t>前期整合规划</a:t>
            </a:r>
          </a:p>
        </p:txBody>
      </p:sp>
      <p:sp>
        <p:nvSpPr>
          <p:cNvPr id="69" name="Oval 6">
            <a:extLst>
              <a:ext uri="{FF2B5EF4-FFF2-40B4-BE49-F238E27FC236}">
                <a16:creationId xmlns:a16="http://schemas.microsoft.com/office/drawing/2014/main" id="{A5C7B0AD-DC06-2037-04CF-5CE4AC7E1E23}"/>
              </a:ext>
            </a:extLst>
          </p:cNvPr>
          <p:cNvSpPr>
            <a:spLocks noChangeArrowheads="1"/>
          </p:cNvSpPr>
          <p:nvPr>
            <p:custDataLst>
              <p:tags r:id="rId19"/>
            </p:custDataLst>
          </p:nvPr>
        </p:nvSpPr>
        <p:spPr bwMode="gray">
          <a:xfrm>
            <a:off x="7906447" y="4212811"/>
            <a:ext cx="295826" cy="228600"/>
          </a:xfrm>
          <a:prstGeom prst="ellipse">
            <a:avLst/>
          </a:prstGeom>
          <a:solidFill>
            <a:schemeClr val="tx1"/>
          </a:solidFill>
          <a:ln w="9525" algn="ctr">
            <a:solidFill>
              <a:schemeClr val="tx1"/>
            </a:solidFill>
            <a:round/>
          </a:ln>
        </p:spPr>
        <p:txBody>
          <a:bodyPr wrap="none" lIns="0" tIns="0" rIns="0" bIns="0" anchor="ctr"/>
          <a:lstStyle/>
          <a:p>
            <a:pPr algn="ctr">
              <a:defRPr/>
            </a:pPr>
            <a:r>
              <a:rPr lang="en-US" altLang="zh-CN" sz="800" b="1" dirty="0">
                <a:solidFill>
                  <a:srgbClr val="FFFFFF"/>
                </a:solidFill>
                <a:latin typeface="华文细黑" panose="02010600040101010101" pitchFamily="2" charset="-122"/>
                <a:ea typeface="华文细黑" panose="02010600040101010101" pitchFamily="2" charset="-122"/>
                <a:cs typeface="Arial" panose="020B0604020202020204" pitchFamily="34" charset="0"/>
              </a:rPr>
              <a:t>3</a:t>
            </a:r>
            <a:endParaRPr lang="en-US" sz="800" b="1"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0" name="Oval 6">
            <a:extLst>
              <a:ext uri="{FF2B5EF4-FFF2-40B4-BE49-F238E27FC236}">
                <a16:creationId xmlns:a16="http://schemas.microsoft.com/office/drawing/2014/main" id="{41BF82AC-B197-5040-B6A9-B2352687E9CF}"/>
              </a:ext>
            </a:extLst>
          </p:cNvPr>
          <p:cNvSpPr>
            <a:spLocks noChangeArrowheads="1"/>
          </p:cNvSpPr>
          <p:nvPr>
            <p:custDataLst>
              <p:tags r:id="rId20"/>
            </p:custDataLst>
          </p:nvPr>
        </p:nvSpPr>
        <p:spPr bwMode="gray">
          <a:xfrm>
            <a:off x="1894405" y="2499360"/>
            <a:ext cx="228600" cy="228600"/>
          </a:xfrm>
          <a:prstGeom prst="ellipse">
            <a:avLst/>
          </a:prstGeom>
          <a:solidFill>
            <a:schemeClr val="tx1"/>
          </a:solidFill>
          <a:ln w="9525" algn="ctr">
            <a:solidFill>
              <a:schemeClr val="tx1"/>
            </a:solidFill>
            <a:round/>
          </a:ln>
        </p:spPr>
        <p:txBody>
          <a:bodyPr wrap="none" lIns="0" tIns="0" rIns="0" bIns="0" anchor="ctr"/>
          <a:lstStyle/>
          <a:p>
            <a:pPr algn="ctr">
              <a:defRPr/>
            </a:pPr>
            <a:r>
              <a:rPr lang="en-US" altLang="zh-CN" sz="800" b="1" dirty="0">
                <a:solidFill>
                  <a:srgbClr val="FFFFFF"/>
                </a:solidFill>
                <a:latin typeface="华文细黑" panose="02010600040101010101" pitchFamily="2" charset="-122"/>
                <a:ea typeface="华文细黑" panose="02010600040101010101" pitchFamily="2" charset="-122"/>
                <a:cs typeface="Arial" panose="020B0604020202020204" pitchFamily="34" charset="0"/>
              </a:rPr>
              <a:t>2</a:t>
            </a:r>
            <a:endParaRPr lang="en-US" sz="800" b="1"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1" name="Pentagon 201">
            <a:extLst>
              <a:ext uri="{FF2B5EF4-FFF2-40B4-BE49-F238E27FC236}">
                <a16:creationId xmlns:a16="http://schemas.microsoft.com/office/drawing/2014/main" id="{C4B93B22-46AC-A713-C874-F1C10477F528}"/>
              </a:ext>
            </a:extLst>
          </p:cNvPr>
          <p:cNvSpPr/>
          <p:nvPr>
            <p:custDataLst>
              <p:tags r:id="rId21"/>
            </p:custDataLst>
          </p:nvPr>
        </p:nvSpPr>
        <p:spPr bwMode="auto">
          <a:xfrm>
            <a:off x="8584180" y="4941270"/>
            <a:ext cx="2102664" cy="203200"/>
          </a:xfrm>
          <a:prstGeom prst="homePlate">
            <a:avLst>
              <a:gd name="adj" fmla="val 4368"/>
            </a:avLst>
          </a:prstGeom>
          <a:solidFill>
            <a:srgbClr val="FEF3DF"/>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87300"/>
          <a:lstStyle/>
          <a:p>
            <a:pPr algn="ctr"/>
            <a:r>
              <a:rPr lang="zh-CN" altLang="en-US" sz="800" dirty="0">
                <a:solidFill>
                  <a:srgbClr val="000000"/>
                </a:solidFill>
                <a:latin typeface="黑体" panose="02010609060101010101" pitchFamily="49" charset="-122"/>
                <a:ea typeface="黑体" panose="02010609060101010101" pitchFamily="49" charset="-122"/>
              </a:rPr>
              <a:t>驾驶舱功能完善</a:t>
            </a:r>
            <a:endParaRPr lang="en-US" altLang="zh-CN" sz="800" dirty="0">
              <a:solidFill>
                <a:srgbClr val="000000"/>
              </a:solidFill>
              <a:latin typeface="黑体" panose="02010609060101010101" pitchFamily="49" charset="-122"/>
              <a:ea typeface="黑体" panose="02010609060101010101" pitchFamily="49" charset="-122"/>
            </a:endParaRPr>
          </a:p>
        </p:txBody>
      </p:sp>
      <p:sp>
        <p:nvSpPr>
          <p:cNvPr id="72" name="Oval 6">
            <a:extLst>
              <a:ext uri="{FF2B5EF4-FFF2-40B4-BE49-F238E27FC236}">
                <a16:creationId xmlns:a16="http://schemas.microsoft.com/office/drawing/2014/main" id="{3CFB48C4-55A8-1139-9704-E8B402CBBCE7}"/>
              </a:ext>
            </a:extLst>
          </p:cNvPr>
          <p:cNvSpPr>
            <a:spLocks noChangeArrowheads="1"/>
          </p:cNvSpPr>
          <p:nvPr>
            <p:custDataLst>
              <p:tags r:id="rId22"/>
            </p:custDataLst>
          </p:nvPr>
        </p:nvSpPr>
        <p:spPr bwMode="gray">
          <a:xfrm>
            <a:off x="8523081" y="4941271"/>
            <a:ext cx="182562" cy="182563"/>
          </a:xfrm>
          <a:prstGeom prst="ellipse">
            <a:avLst/>
          </a:prstGeom>
          <a:solidFill>
            <a:schemeClr val="tx1"/>
          </a:solidFill>
          <a:ln w="9525" algn="ctr">
            <a:solidFill>
              <a:schemeClr val="tx1"/>
            </a:solidFill>
            <a:round/>
          </a:ln>
        </p:spPr>
        <p:txBody>
          <a:bodyPr wrap="none" lIns="0" tIns="0" rIns="0" bIns="0" anchor="ctr"/>
          <a:lstStyle/>
          <a:p>
            <a:pPr algn="ctr">
              <a:defRPr/>
            </a:pPr>
            <a:r>
              <a:rPr lang="en-US" altLang="zh-CN" sz="800" b="1" dirty="0">
                <a:solidFill>
                  <a:srgbClr val="FFFFFF"/>
                </a:solidFill>
                <a:latin typeface="华文细黑" panose="02010600040101010101" pitchFamily="2" charset="-122"/>
                <a:ea typeface="华文细黑" panose="02010600040101010101" pitchFamily="2" charset="-122"/>
                <a:cs typeface="Arial" panose="020B0604020202020204" pitchFamily="34" charset="0"/>
              </a:rPr>
              <a:t>4</a:t>
            </a:r>
            <a:endParaRPr lang="en-US" sz="800" b="1"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3" name="Pentagon 137">
            <a:extLst>
              <a:ext uri="{FF2B5EF4-FFF2-40B4-BE49-F238E27FC236}">
                <a16:creationId xmlns:a16="http://schemas.microsoft.com/office/drawing/2014/main" id="{0E97916E-4E8A-EE3F-69B1-A1AE702BB99E}"/>
              </a:ext>
            </a:extLst>
          </p:cNvPr>
          <p:cNvSpPr/>
          <p:nvPr>
            <p:custDataLst>
              <p:tags r:id="rId23"/>
            </p:custDataLst>
          </p:nvPr>
        </p:nvSpPr>
        <p:spPr>
          <a:xfrm>
            <a:off x="1268414" y="1752600"/>
            <a:ext cx="2491988" cy="731520"/>
          </a:xfrm>
          <a:prstGeom prst="homePlate">
            <a:avLst>
              <a:gd name="adj" fmla="val 4368"/>
            </a:avLst>
          </a:prstGeom>
          <a:solidFill>
            <a:srgbClr val="2057A6"/>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t"/>
          <a:lstStyle/>
          <a:p>
            <a:pPr algn="ctr"/>
            <a:r>
              <a:rPr lang="en-US" altLang="zh-CN" sz="1000" b="1" dirty="0">
                <a:solidFill>
                  <a:srgbClr val="FFFFFF"/>
                </a:solidFill>
                <a:latin typeface="FrutigerNext LT Regular" pitchFamily="34" charset="0"/>
                <a:ea typeface="华文细黑" panose="02010600040101010101" pitchFamily="2" charset="-122"/>
              </a:rPr>
              <a:t>SAP/FSSC</a:t>
            </a:r>
            <a:r>
              <a:rPr lang="zh-CN" altLang="en-US" sz="1000" b="1" dirty="0">
                <a:solidFill>
                  <a:srgbClr val="FFFFFF"/>
                </a:solidFill>
                <a:latin typeface="FrutigerNext LT Regular" pitchFamily="34" charset="0"/>
                <a:ea typeface="华文细黑" panose="02010600040101010101" pitchFamily="2" charset="-122"/>
              </a:rPr>
              <a:t>系统数据打通</a:t>
            </a:r>
            <a:endParaRPr lang="zh-CN" altLang="en-US" sz="1000" b="1" dirty="0">
              <a:solidFill>
                <a:srgbClr val="FFFFFF"/>
              </a:solidFill>
              <a:latin typeface="黑体" panose="02010609060101010101" pitchFamily="49" charset="-122"/>
              <a:ea typeface="黑体" panose="02010609060101010101" pitchFamily="49" charset="-122"/>
            </a:endParaRPr>
          </a:p>
        </p:txBody>
      </p:sp>
      <p:sp>
        <p:nvSpPr>
          <p:cNvPr id="74" name="Pentagon 214">
            <a:extLst>
              <a:ext uri="{FF2B5EF4-FFF2-40B4-BE49-F238E27FC236}">
                <a16:creationId xmlns:a16="http://schemas.microsoft.com/office/drawing/2014/main" id="{A34E106A-0842-93D3-228A-E4D85BC76E6B}"/>
              </a:ext>
            </a:extLst>
          </p:cNvPr>
          <p:cNvSpPr/>
          <p:nvPr>
            <p:custDataLst>
              <p:tags r:id="rId24"/>
            </p:custDataLst>
          </p:nvPr>
        </p:nvSpPr>
        <p:spPr>
          <a:xfrm>
            <a:off x="1447802" y="1887825"/>
            <a:ext cx="1058854" cy="200055"/>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TW" altLang="en-US" sz="900" b="1" dirty="0">
                <a:solidFill>
                  <a:srgbClr val="000000"/>
                </a:solidFill>
                <a:latin typeface="黑体" panose="02010609060101010101" pitchFamily="49" charset="-122"/>
                <a:ea typeface="黑体" panose="02010609060101010101" pitchFamily="49" charset="-122"/>
              </a:rPr>
              <a:t>业务规则</a:t>
            </a:r>
            <a:endParaRPr lang="zh-CN" altLang="en-US" sz="900" b="1" dirty="0">
              <a:solidFill>
                <a:srgbClr val="000000"/>
              </a:solidFill>
              <a:latin typeface="黑体" panose="02010609060101010101" pitchFamily="49" charset="-122"/>
              <a:ea typeface="黑体" panose="02010609060101010101" pitchFamily="49" charset="-122"/>
            </a:endParaRPr>
          </a:p>
        </p:txBody>
      </p:sp>
      <p:sp>
        <p:nvSpPr>
          <p:cNvPr id="75" name="Pentagon 216">
            <a:extLst>
              <a:ext uri="{FF2B5EF4-FFF2-40B4-BE49-F238E27FC236}">
                <a16:creationId xmlns:a16="http://schemas.microsoft.com/office/drawing/2014/main" id="{7A10AD0D-E7DC-08C0-89F2-E3B0D1B256E0}"/>
              </a:ext>
            </a:extLst>
          </p:cNvPr>
          <p:cNvSpPr/>
          <p:nvPr>
            <p:custDataLst>
              <p:tags r:id="rId25"/>
            </p:custDataLst>
          </p:nvPr>
        </p:nvSpPr>
        <p:spPr>
          <a:xfrm>
            <a:off x="1490462" y="2230120"/>
            <a:ext cx="2231907" cy="182879"/>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en-US" altLang="zh-TW" sz="900" b="1" dirty="0">
                <a:solidFill>
                  <a:srgbClr val="000000"/>
                </a:solidFill>
                <a:latin typeface="黑体" panose="02010609060101010101" pitchFamily="49" charset="-122"/>
                <a:ea typeface="黑体" panose="02010609060101010101" pitchFamily="49" charset="-122"/>
              </a:rPr>
              <a:t>IT</a:t>
            </a:r>
            <a:endParaRPr lang="zh-CN" altLang="en-US" sz="900" b="1" dirty="0">
              <a:solidFill>
                <a:srgbClr val="000000"/>
              </a:solidFill>
              <a:latin typeface="黑体" panose="02010609060101010101" pitchFamily="49" charset="-122"/>
              <a:ea typeface="黑体" panose="02010609060101010101" pitchFamily="49" charset="-122"/>
            </a:endParaRPr>
          </a:p>
        </p:txBody>
      </p:sp>
      <p:sp>
        <p:nvSpPr>
          <p:cNvPr id="76" name="Pentagon 218">
            <a:extLst>
              <a:ext uri="{FF2B5EF4-FFF2-40B4-BE49-F238E27FC236}">
                <a16:creationId xmlns:a16="http://schemas.microsoft.com/office/drawing/2014/main" id="{77BEE2DA-91BF-3301-466F-1395648B71AC}"/>
              </a:ext>
            </a:extLst>
          </p:cNvPr>
          <p:cNvSpPr/>
          <p:nvPr>
            <p:custDataLst>
              <p:tags r:id="rId26"/>
            </p:custDataLst>
          </p:nvPr>
        </p:nvSpPr>
        <p:spPr>
          <a:xfrm>
            <a:off x="1447801" y="2057400"/>
            <a:ext cx="2282189" cy="182878"/>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TW" altLang="en-US" sz="900" b="1" dirty="0">
                <a:solidFill>
                  <a:srgbClr val="000000"/>
                </a:solidFill>
                <a:latin typeface="黑体" panose="02010609060101010101" pitchFamily="49" charset="-122"/>
                <a:ea typeface="黑体" panose="02010609060101010101" pitchFamily="49" charset="-122"/>
              </a:rPr>
              <a:t>流程</a:t>
            </a:r>
            <a:endParaRPr lang="zh-CN" altLang="en-US" sz="900" b="1" dirty="0">
              <a:solidFill>
                <a:srgbClr val="000000"/>
              </a:solidFill>
              <a:latin typeface="黑体" panose="02010609060101010101" pitchFamily="49" charset="-122"/>
              <a:ea typeface="黑体" panose="02010609060101010101" pitchFamily="49" charset="-122"/>
            </a:endParaRPr>
          </a:p>
        </p:txBody>
      </p:sp>
      <p:sp>
        <p:nvSpPr>
          <p:cNvPr id="77" name="Pentagon 113">
            <a:extLst>
              <a:ext uri="{FF2B5EF4-FFF2-40B4-BE49-F238E27FC236}">
                <a16:creationId xmlns:a16="http://schemas.microsoft.com/office/drawing/2014/main" id="{839A3D3B-84D1-DBD9-A5E7-71BCACF292B3}"/>
              </a:ext>
            </a:extLst>
          </p:cNvPr>
          <p:cNvSpPr/>
          <p:nvPr>
            <p:custDataLst>
              <p:tags r:id="rId27"/>
            </p:custDataLst>
          </p:nvPr>
        </p:nvSpPr>
        <p:spPr>
          <a:xfrm>
            <a:off x="1270001" y="1752601"/>
            <a:ext cx="228600" cy="660400"/>
          </a:xfrm>
          <a:prstGeom prst="homePlate">
            <a:avLst>
              <a:gd name="adj" fmla="val 4368"/>
            </a:avLst>
          </a:prstGeom>
          <a:solidFill>
            <a:schemeClr val="accent1">
              <a:lumMod val="5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a:r>
              <a:rPr lang="zh-CN" altLang="en-US" sz="800" b="1" dirty="0">
                <a:solidFill>
                  <a:schemeClr val="bg1"/>
                </a:solidFill>
                <a:latin typeface="黑体" panose="02010609060101010101" pitchFamily="49" charset="-122"/>
                <a:ea typeface="黑体" panose="02010609060101010101" pitchFamily="49" charset="-122"/>
              </a:rPr>
              <a:t>前期整合规划</a:t>
            </a:r>
          </a:p>
        </p:txBody>
      </p:sp>
      <p:grpSp>
        <p:nvGrpSpPr>
          <p:cNvPr id="78" name="组合 77">
            <a:extLst>
              <a:ext uri="{FF2B5EF4-FFF2-40B4-BE49-F238E27FC236}">
                <a16:creationId xmlns:a16="http://schemas.microsoft.com/office/drawing/2014/main" id="{3E9ED080-1D41-9E6B-33C7-1F01F4F9FAC8}"/>
              </a:ext>
            </a:extLst>
          </p:cNvPr>
          <p:cNvGrpSpPr/>
          <p:nvPr/>
        </p:nvGrpSpPr>
        <p:grpSpPr>
          <a:xfrm>
            <a:off x="3785558" y="3400927"/>
            <a:ext cx="1589109" cy="734695"/>
            <a:chOff x="5861493" y="3305604"/>
            <a:chExt cx="1589109" cy="734695"/>
          </a:xfrm>
        </p:grpSpPr>
        <p:sp>
          <p:nvSpPr>
            <p:cNvPr id="79" name="Pentagon 139">
              <a:extLst>
                <a:ext uri="{FF2B5EF4-FFF2-40B4-BE49-F238E27FC236}">
                  <a16:creationId xmlns:a16="http://schemas.microsoft.com/office/drawing/2014/main" id="{179BED6A-0493-78B5-4E9D-09F14AD524E9}"/>
                </a:ext>
              </a:extLst>
            </p:cNvPr>
            <p:cNvSpPr/>
            <p:nvPr>
              <p:custDataLst>
                <p:tags r:id="rId93"/>
              </p:custDataLst>
            </p:nvPr>
          </p:nvSpPr>
          <p:spPr>
            <a:xfrm>
              <a:off x="5861493" y="3308779"/>
              <a:ext cx="228600" cy="731520"/>
            </a:xfrm>
            <a:prstGeom prst="homePlate">
              <a:avLst>
                <a:gd name="adj" fmla="val 4368"/>
              </a:avLst>
            </a:prstGeom>
            <a:solidFill>
              <a:schemeClr val="accent1">
                <a:lumMod val="50000"/>
              </a:schemeClr>
            </a:solidFill>
            <a:ln w="63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a:r>
                <a:rPr lang="zh-CN" altLang="en-US" sz="800" b="1" dirty="0">
                  <a:solidFill>
                    <a:schemeClr val="bg1"/>
                  </a:solidFill>
                  <a:latin typeface="黑体" panose="02010609060101010101" pitchFamily="49" charset="-122"/>
                  <a:ea typeface="黑体" panose="02010609060101010101" pitchFamily="49" charset="-122"/>
                </a:rPr>
                <a:t>前期整合规划</a:t>
              </a:r>
            </a:p>
          </p:txBody>
        </p:sp>
        <p:sp>
          <p:nvSpPr>
            <p:cNvPr id="80" name="Pentagon 142">
              <a:extLst>
                <a:ext uri="{FF2B5EF4-FFF2-40B4-BE49-F238E27FC236}">
                  <a16:creationId xmlns:a16="http://schemas.microsoft.com/office/drawing/2014/main" id="{E93BD13A-E8E1-B81B-6BB7-79EDE4E99018}"/>
                </a:ext>
              </a:extLst>
            </p:cNvPr>
            <p:cNvSpPr/>
            <p:nvPr>
              <p:custDataLst>
                <p:tags r:id="rId94"/>
              </p:custDataLst>
            </p:nvPr>
          </p:nvSpPr>
          <p:spPr>
            <a:xfrm>
              <a:off x="6089866" y="3305604"/>
              <a:ext cx="1360736" cy="731520"/>
            </a:xfrm>
            <a:prstGeom prst="homePlate">
              <a:avLst>
                <a:gd name="adj" fmla="val 4368"/>
              </a:avLst>
            </a:prstGeom>
            <a:solidFill>
              <a:schemeClr val="accent1">
                <a:lumMod val="75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t"/>
            <a:lstStyle/>
            <a:p>
              <a:pPr algn="ctr"/>
              <a:r>
                <a:rPr lang="zh-CN" altLang="en-US" sz="1000" b="1" dirty="0">
                  <a:solidFill>
                    <a:srgbClr val="FFFFFF"/>
                  </a:solidFill>
                  <a:latin typeface="FrutigerNext LT Regular" pitchFamily="34" charset="0"/>
                  <a:ea typeface="华文细黑" panose="02010600040101010101" pitchFamily="2" charset="-122"/>
                </a:rPr>
                <a:t>洞察、创意、展览</a:t>
              </a:r>
              <a:endParaRPr lang="zh-CN" altLang="en-US" sz="1000" b="1" dirty="0">
                <a:solidFill>
                  <a:srgbClr val="FFFFFF"/>
                </a:solidFill>
                <a:latin typeface="黑体" panose="02010609060101010101" pitchFamily="49" charset="-122"/>
                <a:ea typeface="黑体" panose="02010609060101010101" pitchFamily="49" charset="-122"/>
              </a:endParaRPr>
            </a:p>
          </p:txBody>
        </p:sp>
        <p:sp>
          <p:nvSpPr>
            <p:cNvPr id="81" name="Pentagon 214">
              <a:extLst>
                <a:ext uri="{FF2B5EF4-FFF2-40B4-BE49-F238E27FC236}">
                  <a16:creationId xmlns:a16="http://schemas.microsoft.com/office/drawing/2014/main" id="{7D8881B7-677B-17DA-21CB-630A0F296863}"/>
                </a:ext>
              </a:extLst>
            </p:cNvPr>
            <p:cNvSpPr/>
            <p:nvPr>
              <p:custDataLst>
                <p:tags r:id="rId95"/>
              </p:custDataLst>
            </p:nvPr>
          </p:nvSpPr>
          <p:spPr>
            <a:xfrm>
              <a:off x="6091495" y="3485860"/>
              <a:ext cx="1337320" cy="200055"/>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定制流程规范</a:t>
              </a:r>
            </a:p>
          </p:txBody>
        </p:sp>
        <p:sp>
          <p:nvSpPr>
            <p:cNvPr id="83" name="Pentagon 216">
              <a:extLst>
                <a:ext uri="{FF2B5EF4-FFF2-40B4-BE49-F238E27FC236}">
                  <a16:creationId xmlns:a16="http://schemas.microsoft.com/office/drawing/2014/main" id="{7AF7F00E-6723-BA09-1E2C-861CA5BA3FA7}"/>
                </a:ext>
              </a:extLst>
            </p:cNvPr>
            <p:cNvSpPr/>
            <p:nvPr>
              <p:custDataLst>
                <p:tags r:id="rId96"/>
              </p:custDataLst>
            </p:nvPr>
          </p:nvSpPr>
          <p:spPr>
            <a:xfrm>
              <a:off x="6134156" y="3828155"/>
              <a:ext cx="1285151" cy="182879"/>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en-US" altLang="zh-TW" sz="900" b="1" dirty="0">
                  <a:solidFill>
                    <a:srgbClr val="000000"/>
                  </a:solidFill>
                  <a:latin typeface="黑体" panose="02010609060101010101" pitchFamily="49" charset="-122"/>
                  <a:ea typeface="黑体" panose="02010609060101010101" pitchFamily="49" charset="-122"/>
                </a:rPr>
                <a:t>IT</a:t>
              </a:r>
              <a:endParaRPr lang="zh-CN" altLang="en-US" sz="900" b="1" dirty="0">
                <a:solidFill>
                  <a:srgbClr val="000000"/>
                </a:solidFill>
                <a:latin typeface="黑体" panose="02010609060101010101" pitchFamily="49" charset="-122"/>
                <a:ea typeface="黑体" panose="02010609060101010101" pitchFamily="49" charset="-122"/>
              </a:endParaRPr>
            </a:p>
          </p:txBody>
        </p:sp>
        <p:sp>
          <p:nvSpPr>
            <p:cNvPr id="84" name="Pentagon 218">
              <a:extLst>
                <a:ext uri="{FF2B5EF4-FFF2-40B4-BE49-F238E27FC236}">
                  <a16:creationId xmlns:a16="http://schemas.microsoft.com/office/drawing/2014/main" id="{AAB0E88E-81C2-D31B-E343-6A2DEC57A1B0}"/>
                </a:ext>
              </a:extLst>
            </p:cNvPr>
            <p:cNvSpPr/>
            <p:nvPr>
              <p:custDataLst>
                <p:tags r:id="rId97"/>
              </p:custDataLst>
            </p:nvPr>
          </p:nvSpPr>
          <p:spPr>
            <a:xfrm>
              <a:off x="6091494" y="3655435"/>
              <a:ext cx="1352947" cy="182878"/>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业务流程优化</a:t>
              </a:r>
            </a:p>
          </p:txBody>
        </p:sp>
      </p:grpSp>
      <p:sp>
        <p:nvSpPr>
          <p:cNvPr id="85" name="Pentagon 1093">
            <a:extLst>
              <a:ext uri="{FF2B5EF4-FFF2-40B4-BE49-F238E27FC236}">
                <a16:creationId xmlns:a16="http://schemas.microsoft.com/office/drawing/2014/main" id="{49072EDD-1ADC-D6F8-EB6E-CA642DAFADCB}"/>
              </a:ext>
            </a:extLst>
          </p:cNvPr>
          <p:cNvSpPr/>
          <p:nvPr>
            <p:custDataLst>
              <p:tags r:id="rId28"/>
            </p:custDataLst>
          </p:nvPr>
        </p:nvSpPr>
        <p:spPr>
          <a:xfrm>
            <a:off x="1247776" y="1065773"/>
            <a:ext cx="2506078" cy="201600"/>
          </a:xfrm>
          <a:prstGeom prst="homePlate">
            <a:avLst/>
          </a:prstGeom>
          <a:solidFill>
            <a:srgbClr val="2057A6"/>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88696" tIns="87300" rIns="88696" bIns="87300" anchor="ctr"/>
          <a:lstStyle/>
          <a:p>
            <a:pPr algn="ctr"/>
            <a:r>
              <a:rPr lang="zh-CN" altLang="en-US" sz="1300" b="1" dirty="0">
                <a:solidFill>
                  <a:srgbClr val="FFFFFF"/>
                </a:solidFill>
                <a:latin typeface="黑体" panose="02010609060101010101" pitchFamily="49" charset="-122"/>
                <a:ea typeface="黑体" panose="02010609060101010101" pitchFamily="49" charset="-122"/>
              </a:rPr>
              <a:t>阶段一</a:t>
            </a:r>
            <a:r>
              <a:rPr lang="en-US" altLang="zh-CN" sz="1300" b="1" dirty="0">
                <a:solidFill>
                  <a:srgbClr val="FFFFFF"/>
                </a:solidFill>
                <a:latin typeface="黑体" panose="02010609060101010101" pitchFamily="49" charset="-122"/>
                <a:ea typeface="黑体" panose="02010609060101010101" pitchFamily="49" charset="-122"/>
              </a:rPr>
              <a:t>:</a:t>
            </a:r>
            <a:r>
              <a:rPr lang="zh-CN" altLang="en-US" sz="1300" b="1" dirty="0">
                <a:solidFill>
                  <a:srgbClr val="FFFFFF"/>
                </a:solidFill>
                <a:latin typeface="黑体" panose="02010609060101010101" pitchFamily="49" charset="-122"/>
                <a:ea typeface="黑体" panose="02010609060101010101" pitchFamily="49" charset="-122"/>
              </a:rPr>
              <a:t>功能建设</a:t>
            </a:r>
          </a:p>
        </p:txBody>
      </p:sp>
      <p:sp>
        <p:nvSpPr>
          <p:cNvPr id="86" name="Pentagon 1094">
            <a:extLst>
              <a:ext uri="{FF2B5EF4-FFF2-40B4-BE49-F238E27FC236}">
                <a16:creationId xmlns:a16="http://schemas.microsoft.com/office/drawing/2014/main" id="{630403DD-BBC2-6AAD-33BF-F07CE4F35894}"/>
              </a:ext>
            </a:extLst>
          </p:cNvPr>
          <p:cNvSpPr/>
          <p:nvPr>
            <p:custDataLst>
              <p:tags r:id="rId29"/>
            </p:custDataLst>
          </p:nvPr>
        </p:nvSpPr>
        <p:spPr>
          <a:xfrm>
            <a:off x="3765081" y="1058228"/>
            <a:ext cx="7197405" cy="202882"/>
          </a:xfrm>
          <a:prstGeom prst="homePlate">
            <a:avLst/>
          </a:prstGeom>
          <a:solidFill>
            <a:srgbClr val="2057A6"/>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88696" tIns="87300" rIns="88696" bIns="87300" anchor="ctr"/>
          <a:lstStyle/>
          <a:p>
            <a:pPr algn="ctr"/>
            <a:r>
              <a:rPr lang="zh-CN" altLang="en-US" sz="1300" b="1" dirty="0">
                <a:solidFill>
                  <a:srgbClr val="FFFFFF"/>
                </a:solidFill>
                <a:latin typeface="黑体" panose="02010609060101010101" pitchFamily="49" charset="-122"/>
                <a:ea typeface="黑体" panose="02010609060101010101" pitchFamily="49" charset="-122"/>
              </a:rPr>
              <a:t>阶段二</a:t>
            </a:r>
            <a:r>
              <a:rPr lang="en-US" altLang="zh-CN" sz="1300" b="1" dirty="0">
                <a:solidFill>
                  <a:srgbClr val="FFFFFF"/>
                </a:solidFill>
                <a:latin typeface="黑体" panose="02010609060101010101" pitchFamily="49" charset="-122"/>
                <a:ea typeface="黑体" panose="02010609060101010101" pitchFamily="49" charset="-122"/>
              </a:rPr>
              <a:t>: </a:t>
            </a:r>
            <a:r>
              <a:rPr lang="zh-CN" altLang="en-US" sz="1300" b="1" dirty="0">
                <a:solidFill>
                  <a:srgbClr val="FFFFFF"/>
                </a:solidFill>
                <a:latin typeface="黑体" panose="02010609060101010101" pitchFamily="49" charset="-122"/>
                <a:ea typeface="黑体" panose="02010609060101010101" pitchFamily="49" charset="-122"/>
              </a:rPr>
              <a:t>项目定制化管理</a:t>
            </a:r>
            <a:r>
              <a:rPr lang="en-US" altLang="zh-CN" sz="1300" b="1" dirty="0">
                <a:solidFill>
                  <a:srgbClr val="FFFFFF"/>
                </a:solidFill>
                <a:latin typeface="黑体" panose="02010609060101010101" pitchFamily="49" charset="-122"/>
                <a:ea typeface="黑体" panose="02010609060101010101" pitchFamily="49" charset="-122"/>
              </a:rPr>
              <a:t>&amp;</a:t>
            </a:r>
            <a:r>
              <a:rPr lang="zh-CN" altLang="en-US" sz="1300" b="1" dirty="0">
                <a:solidFill>
                  <a:srgbClr val="FFFFFF"/>
                </a:solidFill>
                <a:latin typeface="黑体" panose="02010609060101010101" pitchFamily="49" charset="-122"/>
                <a:ea typeface="黑体" panose="02010609060101010101" pitchFamily="49" charset="-122"/>
              </a:rPr>
              <a:t>流程规范</a:t>
            </a:r>
          </a:p>
        </p:txBody>
      </p:sp>
      <p:sp>
        <p:nvSpPr>
          <p:cNvPr id="87" name="Pentagon 1095">
            <a:extLst>
              <a:ext uri="{FF2B5EF4-FFF2-40B4-BE49-F238E27FC236}">
                <a16:creationId xmlns:a16="http://schemas.microsoft.com/office/drawing/2014/main" id="{88C5AF6E-D79D-75EE-878B-2CE893A4ABBD}"/>
              </a:ext>
            </a:extLst>
          </p:cNvPr>
          <p:cNvSpPr/>
          <p:nvPr>
            <p:custDataLst>
              <p:tags r:id="rId30"/>
            </p:custDataLst>
          </p:nvPr>
        </p:nvSpPr>
        <p:spPr>
          <a:xfrm>
            <a:off x="124777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88" name="Pentagon 1096">
            <a:extLst>
              <a:ext uri="{FF2B5EF4-FFF2-40B4-BE49-F238E27FC236}">
                <a16:creationId xmlns:a16="http://schemas.microsoft.com/office/drawing/2014/main" id="{702DBD9E-CF05-36E1-BC1E-397DCA7EF593}"/>
              </a:ext>
            </a:extLst>
          </p:cNvPr>
          <p:cNvSpPr/>
          <p:nvPr>
            <p:custDataLst>
              <p:tags r:id="rId31"/>
            </p:custDataLst>
          </p:nvPr>
        </p:nvSpPr>
        <p:spPr>
          <a:xfrm>
            <a:off x="166904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2</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89" name="Pentagon 1097">
            <a:extLst>
              <a:ext uri="{FF2B5EF4-FFF2-40B4-BE49-F238E27FC236}">
                <a16:creationId xmlns:a16="http://schemas.microsoft.com/office/drawing/2014/main" id="{771838DE-0833-E8E2-E9DA-40A0C23F4958}"/>
              </a:ext>
            </a:extLst>
          </p:cNvPr>
          <p:cNvSpPr/>
          <p:nvPr>
            <p:custDataLst>
              <p:tags r:id="rId32"/>
            </p:custDataLst>
          </p:nvPr>
        </p:nvSpPr>
        <p:spPr>
          <a:xfrm>
            <a:off x="209030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3</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0" name="Pentagon 1098">
            <a:extLst>
              <a:ext uri="{FF2B5EF4-FFF2-40B4-BE49-F238E27FC236}">
                <a16:creationId xmlns:a16="http://schemas.microsoft.com/office/drawing/2014/main" id="{9209D7D4-A7EB-AFB4-879B-1D361483DEE9}"/>
              </a:ext>
            </a:extLst>
          </p:cNvPr>
          <p:cNvSpPr/>
          <p:nvPr>
            <p:custDataLst>
              <p:tags r:id="rId33"/>
            </p:custDataLst>
          </p:nvPr>
        </p:nvSpPr>
        <p:spPr>
          <a:xfrm>
            <a:off x="251157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4</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1" name="Pentagon 1099">
            <a:extLst>
              <a:ext uri="{FF2B5EF4-FFF2-40B4-BE49-F238E27FC236}">
                <a16:creationId xmlns:a16="http://schemas.microsoft.com/office/drawing/2014/main" id="{1DCF4D08-2895-167C-6443-1E37F3F97613}"/>
              </a:ext>
            </a:extLst>
          </p:cNvPr>
          <p:cNvSpPr/>
          <p:nvPr>
            <p:custDataLst>
              <p:tags r:id="rId34"/>
            </p:custDataLst>
          </p:nvPr>
        </p:nvSpPr>
        <p:spPr>
          <a:xfrm>
            <a:off x="293283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5</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2" name="Pentagon 1100">
            <a:extLst>
              <a:ext uri="{FF2B5EF4-FFF2-40B4-BE49-F238E27FC236}">
                <a16:creationId xmlns:a16="http://schemas.microsoft.com/office/drawing/2014/main" id="{44E07A64-06AE-658F-29C1-669B5E10D6DC}"/>
              </a:ext>
            </a:extLst>
          </p:cNvPr>
          <p:cNvSpPr/>
          <p:nvPr>
            <p:custDataLst>
              <p:tags r:id="rId35"/>
            </p:custDataLst>
          </p:nvPr>
        </p:nvSpPr>
        <p:spPr>
          <a:xfrm>
            <a:off x="335410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6</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3" name="Pentagon 1101">
            <a:extLst>
              <a:ext uri="{FF2B5EF4-FFF2-40B4-BE49-F238E27FC236}">
                <a16:creationId xmlns:a16="http://schemas.microsoft.com/office/drawing/2014/main" id="{02682CA1-DCB4-6CA2-8B17-DD479C54380E}"/>
              </a:ext>
            </a:extLst>
          </p:cNvPr>
          <p:cNvSpPr/>
          <p:nvPr>
            <p:custDataLst>
              <p:tags r:id="rId36"/>
            </p:custDataLst>
          </p:nvPr>
        </p:nvSpPr>
        <p:spPr>
          <a:xfrm>
            <a:off x="377536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7</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4" name="Pentagon 1102">
            <a:extLst>
              <a:ext uri="{FF2B5EF4-FFF2-40B4-BE49-F238E27FC236}">
                <a16:creationId xmlns:a16="http://schemas.microsoft.com/office/drawing/2014/main" id="{8C38B3BD-F682-D750-C4EB-DAC9152B1BC1}"/>
              </a:ext>
            </a:extLst>
          </p:cNvPr>
          <p:cNvSpPr/>
          <p:nvPr>
            <p:custDataLst>
              <p:tags r:id="rId37"/>
            </p:custDataLst>
          </p:nvPr>
        </p:nvSpPr>
        <p:spPr>
          <a:xfrm>
            <a:off x="419663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8</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5" name="Pentagon 1103">
            <a:extLst>
              <a:ext uri="{FF2B5EF4-FFF2-40B4-BE49-F238E27FC236}">
                <a16:creationId xmlns:a16="http://schemas.microsoft.com/office/drawing/2014/main" id="{7F383DE9-0874-FBBC-AA30-7F8551FF75F5}"/>
              </a:ext>
            </a:extLst>
          </p:cNvPr>
          <p:cNvSpPr/>
          <p:nvPr>
            <p:custDataLst>
              <p:tags r:id="rId38"/>
            </p:custDataLst>
          </p:nvPr>
        </p:nvSpPr>
        <p:spPr>
          <a:xfrm>
            <a:off x="461789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9</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6" name="Pentagon 1104">
            <a:extLst>
              <a:ext uri="{FF2B5EF4-FFF2-40B4-BE49-F238E27FC236}">
                <a16:creationId xmlns:a16="http://schemas.microsoft.com/office/drawing/2014/main" id="{6CF9EA13-1179-AF0E-4242-587790CBD063}"/>
              </a:ext>
            </a:extLst>
          </p:cNvPr>
          <p:cNvSpPr/>
          <p:nvPr>
            <p:custDataLst>
              <p:tags r:id="rId39"/>
            </p:custDataLst>
          </p:nvPr>
        </p:nvSpPr>
        <p:spPr>
          <a:xfrm>
            <a:off x="503916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10</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7" name="Pentagon 1105">
            <a:extLst>
              <a:ext uri="{FF2B5EF4-FFF2-40B4-BE49-F238E27FC236}">
                <a16:creationId xmlns:a16="http://schemas.microsoft.com/office/drawing/2014/main" id="{FFE7C041-7016-B10E-B26E-1C53856E1289}"/>
              </a:ext>
            </a:extLst>
          </p:cNvPr>
          <p:cNvSpPr/>
          <p:nvPr>
            <p:custDataLst>
              <p:tags r:id="rId40"/>
            </p:custDataLst>
          </p:nvPr>
        </p:nvSpPr>
        <p:spPr>
          <a:xfrm>
            <a:off x="546042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11</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8" name="Pentagon 1106">
            <a:extLst>
              <a:ext uri="{FF2B5EF4-FFF2-40B4-BE49-F238E27FC236}">
                <a16:creationId xmlns:a16="http://schemas.microsoft.com/office/drawing/2014/main" id="{E045851D-8B12-DFD5-4B0E-6FD5CE447F9D}"/>
              </a:ext>
            </a:extLst>
          </p:cNvPr>
          <p:cNvSpPr/>
          <p:nvPr>
            <p:custDataLst>
              <p:tags r:id="rId41"/>
            </p:custDataLst>
          </p:nvPr>
        </p:nvSpPr>
        <p:spPr>
          <a:xfrm>
            <a:off x="588169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12</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99" name="Pentagon 1107">
            <a:extLst>
              <a:ext uri="{FF2B5EF4-FFF2-40B4-BE49-F238E27FC236}">
                <a16:creationId xmlns:a16="http://schemas.microsoft.com/office/drawing/2014/main" id="{FF49C4EF-3C11-7472-1418-079A19B695B4}"/>
              </a:ext>
            </a:extLst>
          </p:cNvPr>
          <p:cNvSpPr/>
          <p:nvPr>
            <p:custDataLst>
              <p:tags r:id="rId42"/>
            </p:custDataLst>
          </p:nvPr>
        </p:nvSpPr>
        <p:spPr>
          <a:xfrm>
            <a:off x="630295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13</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0" name="Pentagon 1108">
            <a:extLst>
              <a:ext uri="{FF2B5EF4-FFF2-40B4-BE49-F238E27FC236}">
                <a16:creationId xmlns:a16="http://schemas.microsoft.com/office/drawing/2014/main" id="{070E23C8-0BA5-647D-2667-EF99030B23CB}"/>
              </a:ext>
            </a:extLst>
          </p:cNvPr>
          <p:cNvSpPr/>
          <p:nvPr>
            <p:custDataLst>
              <p:tags r:id="rId43"/>
            </p:custDataLst>
          </p:nvPr>
        </p:nvSpPr>
        <p:spPr>
          <a:xfrm>
            <a:off x="672422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14</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1" name="Pentagon 1109">
            <a:extLst>
              <a:ext uri="{FF2B5EF4-FFF2-40B4-BE49-F238E27FC236}">
                <a16:creationId xmlns:a16="http://schemas.microsoft.com/office/drawing/2014/main" id="{07D61703-8858-8CE4-B214-5ABDCBD1DBD5}"/>
              </a:ext>
            </a:extLst>
          </p:cNvPr>
          <p:cNvSpPr/>
          <p:nvPr>
            <p:custDataLst>
              <p:tags r:id="rId44"/>
            </p:custDataLst>
          </p:nvPr>
        </p:nvSpPr>
        <p:spPr>
          <a:xfrm>
            <a:off x="714548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15</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2" name="Pentagon 1110">
            <a:extLst>
              <a:ext uri="{FF2B5EF4-FFF2-40B4-BE49-F238E27FC236}">
                <a16:creationId xmlns:a16="http://schemas.microsoft.com/office/drawing/2014/main" id="{F975FCF7-7C01-1BEA-F2BE-440CB0CB05DC}"/>
              </a:ext>
            </a:extLst>
          </p:cNvPr>
          <p:cNvSpPr/>
          <p:nvPr>
            <p:custDataLst>
              <p:tags r:id="rId45"/>
            </p:custDataLst>
          </p:nvPr>
        </p:nvSpPr>
        <p:spPr>
          <a:xfrm>
            <a:off x="756675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16</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3" name="Pentagon 163">
            <a:extLst>
              <a:ext uri="{FF2B5EF4-FFF2-40B4-BE49-F238E27FC236}">
                <a16:creationId xmlns:a16="http://schemas.microsoft.com/office/drawing/2014/main" id="{5EE14BFB-68D5-5F54-CDDD-140B2D7A7D38}"/>
              </a:ext>
            </a:extLst>
          </p:cNvPr>
          <p:cNvSpPr/>
          <p:nvPr>
            <p:custDataLst>
              <p:tags r:id="rId46"/>
            </p:custDataLst>
          </p:nvPr>
        </p:nvSpPr>
        <p:spPr>
          <a:xfrm>
            <a:off x="798801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17</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4" name="Pentagon 165">
            <a:extLst>
              <a:ext uri="{FF2B5EF4-FFF2-40B4-BE49-F238E27FC236}">
                <a16:creationId xmlns:a16="http://schemas.microsoft.com/office/drawing/2014/main" id="{6B55A9F7-CE34-E180-AF3F-EF9C9E4628F7}"/>
              </a:ext>
            </a:extLst>
          </p:cNvPr>
          <p:cNvSpPr/>
          <p:nvPr>
            <p:custDataLst>
              <p:tags r:id="rId47"/>
            </p:custDataLst>
          </p:nvPr>
        </p:nvSpPr>
        <p:spPr>
          <a:xfrm>
            <a:off x="840928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18</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5" name="Pentagon 166">
            <a:extLst>
              <a:ext uri="{FF2B5EF4-FFF2-40B4-BE49-F238E27FC236}">
                <a16:creationId xmlns:a16="http://schemas.microsoft.com/office/drawing/2014/main" id="{A99981A1-B636-C2D9-FB44-AA3623A57460}"/>
              </a:ext>
            </a:extLst>
          </p:cNvPr>
          <p:cNvSpPr/>
          <p:nvPr>
            <p:custDataLst>
              <p:tags r:id="rId48"/>
            </p:custDataLst>
          </p:nvPr>
        </p:nvSpPr>
        <p:spPr>
          <a:xfrm>
            <a:off x="883054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19</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6" name="Pentagon 168">
            <a:extLst>
              <a:ext uri="{FF2B5EF4-FFF2-40B4-BE49-F238E27FC236}">
                <a16:creationId xmlns:a16="http://schemas.microsoft.com/office/drawing/2014/main" id="{71B3C7AC-2F6D-D14B-B0E1-D74B0E16D7C7}"/>
              </a:ext>
            </a:extLst>
          </p:cNvPr>
          <p:cNvSpPr/>
          <p:nvPr>
            <p:custDataLst>
              <p:tags r:id="rId49"/>
            </p:custDataLst>
          </p:nvPr>
        </p:nvSpPr>
        <p:spPr>
          <a:xfrm>
            <a:off x="925181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20</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7" name="Pentagon 174">
            <a:extLst>
              <a:ext uri="{FF2B5EF4-FFF2-40B4-BE49-F238E27FC236}">
                <a16:creationId xmlns:a16="http://schemas.microsoft.com/office/drawing/2014/main" id="{DEC39BB6-3FEA-2981-77F3-7ADB61EEB490}"/>
              </a:ext>
            </a:extLst>
          </p:cNvPr>
          <p:cNvSpPr/>
          <p:nvPr>
            <p:custDataLst>
              <p:tags r:id="rId50"/>
            </p:custDataLst>
          </p:nvPr>
        </p:nvSpPr>
        <p:spPr>
          <a:xfrm>
            <a:off x="9673075"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21</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8" name="Pentagon 175">
            <a:extLst>
              <a:ext uri="{FF2B5EF4-FFF2-40B4-BE49-F238E27FC236}">
                <a16:creationId xmlns:a16="http://schemas.microsoft.com/office/drawing/2014/main" id="{0B67CC27-75B8-4EC3-2244-6EA6D1AA8C09}"/>
              </a:ext>
            </a:extLst>
          </p:cNvPr>
          <p:cNvSpPr/>
          <p:nvPr>
            <p:custDataLst>
              <p:tags r:id="rId51"/>
            </p:custDataLst>
          </p:nvPr>
        </p:nvSpPr>
        <p:spPr>
          <a:xfrm>
            <a:off x="1009434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22</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09" name="Pentagon 176">
            <a:extLst>
              <a:ext uri="{FF2B5EF4-FFF2-40B4-BE49-F238E27FC236}">
                <a16:creationId xmlns:a16="http://schemas.microsoft.com/office/drawing/2014/main" id="{519D514E-D583-9A59-9676-D5B7BB6D7641}"/>
              </a:ext>
            </a:extLst>
          </p:cNvPr>
          <p:cNvSpPr/>
          <p:nvPr>
            <p:custDataLst>
              <p:tags r:id="rId52"/>
            </p:custDataLst>
          </p:nvPr>
        </p:nvSpPr>
        <p:spPr>
          <a:xfrm>
            <a:off x="10515600" y="1271905"/>
            <a:ext cx="457200" cy="182880"/>
          </a:xfrm>
          <a:prstGeom prst="homePlate">
            <a:avLst/>
          </a:prstGeom>
          <a:solidFill>
            <a:schemeClr val="bg1">
              <a:lumMod val="65000"/>
            </a:schemeClr>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zh-CN" altLang="en-US" sz="875" b="1" dirty="0">
                <a:solidFill>
                  <a:srgbClr val="FFFFFF"/>
                </a:solidFill>
                <a:latin typeface="黑体" panose="02010609060101010101" pitchFamily="49" charset="-122"/>
                <a:ea typeface="黑体" panose="02010609060101010101" pitchFamily="49" charset="-122"/>
              </a:rPr>
              <a:t>第</a:t>
            </a:r>
            <a:r>
              <a:rPr lang="en-US" altLang="zh-CN" sz="875" b="1" dirty="0">
                <a:solidFill>
                  <a:srgbClr val="FFFFFF"/>
                </a:solidFill>
                <a:latin typeface="黑体" panose="02010609060101010101" pitchFamily="49" charset="-122"/>
                <a:ea typeface="黑体" panose="02010609060101010101" pitchFamily="49" charset="-122"/>
              </a:rPr>
              <a:t>23</a:t>
            </a:r>
            <a:r>
              <a:rPr lang="zh-CN" altLang="en-US" sz="875" b="1" dirty="0">
                <a:solidFill>
                  <a:srgbClr val="FFFFFF"/>
                </a:solidFill>
                <a:latin typeface="黑体" panose="02010609060101010101" pitchFamily="49" charset="-122"/>
                <a:ea typeface="黑体" panose="02010609060101010101" pitchFamily="49" charset="-122"/>
              </a:rPr>
              <a:t>月</a:t>
            </a:r>
            <a:endParaRPr lang="en-US" sz="875" b="1" dirty="0">
              <a:solidFill>
                <a:srgbClr val="FFFFFF"/>
              </a:solidFill>
              <a:latin typeface="黑体" panose="02010609060101010101" pitchFamily="49" charset="-122"/>
              <a:ea typeface="黑体" panose="02010609060101010101" pitchFamily="49" charset="-122"/>
            </a:endParaRPr>
          </a:p>
        </p:txBody>
      </p:sp>
      <p:sp>
        <p:nvSpPr>
          <p:cNvPr id="110" name="Pentagon 256">
            <a:extLst>
              <a:ext uri="{FF2B5EF4-FFF2-40B4-BE49-F238E27FC236}">
                <a16:creationId xmlns:a16="http://schemas.microsoft.com/office/drawing/2014/main" id="{AE399D0C-11FD-4EDC-20FF-E9E47450EA2D}"/>
              </a:ext>
            </a:extLst>
          </p:cNvPr>
          <p:cNvSpPr/>
          <p:nvPr>
            <p:custDataLst>
              <p:tags r:id="rId53"/>
            </p:custDataLst>
          </p:nvPr>
        </p:nvSpPr>
        <p:spPr>
          <a:xfrm>
            <a:off x="125095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3</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11" name="Pentagon 257">
            <a:extLst>
              <a:ext uri="{FF2B5EF4-FFF2-40B4-BE49-F238E27FC236}">
                <a16:creationId xmlns:a16="http://schemas.microsoft.com/office/drawing/2014/main" id="{BE1D9E13-F720-8AE1-6A14-DED5B4EAD60A}"/>
              </a:ext>
            </a:extLst>
          </p:cNvPr>
          <p:cNvSpPr/>
          <p:nvPr>
            <p:custDataLst>
              <p:tags r:id="rId54"/>
            </p:custDataLst>
          </p:nvPr>
        </p:nvSpPr>
        <p:spPr>
          <a:xfrm>
            <a:off x="167221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4</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12" name="Pentagon 258">
            <a:extLst>
              <a:ext uri="{FF2B5EF4-FFF2-40B4-BE49-F238E27FC236}">
                <a16:creationId xmlns:a16="http://schemas.microsoft.com/office/drawing/2014/main" id="{E3B22243-FD6A-8B83-50C7-F49C058B5299}"/>
              </a:ext>
            </a:extLst>
          </p:cNvPr>
          <p:cNvSpPr/>
          <p:nvPr>
            <p:custDataLst>
              <p:tags r:id="rId55"/>
            </p:custDataLst>
          </p:nvPr>
        </p:nvSpPr>
        <p:spPr>
          <a:xfrm>
            <a:off x="209348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5</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13" name="Pentagon 259">
            <a:extLst>
              <a:ext uri="{FF2B5EF4-FFF2-40B4-BE49-F238E27FC236}">
                <a16:creationId xmlns:a16="http://schemas.microsoft.com/office/drawing/2014/main" id="{BF03893C-C6B0-134C-89D3-8F3EC7F12575}"/>
              </a:ext>
            </a:extLst>
          </p:cNvPr>
          <p:cNvSpPr/>
          <p:nvPr>
            <p:custDataLst>
              <p:tags r:id="rId56"/>
            </p:custDataLst>
          </p:nvPr>
        </p:nvSpPr>
        <p:spPr>
          <a:xfrm>
            <a:off x="251474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6</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14" name="Pentagon 260">
            <a:extLst>
              <a:ext uri="{FF2B5EF4-FFF2-40B4-BE49-F238E27FC236}">
                <a16:creationId xmlns:a16="http://schemas.microsoft.com/office/drawing/2014/main" id="{BF887798-DA33-A5D1-A1AA-B5938E79063A}"/>
              </a:ext>
            </a:extLst>
          </p:cNvPr>
          <p:cNvSpPr/>
          <p:nvPr>
            <p:custDataLst>
              <p:tags r:id="rId57"/>
            </p:custDataLst>
          </p:nvPr>
        </p:nvSpPr>
        <p:spPr>
          <a:xfrm>
            <a:off x="293601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7</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15" name="Pentagon 261">
            <a:extLst>
              <a:ext uri="{FF2B5EF4-FFF2-40B4-BE49-F238E27FC236}">
                <a16:creationId xmlns:a16="http://schemas.microsoft.com/office/drawing/2014/main" id="{62F2D5E0-A6C0-6F4B-42C6-88EC5D39B7FF}"/>
              </a:ext>
            </a:extLst>
          </p:cNvPr>
          <p:cNvSpPr/>
          <p:nvPr>
            <p:custDataLst>
              <p:tags r:id="rId58"/>
            </p:custDataLst>
          </p:nvPr>
        </p:nvSpPr>
        <p:spPr>
          <a:xfrm>
            <a:off x="335727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8</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16" name="Pentagon 262">
            <a:extLst>
              <a:ext uri="{FF2B5EF4-FFF2-40B4-BE49-F238E27FC236}">
                <a16:creationId xmlns:a16="http://schemas.microsoft.com/office/drawing/2014/main" id="{DEAFA9BF-5B51-FDD2-5338-F80A4C88B4C0}"/>
              </a:ext>
            </a:extLst>
          </p:cNvPr>
          <p:cNvSpPr/>
          <p:nvPr>
            <p:custDataLst>
              <p:tags r:id="rId59"/>
            </p:custDataLst>
          </p:nvPr>
        </p:nvSpPr>
        <p:spPr>
          <a:xfrm>
            <a:off x="377854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9</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17" name="Pentagon 263">
            <a:extLst>
              <a:ext uri="{FF2B5EF4-FFF2-40B4-BE49-F238E27FC236}">
                <a16:creationId xmlns:a16="http://schemas.microsoft.com/office/drawing/2014/main" id="{419298B5-9DAC-69BD-8F0C-35C58CD140DE}"/>
              </a:ext>
            </a:extLst>
          </p:cNvPr>
          <p:cNvSpPr/>
          <p:nvPr>
            <p:custDataLst>
              <p:tags r:id="rId60"/>
            </p:custDataLst>
          </p:nvPr>
        </p:nvSpPr>
        <p:spPr>
          <a:xfrm>
            <a:off x="419980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10</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18" name="Pentagon 264">
            <a:extLst>
              <a:ext uri="{FF2B5EF4-FFF2-40B4-BE49-F238E27FC236}">
                <a16:creationId xmlns:a16="http://schemas.microsoft.com/office/drawing/2014/main" id="{334EEC2F-41B8-883D-2870-F8D74EEA4D17}"/>
              </a:ext>
            </a:extLst>
          </p:cNvPr>
          <p:cNvSpPr/>
          <p:nvPr>
            <p:custDataLst>
              <p:tags r:id="rId61"/>
            </p:custDataLst>
          </p:nvPr>
        </p:nvSpPr>
        <p:spPr>
          <a:xfrm>
            <a:off x="462107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11</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19" name="Pentagon 265">
            <a:extLst>
              <a:ext uri="{FF2B5EF4-FFF2-40B4-BE49-F238E27FC236}">
                <a16:creationId xmlns:a16="http://schemas.microsoft.com/office/drawing/2014/main" id="{2F0A5FC5-9EBB-39B0-0621-8878609B3E0E}"/>
              </a:ext>
            </a:extLst>
          </p:cNvPr>
          <p:cNvSpPr/>
          <p:nvPr>
            <p:custDataLst>
              <p:tags r:id="rId62"/>
            </p:custDataLst>
          </p:nvPr>
        </p:nvSpPr>
        <p:spPr>
          <a:xfrm>
            <a:off x="504233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12</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0" name="Pentagon 266">
            <a:extLst>
              <a:ext uri="{FF2B5EF4-FFF2-40B4-BE49-F238E27FC236}">
                <a16:creationId xmlns:a16="http://schemas.microsoft.com/office/drawing/2014/main" id="{645367CD-7EE9-3BAE-C0BB-E1E3BAAC00CC}"/>
              </a:ext>
            </a:extLst>
          </p:cNvPr>
          <p:cNvSpPr/>
          <p:nvPr>
            <p:custDataLst>
              <p:tags r:id="rId63"/>
            </p:custDataLst>
          </p:nvPr>
        </p:nvSpPr>
        <p:spPr>
          <a:xfrm>
            <a:off x="546360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1" name="Pentagon 267">
            <a:extLst>
              <a:ext uri="{FF2B5EF4-FFF2-40B4-BE49-F238E27FC236}">
                <a16:creationId xmlns:a16="http://schemas.microsoft.com/office/drawing/2014/main" id="{3F6267F6-CAE8-B792-C731-F0FE743AFEEA}"/>
              </a:ext>
            </a:extLst>
          </p:cNvPr>
          <p:cNvSpPr/>
          <p:nvPr>
            <p:custDataLst>
              <p:tags r:id="rId64"/>
            </p:custDataLst>
          </p:nvPr>
        </p:nvSpPr>
        <p:spPr>
          <a:xfrm>
            <a:off x="588486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2</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2" name="Pentagon 268">
            <a:extLst>
              <a:ext uri="{FF2B5EF4-FFF2-40B4-BE49-F238E27FC236}">
                <a16:creationId xmlns:a16="http://schemas.microsoft.com/office/drawing/2014/main" id="{A8BA6AE0-04C0-8599-7278-AFCEDC47DB38}"/>
              </a:ext>
            </a:extLst>
          </p:cNvPr>
          <p:cNvSpPr/>
          <p:nvPr>
            <p:custDataLst>
              <p:tags r:id="rId65"/>
            </p:custDataLst>
          </p:nvPr>
        </p:nvSpPr>
        <p:spPr>
          <a:xfrm>
            <a:off x="630613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3</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3" name="Pentagon 269">
            <a:extLst>
              <a:ext uri="{FF2B5EF4-FFF2-40B4-BE49-F238E27FC236}">
                <a16:creationId xmlns:a16="http://schemas.microsoft.com/office/drawing/2014/main" id="{725EA9E6-EFC2-DAF3-8C02-833DF8D551A1}"/>
              </a:ext>
            </a:extLst>
          </p:cNvPr>
          <p:cNvSpPr/>
          <p:nvPr>
            <p:custDataLst>
              <p:tags r:id="rId66"/>
            </p:custDataLst>
          </p:nvPr>
        </p:nvSpPr>
        <p:spPr>
          <a:xfrm>
            <a:off x="672739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4</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4" name="Pentagon 270">
            <a:extLst>
              <a:ext uri="{FF2B5EF4-FFF2-40B4-BE49-F238E27FC236}">
                <a16:creationId xmlns:a16="http://schemas.microsoft.com/office/drawing/2014/main" id="{E2640415-E404-EF2B-7081-F5EF634F7A7C}"/>
              </a:ext>
            </a:extLst>
          </p:cNvPr>
          <p:cNvSpPr/>
          <p:nvPr>
            <p:custDataLst>
              <p:tags r:id="rId67"/>
            </p:custDataLst>
          </p:nvPr>
        </p:nvSpPr>
        <p:spPr>
          <a:xfrm>
            <a:off x="714866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5</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5" name="Pentagon 271">
            <a:extLst>
              <a:ext uri="{FF2B5EF4-FFF2-40B4-BE49-F238E27FC236}">
                <a16:creationId xmlns:a16="http://schemas.microsoft.com/office/drawing/2014/main" id="{34E81E34-4D81-B794-E4AA-B8DC1E288FCE}"/>
              </a:ext>
            </a:extLst>
          </p:cNvPr>
          <p:cNvSpPr/>
          <p:nvPr>
            <p:custDataLst>
              <p:tags r:id="rId68"/>
            </p:custDataLst>
          </p:nvPr>
        </p:nvSpPr>
        <p:spPr>
          <a:xfrm>
            <a:off x="756992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6</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6" name="Pentagon 272">
            <a:extLst>
              <a:ext uri="{FF2B5EF4-FFF2-40B4-BE49-F238E27FC236}">
                <a16:creationId xmlns:a16="http://schemas.microsoft.com/office/drawing/2014/main" id="{4D843E55-4807-64E3-14BD-62038A3B6E38}"/>
              </a:ext>
            </a:extLst>
          </p:cNvPr>
          <p:cNvSpPr/>
          <p:nvPr>
            <p:custDataLst>
              <p:tags r:id="rId69"/>
            </p:custDataLst>
          </p:nvPr>
        </p:nvSpPr>
        <p:spPr>
          <a:xfrm>
            <a:off x="799119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7</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7" name="Pentagon 273">
            <a:extLst>
              <a:ext uri="{FF2B5EF4-FFF2-40B4-BE49-F238E27FC236}">
                <a16:creationId xmlns:a16="http://schemas.microsoft.com/office/drawing/2014/main" id="{F59FE791-E87E-25F4-80B0-A744370C7EBA}"/>
              </a:ext>
            </a:extLst>
          </p:cNvPr>
          <p:cNvSpPr/>
          <p:nvPr>
            <p:custDataLst>
              <p:tags r:id="rId70"/>
            </p:custDataLst>
          </p:nvPr>
        </p:nvSpPr>
        <p:spPr>
          <a:xfrm>
            <a:off x="841245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8</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8" name="Pentagon 274">
            <a:extLst>
              <a:ext uri="{FF2B5EF4-FFF2-40B4-BE49-F238E27FC236}">
                <a16:creationId xmlns:a16="http://schemas.microsoft.com/office/drawing/2014/main" id="{0B090C64-06B9-89FB-8B9E-4F6DC9BECB4D}"/>
              </a:ext>
            </a:extLst>
          </p:cNvPr>
          <p:cNvSpPr/>
          <p:nvPr>
            <p:custDataLst>
              <p:tags r:id="rId71"/>
            </p:custDataLst>
          </p:nvPr>
        </p:nvSpPr>
        <p:spPr>
          <a:xfrm>
            <a:off x="883372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9</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29" name="Pentagon 275">
            <a:extLst>
              <a:ext uri="{FF2B5EF4-FFF2-40B4-BE49-F238E27FC236}">
                <a16:creationId xmlns:a16="http://schemas.microsoft.com/office/drawing/2014/main" id="{49ECCDE8-0F24-1C0E-8DF6-76956A7C80C8}"/>
              </a:ext>
            </a:extLst>
          </p:cNvPr>
          <p:cNvSpPr/>
          <p:nvPr>
            <p:custDataLst>
              <p:tags r:id="rId72"/>
            </p:custDataLst>
          </p:nvPr>
        </p:nvSpPr>
        <p:spPr>
          <a:xfrm>
            <a:off x="925498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10</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30" name="Pentagon 276">
            <a:extLst>
              <a:ext uri="{FF2B5EF4-FFF2-40B4-BE49-F238E27FC236}">
                <a16:creationId xmlns:a16="http://schemas.microsoft.com/office/drawing/2014/main" id="{8D25A9CD-570B-AEF4-095E-238DCC5167D2}"/>
              </a:ext>
            </a:extLst>
          </p:cNvPr>
          <p:cNvSpPr/>
          <p:nvPr>
            <p:custDataLst>
              <p:tags r:id="rId73"/>
            </p:custDataLst>
          </p:nvPr>
        </p:nvSpPr>
        <p:spPr>
          <a:xfrm>
            <a:off x="9676250"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11</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31" name="Pentagon 277">
            <a:extLst>
              <a:ext uri="{FF2B5EF4-FFF2-40B4-BE49-F238E27FC236}">
                <a16:creationId xmlns:a16="http://schemas.microsoft.com/office/drawing/2014/main" id="{79EE2172-6F4B-0E04-2135-23B0287B5AC4}"/>
              </a:ext>
            </a:extLst>
          </p:cNvPr>
          <p:cNvSpPr/>
          <p:nvPr>
            <p:custDataLst>
              <p:tags r:id="rId74"/>
            </p:custDataLst>
          </p:nvPr>
        </p:nvSpPr>
        <p:spPr>
          <a:xfrm>
            <a:off x="1009751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12</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32" name="Pentagon 278">
            <a:extLst>
              <a:ext uri="{FF2B5EF4-FFF2-40B4-BE49-F238E27FC236}">
                <a16:creationId xmlns:a16="http://schemas.microsoft.com/office/drawing/2014/main" id="{52BD6985-651B-B8BF-C6E1-8E827412CCF4}"/>
              </a:ext>
            </a:extLst>
          </p:cNvPr>
          <p:cNvSpPr/>
          <p:nvPr>
            <p:custDataLst>
              <p:tags r:id="rId75"/>
            </p:custDataLst>
          </p:nvPr>
        </p:nvSpPr>
        <p:spPr>
          <a:xfrm>
            <a:off x="10518775" y="1452245"/>
            <a:ext cx="457200" cy="182880"/>
          </a:xfrm>
          <a:prstGeom prst="homePlate">
            <a:avLst/>
          </a:prstGeom>
          <a:solidFill>
            <a:srgbClr val="E2E2E2"/>
          </a:solidFill>
          <a:ln w="12700" cmpd="sng">
            <a:solidFill>
              <a:schemeClr val="accent1">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87300" rIns="0" bIns="87300" anchor="ctr"/>
          <a:lstStyle/>
          <a:p>
            <a:pPr algn="ctr">
              <a:defRPr/>
            </a:pPr>
            <a:r>
              <a:rPr lang="en-US" altLang="zh-CN" sz="875" b="1" dirty="0">
                <a:solidFill>
                  <a:srgbClr val="000000"/>
                </a:solidFill>
                <a:latin typeface="黑体" panose="02010609060101010101" pitchFamily="49" charset="-122"/>
                <a:ea typeface="黑体" panose="02010609060101010101" pitchFamily="49" charset="-122"/>
              </a:rPr>
              <a:t>1</a:t>
            </a:r>
            <a:r>
              <a:rPr lang="zh-CN" altLang="en-US" sz="875" b="1" dirty="0">
                <a:solidFill>
                  <a:srgbClr val="000000"/>
                </a:solidFill>
                <a:latin typeface="黑体" panose="02010609060101010101" pitchFamily="49" charset="-122"/>
                <a:ea typeface="黑体" panose="02010609060101010101" pitchFamily="49" charset="-122"/>
              </a:rPr>
              <a:t>月</a:t>
            </a:r>
            <a:endParaRPr lang="en-US" sz="875" b="1" dirty="0">
              <a:solidFill>
                <a:srgbClr val="000000"/>
              </a:solidFill>
              <a:latin typeface="黑体" panose="02010609060101010101" pitchFamily="49" charset="-122"/>
              <a:ea typeface="黑体" panose="02010609060101010101" pitchFamily="49" charset="-122"/>
            </a:endParaRPr>
          </a:p>
        </p:txBody>
      </p:sp>
      <p:sp>
        <p:nvSpPr>
          <p:cNvPr id="133" name="Oval 6">
            <a:extLst>
              <a:ext uri="{FF2B5EF4-FFF2-40B4-BE49-F238E27FC236}">
                <a16:creationId xmlns:a16="http://schemas.microsoft.com/office/drawing/2014/main" id="{B4B7B290-3F8E-B79F-9F61-5F78AC01EB9A}"/>
              </a:ext>
            </a:extLst>
          </p:cNvPr>
          <p:cNvSpPr>
            <a:spLocks noChangeArrowheads="1"/>
          </p:cNvSpPr>
          <p:nvPr>
            <p:custDataLst>
              <p:tags r:id="rId76"/>
            </p:custDataLst>
          </p:nvPr>
        </p:nvSpPr>
        <p:spPr bwMode="gray">
          <a:xfrm>
            <a:off x="1143000" y="1600200"/>
            <a:ext cx="228600" cy="228600"/>
          </a:xfrm>
          <a:prstGeom prst="ellipse">
            <a:avLst/>
          </a:prstGeom>
          <a:solidFill>
            <a:schemeClr val="tx1"/>
          </a:solidFill>
          <a:ln w="9525" algn="ctr">
            <a:solidFill>
              <a:schemeClr val="tx1"/>
            </a:solidFill>
            <a:round/>
          </a:ln>
        </p:spPr>
        <p:txBody>
          <a:bodyPr wrap="none" lIns="0" tIns="0" rIns="0" bIns="0" anchor="ctr"/>
          <a:lstStyle/>
          <a:p>
            <a:pPr algn="ctr">
              <a:defRPr/>
            </a:pPr>
            <a:r>
              <a:rPr lang="en-US" altLang="zh-CN" sz="800" b="1" dirty="0">
                <a:solidFill>
                  <a:srgbClr val="FFFFFF"/>
                </a:solidFill>
                <a:latin typeface="华文细黑" panose="02010600040101010101" pitchFamily="2" charset="-122"/>
                <a:ea typeface="华文细黑" panose="02010600040101010101" pitchFamily="2" charset="-122"/>
                <a:cs typeface="Arial" panose="020B0604020202020204" pitchFamily="34" charset="0"/>
              </a:rPr>
              <a:t>1</a:t>
            </a:r>
            <a:endParaRPr lang="en-US" sz="800" b="1"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34" name="组合 133">
            <a:extLst>
              <a:ext uri="{FF2B5EF4-FFF2-40B4-BE49-F238E27FC236}">
                <a16:creationId xmlns:a16="http://schemas.microsoft.com/office/drawing/2014/main" id="{BEF19DA8-879D-A9CC-1C93-E6F43920A623}"/>
              </a:ext>
            </a:extLst>
          </p:cNvPr>
          <p:cNvGrpSpPr/>
          <p:nvPr/>
        </p:nvGrpSpPr>
        <p:grpSpPr>
          <a:xfrm>
            <a:off x="5487848" y="3397985"/>
            <a:ext cx="1589109" cy="734695"/>
            <a:chOff x="5861493" y="3305604"/>
            <a:chExt cx="1589109" cy="734695"/>
          </a:xfrm>
        </p:grpSpPr>
        <p:sp>
          <p:nvSpPr>
            <p:cNvPr id="135" name="Pentagon 139">
              <a:extLst>
                <a:ext uri="{FF2B5EF4-FFF2-40B4-BE49-F238E27FC236}">
                  <a16:creationId xmlns:a16="http://schemas.microsoft.com/office/drawing/2014/main" id="{FBDD2343-DEB2-A8B5-C65D-98126A1CF3E7}"/>
                </a:ext>
              </a:extLst>
            </p:cNvPr>
            <p:cNvSpPr/>
            <p:nvPr>
              <p:custDataLst>
                <p:tags r:id="rId88"/>
              </p:custDataLst>
            </p:nvPr>
          </p:nvSpPr>
          <p:spPr>
            <a:xfrm>
              <a:off x="5861493" y="3308779"/>
              <a:ext cx="228600" cy="731520"/>
            </a:xfrm>
            <a:prstGeom prst="homePlate">
              <a:avLst>
                <a:gd name="adj" fmla="val 4368"/>
              </a:avLst>
            </a:prstGeom>
            <a:solidFill>
              <a:schemeClr val="accent1">
                <a:lumMod val="50000"/>
              </a:schemeClr>
            </a:solidFill>
            <a:ln w="63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a:r>
                <a:rPr lang="zh-CN" altLang="en-US" sz="800" b="1" dirty="0">
                  <a:solidFill>
                    <a:schemeClr val="bg1"/>
                  </a:solidFill>
                  <a:latin typeface="黑体" panose="02010609060101010101" pitchFamily="49" charset="-122"/>
                  <a:ea typeface="黑体" panose="02010609060101010101" pitchFamily="49" charset="-122"/>
                </a:rPr>
                <a:t>前期整合规划</a:t>
              </a:r>
            </a:p>
          </p:txBody>
        </p:sp>
        <p:sp>
          <p:nvSpPr>
            <p:cNvPr id="136" name="Pentagon 142">
              <a:extLst>
                <a:ext uri="{FF2B5EF4-FFF2-40B4-BE49-F238E27FC236}">
                  <a16:creationId xmlns:a16="http://schemas.microsoft.com/office/drawing/2014/main" id="{9EBFE530-BBFD-324A-9AA9-6A99B4032783}"/>
                </a:ext>
              </a:extLst>
            </p:cNvPr>
            <p:cNvSpPr/>
            <p:nvPr>
              <p:custDataLst>
                <p:tags r:id="rId89"/>
              </p:custDataLst>
            </p:nvPr>
          </p:nvSpPr>
          <p:spPr>
            <a:xfrm>
              <a:off x="6089866" y="3305604"/>
              <a:ext cx="1360736" cy="731520"/>
            </a:xfrm>
            <a:prstGeom prst="homePlate">
              <a:avLst>
                <a:gd name="adj" fmla="val 4368"/>
              </a:avLst>
            </a:prstGeom>
            <a:solidFill>
              <a:schemeClr val="accent1">
                <a:lumMod val="75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t"/>
            <a:lstStyle/>
            <a:p>
              <a:pPr algn="ctr"/>
              <a:r>
                <a:rPr lang="zh-CN" altLang="en-US" sz="1000" b="1" dirty="0">
                  <a:solidFill>
                    <a:srgbClr val="FFFFFF"/>
                  </a:solidFill>
                  <a:latin typeface="FrutigerNext LT Regular" pitchFamily="34" charset="0"/>
                  <a:ea typeface="华文细黑" panose="02010600040101010101" pitchFamily="2" charset="-122"/>
                </a:rPr>
                <a:t>公关、新媒体、传统</a:t>
              </a:r>
              <a:endParaRPr lang="zh-CN" altLang="en-US" sz="1000" b="1" dirty="0">
                <a:solidFill>
                  <a:srgbClr val="FFFFFF"/>
                </a:solidFill>
                <a:latin typeface="黑体" panose="02010609060101010101" pitchFamily="49" charset="-122"/>
                <a:ea typeface="黑体" panose="02010609060101010101" pitchFamily="49" charset="-122"/>
              </a:endParaRPr>
            </a:p>
          </p:txBody>
        </p:sp>
        <p:sp>
          <p:nvSpPr>
            <p:cNvPr id="137" name="Pentagon 214">
              <a:extLst>
                <a:ext uri="{FF2B5EF4-FFF2-40B4-BE49-F238E27FC236}">
                  <a16:creationId xmlns:a16="http://schemas.microsoft.com/office/drawing/2014/main" id="{907CF4F2-75BD-7352-F5F0-4FF41F451A10}"/>
                </a:ext>
              </a:extLst>
            </p:cNvPr>
            <p:cNvSpPr/>
            <p:nvPr>
              <p:custDataLst>
                <p:tags r:id="rId90"/>
              </p:custDataLst>
            </p:nvPr>
          </p:nvSpPr>
          <p:spPr>
            <a:xfrm>
              <a:off x="6091495" y="3485860"/>
              <a:ext cx="1337320" cy="200055"/>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定制流程规范</a:t>
              </a:r>
            </a:p>
          </p:txBody>
        </p:sp>
        <p:sp>
          <p:nvSpPr>
            <p:cNvPr id="138" name="Pentagon 216">
              <a:extLst>
                <a:ext uri="{FF2B5EF4-FFF2-40B4-BE49-F238E27FC236}">
                  <a16:creationId xmlns:a16="http://schemas.microsoft.com/office/drawing/2014/main" id="{734E7511-F917-6642-25E6-A836FA7E3CFE}"/>
                </a:ext>
              </a:extLst>
            </p:cNvPr>
            <p:cNvSpPr/>
            <p:nvPr>
              <p:custDataLst>
                <p:tags r:id="rId91"/>
              </p:custDataLst>
            </p:nvPr>
          </p:nvSpPr>
          <p:spPr>
            <a:xfrm>
              <a:off x="6134156" y="3828155"/>
              <a:ext cx="1285151" cy="182879"/>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en-US" altLang="zh-TW" sz="900" b="1" dirty="0">
                  <a:solidFill>
                    <a:srgbClr val="000000"/>
                  </a:solidFill>
                  <a:latin typeface="黑体" panose="02010609060101010101" pitchFamily="49" charset="-122"/>
                  <a:ea typeface="黑体" panose="02010609060101010101" pitchFamily="49" charset="-122"/>
                </a:rPr>
                <a:t>IT</a:t>
              </a:r>
              <a:endParaRPr lang="zh-CN" altLang="en-US" sz="900" b="1" dirty="0">
                <a:solidFill>
                  <a:srgbClr val="000000"/>
                </a:solidFill>
                <a:latin typeface="黑体" panose="02010609060101010101" pitchFamily="49" charset="-122"/>
                <a:ea typeface="黑体" panose="02010609060101010101" pitchFamily="49" charset="-122"/>
              </a:endParaRPr>
            </a:p>
          </p:txBody>
        </p:sp>
        <p:sp>
          <p:nvSpPr>
            <p:cNvPr id="139" name="Pentagon 218">
              <a:extLst>
                <a:ext uri="{FF2B5EF4-FFF2-40B4-BE49-F238E27FC236}">
                  <a16:creationId xmlns:a16="http://schemas.microsoft.com/office/drawing/2014/main" id="{96376894-2AB5-A119-0654-5E625E5FA225}"/>
                </a:ext>
              </a:extLst>
            </p:cNvPr>
            <p:cNvSpPr/>
            <p:nvPr>
              <p:custDataLst>
                <p:tags r:id="rId92"/>
              </p:custDataLst>
            </p:nvPr>
          </p:nvSpPr>
          <p:spPr>
            <a:xfrm>
              <a:off x="6091494" y="3655435"/>
              <a:ext cx="1352947" cy="182878"/>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业务流程优化</a:t>
              </a:r>
            </a:p>
          </p:txBody>
        </p:sp>
      </p:grpSp>
      <p:grpSp>
        <p:nvGrpSpPr>
          <p:cNvPr id="140" name="组合 139">
            <a:extLst>
              <a:ext uri="{FF2B5EF4-FFF2-40B4-BE49-F238E27FC236}">
                <a16:creationId xmlns:a16="http://schemas.microsoft.com/office/drawing/2014/main" id="{EC0DD5EB-832C-19FA-34E0-1F1D46E59D87}"/>
              </a:ext>
            </a:extLst>
          </p:cNvPr>
          <p:cNvGrpSpPr/>
          <p:nvPr/>
        </p:nvGrpSpPr>
        <p:grpSpPr>
          <a:xfrm>
            <a:off x="7200534" y="3401614"/>
            <a:ext cx="1589109" cy="734695"/>
            <a:chOff x="5861493" y="3305604"/>
            <a:chExt cx="1589109" cy="734695"/>
          </a:xfrm>
        </p:grpSpPr>
        <p:sp>
          <p:nvSpPr>
            <p:cNvPr id="141" name="Pentagon 139">
              <a:extLst>
                <a:ext uri="{FF2B5EF4-FFF2-40B4-BE49-F238E27FC236}">
                  <a16:creationId xmlns:a16="http://schemas.microsoft.com/office/drawing/2014/main" id="{0BC1A0FA-291E-83FC-D422-B5B147670F8E}"/>
                </a:ext>
              </a:extLst>
            </p:cNvPr>
            <p:cNvSpPr/>
            <p:nvPr>
              <p:custDataLst>
                <p:tags r:id="rId83"/>
              </p:custDataLst>
            </p:nvPr>
          </p:nvSpPr>
          <p:spPr>
            <a:xfrm>
              <a:off x="5861493" y="3308779"/>
              <a:ext cx="228600" cy="731520"/>
            </a:xfrm>
            <a:prstGeom prst="homePlate">
              <a:avLst>
                <a:gd name="adj" fmla="val 4368"/>
              </a:avLst>
            </a:prstGeom>
            <a:solidFill>
              <a:schemeClr val="accent1">
                <a:lumMod val="50000"/>
              </a:schemeClr>
            </a:solidFill>
            <a:ln w="63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a:r>
                <a:rPr lang="zh-CN" altLang="en-US" sz="800" b="1" dirty="0">
                  <a:solidFill>
                    <a:schemeClr val="bg1"/>
                  </a:solidFill>
                  <a:latin typeface="黑体" panose="02010609060101010101" pitchFamily="49" charset="-122"/>
                  <a:ea typeface="黑体" panose="02010609060101010101" pitchFamily="49" charset="-122"/>
                </a:rPr>
                <a:t>前期整合规划</a:t>
              </a:r>
            </a:p>
          </p:txBody>
        </p:sp>
        <p:sp>
          <p:nvSpPr>
            <p:cNvPr id="142" name="Pentagon 142">
              <a:extLst>
                <a:ext uri="{FF2B5EF4-FFF2-40B4-BE49-F238E27FC236}">
                  <a16:creationId xmlns:a16="http://schemas.microsoft.com/office/drawing/2014/main" id="{E2809183-A6F1-46F9-DCE3-794882AE46F8}"/>
                </a:ext>
              </a:extLst>
            </p:cNvPr>
            <p:cNvSpPr/>
            <p:nvPr>
              <p:custDataLst>
                <p:tags r:id="rId84"/>
              </p:custDataLst>
            </p:nvPr>
          </p:nvSpPr>
          <p:spPr>
            <a:xfrm>
              <a:off x="6089866" y="3305604"/>
              <a:ext cx="1360736" cy="731520"/>
            </a:xfrm>
            <a:prstGeom prst="homePlate">
              <a:avLst>
                <a:gd name="adj" fmla="val 4368"/>
              </a:avLst>
            </a:prstGeom>
            <a:solidFill>
              <a:schemeClr val="accent1">
                <a:lumMod val="75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t"/>
            <a:lstStyle/>
            <a:p>
              <a:pPr algn="ctr"/>
              <a:r>
                <a:rPr lang="zh-CN" altLang="en-US" sz="1000" b="1" dirty="0">
                  <a:solidFill>
                    <a:srgbClr val="FFFFFF"/>
                  </a:solidFill>
                  <a:latin typeface="FrutigerNext LT Regular" pitchFamily="34" charset="0"/>
                  <a:ea typeface="华文细黑" panose="02010600040101010101" pitchFamily="2" charset="-122"/>
                </a:rPr>
                <a:t>赞助、用户、商标  </a:t>
              </a:r>
              <a:endParaRPr lang="zh-CN" altLang="en-US" sz="1000" b="1" dirty="0">
                <a:solidFill>
                  <a:srgbClr val="FFFFFF"/>
                </a:solidFill>
                <a:latin typeface="黑体" panose="02010609060101010101" pitchFamily="49" charset="-122"/>
                <a:ea typeface="黑体" panose="02010609060101010101" pitchFamily="49" charset="-122"/>
              </a:endParaRPr>
            </a:p>
          </p:txBody>
        </p:sp>
        <p:sp>
          <p:nvSpPr>
            <p:cNvPr id="143" name="Pentagon 214">
              <a:extLst>
                <a:ext uri="{FF2B5EF4-FFF2-40B4-BE49-F238E27FC236}">
                  <a16:creationId xmlns:a16="http://schemas.microsoft.com/office/drawing/2014/main" id="{01E845C3-C87F-3606-CFAF-3CC8DAC90922}"/>
                </a:ext>
              </a:extLst>
            </p:cNvPr>
            <p:cNvSpPr/>
            <p:nvPr>
              <p:custDataLst>
                <p:tags r:id="rId85"/>
              </p:custDataLst>
            </p:nvPr>
          </p:nvSpPr>
          <p:spPr>
            <a:xfrm>
              <a:off x="6091495" y="3485860"/>
              <a:ext cx="1337320" cy="200055"/>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定制流程规范</a:t>
              </a:r>
            </a:p>
          </p:txBody>
        </p:sp>
        <p:sp>
          <p:nvSpPr>
            <p:cNvPr id="144" name="Pentagon 216">
              <a:extLst>
                <a:ext uri="{FF2B5EF4-FFF2-40B4-BE49-F238E27FC236}">
                  <a16:creationId xmlns:a16="http://schemas.microsoft.com/office/drawing/2014/main" id="{A7030854-1881-29F1-9543-6AFB0EB870F5}"/>
                </a:ext>
              </a:extLst>
            </p:cNvPr>
            <p:cNvSpPr/>
            <p:nvPr>
              <p:custDataLst>
                <p:tags r:id="rId86"/>
              </p:custDataLst>
            </p:nvPr>
          </p:nvSpPr>
          <p:spPr>
            <a:xfrm>
              <a:off x="6134156" y="3828155"/>
              <a:ext cx="1285151" cy="182879"/>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en-US" altLang="zh-TW" sz="900" b="1" dirty="0">
                  <a:solidFill>
                    <a:srgbClr val="000000"/>
                  </a:solidFill>
                  <a:latin typeface="黑体" panose="02010609060101010101" pitchFamily="49" charset="-122"/>
                  <a:ea typeface="黑体" panose="02010609060101010101" pitchFamily="49" charset="-122"/>
                </a:rPr>
                <a:t>IT</a:t>
              </a:r>
              <a:endParaRPr lang="zh-CN" altLang="en-US" sz="900" b="1" dirty="0">
                <a:solidFill>
                  <a:srgbClr val="000000"/>
                </a:solidFill>
                <a:latin typeface="黑体" panose="02010609060101010101" pitchFamily="49" charset="-122"/>
                <a:ea typeface="黑体" panose="02010609060101010101" pitchFamily="49" charset="-122"/>
              </a:endParaRPr>
            </a:p>
          </p:txBody>
        </p:sp>
        <p:sp>
          <p:nvSpPr>
            <p:cNvPr id="145" name="Pentagon 218">
              <a:extLst>
                <a:ext uri="{FF2B5EF4-FFF2-40B4-BE49-F238E27FC236}">
                  <a16:creationId xmlns:a16="http://schemas.microsoft.com/office/drawing/2014/main" id="{D25D884F-77B9-42D5-9DED-9AC673F63857}"/>
                </a:ext>
              </a:extLst>
            </p:cNvPr>
            <p:cNvSpPr/>
            <p:nvPr>
              <p:custDataLst>
                <p:tags r:id="rId87"/>
              </p:custDataLst>
            </p:nvPr>
          </p:nvSpPr>
          <p:spPr>
            <a:xfrm>
              <a:off x="6091494" y="3655435"/>
              <a:ext cx="1352947" cy="182878"/>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业务流程优化</a:t>
              </a:r>
            </a:p>
          </p:txBody>
        </p:sp>
      </p:grpSp>
      <p:grpSp>
        <p:nvGrpSpPr>
          <p:cNvPr id="146" name="组合 145">
            <a:extLst>
              <a:ext uri="{FF2B5EF4-FFF2-40B4-BE49-F238E27FC236}">
                <a16:creationId xmlns:a16="http://schemas.microsoft.com/office/drawing/2014/main" id="{EB30257B-8A11-ABF3-7B4C-E2ED5D51EA61}"/>
              </a:ext>
            </a:extLst>
          </p:cNvPr>
          <p:cNvGrpSpPr/>
          <p:nvPr/>
        </p:nvGrpSpPr>
        <p:grpSpPr>
          <a:xfrm>
            <a:off x="8905963" y="3397985"/>
            <a:ext cx="1589109" cy="734695"/>
            <a:chOff x="5861493" y="3305604"/>
            <a:chExt cx="1589109" cy="734695"/>
          </a:xfrm>
        </p:grpSpPr>
        <p:sp>
          <p:nvSpPr>
            <p:cNvPr id="147" name="Pentagon 139">
              <a:extLst>
                <a:ext uri="{FF2B5EF4-FFF2-40B4-BE49-F238E27FC236}">
                  <a16:creationId xmlns:a16="http://schemas.microsoft.com/office/drawing/2014/main" id="{00592212-312B-40A2-EBDF-1EBF5B8062D4}"/>
                </a:ext>
              </a:extLst>
            </p:cNvPr>
            <p:cNvSpPr/>
            <p:nvPr>
              <p:custDataLst>
                <p:tags r:id="rId78"/>
              </p:custDataLst>
            </p:nvPr>
          </p:nvSpPr>
          <p:spPr>
            <a:xfrm>
              <a:off x="5861493" y="3308779"/>
              <a:ext cx="228600" cy="731520"/>
            </a:xfrm>
            <a:prstGeom prst="homePlate">
              <a:avLst>
                <a:gd name="adj" fmla="val 4368"/>
              </a:avLst>
            </a:prstGeom>
            <a:solidFill>
              <a:schemeClr val="accent1">
                <a:lumMod val="50000"/>
              </a:schemeClr>
            </a:solidFill>
            <a:ln w="635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a:r>
                <a:rPr lang="zh-CN" altLang="en-US" sz="800" b="1" dirty="0">
                  <a:solidFill>
                    <a:schemeClr val="bg1"/>
                  </a:solidFill>
                  <a:latin typeface="黑体" panose="02010609060101010101" pitchFamily="49" charset="-122"/>
                  <a:ea typeface="黑体" panose="02010609060101010101" pitchFamily="49" charset="-122"/>
                </a:rPr>
                <a:t>前期整合规划</a:t>
              </a:r>
            </a:p>
          </p:txBody>
        </p:sp>
        <p:sp>
          <p:nvSpPr>
            <p:cNvPr id="148" name="Pentagon 142">
              <a:extLst>
                <a:ext uri="{FF2B5EF4-FFF2-40B4-BE49-F238E27FC236}">
                  <a16:creationId xmlns:a16="http://schemas.microsoft.com/office/drawing/2014/main" id="{730C3580-1B2B-52B3-3003-2351B2E25838}"/>
                </a:ext>
              </a:extLst>
            </p:cNvPr>
            <p:cNvSpPr/>
            <p:nvPr>
              <p:custDataLst>
                <p:tags r:id="rId79"/>
              </p:custDataLst>
            </p:nvPr>
          </p:nvSpPr>
          <p:spPr>
            <a:xfrm>
              <a:off x="6089866" y="3305604"/>
              <a:ext cx="1360736" cy="731520"/>
            </a:xfrm>
            <a:prstGeom prst="homePlate">
              <a:avLst>
                <a:gd name="adj" fmla="val 4368"/>
              </a:avLst>
            </a:prstGeom>
            <a:solidFill>
              <a:schemeClr val="accent1">
                <a:lumMod val="75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90000" anchor="t"/>
            <a:lstStyle/>
            <a:p>
              <a:pPr algn="ctr"/>
              <a:r>
                <a:rPr lang="zh-CN" altLang="en-US" sz="1000" b="1" dirty="0">
                  <a:solidFill>
                    <a:srgbClr val="FFFFFF"/>
                  </a:solidFill>
                  <a:latin typeface="FrutigerNext LT Regular" pitchFamily="34" charset="0"/>
                  <a:ea typeface="华文细黑" panose="02010600040101010101" pitchFamily="2" charset="-122"/>
                </a:rPr>
                <a:t>电商、终端、促销</a:t>
              </a:r>
              <a:endParaRPr lang="zh-CN" altLang="en-US" sz="1000" b="1" dirty="0">
                <a:solidFill>
                  <a:srgbClr val="FFFFFF"/>
                </a:solidFill>
                <a:latin typeface="黑体" panose="02010609060101010101" pitchFamily="49" charset="-122"/>
                <a:ea typeface="黑体" panose="02010609060101010101" pitchFamily="49" charset="-122"/>
              </a:endParaRPr>
            </a:p>
          </p:txBody>
        </p:sp>
        <p:sp>
          <p:nvSpPr>
            <p:cNvPr id="149" name="Pentagon 214">
              <a:extLst>
                <a:ext uri="{FF2B5EF4-FFF2-40B4-BE49-F238E27FC236}">
                  <a16:creationId xmlns:a16="http://schemas.microsoft.com/office/drawing/2014/main" id="{25B2DE26-0FA6-2447-35B0-321461DBED6A}"/>
                </a:ext>
              </a:extLst>
            </p:cNvPr>
            <p:cNvSpPr/>
            <p:nvPr>
              <p:custDataLst>
                <p:tags r:id="rId80"/>
              </p:custDataLst>
            </p:nvPr>
          </p:nvSpPr>
          <p:spPr>
            <a:xfrm>
              <a:off x="6091495" y="3485860"/>
              <a:ext cx="1337320" cy="200055"/>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定制流程规范</a:t>
              </a:r>
            </a:p>
          </p:txBody>
        </p:sp>
        <p:sp>
          <p:nvSpPr>
            <p:cNvPr id="150" name="Pentagon 216">
              <a:extLst>
                <a:ext uri="{FF2B5EF4-FFF2-40B4-BE49-F238E27FC236}">
                  <a16:creationId xmlns:a16="http://schemas.microsoft.com/office/drawing/2014/main" id="{BE7B244C-2CA9-C1DE-FE98-C75DC7D9BDD2}"/>
                </a:ext>
              </a:extLst>
            </p:cNvPr>
            <p:cNvSpPr/>
            <p:nvPr>
              <p:custDataLst>
                <p:tags r:id="rId81"/>
              </p:custDataLst>
            </p:nvPr>
          </p:nvSpPr>
          <p:spPr>
            <a:xfrm>
              <a:off x="6134156" y="3828155"/>
              <a:ext cx="1285151" cy="182879"/>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en-US" altLang="zh-TW" sz="900" b="1" dirty="0">
                  <a:solidFill>
                    <a:srgbClr val="000000"/>
                  </a:solidFill>
                  <a:latin typeface="黑体" panose="02010609060101010101" pitchFamily="49" charset="-122"/>
                  <a:ea typeface="黑体" panose="02010609060101010101" pitchFamily="49" charset="-122"/>
                </a:rPr>
                <a:t>IT</a:t>
              </a:r>
              <a:endParaRPr lang="zh-CN" altLang="en-US" sz="900" b="1" dirty="0">
                <a:solidFill>
                  <a:srgbClr val="000000"/>
                </a:solidFill>
                <a:latin typeface="黑体" panose="02010609060101010101" pitchFamily="49" charset="-122"/>
                <a:ea typeface="黑体" panose="02010609060101010101" pitchFamily="49" charset="-122"/>
              </a:endParaRPr>
            </a:p>
          </p:txBody>
        </p:sp>
        <p:sp>
          <p:nvSpPr>
            <p:cNvPr id="151" name="Pentagon 218">
              <a:extLst>
                <a:ext uri="{FF2B5EF4-FFF2-40B4-BE49-F238E27FC236}">
                  <a16:creationId xmlns:a16="http://schemas.microsoft.com/office/drawing/2014/main" id="{5917A836-198D-8340-34CA-4CF40988E07C}"/>
                </a:ext>
              </a:extLst>
            </p:cNvPr>
            <p:cNvSpPr/>
            <p:nvPr>
              <p:custDataLst>
                <p:tags r:id="rId82"/>
              </p:custDataLst>
            </p:nvPr>
          </p:nvSpPr>
          <p:spPr>
            <a:xfrm>
              <a:off x="6091494" y="3655435"/>
              <a:ext cx="1352947" cy="182878"/>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zh-CN" altLang="en-US" sz="900" b="1" dirty="0">
                  <a:solidFill>
                    <a:srgbClr val="000000"/>
                  </a:solidFill>
                  <a:latin typeface="黑体" panose="02010609060101010101" pitchFamily="49" charset="-122"/>
                  <a:ea typeface="黑体" panose="02010609060101010101" pitchFamily="49" charset="-122"/>
                </a:rPr>
                <a:t>业务流程优化</a:t>
              </a:r>
            </a:p>
          </p:txBody>
        </p:sp>
      </p:grpSp>
      <p:sp>
        <p:nvSpPr>
          <p:cNvPr id="152" name="Pentagon 216">
            <a:extLst>
              <a:ext uri="{FF2B5EF4-FFF2-40B4-BE49-F238E27FC236}">
                <a16:creationId xmlns:a16="http://schemas.microsoft.com/office/drawing/2014/main" id="{282C9CF9-76FD-C6F9-279E-E92EB19EEB7B}"/>
              </a:ext>
            </a:extLst>
          </p:cNvPr>
          <p:cNvSpPr/>
          <p:nvPr>
            <p:custDataLst>
              <p:tags r:id="rId77"/>
            </p:custDataLst>
          </p:nvPr>
        </p:nvSpPr>
        <p:spPr>
          <a:xfrm>
            <a:off x="8427985" y="4623848"/>
            <a:ext cx="2282964" cy="182879"/>
          </a:xfrm>
          <a:prstGeom prst="homePlate">
            <a:avLst>
              <a:gd name="adj" fmla="val 19908"/>
            </a:avLst>
          </a:prstGeom>
          <a:solidFill>
            <a:schemeClr val="accent1">
              <a:lumMod val="60000"/>
              <a:lumOff val="40000"/>
            </a:schemeClr>
          </a:solidFill>
          <a:ln w="6350" cmpd="sng">
            <a:solidFill>
              <a:schemeClr val="tx1">
                <a:lumMod val="75000"/>
                <a:lumOff val="2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90000" rIns="0" bIns="90000" anchor="ctr"/>
          <a:lstStyle/>
          <a:p>
            <a:pPr algn="ctr">
              <a:defRPr/>
            </a:pPr>
            <a:r>
              <a:rPr lang="en-US" altLang="zh-TW" sz="900" b="1" dirty="0">
                <a:solidFill>
                  <a:srgbClr val="000000"/>
                </a:solidFill>
                <a:latin typeface="黑体" panose="02010609060101010101" pitchFamily="49" charset="-122"/>
                <a:ea typeface="黑体" panose="02010609060101010101" pitchFamily="49" charset="-122"/>
              </a:rPr>
              <a:t>IT</a:t>
            </a:r>
            <a:endParaRPr lang="zh-CN" altLang="en-US" sz="9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16</a:t>
            </a:fld>
            <a:endParaRPr kumimoji="1" lang="zh-CN" altLang="en-US"/>
          </a:p>
        </p:txBody>
      </p:sp>
      <p:sp>
        <p:nvSpPr>
          <p:cNvPr id="13" name="主标题为方正兰亭 , 最大30pt"/>
          <p:cNvSpPr txBox="1"/>
          <p:nvPr/>
        </p:nvSpPr>
        <p:spPr>
          <a:xfrm>
            <a:off x="1123472" y="195099"/>
            <a:ext cx="2205732"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项目实施资源需求</a:t>
            </a:r>
          </a:p>
        </p:txBody>
      </p:sp>
      <p:pic>
        <p:nvPicPr>
          <p:cNvPr id="3" name="图片 2">
            <a:extLst>
              <a:ext uri="{FF2B5EF4-FFF2-40B4-BE49-F238E27FC236}">
                <a16:creationId xmlns:a16="http://schemas.microsoft.com/office/drawing/2014/main" id="{E223637A-8666-B459-F98D-E9CC9A92C491}"/>
              </a:ext>
            </a:extLst>
          </p:cNvPr>
          <p:cNvPicPr>
            <a:picLocks noChangeAspect="1"/>
          </p:cNvPicPr>
          <p:nvPr/>
        </p:nvPicPr>
        <p:blipFill>
          <a:blip r:embed="rId2"/>
          <a:stretch>
            <a:fillRect/>
          </a:stretch>
        </p:blipFill>
        <p:spPr>
          <a:xfrm>
            <a:off x="692150" y="998855"/>
            <a:ext cx="10807700" cy="5539740"/>
          </a:xfrm>
          <a:prstGeom prst="rect">
            <a:avLst/>
          </a:prstGeom>
        </p:spPr>
      </p:pic>
    </p:spTree>
    <p:extLst>
      <p:ext uri="{BB962C8B-B14F-4D97-AF65-F5344CB8AC3E}">
        <p14:creationId xmlns:p14="http://schemas.microsoft.com/office/powerpoint/2010/main" val="169640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3085" y="6111102"/>
            <a:ext cx="1107996" cy="276999"/>
          </a:xfrm>
          <a:prstGeom prst="rect">
            <a:avLst/>
          </a:prstGeom>
        </p:spPr>
        <p:txBody>
          <a:bodyPr wrap="none">
            <a:spAutoFit/>
          </a:bodyPr>
          <a:lstStyle/>
          <a:p>
            <a:pPr algn="r"/>
            <a:r>
              <a:rPr lang="zh-CN" altLang="en-US" sz="1200">
                <a:solidFill>
                  <a:srgbClr val="898989"/>
                </a:solidFill>
                <a:latin typeface="FZLanTingHei-M-GBK" panose="02000000000000000000" pitchFamily="2" charset="-122"/>
                <a:ea typeface="FZLanTingHei-M-GBK" panose="02000000000000000000" pitchFamily="2" charset="-122"/>
              </a:rPr>
              <a:t>全球市场中心</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主标题为方正兰亭 , 最大30pt"/>
          <p:cNvSpPr txBox="1"/>
          <p:nvPr/>
        </p:nvSpPr>
        <p:spPr>
          <a:xfrm>
            <a:off x="1123472" y="195099"/>
            <a:ext cx="589905"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目录</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5" name="矩形 14"/>
          <p:cNvSpPr/>
          <p:nvPr/>
        </p:nvSpPr>
        <p:spPr>
          <a:xfrm>
            <a:off x="1080083" y="591026"/>
            <a:ext cx="779381" cy="307777"/>
          </a:xfrm>
          <a:prstGeom prst="rect">
            <a:avLst/>
          </a:prstGeom>
        </p:spPr>
        <p:txBody>
          <a:bodyPr wrap="none">
            <a:spAutoFit/>
          </a:bodyPr>
          <a:lstStyle/>
          <a:p>
            <a:r>
              <a:rPr lang="zh-CN" altLang="en-US" sz="1400">
                <a:solidFill>
                  <a:srgbClr val="898989"/>
                </a:solidFill>
                <a:latin typeface="Microsoft YaHei Light" panose="020B0503020204020204" pitchFamily="34" charset="-122"/>
                <a:ea typeface="Microsoft YaHei Light" panose="020B0503020204020204" pitchFamily="34" charset="-122"/>
              </a:rPr>
              <a:t>catalog</a:t>
            </a:r>
          </a:p>
        </p:txBody>
      </p:sp>
      <p:sp>
        <p:nvSpPr>
          <p:cNvPr id="23" name="幻灯片编号占位符 22"/>
          <p:cNvSpPr>
            <a:spLocks noGrp="1"/>
          </p:cNvSpPr>
          <p:nvPr>
            <p:ph type="sldNum" sz="quarter" idx="12"/>
          </p:nvPr>
        </p:nvSpPr>
        <p:spPr/>
        <p:txBody>
          <a:bodyPr/>
          <a:lstStyle/>
          <a:p>
            <a:fld id="{2BFE292F-1EBE-6D4A-B339-A324D614A372}" type="slidenum">
              <a:rPr kumimoji="1" lang="zh-CN" altLang="en-US" smtClean="0"/>
              <a:t>1</a:t>
            </a:fld>
            <a:endParaRPr kumimoji="1" lang="zh-CN" altLang="en-US"/>
          </a:p>
        </p:txBody>
      </p:sp>
      <p:grpSp>
        <p:nvGrpSpPr>
          <p:cNvPr id="24" name="组合 23">
            <a:extLst>
              <a:ext uri="{FF2B5EF4-FFF2-40B4-BE49-F238E27FC236}">
                <a16:creationId xmlns:a16="http://schemas.microsoft.com/office/drawing/2014/main" id="{C757EA68-CB1D-46C1-B600-37D2072B6593}"/>
              </a:ext>
            </a:extLst>
          </p:cNvPr>
          <p:cNvGrpSpPr/>
          <p:nvPr/>
        </p:nvGrpSpPr>
        <p:grpSpPr>
          <a:xfrm>
            <a:off x="2411999" y="1889730"/>
            <a:ext cx="2048826" cy="400110"/>
            <a:chOff x="2411999" y="1889730"/>
            <a:chExt cx="2048826" cy="400110"/>
          </a:xfrm>
        </p:grpSpPr>
        <p:pic>
          <p:nvPicPr>
            <p:cNvPr id="25" name="图片 24" descr="形状, 正方形&#10;&#10;描述已自动生成">
              <a:extLst>
                <a:ext uri="{FF2B5EF4-FFF2-40B4-BE49-F238E27FC236}">
                  <a16:creationId xmlns:a16="http://schemas.microsoft.com/office/drawing/2014/main" id="{D19CB33F-7D2C-49FC-84D9-DF3FF9B7B26C}"/>
                </a:ext>
              </a:extLst>
            </p:cNvPr>
            <p:cNvPicPr>
              <a:picLocks noChangeAspect="1"/>
            </p:cNvPicPr>
            <p:nvPr/>
          </p:nvPicPr>
          <p:blipFill>
            <a:blip r:embed="rId3"/>
            <a:stretch>
              <a:fillRect/>
            </a:stretch>
          </p:blipFill>
          <p:spPr>
            <a:xfrm>
              <a:off x="2411999" y="1961087"/>
              <a:ext cx="279400" cy="266700"/>
            </a:xfrm>
            <a:prstGeom prst="rect">
              <a:avLst/>
            </a:prstGeom>
          </p:spPr>
        </p:pic>
        <p:sp>
          <p:nvSpPr>
            <p:cNvPr id="26" name="主标题为方正兰亭 , 最大30pt">
              <a:extLst>
                <a:ext uri="{FF2B5EF4-FFF2-40B4-BE49-F238E27FC236}">
                  <a16:creationId xmlns:a16="http://schemas.microsoft.com/office/drawing/2014/main" id="{B83367B9-FACA-4CA7-B224-8A41F086266B}"/>
                </a:ext>
              </a:extLst>
            </p:cNvPr>
            <p:cNvSpPr txBox="1"/>
            <p:nvPr/>
          </p:nvSpPr>
          <p:spPr>
            <a:xfrm>
              <a:off x="2457876" y="1927735"/>
              <a:ext cx="193964" cy="343684"/>
            </a:xfrm>
            <a:prstGeom prst="rect">
              <a:avLst/>
            </a:prstGeom>
            <a:ln w="12700">
              <a:miter lim="400000"/>
            </a:ln>
          </p:spPr>
          <p:txBody>
            <a:bodyPr wrap="none" lIns="25400" tIns="25400" rIns="25400" bIns="25400" anchor="ctr">
              <a:spAutoFit/>
            </a:bodyPr>
            <a:lstStyle/>
            <a:p>
              <a:pPr defTabSz="206058">
                <a:defRPr sz="6000">
                  <a:solidFill>
                    <a:srgbClr val="5E5E5E"/>
                  </a:solidFill>
                  <a:latin typeface="Helvetica"/>
                  <a:ea typeface="Helvetica"/>
                  <a:cs typeface="Helvetica"/>
                  <a:sym typeface="Helvetica"/>
                </a:defRPr>
              </a:pPr>
              <a:r>
                <a:rPr lang="en-US" altLang="zh-CN" sz="1900">
                  <a:solidFill>
                    <a:schemeClr val="bg1"/>
                  </a:solidFill>
                  <a:latin typeface="Microsoft YaHei" panose="020B0503020204020204" pitchFamily="34" charset="-122"/>
                  <a:ea typeface="Microsoft YaHei" panose="020B0503020204020204" pitchFamily="34" charset="-122"/>
                  <a:cs typeface="FZLanTingHei-M-GBK" charset="-122"/>
                </a:rPr>
                <a:t>1</a:t>
              </a:r>
              <a:endParaRPr sz="1900">
                <a:solidFill>
                  <a:schemeClr val="bg1"/>
                </a:solidFill>
                <a:latin typeface="Microsoft YaHei" panose="020B0503020204020204" pitchFamily="34" charset="-122"/>
                <a:ea typeface="Microsoft YaHei" panose="020B0503020204020204" pitchFamily="34" charset="-122"/>
                <a:cs typeface="FZLanTingHei-M-GBK" charset="-122"/>
              </a:endParaRPr>
            </a:p>
          </p:txBody>
        </p:sp>
        <p:sp>
          <p:nvSpPr>
            <p:cNvPr id="27" name="矩形 26">
              <a:extLst>
                <a:ext uri="{FF2B5EF4-FFF2-40B4-BE49-F238E27FC236}">
                  <a16:creationId xmlns:a16="http://schemas.microsoft.com/office/drawing/2014/main" id="{64C50246-E7FB-4E0D-9231-3E38015021E0}"/>
                </a:ext>
              </a:extLst>
            </p:cNvPr>
            <p:cNvSpPr/>
            <p:nvPr/>
          </p:nvSpPr>
          <p:spPr>
            <a:xfrm>
              <a:off x="2737276" y="1889730"/>
              <a:ext cx="1723549" cy="400110"/>
            </a:xfrm>
            <a:prstGeom prst="rect">
              <a:avLst/>
            </a:prstGeom>
          </p:spPr>
          <p:txBody>
            <a:bodyPr wrap="none">
              <a:spAutoFit/>
            </a:bodyPr>
            <a:lstStyle/>
            <a:p>
              <a:r>
                <a:rPr lang="zh-CN" altLang="en-US" sz="2000">
                  <a:latin typeface="Microsoft YaHei" panose="020B0503020204020204" pitchFamily="34" charset="-122"/>
                  <a:ea typeface="Microsoft YaHei" panose="020B0503020204020204" pitchFamily="34" charset="-122"/>
                </a:rPr>
                <a:t>项目基本信息</a:t>
              </a:r>
            </a:p>
          </p:txBody>
        </p:sp>
      </p:grpSp>
      <p:grpSp>
        <p:nvGrpSpPr>
          <p:cNvPr id="28" name="组合 27">
            <a:extLst>
              <a:ext uri="{FF2B5EF4-FFF2-40B4-BE49-F238E27FC236}">
                <a16:creationId xmlns:a16="http://schemas.microsoft.com/office/drawing/2014/main" id="{CE60F9F9-4256-40E7-8F6F-1979C23BC9B4}"/>
              </a:ext>
            </a:extLst>
          </p:cNvPr>
          <p:cNvGrpSpPr/>
          <p:nvPr/>
        </p:nvGrpSpPr>
        <p:grpSpPr>
          <a:xfrm>
            <a:off x="2411999" y="2447054"/>
            <a:ext cx="2048826" cy="400110"/>
            <a:chOff x="2411999" y="3940952"/>
            <a:chExt cx="2048826" cy="400110"/>
          </a:xfrm>
        </p:grpSpPr>
        <p:pic>
          <p:nvPicPr>
            <p:cNvPr id="29" name="图片 28" descr="形状, 正方形&#10;&#10;描述已自动生成">
              <a:extLst>
                <a:ext uri="{FF2B5EF4-FFF2-40B4-BE49-F238E27FC236}">
                  <a16:creationId xmlns:a16="http://schemas.microsoft.com/office/drawing/2014/main" id="{5EC03588-7C10-4453-9E5B-AF689F545CFF}"/>
                </a:ext>
              </a:extLst>
            </p:cNvPr>
            <p:cNvPicPr>
              <a:picLocks noChangeAspect="1"/>
            </p:cNvPicPr>
            <p:nvPr/>
          </p:nvPicPr>
          <p:blipFill>
            <a:blip r:embed="rId3"/>
            <a:stretch>
              <a:fillRect/>
            </a:stretch>
          </p:blipFill>
          <p:spPr>
            <a:xfrm>
              <a:off x="2411999" y="3999952"/>
              <a:ext cx="279400" cy="266700"/>
            </a:xfrm>
            <a:prstGeom prst="rect">
              <a:avLst/>
            </a:prstGeom>
          </p:spPr>
        </p:pic>
        <p:sp>
          <p:nvSpPr>
            <p:cNvPr id="30" name="主标题为方正兰亭 , 最大30pt">
              <a:extLst>
                <a:ext uri="{FF2B5EF4-FFF2-40B4-BE49-F238E27FC236}">
                  <a16:creationId xmlns:a16="http://schemas.microsoft.com/office/drawing/2014/main" id="{12F755AD-CA6D-49F7-A247-8DDF8A5B7C97}"/>
                </a:ext>
              </a:extLst>
            </p:cNvPr>
            <p:cNvSpPr txBox="1"/>
            <p:nvPr/>
          </p:nvSpPr>
          <p:spPr>
            <a:xfrm>
              <a:off x="2457876" y="3966600"/>
              <a:ext cx="193964" cy="343684"/>
            </a:xfrm>
            <a:prstGeom prst="rect">
              <a:avLst/>
            </a:prstGeom>
            <a:ln w="12700">
              <a:miter lim="400000"/>
            </a:ln>
          </p:spPr>
          <p:txBody>
            <a:bodyPr wrap="none" lIns="25400" tIns="25400" rIns="25400" bIns="25400" anchor="ctr">
              <a:spAutoFit/>
            </a:bodyPr>
            <a:lstStyle/>
            <a:p>
              <a:pPr defTabSz="206058">
                <a:defRPr sz="6000">
                  <a:solidFill>
                    <a:srgbClr val="5E5E5E"/>
                  </a:solidFill>
                  <a:latin typeface="Helvetica"/>
                  <a:ea typeface="Helvetica"/>
                  <a:cs typeface="Helvetica"/>
                  <a:sym typeface="Helvetica"/>
                </a:defRPr>
              </a:pPr>
              <a:r>
                <a:rPr lang="en-US" altLang="zh-CN" sz="1900">
                  <a:solidFill>
                    <a:schemeClr val="bg1"/>
                  </a:solidFill>
                  <a:latin typeface="Microsoft YaHei" panose="020B0503020204020204" pitchFamily="34" charset="-122"/>
                  <a:ea typeface="Microsoft YaHei" panose="020B0503020204020204" pitchFamily="34" charset="-122"/>
                  <a:cs typeface="FZLanTingHei-M-GBK" charset="-122"/>
                </a:rPr>
                <a:t>2</a:t>
              </a:r>
              <a:endParaRPr sz="1900">
                <a:solidFill>
                  <a:schemeClr val="bg1"/>
                </a:solidFill>
                <a:latin typeface="Microsoft YaHei" panose="020B0503020204020204" pitchFamily="34" charset="-122"/>
                <a:ea typeface="Microsoft YaHei" panose="020B0503020204020204" pitchFamily="34" charset="-122"/>
                <a:cs typeface="FZLanTingHei-M-GBK" charset="-122"/>
              </a:endParaRPr>
            </a:p>
          </p:txBody>
        </p:sp>
        <p:sp>
          <p:nvSpPr>
            <p:cNvPr id="31" name="矩形 30">
              <a:extLst>
                <a:ext uri="{FF2B5EF4-FFF2-40B4-BE49-F238E27FC236}">
                  <a16:creationId xmlns:a16="http://schemas.microsoft.com/office/drawing/2014/main" id="{6A7FF5F4-53FA-4992-B93E-5249A63020AC}"/>
                </a:ext>
              </a:extLst>
            </p:cNvPr>
            <p:cNvSpPr/>
            <p:nvPr/>
          </p:nvSpPr>
          <p:spPr>
            <a:xfrm>
              <a:off x="2737276" y="3940952"/>
              <a:ext cx="1723549" cy="400110"/>
            </a:xfrm>
            <a:prstGeom prst="rect">
              <a:avLst/>
            </a:prstGeom>
          </p:spPr>
          <p:txBody>
            <a:bodyPr wrap="none">
              <a:spAutoFit/>
            </a:bodyPr>
            <a:lstStyle/>
            <a:p>
              <a:r>
                <a:rPr lang="zh-CN" altLang="en-US" sz="2000">
                  <a:latin typeface="Microsoft YaHei" panose="020B0503020204020204" pitchFamily="34" charset="-122"/>
                  <a:ea typeface="Microsoft YaHei" panose="020B0503020204020204" pitchFamily="34" charset="-122"/>
                </a:rPr>
                <a:t>项目背景分析</a:t>
              </a:r>
            </a:p>
          </p:txBody>
        </p:sp>
      </p:grpSp>
      <p:grpSp>
        <p:nvGrpSpPr>
          <p:cNvPr id="32" name="组合 31">
            <a:extLst>
              <a:ext uri="{FF2B5EF4-FFF2-40B4-BE49-F238E27FC236}">
                <a16:creationId xmlns:a16="http://schemas.microsoft.com/office/drawing/2014/main" id="{E05B219E-B7E7-422B-AECB-4C4B74A2032B}"/>
              </a:ext>
            </a:extLst>
          </p:cNvPr>
          <p:cNvGrpSpPr/>
          <p:nvPr/>
        </p:nvGrpSpPr>
        <p:grpSpPr>
          <a:xfrm>
            <a:off x="2411999" y="3004378"/>
            <a:ext cx="1535865" cy="400110"/>
            <a:chOff x="2411999" y="3940952"/>
            <a:chExt cx="1535865" cy="400110"/>
          </a:xfrm>
        </p:grpSpPr>
        <p:pic>
          <p:nvPicPr>
            <p:cNvPr id="33" name="图片 32" descr="形状, 正方形&#10;&#10;描述已自动生成">
              <a:extLst>
                <a:ext uri="{FF2B5EF4-FFF2-40B4-BE49-F238E27FC236}">
                  <a16:creationId xmlns:a16="http://schemas.microsoft.com/office/drawing/2014/main" id="{13CB079C-B927-458E-8E85-F42A95E7747B}"/>
                </a:ext>
              </a:extLst>
            </p:cNvPr>
            <p:cNvPicPr>
              <a:picLocks noChangeAspect="1"/>
            </p:cNvPicPr>
            <p:nvPr/>
          </p:nvPicPr>
          <p:blipFill>
            <a:blip r:embed="rId3"/>
            <a:stretch>
              <a:fillRect/>
            </a:stretch>
          </p:blipFill>
          <p:spPr>
            <a:xfrm>
              <a:off x="2411999" y="3999952"/>
              <a:ext cx="279400" cy="266700"/>
            </a:xfrm>
            <a:prstGeom prst="rect">
              <a:avLst/>
            </a:prstGeom>
          </p:spPr>
        </p:pic>
        <p:sp>
          <p:nvSpPr>
            <p:cNvPr id="34" name="主标题为方正兰亭 , 最大30pt">
              <a:extLst>
                <a:ext uri="{FF2B5EF4-FFF2-40B4-BE49-F238E27FC236}">
                  <a16:creationId xmlns:a16="http://schemas.microsoft.com/office/drawing/2014/main" id="{F8090E2C-B262-444B-B466-9A2957AB06CD}"/>
                </a:ext>
              </a:extLst>
            </p:cNvPr>
            <p:cNvSpPr txBox="1"/>
            <p:nvPr/>
          </p:nvSpPr>
          <p:spPr>
            <a:xfrm>
              <a:off x="2457876" y="3966600"/>
              <a:ext cx="193964" cy="343684"/>
            </a:xfrm>
            <a:prstGeom prst="rect">
              <a:avLst/>
            </a:prstGeom>
            <a:ln w="12700">
              <a:miter lim="400000"/>
            </a:ln>
          </p:spPr>
          <p:txBody>
            <a:bodyPr wrap="none" lIns="25400" tIns="25400" rIns="25400" bIns="25400" anchor="ctr">
              <a:spAutoFit/>
            </a:bodyPr>
            <a:lstStyle/>
            <a:p>
              <a:pPr defTabSz="206058">
                <a:defRPr sz="6000">
                  <a:solidFill>
                    <a:srgbClr val="5E5E5E"/>
                  </a:solidFill>
                  <a:latin typeface="Helvetica"/>
                  <a:ea typeface="Helvetica"/>
                  <a:cs typeface="Helvetica"/>
                  <a:sym typeface="Helvetica"/>
                </a:defRPr>
              </a:pPr>
              <a:r>
                <a:rPr lang="en-US" altLang="zh-CN" sz="1900">
                  <a:solidFill>
                    <a:schemeClr val="bg1"/>
                  </a:solidFill>
                  <a:latin typeface="Microsoft YaHei" panose="020B0503020204020204" pitchFamily="34" charset="-122"/>
                  <a:ea typeface="Microsoft YaHei" panose="020B0503020204020204" pitchFamily="34" charset="-122"/>
                  <a:cs typeface="FZLanTingHei-M-GBK" charset="-122"/>
                </a:rPr>
                <a:t>3</a:t>
              </a:r>
              <a:endParaRPr sz="1900">
                <a:solidFill>
                  <a:schemeClr val="bg1"/>
                </a:solidFill>
                <a:latin typeface="Microsoft YaHei" panose="020B0503020204020204" pitchFamily="34" charset="-122"/>
                <a:ea typeface="Microsoft YaHei" panose="020B0503020204020204" pitchFamily="34" charset="-122"/>
                <a:cs typeface="FZLanTingHei-M-GBK" charset="-122"/>
              </a:endParaRPr>
            </a:p>
          </p:txBody>
        </p:sp>
        <p:sp>
          <p:nvSpPr>
            <p:cNvPr id="35" name="矩形 34">
              <a:extLst>
                <a:ext uri="{FF2B5EF4-FFF2-40B4-BE49-F238E27FC236}">
                  <a16:creationId xmlns:a16="http://schemas.microsoft.com/office/drawing/2014/main" id="{0C0DEC93-EAF6-4B40-AEBA-074DCB9A30A6}"/>
                </a:ext>
              </a:extLst>
            </p:cNvPr>
            <p:cNvSpPr/>
            <p:nvPr/>
          </p:nvSpPr>
          <p:spPr>
            <a:xfrm>
              <a:off x="2737276" y="3940952"/>
              <a:ext cx="1210588" cy="400110"/>
            </a:xfrm>
            <a:prstGeom prst="rect">
              <a:avLst/>
            </a:prstGeom>
          </p:spPr>
          <p:txBody>
            <a:bodyPr wrap="none">
              <a:spAutoFit/>
            </a:bodyPr>
            <a:lstStyle/>
            <a:p>
              <a:r>
                <a:rPr lang="zh-CN" altLang="en-US" sz="2000">
                  <a:latin typeface="Microsoft YaHei" panose="020B0503020204020204" pitchFamily="34" charset="-122"/>
                  <a:ea typeface="Microsoft YaHei" panose="020B0503020204020204" pitchFamily="34" charset="-122"/>
                </a:rPr>
                <a:t>项目目标</a:t>
              </a:r>
            </a:p>
          </p:txBody>
        </p:sp>
      </p:grpSp>
      <p:grpSp>
        <p:nvGrpSpPr>
          <p:cNvPr id="36" name="组合 35">
            <a:extLst>
              <a:ext uri="{FF2B5EF4-FFF2-40B4-BE49-F238E27FC236}">
                <a16:creationId xmlns:a16="http://schemas.microsoft.com/office/drawing/2014/main" id="{B474AC4D-2CCE-4C71-89A2-C214E0B85F62}"/>
              </a:ext>
            </a:extLst>
          </p:cNvPr>
          <p:cNvGrpSpPr/>
          <p:nvPr/>
        </p:nvGrpSpPr>
        <p:grpSpPr>
          <a:xfrm>
            <a:off x="2411999" y="3561702"/>
            <a:ext cx="2818267" cy="400110"/>
            <a:chOff x="2411999" y="3940952"/>
            <a:chExt cx="2818267" cy="400110"/>
          </a:xfrm>
        </p:grpSpPr>
        <p:pic>
          <p:nvPicPr>
            <p:cNvPr id="37" name="图片 36" descr="形状, 正方形&#10;&#10;描述已自动生成">
              <a:extLst>
                <a:ext uri="{FF2B5EF4-FFF2-40B4-BE49-F238E27FC236}">
                  <a16:creationId xmlns:a16="http://schemas.microsoft.com/office/drawing/2014/main" id="{8830418F-64E2-4D0D-AA1C-F3BA0BA0E40C}"/>
                </a:ext>
              </a:extLst>
            </p:cNvPr>
            <p:cNvPicPr>
              <a:picLocks noChangeAspect="1"/>
            </p:cNvPicPr>
            <p:nvPr/>
          </p:nvPicPr>
          <p:blipFill>
            <a:blip r:embed="rId3"/>
            <a:stretch>
              <a:fillRect/>
            </a:stretch>
          </p:blipFill>
          <p:spPr>
            <a:xfrm>
              <a:off x="2411999" y="3999952"/>
              <a:ext cx="279400" cy="266700"/>
            </a:xfrm>
            <a:prstGeom prst="rect">
              <a:avLst/>
            </a:prstGeom>
          </p:spPr>
        </p:pic>
        <p:sp>
          <p:nvSpPr>
            <p:cNvPr id="38" name="主标题为方正兰亭 , 最大30pt">
              <a:extLst>
                <a:ext uri="{FF2B5EF4-FFF2-40B4-BE49-F238E27FC236}">
                  <a16:creationId xmlns:a16="http://schemas.microsoft.com/office/drawing/2014/main" id="{A6D38569-8D76-4183-A6E4-E263D547ABEF}"/>
                </a:ext>
              </a:extLst>
            </p:cNvPr>
            <p:cNvSpPr txBox="1"/>
            <p:nvPr/>
          </p:nvSpPr>
          <p:spPr>
            <a:xfrm>
              <a:off x="2457876" y="3966600"/>
              <a:ext cx="193964" cy="343684"/>
            </a:xfrm>
            <a:prstGeom prst="rect">
              <a:avLst/>
            </a:prstGeom>
            <a:ln w="12700">
              <a:miter lim="400000"/>
            </a:ln>
          </p:spPr>
          <p:txBody>
            <a:bodyPr wrap="none" lIns="25400" tIns="25400" rIns="25400" bIns="25400" anchor="ctr">
              <a:spAutoFit/>
            </a:bodyPr>
            <a:lstStyle/>
            <a:p>
              <a:pPr defTabSz="206058">
                <a:defRPr sz="6000">
                  <a:solidFill>
                    <a:srgbClr val="5E5E5E"/>
                  </a:solidFill>
                  <a:latin typeface="Helvetica"/>
                  <a:ea typeface="Helvetica"/>
                  <a:cs typeface="Helvetica"/>
                  <a:sym typeface="Helvetica"/>
                </a:defRPr>
              </a:pPr>
              <a:r>
                <a:rPr lang="en-US" altLang="zh-CN" sz="1900">
                  <a:solidFill>
                    <a:schemeClr val="bg1"/>
                  </a:solidFill>
                  <a:latin typeface="Microsoft YaHei" panose="020B0503020204020204" pitchFamily="34" charset="-122"/>
                  <a:ea typeface="Microsoft YaHei" panose="020B0503020204020204" pitchFamily="34" charset="-122"/>
                  <a:cs typeface="FZLanTingHei-M-GBK" charset="-122"/>
                </a:rPr>
                <a:t>4</a:t>
              </a:r>
              <a:endParaRPr sz="1900">
                <a:solidFill>
                  <a:schemeClr val="bg1"/>
                </a:solidFill>
                <a:latin typeface="Microsoft YaHei" panose="020B0503020204020204" pitchFamily="34" charset="-122"/>
                <a:ea typeface="Microsoft YaHei" panose="020B0503020204020204" pitchFamily="34" charset="-122"/>
                <a:cs typeface="FZLanTingHei-M-GBK" charset="-122"/>
              </a:endParaRPr>
            </a:p>
          </p:txBody>
        </p:sp>
        <p:sp>
          <p:nvSpPr>
            <p:cNvPr id="39" name="矩形 38">
              <a:extLst>
                <a:ext uri="{FF2B5EF4-FFF2-40B4-BE49-F238E27FC236}">
                  <a16:creationId xmlns:a16="http://schemas.microsoft.com/office/drawing/2014/main" id="{F453BE5B-727D-43A6-AE41-034CE08ED67C}"/>
                </a:ext>
              </a:extLst>
            </p:cNvPr>
            <p:cNvSpPr/>
            <p:nvPr/>
          </p:nvSpPr>
          <p:spPr>
            <a:xfrm>
              <a:off x="2737276" y="3940952"/>
              <a:ext cx="2492990" cy="400110"/>
            </a:xfrm>
            <a:prstGeom prst="rect">
              <a:avLst/>
            </a:prstGeom>
          </p:spPr>
          <p:txBody>
            <a:bodyPr wrap="none">
              <a:spAutoFit/>
            </a:bodyPr>
            <a:lstStyle/>
            <a:p>
              <a:r>
                <a:rPr lang="zh-CN" altLang="en-US" sz="2000">
                  <a:latin typeface="Microsoft YaHei" panose="020B0503020204020204" pitchFamily="34" charset="-122"/>
                  <a:ea typeface="Microsoft YaHei" panose="020B0503020204020204" pitchFamily="34" charset="-122"/>
                </a:rPr>
                <a:t>项目方案与实施计划</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主标题为方正兰亭 , 最大30pt"/>
          <p:cNvSpPr txBox="1"/>
          <p:nvPr/>
        </p:nvSpPr>
        <p:spPr>
          <a:xfrm>
            <a:off x="1123472" y="195639"/>
            <a:ext cx="1384300" cy="373380"/>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数字化蓝图</a:t>
            </a:r>
          </a:p>
        </p:txBody>
      </p:sp>
      <p:pic>
        <p:nvPicPr>
          <p:cNvPr id="2" name="图片 1">
            <a:extLst>
              <a:ext uri="{FF2B5EF4-FFF2-40B4-BE49-F238E27FC236}">
                <a16:creationId xmlns:a16="http://schemas.microsoft.com/office/drawing/2014/main" id="{84FCEFE1-B4E9-B38D-50BF-E6B553BBE2C1}"/>
              </a:ext>
            </a:extLst>
          </p:cNvPr>
          <p:cNvPicPr>
            <a:picLocks noChangeAspect="1"/>
          </p:cNvPicPr>
          <p:nvPr/>
        </p:nvPicPr>
        <p:blipFill rotWithShape="1">
          <a:blip r:embed="rId3"/>
          <a:srcRect t="22949"/>
          <a:stretch>
            <a:fillRect/>
          </a:stretch>
        </p:blipFill>
        <p:spPr>
          <a:xfrm>
            <a:off x="9046712" y="5095770"/>
            <a:ext cx="1335545" cy="706376"/>
          </a:xfrm>
          <a:prstGeom prst="rect">
            <a:avLst/>
          </a:prstGeom>
        </p:spPr>
      </p:pic>
      <p:sp>
        <p:nvSpPr>
          <p:cNvPr id="3" name="矩形: 圆角 2">
            <a:extLst>
              <a:ext uri="{FF2B5EF4-FFF2-40B4-BE49-F238E27FC236}">
                <a16:creationId xmlns:a16="http://schemas.microsoft.com/office/drawing/2014/main" id="{B1F6B6F7-2C93-3389-E62B-FE6BD9C57074}"/>
              </a:ext>
            </a:extLst>
          </p:cNvPr>
          <p:cNvSpPr/>
          <p:nvPr/>
        </p:nvSpPr>
        <p:spPr>
          <a:xfrm>
            <a:off x="755329" y="3044625"/>
            <a:ext cx="1130784" cy="523674"/>
          </a:xfrm>
          <a:prstGeom prst="roundRect">
            <a:avLst/>
          </a:prstGeom>
          <a:noFill/>
          <a:ln w="19050" cap="flat" cmpd="sng" algn="ctr">
            <a:solidFill>
              <a:sysClr val="windowText" lastClr="000000"/>
            </a:solidFill>
            <a:prstDash val="solid"/>
            <a:miter lim="800000"/>
          </a:ln>
          <a:effectLst/>
        </p:spPr>
        <p:txBody>
          <a:bodyPr rtlCol="0" anchor="ctr"/>
          <a:lstStyle/>
          <a:p>
            <a:pPr algn="ctr">
              <a:defRPr/>
            </a:pPr>
            <a:r>
              <a:rPr lang="zh-CN" altLang="en-US" sz="1000" b="1">
                <a:latin typeface="Microsoft YaHei Bold" panose="020B0703020204020201" charset="-122"/>
                <a:ea typeface="Microsoft YaHei Bold" panose="020B0703020204020201" charset="-122"/>
                <a:sym typeface="+mn-ea"/>
              </a:rPr>
              <a:t>营销执行</a:t>
            </a:r>
            <a:endParaRPr lang="zh-CN" altLang="en-US" sz="1000" b="1">
              <a:solidFill>
                <a:schemeClr val="tx1"/>
              </a:solidFill>
              <a:latin typeface="Microsoft YaHei Bold" panose="020B0703020204020201" charset="-122"/>
              <a:ea typeface="Microsoft YaHei Bold" panose="020B0703020204020201" charset="-122"/>
              <a:sym typeface="+mn-ea"/>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营销项目管理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（管理</a:t>
            </a:r>
            <a:r>
              <a:rPr lang="en-US" altLang="zh-CN" sz="1000" b="1" kern="0" dirty="0">
                <a:solidFill>
                  <a:prstClr val="black"/>
                </a:solidFill>
                <a:latin typeface="微软雅黑" panose="020B0703020204020201" pitchFamily="34" charset="-122"/>
                <a:ea typeface="微软雅黑" panose="020B0703020204020201" pitchFamily="34" charset="-122"/>
              </a:rPr>
              <a:t>ROI</a:t>
            </a:r>
            <a:r>
              <a:rPr lang="zh-CN" altLang="en-US" sz="1000" b="1" kern="0" dirty="0">
                <a:solidFill>
                  <a:prstClr val="black"/>
                </a:solidFill>
                <a:latin typeface="微软雅黑" panose="020B0703020204020201" pitchFamily="34" charset="-122"/>
                <a:ea typeface="微软雅黑" panose="020B0703020204020201" pitchFamily="34" charset="-122"/>
              </a:rPr>
              <a:t>）</a:t>
            </a:r>
          </a:p>
        </p:txBody>
      </p:sp>
      <p:sp>
        <p:nvSpPr>
          <p:cNvPr id="4" name="矩形: 圆角 3">
            <a:extLst>
              <a:ext uri="{FF2B5EF4-FFF2-40B4-BE49-F238E27FC236}">
                <a16:creationId xmlns:a16="http://schemas.microsoft.com/office/drawing/2014/main" id="{1247B7D5-88C7-A960-048C-2D2BC5D5ADD6}"/>
              </a:ext>
            </a:extLst>
          </p:cNvPr>
          <p:cNvSpPr/>
          <p:nvPr/>
        </p:nvSpPr>
        <p:spPr>
          <a:xfrm>
            <a:off x="755329" y="5498824"/>
            <a:ext cx="1130784" cy="523674"/>
          </a:xfrm>
          <a:prstGeom prst="roundRect">
            <a:avLst/>
          </a:prstGeom>
          <a:noFill/>
          <a:ln w="19050" cap="flat" cmpd="sng" algn="ctr">
            <a:solidFill>
              <a:sysClr val="windowText" lastClr="000000"/>
            </a:solidFill>
            <a:prstDash val="solid"/>
            <a:miter lim="800000"/>
          </a:ln>
          <a:effectLst/>
        </p:spPr>
        <p:txBody>
          <a:bodyPr rtlCol="0" anchor="ctr"/>
          <a:lstStyle/>
          <a:p>
            <a:pPr algn="ctr">
              <a:defRPr/>
            </a:pPr>
            <a:r>
              <a:rPr lang="zh-CN" altLang="en-US" sz="1000" b="1">
                <a:latin typeface="Microsoft YaHei Bold" panose="020B0703020204020201" charset="-122"/>
                <a:ea typeface="Microsoft YaHei Bold" panose="020B0703020204020201" charset="-122"/>
                <a:sym typeface="+mn-ea"/>
              </a:rPr>
              <a:t>营销执行</a:t>
            </a: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沟通传播管理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（媒体分发管理）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p:txBody>
      </p:sp>
      <p:sp>
        <p:nvSpPr>
          <p:cNvPr id="5" name="矩形: 圆角 4">
            <a:extLst>
              <a:ext uri="{FF2B5EF4-FFF2-40B4-BE49-F238E27FC236}">
                <a16:creationId xmlns:a16="http://schemas.microsoft.com/office/drawing/2014/main" id="{844FF76D-1FA8-DF2D-5C7F-9AF1E3196B8B}"/>
              </a:ext>
            </a:extLst>
          </p:cNvPr>
          <p:cNvSpPr/>
          <p:nvPr/>
        </p:nvSpPr>
        <p:spPr>
          <a:xfrm>
            <a:off x="714375" y="1483995"/>
            <a:ext cx="1171575" cy="697865"/>
          </a:xfrm>
          <a:prstGeom prst="roundRect">
            <a:avLst/>
          </a:prstGeom>
          <a:noFill/>
          <a:ln w="19050" cap="flat" cmpd="sng" algn="ctr">
            <a:solidFill>
              <a:sysClr val="windowText" lastClr="000000"/>
            </a:solidFill>
            <a:prstDash val="solid"/>
            <a:miter lim="800000"/>
          </a:ln>
          <a:effectLst/>
        </p:spPr>
        <p:txBody>
          <a:bodyPr rtlCol="0" anchor="ctr"/>
          <a:lstStyle/>
          <a:p>
            <a:pPr algn="ctr">
              <a:defRPr/>
            </a:pPr>
            <a:r>
              <a:rPr lang="zh-CN" altLang="en-US" sz="1000" b="1">
                <a:latin typeface="Microsoft YaHei Bold" panose="020B0703020204020201" charset="-122"/>
                <a:ea typeface="Microsoft YaHei Bold" panose="020B0703020204020201" charset="-122"/>
                <a:sym typeface="+mn-ea"/>
              </a:rPr>
              <a:t>洞察与目标管理</a:t>
            </a:r>
            <a:endParaRPr kumimoji="0" lang="zh-CN" altLang="en-US" sz="1000" b="1" i="0" u="none" strike="noStrike" kern="0" cap="none" spc="0" normalizeH="0" baseline="0" noProof="0" dirty="0">
              <a:ln>
                <a:noFill/>
              </a:ln>
              <a:solidFill>
                <a:schemeClr val="tx1"/>
              </a:solidFill>
              <a:effectLst/>
              <a:uLnTx/>
              <a:uFillTx/>
              <a:latin typeface="Microsoft YaHei Bold" panose="020B0703020204020201" charset="-122"/>
              <a:ea typeface="Microsoft YaHei Bold" panose="020B0703020204020201" charset="-122"/>
              <a:cs typeface="Times New Roman" panose="02020803070505020304" pitchFamily="18" charset="0"/>
              <a:sym typeface="+mn-ea"/>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指标体系管理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a:p>
            <a:pPr algn="ctr">
              <a:defRPr/>
            </a:pPr>
            <a:r>
              <a:rPr lang="zh-CN" altLang="en-US" sz="1000" b="1" kern="0" dirty="0">
                <a:solidFill>
                  <a:prstClr val="black"/>
                </a:solidFill>
                <a:latin typeface="微软雅黑" panose="020B0703020204020201" pitchFamily="34" charset="-122"/>
                <a:ea typeface="微软雅黑" panose="020B0703020204020201" pitchFamily="34" charset="-122"/>
              </a:rPr>
              <a:t>（管理</a:t>
            </a:r>
            <a:r>
              <a:rPr lang="en-US" altLang="zh-CN" sz="1000" b="1" kern="0" dirty="0">
                <a:solidFill>
                  <a:prstClr val="black"/>
                </a:solidFill>
                <a:latin typeface="微软雅黑" panose="020B0703020204020201" pitchFamily="34" charset="-122"/>
                <a:ea typeface="微软雅黑" panose="020B0703020204020201" pitchFamily="34" charset="-122"/>
              </a:rPr>
              <a:t>KPI</a:t>
            </a:r>
            <a:r>
              <a:rPr lang="zh-CN" altLang="en-US" sz="1000" b="1" kern="0" dirty="0">
                <a:solidFill>
                  <a:prstClr val="black"/>
                </a:solidFill>
                <a:latin typeface="微软雅黑" panose="020B0703020204020201" pitchFamily="34" charset="-122"/>
                <a:ea typeface="微软雅黑" panose="020B0703020204020201" pitchFamily="34" charset="-122"/>
              </a:rPr>
              <a:t>）</a:t>
            </a:r>
          </a:p>
        </p:txBody>
      </p:sp>
      <p:sp>
        <p:nvSpPr>
          <p:cNvPr id="6" name="矩形: 圆角 5">
            <a:extLst>
              <a:ext uri="{FF2B5EF4-FFF2-40B4-BE49-F238E27FC236}">
                <a16:creationId xmlns:a16="http://schemas.microsoft.com/office/drawing/2014/main" id="{3D399E8F-9F94-6116-FDDC-A3D482584D27}"/>
              </a:ext>
            </a:extLst>
          </p:cNvPr>
          <p:cNvSpPr/>
          <p:nvPr/>
        </p:nvSpPr>
        <p:spPr>
          <a:xfrm>
            <a:off x="8866856" y="1365710"/>
            <a:ext cx="1976988" cy="257206"/>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用户洞察资料知识库</a:t>
            </a:r>
          </a:p>
        </p:txBody>
      </p:sp>
      <p:sp>
        <p:nvSpPr>
          <p:cNvPr id="7" name="矩形: 圆角 6">
            <a:extLst>
              <a:ext uri="{FF2B5EF4-FFF2-40B4-BE49-F238E27FC236}">
                <a16:creationId xmlns:a16="http://schemas.microsoft.com/office/drawing/2014/main" id="{159E19F0-D6D4-46C7-CE8E-607AD71F1FA4}"/>
              </a:ext>
            </a:extLst>
          </p:cNvPr>
          <p:cNvSpPr/>
          <p:nvPr/>
        </p:nvSpPr>
        <p:spPr>
          <a:xfrm>
            <a:off x="2191082" y="2366655"/>
            <a:ext cx="9064037" cy="314299"/>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品牌用户体验研究平台（谛听）</a:t>
            </a:r>
          </a:p>
        </p:txBody>
      </p:sp>
      <p:sp>
        <p:nvSpPr>
          <p:cNvPr id="8" name="矩形: 圆角 7">
            <a:extLst>
              <a:ext uri="{FF2B5EF4-FFF2-40B4-BE49-F238E27FC236}">
                <a16:creationId xmlns:a16="http://schemas.microsoft.com/office/drawing/2014/main" id="{A7ECD472-E4A8-2B3A-A0D7-9E3FF49EBA04}"/>
              </a:ext>
            </a:extLst>
          </p:cNvPr>
          <p:cNvSpPr/>
          <p:nvPr/>
        </p:nvSpPr>
        <p:spPr>
          <a:xfrm>
            <a:off x="7999226" y="2006183"/>
            <a:ext cx="3000054" cy="314299"/>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消费者洞察平台</a:t>
            </a:r>
          </a:p>
        </p:txBody>
      </p:sp>
      <p:sp>
        <p:nvSpPr>
          <p:cNvPr id="9" name="矩形: 圆角 8">
            <a:extLst>
              <a:ext uri="{FF2B5EF4-FFF2-40B4-BE49-F238E27FC236}">
                <a16:creationId xmlns:a16="http://schemas.microsoft.com/office/drawing/2014/main" id="{5C62C6B6-C47B-948D-B2CE-4E3F195DD1DF}"/>
              </a:ext>
            </a:extLst>
          </p:cNvPr>
          <p:cNvSpPr/>
          <p:nvPr/>
        </p:nvSpPr>
        <p:spPr>
          <a:xfrm>
            <a:off x="2586914" y="1368639"/>
            <a:ext cx="1609549" cy="250593"/>
          </a:xfrm>
          <a:prstGeom prst="roundRect">
            <a:avLst/>
          </a:prstGeom>
          <a:solidFill>
            <a:srgbClr val="767171"/>
          </a:solidFill>
          <a:ln w="12700" cap="flat" cmpd="sng" algn="ctr">
            <a:noFill/>
            <a:prstDash val="solid"/>
            <a:miter lim="800000"/>
          </a:ln>
          <a:effectLst/>
        </p:spPr>
        <p:txBody>
          <a:bodyPr rtlCol="0" anchor="ctr"/>
          <a:lstStyle/>
          <a:p>
            <a:pPr>
              <a:defRPr/>
            </a:pPr>
            <a:r>
              <a:rPr lang="en-US" altLang="zh-CN" sz="900" kern="0" dirty="0">
                <a:solidFill>
                  <a:prstClr val="white"/>
                </a:solidFill>
                <a:latin typeface="微软雅黑" panose="020B0703020204020201" pitchFamily="34" charset="-122"/>
                <a:ea typeface="微软雅黑" panose="020B0703020204020201" pitchFamily="34" charset="-122"/>
              </a:rPr>
              <a:t>Level 2</a:t>
            </a:r>
            <a:r>
              <a:rPr lang="zh-CN" altLang="en-US" sz="900" kern="0" dirty="0">
                <a:solidFill>
                  <a:prstClr val="white"/>
                </a:solidFill>
                <a:latin typeface="微软雅黑" panose="020B0703020204020201" pitchFamily="34" charset="-122"/>
                <a:ea typeface="微软雅黑" panose="020B0703020204020201" pitchFamily="34" charset="-122"/>
              </a:rPr>
              <a:t>品牌专业结果指标</a:t>
            </a:r>
          </a:p>
        </p:txBody>
      </p:sp>
      <p:sp>
        <p:nvSpPr>
          <p:cNvPr id="10" name="矩形: 圆角 9">
            <a:extLst>
              <a:ext uri="{FF2B5EF4-FFF2-40B4-BE49-F238E27FC236}">
                <a16:creationId xmlns:a16="http://schemas.microsoft.com/office/drawing/2014/main" id="{CF61E602-87F7-C8DB-0C97-2C7BB2F490AD}"/>
              </a:ext>
            </a:extLst>
          </p:cNvPr>
          <p:cNvSpPr/>
          <p:nvPr/>
        </p:nvSpPr>
        <p:spPr>
          <a:xfrm>
            <a:off x="2586914" y="1692982"/>
            <a:ext cx="1609549" cy="250593"/>
          </a:xfrm>
          <a:prstGeom prst="roundRect">
            <a:avLst/>
          </a:prstGeom>
          <a:solidFill>
            <a:srgbClr val="767171"/>
          </a:solidFill>
          <a:ln w="12700" cap="flat" cmpd="sng" algn="ctr">
            <a:noFill/>
            <a:prstDash val="solid"/>
            <a:miter lim="800000"/>
          </a:ln>
          <a:effectLst/>
        </p:spPr>
        <p:txBody>
          <a:bodyPr rtlCol="0" anchor="ctr"/>
          <a:lstStyle/>
          <a:p>
            <a:pPr>
              <a:defRPr/>
            </a:pPr>
            <a:r>
              <a:rPr lang="en-US" altLang="zh-CN" sz="900" kern="0" dirty="0">
                <a:solidFill>
                  <a:prstClr val="white"/>
                </a:solidFill>
                <a:latin typeface="微软雅黑" panose="020B0703020204020201" pitchFamily="34" charset="-122"/>
                <a:ea typeface="微软雅黑" panose="020B0703020204020201" pitchFamily="34" charset="-122"/>
              </a:rPr>
              <a:t>Level 3</a:t>
            </a:r>
            <a:r>
              <a:rPr lang="zh-CN" altLang="en-US" sz="900" kern="0" dirty="0">
                <a:solidFill>
                  <a:prstClr val="white"/>
                </a:solidFill>
                <a:latin typeface="微软雅黑" panose="020B0703020204020201" pitchFamily="34" charset="-122"/>
                <a:ea typeface="微软雅黑" panose="020B0703020204020201" pitchFamily="34" charset="-122"/>
              </a:rPr>
              <a:t>品牌过程指标</a:t>
            </a:r>
          </a:p>
        </p:txBody>
      </p:sp>
      <p:sp>
        <p:nvSpPr>
          <p:cNvPr id="11" name="矩形: 圆角 10">
            <a:extLst>
              <a:ext uri="{FF2B5EF4-FFF2-40B4-BE49-F238E27FC236}">
                <a16:creationId xmlns:a16="http://schemas.microsoft.com/office/drawing/2014/main" id="{4576D2F8-D294-0974-ECAD-DBC9261D737C}"/>
              </a:ext>
            </a:extLst>
          </p:cNvPr>
          <p:cNvSpPr/>
          <p:nvPr/>
        </p:nvSpPr>
        <p:spPr>
          <a:xfrm>
            <a:off x="2586914" y="1052717"/>
            <a:ext cx="1609549" cy="250593"/>
          </a:xfrm>
          <a:prstGeom prst="roundRect">
            <a:avLst/>
          </a:prstGeom>
          <a:solidFill>
            <a:srgbClr val="767171"/>
          </a:solidFill>
          <a:ln w="12700" cap="flat" cmpd="sng" algn="ctr">
            <a:noFill/>
            <a:prstDash val="solid"/>
            <a:miter lim="800000"/>
          </a:ln>
          <a:effectLst/>
        </p:spPr>
        <p:txBody>
          <a:bodyPr rtlCol="0" anchor="ctr"/>
          <a:lstStyle/>
          <a:p>
            <a:pPr>
              <a:defRPr/>
            </a:pPr>
            <a:r>
              <a:rPr lang="en-US" altLang="zh-CN" sz="900" kern="0" dirty="0">
                <a:solidFill>
                  <a:prstClr val="white"/>
                </a:solidFill>
                <a:latin typeface="微软雅黑" panose="020B0703020204020201" pitchFamily="34" charset="-122"/>
                <a:ea typeface="微软雅黑" panose="020B0703020204020201" pitchFamily="34" charset="-122"/>
              </a:rPr>
              <a:t>Level 1</a:t>
            </a:r>
            <a:r>
              <a:rPr lang="zh-CN" altLang="en-US" sz="900" kern="0" dirty="0">
                <a:solidFill>
                  <a:prstClr val="white"/>
                </a:solidFill>
                <a:latin typeface="微软雅黑" panose="020B0703020204020201" pitchFamily="34" charset="-122"/>
                <a:ea typeface="微软雅黑" panose="020B0703020204020201" pitchFamily="34" charset="-122"/>
              </a:rPr>
              <a:t>品牌拉动生意指标</a:t>
            </a:r>
          </a:p>
        </p:txBody>
      </p:sp>
      <p:sp>
        <p:nvSpPr>
          <p:cNvPr id="12" name="矩形: 圆角 11">
            <a:extLst>
              <a:ext uri="{FF2B5EF4-FFF2-40B4-BE49-F238E27FC236}">
                <a16:creationId xmlns:a16="http://schemas.microsoft.com/office/drawing/2014/main" id="{05730E11-45AC-E4FD-7715-2786C956E440}"/>
              </a:ext>
            </a:extLst>
          </p:cNvPr>
          <p:cNvSpPr/>
          <p:nvPr/>
        </p:nvSpPr>
        <p:spPr>
          <a:xfrm>
            <a:off x="4261353" y="1368639"/>
            <a:ext cx="1722921" cy="250593"/>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对接外部数据</a:t>
            </a:r>
            <a:r>
              <a:rPr lang="en-US" altLang="zh-CN" sz="900" kern="0" dirty="0">
                <a:solidFill>
                  <a:prstClr val="white"/>
                </a:solidFill>
                <a:latin typeface="微软雅黑" panose="020B0703020204020201" pitchFamily="34" charset="-122"/>
                <a:ea typeface="微软雅黑" panose="020B0703020204020201" pitchFamily="34" charset="-122"/>
              </a:rPr>
              <a:t>/</a:t>
            </a:r>
            <a:r>
              <a:rPr lang="zh-CN" altLang="en-US" sz="900" kern="0" dirty="0">
                <a:solidFill>
                  <a:prstClr val="white"/>
                </a:solidFill>
                <a:latin typeface="微软雅黑" panose="020B0703020204020201" pitchFamily="34" charset="-122"/>
                <a:ea typeface="微软雅黑" panose="020B0703020204020201" pitchFamily="34" charset="-122"/>
              </a:rPr>
              <a:t>调研知识库</a:t>
            </a:r>
          </a:p>
        </p:txBody>
      </p:sp>
      <p:sp>
        <p:nvSpPr>
          <p:cNvPr id="14" name="矩形: 圆角 13">
            <a:extLst>
              <a:ext uri="{FF2B5EF4-FFF2-40B4-BE49-F238E27FC236}">
                <a16:creationId xmlns:a16="http://schemas.microsoft.com/office/drawing/2014/main" id="{A562D3FC-6FAD-08C6-5156-39F85E20BA7D}"/>
              </a:ext>
            </a:extLst>
          </p:cNvPr>
          <p:cNvSpPr/>
          <p:nvPr/>
        </p:nvSpPr>
        <p:spPr>
          <a:xfrm>
            <a:off x="4261353" y="1692982"/>
            <a:ext cx="1722921" cy="250593"/>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对接用户数据与埋点数据</a:t>
            </a:r>
          </a:p>
        </p:txBody>
      </p:sp>
      <p:sp>
        <p:nvSpPr>
          <p:cNvPr id="15" name="矩形: 圆角 14">
            <a:extLst>
              <a:ext uri="{FF2B5EF4-FFF2-40B4-BE49-F238E27FC236}">
                <a16:creationId xmlns:a16="http://schemas.microsoft.com/office/drawing/2014/main" id="{E45B04B8-BDF8-6E25-6A94-7EC8A2BE227C}"/>
              </a:ext>
            </a:extLst>
          </p:cNvPr>
          <p:cNvSpPr/>
          <p:nvPr/>
        </p:nvSpPr>
        <p:spPr>
          <a:xfrm>
            <a:off x="4261353" y="1052717"/>
            <a:ext cx="1722921" cy="250593"/>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对接</a:t>
            </a:r>
            <a:r>
              <a:rPr lang="en-US" altLang="zh-CN" sz="900" kern="0" dirty="0">
                <a:solidFill>
                  <a:prstClr val="white"/>
                </a:solidFill>
                <a:latin typeface="微软雅黑" panose="020B0703020204020201" pitchFamily="34" charset="-122"/>
                <a:ea typeface="微软雅黑" panose="020B0703020204020201" pitchFamily="34" charset="-122"/>
              </a:rPr>
              <a:t>CBG/OBG</a:t>
            </a:r>
            <a:r>
              <a:rPr lang="zh-CN" altLang="en-US" sz="900" kern="0" dirty="0">
                <a:solidFill>
                  <a:prstClr val="white"/>
                </a:solidFill>
                <a:latin typeface="微软雅黑" panose="020B0703020204020201" pitchFamily="34" charset="-122"/>
                <a:ea typeface="微软雅黑" panose="020B0703020204020201" pitchFamily="34" charset="-122"/>
              </a:rPr>
              <a:t>经营看板</a:t>
            </a:r>
          </a:p>
        </p:txBody>
      </p:sp>
      <p:cxnSp>
        <p:nvCxnSpPr>
          <p:cNvPr id="16" name="直接连接符 15">
            <a:extLst>
              <a:ext uri="{FF2B5EF4-FFF2-40B4-BE49-F238E27FC236}">
                <a16:creationId xmlns:a16="http://schemas.microsoft.com/office/drawing/2014/main" id="{F60EC308-32F4-6DB5-46D1-6778152B79BF}"/>
              </a:ext>
            </a:extLst>
          </p:cNvPr>
          <p:cNvCxnSpPr>
            <a:stCxn id="11" idx="3"/>
            <a:endCxn id="15" idx="1"/>
          </p:cNvCxnSpPr>
          <p:nvPr/>
        </p:nvCxnSpPr>
        <p:spPr>
          <a:xfrm>
            <a:off x="4196463" y="1178649"/>
            <a:ext cx="64770" cy="0"/>
          </a:xfrm>
          <a:prstGeom prst="line">
            <a:avLst/>
          </a:prstGeom>
          <a:noFill/>
          <a:ln w="19050" cap="flat" cmpd="sng" algn="ctr">
            <a:solidFill>
              <a:sysClr val="windowText" lastClr="000000"/>
            </a:solidFill>
            <a:prstDash val="dash"/>
            <a:miter lim="800000"/>
          </a:ln>
          <a:effectLst/>
        </p:spPr>
      </p:cxnSp>
      <p:cxnSp>
        <p:nvCxnSpPr>
          <p:cNvPr id="17" name="直接连接符 16">
            <a:extLst>
              <a:ext uri="{FF2B5EF4-FFF2-40B4-BE49-F238E27FC236}">
                <a16:creationId xmlns:a16="http://schemas.microsoft.com/office/drawing/2014/main" id="{8E90EB12-D0FE-4CA3-3D50-14E514144DF4}"/>
              </a:ext>
            </a:extLst>
          </p:cNvPr>
          <p:cNvCxnSpPr>
            <a:stCxn id="9" idx="3"/>
            <a:endCxn id="12" idx="1"/>
          </p:cNvCxnSpPr>
          <p:nvPr/>
        </p:nvCxnSpPr>
        <p:spPr>
          <a:xfrm>
            <a:off x="4196463" y="1493936"/>
            <a:ext cx="64770" cy="0"/>
          </a:xfrm>
          <a:prstGeom prst="line">
            <a:avLst/>
          </a:prstGeom>
          <a:noFill/>
          <a:ln w="19050" cap="flat" cmpd="sng" algn="ctr">
            <a:solidFill>
              <a:sysClr val="windowText" lastClr="000000"/>
            </a:solidFill>
            <a:prstDash val="dash"/>
            <a:miter lim="800000"/>
          </a:ln>
          <a:effectLst/>
        </p:spPr>
      </p:cxnSp>
      <p:cxnSp>
        <p:nvCxnSpPr>
          <p:cNvPr id="18" name="直接连接符 17">
            <a:extLst>
              <a:ext uri="{FF2B5EF4-FFF2-40B4-BE49-F238E27FC236}">
                <a16:creationId xmlns:a16="http://schemas.microsoft.com/office/drawing/2014/main" id="{08C6155D-6E5B-FEB6-F8F5-61C82CD51C8B}"/>
              </a:ext>
            </a:extLst>
          </p:cNvPr>
          <p:cNvCxnSpPr>
            <a:stCxn id="10" idx="3"/>
            <a:endCxn id="14" idx="1"/>
          </p:cNvCxnSpPr>
          <p:nvPr/>
        </p:nvCxnSpPr>
        <p:spPr>
          <a:xfrm>
            <a:off x="4196463" y="1818914"/>
            <a:ext cx="64770" cy="0"/>
          </a:xfrm>
          <a:prstGeom prst="line">
            <a:avLst/>
          </a:prstGeom>
          <a:noFill/>
          <a:ln w="19050" cap="flat" cmpd="sng" algn="ctr">
            <a:solidFill>
              <a:sysClr val="windowText" lastClr="000000"/>
            </a:solidFill>
            <a:prstDash val="dash"/>
            <a:miter lim="800000"/>
          </a:ln>
          <a:effectLst/>
        </p:spPr>
      </p:cxnSp>
      <p:cxnSp>
        <p:nvCxnSpPr>
          <p:cNvPr id="19" name="连接符: 肘形 18">
            <a:extLst>
              <a:ext uri="{FF2B5EF4-FFF2-40B4-BE49-F238E27FC236}">
                <a16:creationId xmlns:a16="http://schemas.microsoft.com/office/drawing/2014/main" id="{A33EFC5C-E740-9A1B-A1E3-C40497BE3E1E}"/>
              </a:ext>
            </a:extLst>
          </p:cNvPr>
          <p:cNvCxnSpPr>
            <a:stCxn id="51" idx="1"/>
            <a:endCxn id="10" idx="1"/>
          </p:cNvCxnSpPr>
          <p:nvPr/>
        </p:nvCxnSpPr>
        <p:spPr>
          <a:xfrm rot="10800000" flipH="1">
            <a:off x="2537460" y="1818640"/>
            <a:ext cx="49530" cy="344805"/>
          </a:xfrm>
          <a:prstGeom prst="bentConnector3">
            <a:avLst>
              <a:gd name="adj1" fmla="val -480769"/>
            </a:avLst>
          </a:prstGeom>
          <a:noFill/>
          <a:ln w="19050" cap="flat" cmpd="sng" algn="ctr">
            <a:solidFill>
              <a:sysClr val="windowText" lastClr="000000"/>
            </a:solidFill>
            <a:prstDash val="solid"/>
            <a:miter lim="800000"/>
          </a:ln>
          <a:effectLst/>
        </p:spPr>
      </p:cxnSp>
      <p:cxnSp>
        <p:nvCxnSpPr>
          <p:cNvPr id="20" name="连接符: 肘形 19">
            <a:extLst>
              <a:ext uri="{FF2B5EF4-FFF2-40B4-BE49-F238E27FC236}">
                <a16:creationId xmlns:a16="http://schemas.microsoft.com/office/drawing/2014/main" id="{C21481BF-D743-692A-4A88-EA26C1101395}"/>
              </a:ext>
            </a:extLst>
          </p:cNvPr>
          <p:cNvCxnSpPr>
            <a:stCxn id="51" idx="1"/>
            <a:endCxn id="9" idx="1"/>
          </p:cNvCxnSpPr>
          <p:nvPr/>
        </p:nvCxnSpPr>
        <p:spPr>
          <a:xfrm rot="10800000" flipH="1">
            <a:off x="2537460" y="1494155"/>
            <a:ext cx="49530" cy="669290"/>
          </a:xfrm>
          <a:prstGeom prst="bentConnector3">
            <a:avLst>
              <a:gd name="adj1" fmla="val -480769"/>
            </a:avLst>
          </a:prstGeom>
          <a:noFill/>
          <a:ln w="19050" cap="flat" cmpd="sng" algn="ctr">
            <a:solidFill>
              <a:sysClr val="windowText" lastClr="000000"/>
            </a:solidFill>
            <a:prstDash val="solid"/>
            <a:miter lim="800000"/>
          </a:ln>
          <a:effectLst/>
        </p:spPr>
      </p:cxnSp>
      <p:cxnSp>
        <p:nvCxnSpPr>
          <p:cNvPr id="21" name="连接符: 肘形 20">
            <a:extLst>
              <a:ext uri="{FF2B5EF4-FFF2-40B4-BE49-F238E27FC236}">
                <a16:creationId xmlns:a16="http://schemas.microsoft.com/office/drawing/2014/main" id="{BBAADD71-A9B7-C7D4-8D9F-3EE8D8250DE8}"/>
              </a:ext>
            </a:extLst>
          </p:cNvPr>
          <p:cNvCxnSpPr>
            <a:stCxn id="51" idx="1"/>
            <a:endCxn id="11" idx="1"/>
          </p:cNvCxnSpPr>
          <p:nvPr/>
        </p:nvCxnSpPr>
        <p:spPr>
          <a:xfrm rot="10800000" flipH="1">
            <a:off x="2537460" y="1178560"/>
            <a:ext cx="49530" cy="984885"/>
          </a:xfrm>
          <a:prstGeom prst="bentConnector3">
            <a:avLst>
              <a:gd name="adj1" fmla="val -480769"/>
            </a:avLst>
          </a:prstGeom>
          <a:noFill/>
          <a:ln w="19050" cap="flat" cmpd="sng" algn="ctr">
            <a:solidFill>
              <a:sysClr val="windowText" lastClr="000000"/>
            </a:solidFill>
            <a:prstDash val="solid"/>
            <a:miter lim="800000"/>
          </a:ln>
          <a:effectLst/>
        </p:spPr>
      </p:cxnSp>
      <p:cxnSp>
        <p:nvCxnSpPr>
          <p:cNvPr id="22" name="直接连接符 21">
            <a:extLst>
              <a:ext uri="{FF2B5EF4-FFF2-40B4-BE49-F238E27FC236}">
                <a16:creationId xmlns:a16="http://schemas.microsoft.com/office/drawing/2014/main" id="{50AEC633-BA46-D947-0A4C-48C8D777D93A}"/>
              </a:ext>
            </a:extLst>
          </p:cNvPr>
          <p:cNvCxnSpPr>
            <a:stCxn id="12" idx="3"/>
            <a:endCxn id="6" idx="1"/>
          </p:cNvCxnSpPr>
          <p:nvPr/>
        </p:nvCxnSpPr>
        <p:spPr>
          <a:xfrm>
            <a:off x="5984275" y="1493936"/>
            <a:ext cx="2882900" cy="635"/>
          </a:xfrm>
          <a:prstGeom prst="line">
            <a:avLst/>
          </a:prstGeom>
          <a:noFill/>
          <a:ln w="19050" cap="flat" cmpd="sng" algn="ctr">
            <a:solidFill>
              <a:sysClr val="windowText" lastClr="000000"/>
            </a:solidFill>
            <a:prstDash val="dash"/>
            <a:miter lim="800000"/>
          </a:ln>
          <a:effectLst/>
        </p:spPr>
      </p:cxnSp>
      <p:sp>
        <p:nvSpPr>
          <p:cNvPr id="23" name="矩形 22">
            <a:extLst>
              <a:ext uri="{FF2B5EF4-FFF2-40B4-BE49-F238E27FC236}">
                <a16:creationId xmlns:a16="http://schemas.microsoft.com/office/drawing/2014/main" id="{1CDBEF62-0D1C-CEB9-533F-1EF183669448}"/>
              </a:ext>
            </a:extLst>
          </p:cNvPr>
          <p:cNvSpPr/>
          <p:nvPr/>
        </p:nvSpPr>
        <p:spPr>
          <a:xfrm>
            <a:off x="2032991" y="982693"/>
            <a:ext cx="9478191" cy="1768841"/>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24" name="矩形 23">
            <a:extLst>
              <a:ext uri="{FF2B5EF4-FFF2-40B4-BE49-F238E27FC236}">
                <a16:creationId xmlns:a16="http://schemas.microsoft.com/office/drawing/2014/main" id="{B0246B3C-5186-8AC2-5D09-87ABCF255163}"/>
              </a:ext>
            </a:extLst>
          </p:cNvPr>
          <p:cNvSpPr/>
          <p:nvPr/>
        </p:nvSpPr>
        <p:spPr>
          <a:xfrm>
            <a:off x="2032991" y="2869155"/>
            <a:ext cx="9478191" cy="890432"/>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25" name="矩形 24">
            <a:extLst>
              <a:ext uri="{FF2B5EF4-FFF2-40B4-BE49-F238E27FC236}">
                <a16:creationId xmlns:a16="http://schemas.microsoft.com/office/drawing/2014/main" id="{AF15372A-A200-EA87-0299-1C7D2B3D2C6D}"/>
              </a:ext>
            </a:extLst>
          </p:cNvPr>
          <p:cNvSpPr/>
          <p:nvPr/>
        </p:nvSpPr>
        <p:spPr>
          <a:xfrm>
            <a:off x="2032991" y="4949689"/>
            <a:ext cx="9478191" cy="1436050"/>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26" name="矩形: 圆角 25">
            <a:extLst>
              <a:ext uri="{FF2B5EF4-FFF2-40B4-BE49-F238E27FC236}">
                <a16:creationId xmlns:a16="http://schemas.microsoft.com/office/drawing/2014/main" id="{76C860FA-8CE4-623E-3265-91F00B3D42E1}"/>
              </a:ext>
            </a:extLst>
          </p:cNvPr>
          <p:cNvSpPr/>
          <p:nvPr/>
        </p:nvSpPr>
        <p:spPr>
          <a:xfrm>
            <a:off x="4571374" y="4081260"/>
            <a:ext cx="1335928" cy="550759"/>
          </a:xfrm>
          <a:prstGeom prst="roundRect">
            <a:avLst/>
          </a:prstGeom>
          <a:solidFill>
            <a:srgbClr val="76717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lvl="0" algn="ctr">
              <a:defRPr/>
            </a:pPr>
            <a:r>
              <a:rPr lang="zh-CN" altLang="en-US" sz="1050" b="1" kern="0" dirty="0">
                <a:solidFill>
                  <a:prstClr val="white"/>
                </a:solidFill>
                <a:latin typeface="微软雅黑" panose="020B0703020204020201" pitchFamily="34" charset="-122"/>
                <a:ea typeface="微软雅黑" panose="020B0703020204020201" pitchFamily="34" charset="-122"/>
                <a:sym typeface="+mn-ea"/>
              </a:rPr>
              <a:t>数字资产管理</a:t>
            </a:r>
          </a:p>
          <a:p>
            <a:pPr lvl="0" algn="ctr">
              <a:defRPr/>
            </a:pPr>
            <a:endParaRPr lang="zh-CN" altLang="en-US" sz="1050" b="1" kern="0" dirty="0">
              <a:solidFill>
                <a:prstClr val="white"/>
              </a:solidFill>
              <a:latin typeface="微软雅黑" panose="020B0703020204020201" pitchFamily="34" charset="-122"/>
              <a:ea typeface="微软雅黑" panose="020B0703020204020201" pitchFamily="34" charset="-122"/>
              <a:sym typeface="+mn-ea"/>
            </a:endParaRPr>
          </a:p>
        </p:txBody>
      </p:sp>
      <p:sp>
        <p:nvSpPr>
          <p:cNvPr id="27" name="矩形: 圆角 26">
            <a:extLst>
              <a:ext uri="{FF2B5EF4-FFF2-40B4-BE49-F238E27FC236}">
                <a16:creationId xmlns:a16="http://schemas.microsoft.com/office/drawing/2014/main" id="{DDFD9C6A-73A9-7517-81A3-D77FC6152BB5}"/>
              </a:ext>
            </a:extLst>
          </p:cNvPr>
          <p:cNvSpPr/>
          <p:nvPr/>
        </p:nvSpPr>
        <p:spPr>
          <a:xfrm>
            <a:off x="4571374" y="3040666"/>
            <a:ext cx="4248255" cy="550759"/>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数字化营销项目管理平台</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sp>
        <p:nvSpPr>
          <p:cNvPr id="28" name="矩形: 圆角 27">
            <a:extLst>
              <a:ext uri="{FF2B5EF4-FFF2-40B4-BE49-F238E27FC236}">
                <a16:creationId xmlns:a16="http://schemas.microsoft.com/office/drawing/2014/main" id="{86BF2076-719B-CB0A-0B10-1235762D0CBF}"/>
              </a:ext>
            </a:extLst>
          </p:cNvPr>
          <p:cNvSpPr/>
          <p:nvPr/>
        </p:nvSpPr>
        <p:spPr>
          <a:xfrm>
            <a:off x="8866856" y="1687266"/>
            <a:ext cx="1976988" cy="254360"/>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900" kern="0" dirty="0">
                <a:solidFill>
                  <a:prstClr val="white"/>
                </a:solidFill>
                <a:latin typeface="微软雅黑" panose="020B0703020204020201" pitchFamily="34" charset="-122"/>
                <a:ea typeface="微软雅黑" panose="020B0703020204020201" pitchFamily="34" charset="-122"/>
              </a:rPr>
              <a:t>实时舆情监控平台</a:t>
            </a:r>
          </a:p>
        </p:txBody>
      </p:sp>
      <p:cxnSp>
        <p:nvCxnSpPr>
          <p:cNvPr id="29" name="直接连接符 28">
            <a:extLst>
              <a:ext uri="{FF2B5EF4-FFF2-40B4-BE49-F238E27FC236}">
                <a16:creationId xmlns:a16="http://schemas.microsoft.com/office/drawing/2014/main" id="{B1275D4C-87B2-15C3-8DF3-F19FFFD35229}"/>
              </a:ext>
            </a:extLst>
          </p:cNvPr>
          <p:cNvCxnSpPr>
            <a:stCxn id="14" idx="3"/>
            <a:endCxn id="28" idx="1"/>
          </p:cNvCxnSpPr>
          <p:nvPr/>
        </p:nvCxnSpPr>
        <p:spPr>
          <a:xfrm flipV="1">
            <a:off x="5984275" y="1815104"/>
            <a:ext cx="2882900" cy="3810"/>
          </a:xfrm>
          <a:prstGeom prst="line">
            <a:avLst/>
          </a:prstGeom>
          <a:noFill/>
          <a:ln w="19050" cap="flat" cmpd="sng" algn="ctr">
            <a:solidFill>
              <a:sysClr val="windowText" lastClr="000000"/>
            </a:solidFill>
            <a:prstDash val="dash"/>
            <a:miter lim="800000"/>
          </a:ln>
          <a:effectLst/>
        </p:spPr>
      </p:cxnSp>
      <p:sp>
        <p:nvSpPr>
          <p:cNvPr id="30" name="矩形: 圆角 29">
            <a:extLst>
              <a:ext uri="{FF2B5EF4-FFF2-40B4-BE49-F238E27FC236}">
                <a16:creationId xmlns:a16="http://schemas.microsoft.com/office/drawing/2014/main" id="{F68A7E02-BC2B-E07B-8AFC-84F251CF39A2}"/>
              </a:ext>
            </a:extLst>
          </p:cNvPr>
          <p:cNvSpPr/>
          <p:nvPr/>
        </p:nvSpPr>
        <p:spPr>
          <a:xfrm>
            <a:off x="6953382" y="5143234"/>
            <a:ext cx="1967170" cy="243395"/>
          </a:xfrm>
          <a:prstGeom prst="roundRect">
            <a:avLst/>
          </a:prstGeom>
          <a:solidFill>
            <a:srgbClr val="E7E6E6">
              <a:lumMod val="50000"/>
            </a:srgbClr>
          </a:solidFill>
          <a:ln w="12700" cap="flat" cmpd="sng" algn="ctr">
            <a:noFill/>
            <a:prstDash val="solid"/>
            <a:miter lim="800000"/>
          </a:ln>
          <a:effectLst/>
        </p:spPr>
        <p:txBody>
          <a:bodyPr rtlCol="0" anchor="ctr"/>
          <a:lstStyle/>
          <a:p>
            <a:pPr algn="ctr">
              <a:defRPr/>
            </a:pPr>
            <a:r>
              <a:rPr lang="zh-CN" altLang="en-US" sz="900" b="1" kern="0" dirty="0">
                <a:solidFill>
                  <a:prstClr val="white"/>
                </a:solidFill>
                <a:latin typeface="微软雅黑" panose="020B0703020204020201" pitchFamily="34" charset="-122"/>
                <a:ea typeface="微软雅黑" panose="020B0703020204020201" pitchFamily="34" charset="-122"/>
              </a:rPr>
              <a:t>私域渠道</a:t>
            </a:r>
            <a:r>
              <a:rPr lang="en-US" altLang="zh-CN" sz="900" b="1" kern="0" dirty="0">
                <a:solidFill>
                  <a:prstClr val="white"/>
                </a:solidFill>
                <a:latin typeface="微软雅黑" panose="020B0703020204020201" pitchFamily="34" charset="-122"/>
                <a:ea typeface="微软雅黑" panose="020B0703020204020201" pitchFamily="34" charset="-122"/>
              </a:rPr>
              <a:t>(</a:t>
            </a:r>
            <a:r>
              <a:rPr lang="zh-CN" altLang="en-US" sz="900" b="1" kern="0" dirty="0">
                <a:solidFill>
                  <a:prstClr val="white"/>
                </a:solidFill>
                <a:latin typeface="微软雅黑" panose="020B0703020204020201" pitchFamily="34" charset="-122"/>
                <a:ea typeface="微软雅黑" panose="020B0703020204020201" pitchFamily="34" charset="-122"/>
              </a:rPr>
              <a:t>朋友圈</a:t>
            </a:r>
            <a:r>
              <a:rPr lang="en-US" altLang="zh-CN" sz="900" b="1" kern="0" dirty="0">
                <a:solidFill>
                  <a:prstClr val="white"/>
                </a:solidFill>
                <a:latin typeface="微软雅黑" panose="020B0703020204020201" pitchFamily="34" charset="-122"/>
                <a:ea typeface="微软雅黑" panose="020B0703020204020201" pitchFamily="34" charset="-122"/>
              </a:rPr>
              <a:t>/</a:t>
            </a:r>
            <a:r>
              <a:rPr lang="zh-CN" altLang="en-US" sz="900" b="1" kern="0" dirty="0">
                <a:solidFill>
                  <a:prstClr val="white"/>
                </a:solidFill>
                <a:latin typeface="微软雅黑" panose="020B0703020204020201" pitchFamily="34" charset="-122"/>
                <a:ea typeface="微软雅黑" panose="020B0703020204020201" pitchFamily="34" charset="-122"/>
              </a:rPr>
              <a:t>抖音</a:t>
            </a:r>
            <a:r>
              <a:rPr lang="en-US" altLang="zh-CN" sz="900" b="1" kern="0" dirty="0">
                <a:solidFill>
                  <a:prstClr val="white"/>
                </a:solidFill>
                <a:latin typeface="微软雅黑" panose="020B0703020204020201" pitchFamily="34" charset="-122"/>
                <a:ea typeface="微软雅黑" panose="020B0703020204020201" pitchFamily="34" charset="-122"/>
              </a:rPr>
              <a:t>/</a:t>
            </a:r>
            <a:r>
              <a:rPr lang="zh-CN" altLang="en-US" sz="900" b="1" kern="0" dirty="0">
                <a:solidFill>
                  <a:prstClr val="white"/>
                </a:solidFill>
                <a:latin typeface="微软雅黑" panose="020B0703020204020201" pitchFamily="34" charset="-122"/>
                <a:ea typeface="微软雅黑" panose="020B0703020204020201" pitchFamily="34" charset="-122"/>
              </a:rPr>
              <a:t>小红书</a:t>
            </a:r>
            <a:r>
              <a:rPr lang="en-US" altLang="zh-CN" sz="900" b="1" kern="0" dirty="0">
                <a:solidFill>
                  <a:prstClr val="white"/>
                </a:solidFill>
                <a:latin typeface="微软雅黑" panose="020B0703020204020201" pitchFamily="34" charset="-122"/>
                <a:ea typeface="微软雅黑" panose="020B0703020204020201" pitchFamily="34" charset="-122"/>
              </a:rPr>
              <a:t>...)</a:t>
            </a:r>
          </a:p>
        </p:txBody>
      </p:sp>
      <p:sp>
        <p:nvSpPr>
          <p:cNvPr id="31" name="矩形: 圆角 30">
            <a:extLst>
              <a:ext uri="{FF2B5EF4-FFF2-40B4-BE49-F238E27FC236}">
                <a16:creationId xmlns:a16="http://schemas.microsoft.com/office/drawing/2014/main" id="{8C2F00B6-9110-D1E0-53D6-0EA8EEE88F99}"/>
              </a:ext>
            </a:extLst>
          </p:cNvPr>
          <p:cNvSpPr/>
          <p:nvPr/>
        </p:nvSpPr>
        <p:spPr>
          <a:xfrm>
            <a:off x="6953382" y="5706346"/>
            <a:ext cx="1967170" cy="243395"/>
          </a:xfrm>
          <a:prstGeom prst="roundRect">
            <a:avLst/>
          </a:prstGeom>
          <a:solidFill>
            <a:srgbClr val="E7E6E6">
              <a:lumMod val="50000"/>
            </a:srgbClr>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公域社媒平台</a:t>
            </a:r>
          </a:p>
        </p:txBody>
      </p:sp>
      <p:sp>
        <p:nvSpPr>
          <p:cNvPr id="32" name="矩形: 圆角 31">
            <a:extLst>
              <a:ext uri="{FF2B5EF4-FFF2-40B4-BE49-F238E27FC236}">
                <a16:creationId xmlns:a16="http://schemas.microsoft.com/office/drawing/2014/main" id="{C79A6180-730B-DDE1-BB95-6A04AB8F9BE8}"/>
              </a:ext>
            </a:extLst>
          </p:cNvPr>
          <p:cNvSpPr/>
          <p:nvPr/>
        </p:nvSpPr>
        <p:spPr>
          <a:xfrm>
            <a:off x="4571365" y="5139690"/>
            <a:ext cx="1870710" cy="518160"/>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私域内容传播平台</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r>
              <a:rPr lang="en-US" altLang="zh-CN" sz="1050" b="1" kern="0" dirty="0">
                <a:solidFill>
                  <a:prstClr val="white"/>
                </a:solidFill>
                <a:latin typeface="微软雅黑" panose="020B0703020204020201" pitchFamily="34" charset="-122"/>
                <a:ea typeface="微软雅黑" panose="020B0703020204020201" pitchFamily="34" charset="-122"/>
              </a:rPr>
              <a:t>T-KOC</a:t>
            </a:r>
            <a:r>
              <a:rPr lang="zh-CN" altLang="en-US" sz="1050" b="1" kern="0" dirty="0">
                <a:solidFill>
                  <a:prstClr val="white"/>
                </a:solidFill>
                <a:latin typeface="微软雅黑" panose="020B0703020204020201" pitchFamily="34" charset="-122"/>
                <a:ea typeface="微软雅黑" panose="020B0703020204020201" pitchFamily="34" charset="-122"/>
              </a:rPr>
              <a:t>微营销中心</a:t>
            </a:r>
          </a:p>
        </p:txBody>
      </p:sp>
      <p:sp>
        <p:nvSpPr>
          <p:cNvPr id="33" name="矩形: 圆角 32">
            <a:extLst>
              <a:ext uri="{FF2B5EF4-FFF2-40B4-BE49-F238E27FC236}">
                <a16:creationId xmlns:a16="http://schemas.microsoft.com/office/drawing/2014/main" id="{0E02E540-0B4B-3EFF-334A-D9CFFA31DC14}"/>
              </a:ext>
            </a:extLst>
          </p:cNvPr>
          <p:cNvSpPr/>
          <p:nvPr/>
        </p:nvSpPr>
        <p:spPr>
          <a:xfrm>
            <a:off x="6953382" y="5424790"/>
            <a:ext cx="1967170" cy="243395"/>
          </a:xfrm>
          <a:prstGeom prst="roundRect">
            <a:avLst/>
          </a:prstGeom>
          <a:solidFill>
            <a:srgbClr val="FFC000"/>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全球官网</a:t>
            </a:r>
          </a:p>
        </p:txBody>
      </p:sp>
      <p:sp>
        <p:nvSpPr>
          <p:cNvPr id="34" name="矩形: 圆角 33">
            <a:extLst>
              <a:ext uri="{FF2B5EF4-FFF2-40B4-BE49-F238E27FC236}">
                <a16:creationId xmlns:a16="http://schemas.microsoft.com/office/drawing/2014/main" id="{551608E7-72E1-A469-197A-60DC8C14AE8A}"/>
              </a:ext>
            </a:extLst>
          </p:cNvPr>
          <p:cNvSpPr/>
          <p:nvPr/>
        </p:nvSpPr>
        <p:spPr>
          <a:xfrm>
            <a:off x="6953382" y="5987904"/>
            <a:ext cx="1967170" cy="243395"/>
          </a:xfrm>
          <a:prstGeom prst="roundRect">
            <a:avLst/>
          </a:prstGeom>
          <a:solidFill>
            <a:srgbClr val="E7E6E6">
              <a:lumMod val="50000"/>
            </a:srgbClr>
          </a:solidFill>
          <a:ln w="12700" cap="flat" cmpd="sng" algn="ctr">
            <a:noFill/>
            <a:prstDash val="solid"/>
            <a:miter lim="800000"/>
          </a:ln>
          <a:effectLst/>
        </p:spPr>
        <p:txBody>
          <a:bodyPr rtlCol="0" anchor="ctr"/>
          <a:lstStyle/>
          <a:p>
            <a:pPr algn="ctr">
              <a:defRPr/>
            </a:pPr>
            <a:r>
              <a:rPr lang="en-US" altLang="zh-CN" sz="1050" b="1" kern="0" dirty="0">
                <a:solidFill>
                  <a:prstClr val="white"/>
                </a:solidFill>
                <a:latin typeface="微软雅黑" panose="020B0703020204020201" pitchFamily="34" charset="-122"/>
                <a:ea typeface="微软雅黑" panose="020B0703020204020201" pitchFamily="34" charset="-122"/>
              </a:rPr>
              <a:t>…</a:t>
            </a: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cxnSp>
        <p:nvCxnSpPr>
          <p:cNvPr id="35" name="连接符: 肘形 34">
            <a:extLst>
              <a:ext uri="{FF2B5EF4-FFF2-40B4-BE49-F238E27FC236}">
                <a16:creationId xmlns:a16="http://schemas.microsoft.com/office/drawing/2014/main" id="{F9ECD02A-0C79-197D-DBC7-1CED26EE32F4}"/>
              </a:ext>
            </a:extLst>
          </p:cNvPr>
          <p:cNvCxnSpPr>
            <a:stCxn id="32" idx="3"/>
            <a:endCxn id="30" idx="1"/>
          </p:cNvCxnSpPr>
          <p:nvPr/>
        </p:nvCxnSpPr>
        <p:spPr>
          <a:xfrm flipV="1">
            <a:off x="6442075" y="5265420"/>
            <a:ext cx="511175" cy="133350"/>
          </a:xfrm>
          <a:prstGeom prst="bentConnector3">
            <a:avLst>
              <a:gd name="adj1" fmla="val 50062"/>
            </a:avLst>
          </a:prstGeom>
          <a:noFill/>
          <a:ln w="19050" cap="flat" cmpd="sng" algn="ctr">
            <a:solidFill>
              <a:sysClr val="windowText" lastClr="000000"/>
            </a:solidFill>
            <a:prstDash val="solid"/>
            <a:miter lim="800000"/>
          </a:ln>
          <a:effectLst/>
        </p:spPr>
      </p:cxnSp>
      <p:cxnSp>
        <p:nvCxnSpPr>
          <p:cNvPr id="36" name="连接符: 肘形 35">
            <a:extLst>
              <a:ext uri="{FF2B5EF4-FFF2-40B4-BE49-F238E27FC236}">
                <a16:creationId xmlns:a16="http://schemas.microsoft.com/office/drawing/2014/main" id="{BFD879E2-DB44-DDCB-BA43-DA70108D10C6}"/>
              </a:ext>
            </a:extLst>
          </p:cNvPr>
          <p:cNvCxnSpPr/>
          <p:nvPr/>
        </p:nvCxnSpPr>
        <p:spPr>
          <a:xfrm>
            <a:off x="6442075" y="6009005"/>
            <a:ext cx="511175" cy="147955"/>
          </a:xfrm>
          <a:prstGeom prst="bentConnector3">
            <a:avLst>
              <a:gd name="adj1" fmla="val 50062"/>
            </a:avLst>
          </a:prstGeom>
          <a:noFill/>
          <a:ln w="19050" cap="flat" cmpd="sng" algn="ctr">
            <a:solidFill>
              <a:sysClr val="windowText" lastClr="000000"/>
            </a:solidFill>
            <a:prstDash val="solid"/>
            <a:miter lim="800000"/>
          </a:ln>
          <a:effectLst/>
        </p:spPr>
      </p:cxnSp>
      <p:cxnSp>
        <p:nvCxnSpPr>
          <p:cNvPr id="37" name="连接符: 肘形 36">
            <a:extLst>
              <a:ext uri="{FF2B5EF4-FFF2-40B4-BE49-F238E27FC236}">
                <a16:creationId xmlns:a16="http://schemas.microsoft.com/office/drawing/2014/main" id="{D658AF66-9126-692A-15EB-B0687DBD0884}"/>
              </a:ext>
            </a:extLst>
          </p:cNvPr>
          <p:cNvCxnSpPr>
            <a:stCxn id="217" idx="3"/>
          </p:cNvCxnSpPr>
          <p:nvPr/>
        </p:nvCxnSpPr>
        <p:spPr>
          <a:xfrm flipV="1">
            <a:off x="6441440" y="5815965"/>
            <a:ext cx="509270" cy="193040"/>
          </a:xfrm>
          <a:prstGeom prst="bentConnector3">
            <a:avLst>
              <a:gd name="adj1" fmla="val 50000"/>
            </a:avLst>
          </a:prstGeom>
          <a:noFill/>
          <a:ln w="19050" cap="flat" cmpd="sng" algn="ctr">
            <a:solidFill>
              <a:sysClr val="windowText" lastClr="000000"/>
            </a:solidFill>
            <a:prstDash val="solid"/>
            <a:miter lim="800000"/>
          </a:ln>
          <a:effectLst/>
        </p:spPr>
      </p:cxnSp>
      <p:sp>
        <p:nvSpPr>
          <p:cNvPr id="38" name="文本框 37">
            <a:extLst>
              <a:ext uri="{FF2B5EF4-FFF2-40B4-BE49-F238E27FC236}">
                <a16:creationId xmlns:a16="http://schemas.microsoft.com/office/drawing/2014/main" id="{34A76BF6-162E-95B1-3192-B35D129FA0DE}"/>
              </a:ext>
            </a:extLst>
          </p:cNvPr>
          <p:cNvSpPr txBox="1"/>
          <p:nvPr/>
        </p:nvSpPr>
        <p:spPr>
          <a:xfrm>
            <a:off x="6033692" y="1086396"/>
            <a:ext cx="977994" cy="229870"/>
          </a:xfrm>
          <a:prstGeom prst="rect">
            <a:avLst/>
          </a:prstGeom>
          <a:noFill/>
        </p:spPr>
        <p:txBody>
          <a:bodyPr wrap="square" rtlCol="0">
            <a:spAutoFit/>
          </a:bodyPr>
          <a:lstStyle/>
          <a:p>
            <a:r>
              <a:rPr lang="zh-CN" altLang="en-US" sz="900" dirty="0">
                <a:solidFill>
                  <a:prstClr val="black"/>
                </a:solidFill>
                <a:latin typeface="微软雅黑" panose="020B0703020204020201" pitchFamily="34" charset="-122"/>
                <a:ea typeface="微软雅黑" panose="020B0703020204020201" pitchFamily="34" charset="-122"/>
              </a:rPr>
              <a:t>品牌价格 指数</a:t>
            </a:r>
          </a:p>
        </p:txBody>
      </p:sp>
      <p:sp>
        <p:nvSpPr>
          <p:cNvPr id="39" name="文本框 38">
            <a:extLst>
              <a:ext uri="{FF2B5EF4-FFF2-40B4-BE49-F238E27FC236}">
                <a16:creationId xmlns:a16="http://schemas.microsoft.com/office/drawing/2014/main" id="{5CA78A88-977E-F663-6D2C-AFE058336FB5}"/>
              </a:ext>
            </a:extLst>
          </p:cNvPr>
          <p:cNvSpPr txBox="1"/>
          <p:nvPr/>
        </p:nvSpPr>
        <p:spPr>
          <a:xfrm>
            <a:off x="6033692" y="1495405"/>
            <a:ext cx="1722922" cy="229870"/>
          </a:xfrm>
          <a:prstGeom prst="rect">
            <a:avLst/>
          </a:prstGeom>
          <a:noFill/>
        </p:spPr>
        <p:txBody>
          <a:bodyPr wrap="square" rtlCol="0">
            <a:spAutoFit/>
          </a:bodyPr>
          <a:lstStyle/>
          <a:p>
            <a:r>
              <a:rPr lang="zh-CN" altLang="en-US" sz="900" dirty="0">
                <a:solidFill>
                  <a:prstClr val="black"/>
                </a:solidFill>
                <a:latin typeface="微软雅黑" panose="020B0703020204020201" pitchFamily="34" charset="-122"/>
                <a:ea typeface="微软雅黑" panose="020B0703020204020201" pitchFamily="34" charset="-122"/>
              </a:rPr>
              <a:t>品牌知名度、偏好度</a:t>
            </a:r>
          </a:p>
        </p:txBody>
      </p:sp>
      <p:sp>
        <p:nvSpPr>
          <p:cNvPr id="40" name="文本框 39">
            <a:extLst>
              <a:ext uri="{FF2B5EF4-FFF2-40B4-BE49-F238E27FC236}">
                <a16:creationId xmlns:a16="http://schemas.microsoft.com/office/drawing/2014/main" id="{6C95E3EC-8476-9F13-EB01-D30BE6740220}"/>
              </a:ext>
            </a:extLst>
          </p:cNvPr>
          <p:cNvSpPr txBox="1"/>
          <p:nvPr/>
        </p:nvSpPr>
        <p:spPr>
          <a:xfrm>
            <a:off x="6033692" y="1853283"/>
            <a:ext cx="1905180" cy="368300"/>
          </a:xfrm>
          <a:prstGeom prst="rect">
            <a:avLst/>
          </a:prstGeom>
          <a:noFill/>
        </p:spPr>
        <p:txBody>
          <a:bodyPr wrap="square" rtlCol="0">
            <a:spAutoFit/>
          </a:bodyPr>
          <a:lstStyle/>
          <a:p>
            <a:r>
              <a:rPr lang="zh-CN" altLang="en-US" sz="900" dirty="0">
                <a:solidFill>
                  <a:prstClr val="black"/>
                </a:solidFill>
                <a:latin typeface="微软雅黑" panose="020B0703020204020201" pitchFamily="34" charset="-122"/>
                <a:ea typeface="微软雅黑" panose="020B0703020204020201" pitchFamily="34" charset="-122"/>
              </a:rPr>
              <a:t>投放效果、网站流量、用户注册、用户活跃、</a:t>
            </a:r>
            <a:r>
              <a:rPr lang="en-US" altLang="zh-CN" sz="900" dirty="0">
                <a:solidFill>
                  <a:prstClr val="black"/>
                </a:solidFill>
                <a:latin typeface="微软雅黑" panose="020B0703020204020201" pitchFamily="34" charset="-122"/>
                <a:ea typeface="微软雅黑" panose="020B0703020204020201" pitchFamily="34" charset="-122"/>
              </a:rPr>
              <a:t>NPS</a:t>
            </a:r>
            <a:r>
              <a:rPr lang="zh-CN" altLang="en-US" sz="900" dirty="0">
                <a:solidFill>
                  <a:prstClr val="black"/>
                </a:solidFill>
                <a:latin typeface="微软雅黑" panose="020B0703020204020201" pitchFamily="34" charset="-122"/>
                <a:ea typeface="微软雅黑" panose="020B0703020204020201" pitchFamily="34" charset="-122"/>
              </a:rPr>
              <a:t>等</a:t>
            </a:r>
          </a:p>
        </p:txBody>
      </p:sp>
      <p:cxnSp>
        <p:nvCxnSpPr>
          <p:cNvPr id="41" name="连接符: 肘形 40">
            <a:extLst>
              <a:ext uri="{FF2B5EF4-FFF2-40B4-BE49-F238E27FC236}">
                <a16:creationId xmlns:a16="http://schemas.microsoft.com/office/drawing/2014/main" id="{636D0D16-D266-726F-6B98-683003098ECD}"/>
              </a:ext>
            </a:extLst>
          </p:cNvPr>
          <p:cNvCxnSpPr>
            <a:stCxn id="8" idx="3"/>
            <a:endCxn id="6" idx="3"/>
          </p:cNvCxnSpPr>
          <p:nvPr/>
        </p:nvCxnSpPr>
        <p:spPr>
          <a:xfrm flipH="1" flipV="1">
            <a:off x="10843895" y="1494790"/>
            <a:ext cx="154940" cy="668655"/>
          </a:xfrm>
          <a:prstGeom prst="bentConnector3">
            <a:avLst>
              <a:gd name="adj1" fmla="val -154098"/>
            </a:avLst>
          </a:prstGeom>
          <a:noFill/>
          <a:ln w="19050" cap="flat" cmpd="sng" algn="ctr">
            <a:solidFill>
              <a:sysClr val="windowText" lastClr="000000"/>
            </a:solidFill>
            <a:prstDash val="solid"/>
            <a:miter lim="800000"/>
          </a:ln>
          <a:effectLst/>
        </p:spPr>
      </p:cxnSp>
      <p:cxnSp>
        <p:nvCxnSpPr>
          <p:cNvPr id="42" name="连接符: 肘形 41">
            <a:extLst>
              <a:ext uri="{FF2B5EF4-FFF2-40B4-BE49-F238E27FC236}">
                <a16:creationId xmlns:a16="http://schemas.microsoft.com/office/drawing/2014/main" id="{33B58102-3D6B-8A2E-FDC9-D9BBA66DFF90}"/>
              </a:ext>
            </a:extLst>
          </p:cNvPr>
          <p:cNvCxnSpPr>
            <a:stCxn id="8" idx="3"/>
            <a:endCxn id="28" idx="3"/>
          </p:cNvCxnSpPr>
          <p:nvPr/>
        </p:nvCxnSpPr>
        <p:spPr>
          <a:xfrm flipH="1" flipV="1">
            <a:off x="10843895" y="1814830"/>
            <a:ext cx="154940" cy="348615"/>
          </a:xfrm>
          <a:prstGeom prst="bentConnector3">
            <a:avLst>
              <a:gd name="adj1" fmla="val -154098"/>
            </a:avLst>
          </a:prstGeom>
          <a:noFill/>
          <a:ln w="19050" cap="flat" cmpd="sng" algn="ctr">
            <a:solidFill>
              <a:sysClr val="windowText" lastClr="000000"/>
            </a:solidFill>
            <a:prstDash val="solid"/>
            <a:miter lim="800000"/>
          </a:ln>
          <a:effectLst/>
        </p:spPr>
      </p:cxnSp>
      <p:sp>
        <p:nvSpPr>
          <p:cNvPr id="43" name="文本框 42">
            <a:extLst>
              <a:ext uri="{FF2B5EF4-FFF2-40B4-BE49-F238E27FC236}">
                <a16:creationId xmlns:a16="http://schemas.microsoft.com/office/drawing/2014/main" id="{FF366D03-3FEA-312A-F64A-1736BA82708E}"/>
              </a:ext>
            </a:extLst>
          </p:cNvPr>
          <p:cNvSpPr txBox="1"/>
          <p:nvPr/>
        </p:nvSpPr>
        <p:spPr>
          <a:xfrm>
            <a:off x="9269769" y="5468773"/>
            <a:ext cx="930804" cy="252730"/>
          </a:xfrm>
          <a:prstGeom prst="rect">
            <a:avLst/>
          </a:prstGeom>
          <a:noFill/>
        </p:spPr>
        <p:txBody>
          <a:bodyPr wrap="square" rtlCol="0">
            <a:spAutoFit/>
          </a:bodyPr>
          <a:lstStyle/>
          <a:p>
            <a:pPr algn="ctr"/>
            <a:r>
              <a:rPr lang="zh-CN" altLang="en-US" sz="1050" b="1" dirty="0">
                <a:solidFill>
                  <a:prstClr val="black"/>
                </a:solidFill>
                <a:latin typeface="微软雅黑" panose="020B0703020204020201" pitchFamily="34" charset="-122"/>
                <a:ea typeface="微软雅黑" panose="020B0703020204020201" pitchFamily="34" charset="-122"/>
              </a:rPr>
              <a:t>全球官网</a:t>
            </a:r>
          </a:p>
        </p:txBody>
      </p:sp>
      <p:pic>
        <p:nvPicPr>
          <p:cNvPr id="44" name="图片 43">
            <a:extLst>
              <a:ext uri="{FF2B5EF4-FFF2-40B4-BE49-F238E27FC236}">
                <a16:creationId xmlns:a16="http://schemas.microsoft.com/office/drawing/2014/main" id="{942D2EEE-4064-8C45-1770-BA0D796C63B1}"/>
              </a:ext>
            </a:extLst>
          </p:cNvPr>
          <p:cNvPicPr>
            <a:picLocks noChangeAspect="1"/>
          </p:cNvPicPr>
          <p:nvPr/>
        </p:nvPicPr>
        <p:blipFill>
          <a:blip r:embed="rId4"/>
          <a:stretch>
            <a:fillRect/>
          </a:stretch>
        </p:blipFill>
        <p:spPr>
          <a:xfrm>
            <a:off x="9097025" y="5722987"/>
            <a:ext cx="421951" cy="367567"/>
          </a:xfrm>
          <a:prstGeom prst="rect">
            <a:avLst/>
          </a:prstGeom>
        </p:spPr>
      </p:pic>
      <p:pic>
        <p:nvPicPr>
          <p:cNvPr id="45" name="图片 44">
            <a:extLst>
              <a:ext uri="{FF2B5EF4-FFF2-40B4-BE49-F238E27FC236}">
                <a16:creationId xmlns:a16="http://schemas.microsoft.com/office/drawing/2014/main" id="{060836A3-6E22-AEC2-BBCB-4F19C36AC143}"/>
              </a:ext>
            </a:extLst>
          </p:cNvPr>
          <p:cNvPicPr>
            <a:picLocks noChangeAspect="1"/>
          </p:cNvPicPr>
          <p:nvPr/>
        </p:nvPicPr>
        <p:blipFill>
          <a:blip r:embed="rId5"/>
          <a:stretch>
            <a:fillRect/>
          </a:stretch>
        </p:blipFill>
        <p:spPr>
          <a:xfrm>
            <a:off x="10314371" y="5701109"/>
            <a:ext cx="825557" cy="411326"/>
          </a:xfrm>
          <a:prstGeom prst="rect">
            <a:avLst/>
          </a:prstGeom>
        </p:spPr>
      </p:pic>
      <p:pic>
        <p:nvPicPr>
          <p:cNvPr id="46" name="图片 45">
            <a:extLst>
              <a:ext uri="{FF2B5EF4-FFF2-40B4-BE49-F238E27FC236}">
                <a16:creationId xmlns:a16="http://schemas.microsoft.com/office/drawing/2014/main" id="{2392B8B7-FDC6-95BC-F6A6-EC6483E699D7}"/>
              </a:ext>
            </a:extLst>
          </p:cNvPr>
          <p:cNvPicPr>
            <a:picLocks noChangeAspect="1"/>
          </p:cNvPicPr>
          <p:nvPr/>
        </p:nvPicPr>
        <p:blipFill>
          <a:blip r:embed="rId6"/>
          <a:stretch>
            <a:fillRect/>
          </a:stretch>
        </p:blipFill>
        <p:spPr>
          <a:xfrm>
            <a:off x="9865502" y="5718612"/>
            <a:ext cx="403605" cy="376319"/>
          </a:xfrm>
          <a:prstGeom prst="rect">
            <a:avLst/>
          </a:prstGeom>
        </p:spPr>
      </p:pic>
      <p:pic>
        <p:nvPicPr>
          <p:cNvPr id="47" name="图片 46">
            <a:extLst>
              <a:ext uri="{FF2B5EF4-FFF2-40B4-BE49-F238E27FC236}">
                <a16:creationId xmlns:a16="http://schemas.microsoft.com/office/drawing/2014/main" id="{95756F25-EDE3-D1A6-ABF4-58511317596D}"/>
              </a:ext>
            </a:extLst>
          </p:cNvPr>
          <p:cNvPicPr>
            <a:picLocks noChangeAspect="1"/>
          </p:cNvPicPr>
          <p:nvPr/>
        </p:nvPicPr>
        <p:blipFill>
          <a:blip r:embed="rId7"/>
          <a:stretch>
            <a:fillRect/>
          </a:stretch>
        </p:blipFill>
        <p:spPr>
          <a:xfrm>
            <a:off x="9497098" y="5714830"/>
            <a:ext cx="385261" cy="367567"/>
          </a:xfrm>
          <a:prstGeom prst="rect">
            <a:avLst/>
          </a:prstGeom>
        </p:spPr>
      </p:pic>
      <p:pic>
        <p:nvPicPr>
          <p:cNvPr id="48" name="图片 47">
            <a:extLst>
              <a:ext uri="{FF2B5EF4-FFF2-40B4-BE49-F238E27FC236}">
                <a16:creationId xmlns:a16="http://schemas.microsoft.com/office/drawing/2014/main" id="{BEDDDDB5-45AB-C66E-B52C-AD9C58812B17}"/>
              </a:ext>
            </a:extLst>
          </p:cNvPr>
          <p:cNvPicPr>
            <a:picLocks noChangeAspect="1"/>
          </p:cNvPicPr>
          <p:nvPr/>
        </p:nvPicPr>
        <p:blipFill>
          <a:blip r:embed="rId8"/>
          <a:stretch>
            <a:fillRect/>
          </a:stretch>
        </p:blipFill>
        <p:spPr>
          <a:xfrm>
            <a:off x="10313237" y="5219533"/>
            <a:ext cx="355575" cy="332563"/>
          </a:xfrm>
          <a:prstGeom prst="rect">
            <a:avLst/>
          </a:prstGeom>
        </p:spPr>
      </p:pic>
      <p:pic>
        <p:nvPicPr>
          <p:cNvPr id="49" name="图片 48">
            <a:extLst>
              <a:ext uri="{FF2B5EF4-FFF2-40B4-BE49-F238E27FC236}">
                <a16:creationId xmlns:a16="http://schemas.microsoft.com/office/drawing/2014/main" id="{587DC080-5F5F-0C98-263C-CD9E925C20B1}"/>
              </a:ext>
            </a:extLst>
          </p:cNvPr>
          <p:cNvPicPr>
            <a:picLocks noChangeAspect="1"/>
          </p:cNvPicPr>
          <p:nvPr/>
        </p:nvPicPr>
        <p:blipFill>
          <a:blip r:embed="rId9"/>
          <a:stretch>
            <a:fillRect/>
          </a:stretch>
        </p:blipFill>
        <p:spPr>
          <a:xfrm>
            <a:off x="10684609" y="5205963"/>
            <a:ext cx="434239" cy="398723"/>
          </a:xfrm>
          <a:prstGeom prst="rect">
            <a:avLst/>
          </a:prstGeom>
        </p:spPr>
      </p:pic>
      <p:cxnSp>
        <p:nvCxnSpPr>
          <p:cNvPr id="50" name="连接符: 肘形 49">
            <a:extLst>
              <a:ext uri="{FF2B5EF4-FFF2-40B4-BE49-F238E27FC236}">
                <a16:creationId xmlns:a16="http://schemas.microsoft.com/office/drawing/2014/main" id="{12EEE4B1-75BF-9F06-53A6-44997CBA4077}"/>
              </a:ext>
            </a:extLst>
          </p:cNvPr>
          <p:cNvCxnSpPr>
            <a:stCxn id="57" idx="2"/>
            <a:endCxn id="32" idx="0"/>
          </p:cNvCxnSpPr>
          <p:nvPr/>
        </p:nvCxnSpPr>
        <p:spPr>
          <a:xfrm rot="5400000" flipV="1">
            <a:off x="5100320" y="4733290"/>
            <a:ext cx="529590" cy="283210"/>
          </a:xfrm>
          <a:prstGeom prst="bentConnector3">
            <a:avLst>
              <a:gd name="adj1" fmla="val 50000"/>
            </a:avLst>
          </a:prstGeom>
          <a:noFill/>
          <a:ln w="19050" cap="flat" cmpd="sng" algn="ctr">
            <a:solidFill>
              <a:sysClr val="windowText" lastClr="000000"/>
            </a:solidFill>
            <a:prstDash val="solid"/>
            <a:miter lim="800000"/>
            <a:tailEnd type="triangle"/>
          </a:ln>
          <a:effectLst/>
        </p:spPr>
      </p:cxnSp>
      <p:sp>
        <p:nvSpPr>
          <p:cNvPr id="51" name="矩形: 圆角 50">
            <a:extLst>
              <a:ext uri="{FF2B5EF4-FFF2-40B4-BE49-F238E27FC236}">
                <a16:creationId xmlns:a16="http://schemas.microsoft.com/office/drawing/2014/main" id="{933E0A68-6BAB-C711-E45A-CCBE14193498}"/>
              </a:ext>
            </a:extLst>
          </p:cNvPr>
          <p:cNvSpPr/>
          <p:nvPr/>
        </p:nvSpPr>
        <p:spPr>
          <a:xfrm>
            <a:off x="2537600" y="2004314"/>
            <a:ext cx="3000055" cy="318037"/>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品牌指标看板</a:t>
            </a:r>
          </a:p>
        </p:txBody>
      </p:sp>
      <p:cxnSp>
        <p:nvCxnSpPr>
          <p:cNvPr id="52" name="直接箭头连接符 51">
            <a:extLst>
              <a:ext uri="{FF2B5EF4-FFF2-40B4-BE49-F238E27FC236}">
                <a16:creationId xmlns:a16="http://schemas.microsoft.com/office/drawing/2014/main" id="{605F5995-DE34-F095-8B5B-D2860469A529}"/>
              </a:ext>
            </a:extLst>
          </p:cNvPr>
          <p:cNvCxnSpPr/>
          <p:nvPr/>
        </p:nvCxnSpPr>
        <p:spPr>
          <a:xfrm>
            <a:off x="3309636" y="2680954"/>
            <a:ext cx="0" cy="353024"/>
          </a:xfrm>
          <a:prstGeom prst="straightConnector1">
            <a:avLst/>
          </a:prstGeom>
          <a:noFill/>
          <a:ln w="19050" cap="flat" cmpd="sng" algn="ctr">
            <a:solidFill>
              <a:sysClr val="windowText" lastClr="000000"/>
            </a:solidFill>
            <a:prstDash val="solid"/>
            <a:miter lim="800000"/>
            <a:tailEnd type="triangle"/>
          </a:ln>
          <a:effectLst/>
        </p:spPr>
      </p:cxnSp>
      <p:sp>
        <p:nvSpPr>
          <p:cNvPr id="53" name="矩形: 圆角 52">
            <a:extLst>
              <a:ext uri="{FF2B5EF4-FFF2-40B4-BE49-F238E27FC236}">
                <a16:creationId xmlns:a16="http://schemas.microsoft.com/office/drawing/2014/main" id="{448D23F8-682B-EDB5-7DDE-C1B02862D524}"/>
              </a:ext>
            </a:extLst>
          </p:cNvPr>
          <p:cNvSpPr/>
          <p:nvPr/>
        </p:nvSpPr>
        <p:spPr>
          <a:xfrm>
            <a:off x="9047298" y="3040666"/>
            <a:ext cx="1968115" cy="550759"/>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对接</a:t>
            </a:r>
            <a:r>
              <a:rPr lang="en-US" altLang="zh-CN" sz="1050" b="1" kern="0" dirty="0">
                <a:solidFill>
                  <a:prstClr val="white"/>
                </a:solidFill>
                <a:latin typeface="微软雅黑" panose="020B0703020204020201" pitchFamily="34" charset="-122"/>
                <a:ea typeface="微软雅黑" panose="020B0703020204020201" pitchFamily="34" charset="-122"/>
              </a:rPr>
              <a:t>BPC</a:t>
            </a:r>
            <a:r>
              <a:rPr lang="zh-CN" altLang="en-US" sz="1050" b="1" kern="0" dirty="0">
                <a:solidFill>
                  <a:prstClr val="white"/>
                </a:solidFill>
                <a:latin typeface="微软雅黑" panose="020B0703020204020201" pitchFamily="34" charset="-122"/>
                <a:ea typeface="微软雅黑" panose="020B0703020204020201" pitchFamily="34" charset="-122"/>
              </a:rPr>
              <a:t>、</a:t>
            </a:r>
            <a:r>
              <a:rPr lang="en-US" altLang="zh-CN" sz="1050" b="1" kern="0" dirty="0">
                <a:solidFill>
                  <a:prstClr val="white"/>
                </a:solidFill>
                <a:latin typeface="微软雅黑" panose="020B0703020204020201" pitchFamily="34" charset="-122"/>
                <a:ea typeface="微软雅黑" panose="020B0703020204020201" pitchFamily="34" charset="-122"/>
              </a:rPr>
              <a:t>FSSC</a:t>
            </a:r>
            <a:r>
              <a:rPr lang="zh-CN" altLang="en-US" sz="1050" b="1" kern="0" dirty="0">
                <a:solidFill>
                  <a:prstClr val="white"/>
                </a:solidFill>
                <a:latin typeface="微软雅黑" panose="020B0703020204020201" pitchFamily="34" charset="-122"/>
                <a:ea typeface="微软雅黑" panose="020B0703020204020201" pitchFamily="34" charset="-122"/>
              </a:rPr>
              <a:t>等财务平台</a:t>
            </a:r>
          </a:p>
        </p:txBody>
      </p:sp>
      <p:sp>
        <p:nvSpPr>
          <p:cNvPr id="54" name="矩形 53">
            <a:extLst>
              <a:ext uri="{FF2B5EF4-FFF2-40B4-BE49-F238E27FC236}">
                <a16:creationId xmlns:a16="http://schemas.microsoft.com/office/drawing/2014/main" id="{8E9ABDBE-D709-42D9-7889-8BAEC2B5CE79}"/>
              </a:ext>
            </a:extLst>
          </p:cNvPr>
          <p:cNvSpPr/>
          <p:nvPr/>
        </p:nvSpPr>
        <p:spPr>
          <a:xfrm>
            <a:off x="2033270" y="3876675"/>
            <a:ext cx="5627370" cy="959485"/>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55" name="矩形: 圆角 54">
            <a:extLst>
              <a:ext uri="{FF2B5EF4-FFF2-40B4-BE49-F238E27FC236}">
                <a16:creationId xmlns:a16="http://schemas.microsoft.com/office/drawing/2014/main" id="{DE53B6EA-1B48-2D7A-F2C2-E9D25AE0B773}"/>
              </a:ext>
            </a:extLst>
          </p:cNvPr>
          <p:cNvSpPr/>
          <p:nvPr/>
        </p:nvSpPr>
        <p:spPr>
          <a:xfrm>
            <a:off x="2333217" y="4081260"/>
            <a:ext cx="1968115" cy="550759"/>
          </a:xfrm>
          <a:prstGeom prst="roundRect">
            <a:avLst/>
          </a:prstGeom>
          <a:solidFill>
            <a:schemeClr val="accent6"/>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数字资产审核流程</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sp>
        <p:nvSpPr>
          <p:cNvPr id="56" name="文本框 55">
            <a:extLst>
              <a:ext uri="{FF2B5EF4-FFF2-40B4-BE49-F238E27FC236}">
                <a16:creationId xmlns:a16="http://schemas.microsoft.com/office/drawing/2014/main" id="{02084E9D-6147-2BA6-833D-DBDE35FE135A}"/>
              </a:ext>
            </a:extLst>
          </p:cNvPr>
          <p:cNvSpPr txBox="1"/>
          <p:nvPr/>
        </p:nvSpPr>
        <p:spPr>
          <a:xfrm>
            <a:off x="2361636" y="4349573"/>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资产审核入库管理</a:t>
            </a:r>
          </a:p>
        </p:txBody>
      </p:sp>
      <p:sp>
        <p:nvSpPr>
          <p:cNvPr id="57" name="文本框 56">
            <a:extLst>
              <a:ext uri="{FF2B5EF4-FFF2-40B4-BE49-F238E27FC236}">
                <a16:creationId xmlns:a16="http://schemas.microsoft.com/office/drawing/2014/main" id="{5FD27DE4-0A31-7967-DA92-3BD818F4C486}"/>
              </a:ext>
            </a:extLst>
          </p:cNvPr>
          <p:cNvSpPr txBox="1"/>
          <p:nvPr/>
        </p:nvSpPr>
        <p:spPr>
          <a:xfrm>
            <a:off x="4267605" y="4349573"/>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入库与分发管理</a:t>
            </a:r>
          </a:p>
        </p:txBody>
      </p:sp>
      <p:cxnSp>
        <p:nvCxnSpPr>
          <p:cNvPr id="58" name="直接箭头连接符 57">
            <a:extLst>
              <a:ext uri="{FF2B5EF4-FFF2-40B4-BE49-F238E27FC236}">
                <a16:creationId xmlns:a16="http://schemas.microsoft.com/office/drawing/2014/main" id="{9AC21F6D-D0AD-5154-8B4C-6795E43CDDA1}"/>
              </a:ext>
            </a:extLst>
          </p:cNvPr>
          <p:cNvCxnSpPr>
            <a:stCxn id="55" idx="3"/>
          </p:cNvCxnSpPr>
          <p:nvPr/>
        </p:nvCxnSpPr>
        <p:spPr>
          <a:xfrm flipV="1">
            <a:off x="4300697" y="4349573"/>
            <a:ext cx="270042" cy="7067"/>
          </a:xfrm>
          <a:prstGeom prst="straightConnector1">
            <a:avLst/>
          </a:prstGeom>
          <a:noFill/>
          <a:ln w="19050" cap="flat" cmpd="sng" algn="ctr">
            <a:solidFill>
              <a:sysClr val="windowText" lastClr="000000"/>
            </a:solidFill>
            <a:prstDash val="solid"/>
            <a:miter lim="800000"/>
            <a:tailEnd type="triangle"/>
          </a:ln>
          <a:effectLst/>
        </p:spPr>
      </p:cxnSp>
      <p:sp>
        <p:nvSpPr>
          <p:cNvPr id="59" name="矩形: 圆角 58">
            <a:extLst>
              <a:ext uri="{FF2B5EF4-FFF2-40B4-BE49-F238E27FC236}">
                <a16:creationId xmlns:a16="http://schemas.microsoft.com/office/drawing/2014/main" id="{ADF7201F-377A-E9C5-9BAC-B375970FF850}"/>
              </a:ext>
            </a:extLst>
          </p:cNvPr>
          <p:cNvSpPr/>
          <p:nvPr/>
        </p:nvSpPr>
        <p:spPr>
          <a:xfrm>
            <a:off x="2381882" y="5139527"/>
            <a:ext cx="1870785" cy="1110168"/>
          </a:xfrm>
          <a:prstGeom prst="roundRect">
            <a:avLst/>
          </a:prstGeom>
          <a:solidFill>
            <a:schemeClr val="accent6"/>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新媒内容传播</a:t>
            </a:r>
          </a:p>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管理流程</a:t>
            </a:r>
          </a:p>
        </p:txBody>
      </p:sp>
      <p:cxnSp>
        <p:nvCxnSpPr>
          <p:cNvPr id="60" name="直接箭头连接符 59">
            <a:extLst>
              <a:ext uri="{FF2B5EF4-FFF2-40B4-BE49-F238E27FC236}">
                <a16:creationId xmlns:a16="http://schemas.microsoft.com/office/drawing/2014/main" id="{43342BB9-A742-0025-CFF6-57F4D16E96B5}"/>
              </a:ext>
            </a:extLst>
          </p:cNvPr>
          <p:cNvCxnSpPr>
            <a:stCxn id="59" idx="3"/>
            <a:endCxn id="32" idx="1"/>
          </p:cNvCxnSpPr>
          <p:nvPr/>
        </p:nvCxnSpPr>
        <p:spPr>
          <a:xfrm flipV="1">
            <a:off x="4252667" y="5398702"/>
            <a:ext cx="318770" cy="295910"/>
          </a:xfrm>
          <a:prstGeom prst="straightConnector1">
            <a:avLst/>
          </a:prstGeom>
          <a:noFill/>
          <a:ln w="19050" cap="flat" cmpd="sng" algn="ctr">
            <a:solidFill>
              <a:sysClr val="windowText" lastClr="000000"/>
            </a:solidFill>
            <a:prstDash val="solid"/>
            <a:miter lim="800000"/>
            <a:tailEnd type="triangle"/>
          </a:ln>
          <a:effectLst/>
        </p:spPr>
      </p:cxnSp>
      <p:sp>
        <p:nvSpPr>
          <p:cNvPr id="61" name="矩形: 圆角 60">
            <a:extLst>
              <a:ext uri="{FF2B5EF4-FFF2-40B4-BE49-F238E27FC236}">
                <a16:creationId xmlns:a16="http://schemas.microsoft.com/office/drawing/2014/main" id="{36129C75-DCB6-34E4-91EA-5B60C8C6366A}"/>
              </a:ext>
            </a:extLst>
          </p:cNvPr>
          <p:cNvSpPr/>
          <p:nvPr/>
        </p:nvSpPr>
        <p:spPr>
          <a:xfrm>
            <a:off x="715010" y="4084955"/>
            <a:ext cx="1170940" cy="523875"/>
          </a:xfrm>
          <a:prstGeom prst="roundRect">
            <a:avLst/>
          </a:prstGeom>
          <a:noFill/>
          <a:ln w="19050" cap="flat" cmpd="sng" algn="ctr">
            <a:solidFill>
              <a:sysClr val="windowText" lastClr="000000"/>
            </a:solidFill>
            <a:prstDash val="solid"/>
            <a:miter lim="800000"/>
          </a:ln>
          <a:effectLst/>
        </p:spPr>
        <p:txBody>
          <a:bodyPr rtlCol="0" anchor="ctr"/>
          <a:lstStyle/>
          <a:p>
            <a:pPr algn="ctr">
              <a:defRPr/>
            </a:pPr>
            <a:r>
              <a:rPr lang="zh-CN" altLang="en-US" sz="1000" b="1">
                <a:latin typeface="Microsoft YaHei Bold" panose="020B0703020204020201" charset="-122"/>
                <a:ea typeface="Microsoft YaHei Bold" panose="020B0703020204020201" charset="-122"/>
                <a:sym typeface="+mn-ea"/>
              </a:rPr>
              <a:t>营销运营与资源管理</a:t>
            </a:r>
            <a:endParaRPr lang="en-US" altLang="zh-CN" sz="1000" b="1" kern="0" dirty="0">
              <a:solidFill>
                <a:prstClr val="black"/>
              </a:solidFill>
              <a:latin typeface="微软雅黑" panose="020B0703020204020201" pitchFamily="34" charset="-122"/>
              <a:ea typeface="微软雅黑" panose="020B0703020204020201" pitchFamily="34" charset="-122"/>
            </a:endParaRPr>
          </a:p>
          <a:p>
            <a:pPr algn="ctr">
              <a:defRPr/>
            </a:pPr>
            <a:r>
              <a:rPr lang="en-US" altLang="zh-CN" sz="1000" b="1" kern="0" dirty="0">
                <a:solidFill>
                  <a:prstClr val="black"/>
                </a:solidFill>
                <a:latin typeface="微软雅黑" panose="020B0703020204020201" pitchFamily="34" charset="-122"/>
                <a:ea typeface="微软雅黑" panose="020B0703020204020201" pitchFamily="34" charset="-122"/>
              </a:rPr>
              <a:t>(</a:t>
            </a:r>
            <a:r>
              <a:rPr lang="zh-CN" altLang="en-US" sz="1000" b="1" kern="0" dirty="0">
                <a:solidFill>
                  <a:prstClr val="black"/>
                </a:solidFill>
                <a:latin typeface="微软雅黑" panose="020B0703020204020201" pitchFamily="34" charset="-122"/>
                <a:ea typeface="微软雅黑" panose="020B0703020204020201" pitchFamily="34" charset="-122"/>
              </a:rPr>
              <a:t>费用</a:t>
            </a:r>
            <a:r>
              <a:rPr lang="en-US" altLang="zh-CN" sz="1000" b="1" kern="0" dirty="0">
                <a:solidFill>
                  <a:prstClr val="black"/>
                </a:solidFill>
                <a:latin typeface="微软雅黑" panose="020B0703020204020201" pitchFamily="34" charset="-122"/>
                <a:ea typeface="微软雅黑" panose="020B0703020204020201" pitchFamily="34" charset="-122"/>
              </a:rPr>
              <a:t>/</a:t>
            </a:r>
            <a:r>
              <a:rPr lang="zh-CN" altLang="en-US" sz="1000" b="1" kern="0" dirty="0">
                <a:solidFill>
                  <a:prstClr val="black"/>
                </a:solidFill>
                <a:latin typeface="微软雅黑" panose="020B0703020204020201" pitchFamily="34" charset="-122"/>
                <a:ea typeface="微软雅黑" panose="020B0703020204020201" pitchFamily="34" charset="-122"/>
              </a:rPr>
              <a:t>资产管理</a:t>
            </a:r>
            <a:r>
              <a:rPr lang="en-US" altLang="zh-CN" sz="1000" b="1" kern="0" dirty="0">
                <a:solidFill>
                  <a:prstClr val="black"/>
                </a:solidFill>
                <a:latin typeface="微软雅黑" panose="020B0703020204020201" pitchFamily="34" charset="-122"/>
                <a:ea typeface="微软雅黑" panose="020B0703020204020201" pitchFamily="34" charset="-122"/>
              </a:rPr>
              <a:t>)</a:t>
            </a:r>
          </a:p>
        </p:txBody>
      </p:sp>
      <p:cxnSp>
        <p:nvCxnSpPr>
          <p:cNvPr id="62" name="连接符: 肘形 61">
            <a:extLst>
              <a:ext uri="{FF2B5EF4-FFF2-40B4-BE49-F238E27FC236}">
                <a16:creationId xmlns:a16="http://schemas.microsoft.com/office/drawing/2014/main" id="{E719B608-0FB7-F2B3-8759-59611D57BDDC}"/>
              </a:ext>
            </a:extLst>
          </p:cNvPr>
          <p:cNvCxnSpPr>
            <a:stCxn id="25" idx="3"/>
            <a:endCxn id="23" idx="3"/>
          </p:cNvCxnSpPr>
          <p:nvPr/>
        </p:nvCxnSpPr>
        <p:spPr>
          <a:xfrm flipV="1">
            <a:off x="11511280" y="1867535"/>
            <a:ext cx="3175" cy="3800475"/>
          </a:xfrm>
          <a:prstGeom prst="bentConnector3">
            <a:avLst>
              <a:gd name="adj1" fmla="val 7500000"/>
            </a:avLst>
          </a:prstGeom>
          <a:noFill/>
          <a:ln w="19050" cap="flat" cmpd="sng" algn="ctr">
            <a:solidFill>
              <a:sysClr val="windowText" lastClr="000000"/>
            </a:solidFill>
            <a:prstDash val="solid"/>
            <a:miter lim="800000"/>
            <a:tailEnd type="triangle"/>
          </a:ln>
          <a:effectLst/>
        </p:spPr>
      </p:cxnSp>
      <p:sp>
        <p:nvSpPr>
          <p:cNvPr id="63" name="矩形: 圆角 62">
            <a:extLst>
              <a:ext uri="{FF2B5EF4-FFF2-40B4-BE49-F238E27FC236}">
                <a16:creationId xmlns:a16="http://schemas.microsoft.com/office/drawing/2014/main" id="{10067717-6CE9-3079-11EB-EFEF0D18ED8F}"/>
              </a:ext>
            </a:extLst>
          </p:cNvPr>
          <p:cNvSpPr/>
          <p:nvPr/>
        </p:nvSpPr>
        <p:spPr>
          <a:xfrm>
            <a:off x="2333217" y="3040666"/>
            <a:ext cx="1968115" cy="550759"/>
          </a:xfrm>
          <a:prstGeom prst="roundRect">
            <a:avLst/>
          </a:prstGeom>
          <a:solidFill>
            <a:schemeClr val="accent6"/>
          </a:solidFill>
          <a:ln w="12700" cap="flat" cmpd="sng" algn="ctr">
            <a:noFill/>
            <a:prstDash val="solid"/>
            <a:miter lim="800000"/>
          </a:ln>
          <a:effectLst/>
        </p:spPr>
        <p:txBody>
          <a:bodyPr rtlCol="0" anchor="ctr"/>
          <a:lstStyle/>
          <a:p>
            <a:pPr algn="ctr"/>
            <a:r>
              <a:rPr lang="zh-CN" altLang="en-US" sz="1050" b="1" dirty="0">
                <a:solidFill>
                  <a:schemeClr val="bg1"/>
                </a:solidFill>
                <a:latin typeface="微软雅黑" panose="020B0703020204020201" pitchFamily="34" charset="-122"/>
                <a:ea typeface="微软雅黑" panose="020B0703020204020201" pitchFamily="34" charset="-122"/>
              </a:rPr>
              <a:t>营销项目管理流程</a:t>
            </a:r>
          </a:p>
        </p:txBody>
      </p:sp>
      <p:cxnSp>
        <p:nvCxnSpPr>
          <p:cNvPr id="192" name="直接连接符 191">
            <a:extLst>
              <a:ext uri="{FF2B5EF4-FFF2-40B4-BE49-F238E27FC236}">
                <a16:creationId xmlns:a16="http://schemas.microsoft.com/office/drawing/2014/main" id="{46706850-D1C1-9B67-37B0-0FB48A120448}"/>
              </a:ext>
            </a:extLst>
          </p:cNvPr>
          <p:cNvCxnSpPr>
            <a:stCxn id="27" idx="3"/>
            <a:endCxn id="53" idx="1"/>
          </p:cNvCxnSpPr>
          <p:nvPr/>
        </p:nvCxnSpPr>
        <p:spPr>
          <a:xfrm>
            <a:off x="8819629" y="3316046"/>
            <a:ext cx="227965"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193" name="直接箭头连接符 192">
            <a:extLst>
              <a:ext uri="{FF2B5EF4-FFF2-40B4-BE49-F238E27FC236}">
                <a16:creationId xmlns:a16="http://schemas.microsoft.com/office/drawing/2014/main" id="{D400B077-EFD2-EE00-DE1D-2DF06E1BE376}"/>
              </a:ext>
            </a:extLst>
          </p:cNvPr>
          <p:cNvCxnSpPr>
            <a:stCxn id="63" idx="3"/>
            <a:endCxn id="27" idx="1"/>
          </p:cNvCxnSpPr>
          <p:nvPr/>
        </p:nvCxnSpPr>
        <p:spPr>
          <a:xfrm>
            <a:off x="4300698" y="3316046"/>
            <a:ext cx="2705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4" name="直接连接符 193">
            <a:extLst>
              <a:ext uri="{FF2B5EF4-FFF2-40B4-BE49-F238E27FC236}">
                <a16:creationId xmlns:a16="http://schemas.microsoft.com/office/drawing/2014/main" id="{0F76477B-4CCA-8DDF-11B0-0E5524332A64}"/>
              </a:ext>
            </a:extLst>
          </p:cNvPr>
          <p:cNvCxnSpPr/>
          <p:nvPr/>
        </p:nvCxnSpPr>
        <p:spPr>
          <a:xfrm>
            <a:off x="4046048" y="2331474"/>
            <a:ext cx="0" cy="44304"/>
          </a:xfrm>
          <a:prstGeom prst="line">
            <a:avLst/>
          </a:prstGeom>
        </p:spPr>
        <p:style>
          <a:lnRef idx="3">
            <a:schemeClr val="dk1"/>
          </a:lnRef>
          <a:fillRef idx="0">
            <a:schemeClr val="dk1"/>
          </a:fillRef>
          <a:effectRef idx="2">
            <a:schemeClr val="dk1"/>
          </a:effectRef>
          <a:fontRef idx="minor">
            <a:schemeClr val="tx1"/>
          </a:fontRef>
        </p:style>
      </p:cxnSp>
      <p:cxnSp>
        <p:nvCxnSpPr>
          <p:cNvPr id="195" name="直接连接符 194">
            <a:extLst>
              <a:ext uri="{FF2B5EF4-FFF2-40B4-BE49-F238E27FC236}">
                <a16:creationId xmlns:a16="http://schemas.microsoft.com/office/drawing/2014/main" id="{772D7FC7-4274-CF14-968E-53F9A1E1FE88}"/>
              </a:ext>
            </a:extLst>
          </p:cNvPr>
          <p:cNvCxnSpPr/>
          <p:nvPr/>
        </p:nvCxnSpPr>
        <p:spPr>
          <a:xfrm>
            <a:off x="9503276" y="2331474"/>
            <a:ext cx="0" cy="44304"/>
          </a:xfrm>
          <a:prstGeom prst="line">
            <a:avLst/>
          </a:prstGeom>
        </p:spPr>
        <p:style>
          <a:lnRef idx="3">
            <a:schemeClr val="dk1"/>
          </a:lnRef>
          <a:fillRef idx="0">
            <a:schemeClr val="dk1"/>
          </a:fillRef>
          <a:effectRef idx="2">
            <a:schemeClr val="dk1"/>
          </a:effectRef>
          <a:fontRef idx="minor">
            <a:schemeClr val="tx1"/>
          </a:fontRef>
        </p:style>
      </p:cxnSp>
      <p:sp>
        <p:nvSpPr>
          <p:cNvPr id="196" name="文本框 195">
            <a:extLst>
              <a:ext uri="{FF2B5EF4-FFF2-40B4-BE49-F238E27FC236}">
                <a16:creationId xmlns:a16="http://schemas.microsoft.com/office/drawing/2014/main" id="{A5ABA6D1-4A2F-717F-11C6-973E0E00EF80}"/>
              </a:ext>
            </a:extLst>
          </p:cNvPr>
          <p:cNvSpPr txBox="1"/>
          <p:nvPr/>
        </p:nvSpPr>
        <p:spPr>
          <a:xfrm>
            <a:off x="5975861" y="3210460"/>
            <a:ext cx="1380760" cy="414020"/>
          </a:xfrm>
          <a:prstGeom prst="rect">
            <a:avLst/>
          </a:prstGeom>
          <a:noFill/>
        </p:spPr>
        <p:txBody>
          <a:bodyPr wrap="square" rtlCol="0">
            <a:spAutoFit/>
          </a:bodyPr>
          <a:lstStyle/>
          <a:p>
            <a:pPr algn="ctr"/>
            <a:r>
              <a:rPr lang="en-US" altLang="zh-CN" sz="1050" dirty="0">
                <a:solidFill>
                  <a:schemeClr val="bg1"/>
                </a:solidFill>
                <a:latin typeface="微软雅黑" panose="020B0703020204020201" pitchFamily="34" charset="-122"/>
                <a:ea typeface="微软雅黑" panose="020B0703020204020201" pitchFamily="34" charset="-122"/>
              </a:rPr>
              <a:t>2. </a:t>
            </a:r>
            <a:r>
              <a:rPr lang="zh-CN" altLang="en-US" sz="1050" dirty="0">
                <a:solidFill>
                  <a:schemeClr val="bg1"/>
                </a:solidFill>
                <a:latin typeface="微软雅黑" panose="020B0703020204020201" pitchFamily="34" charset="-122"/>
                <a:ea typeface="微软雅黑" panose="020B0703020204020201" pitchFamily="34" charset="-122"/>
              </a:rPr>
              <a:t>项目过程效率</a:t>
            </a:r>
            <a:r>
              <a:rPr lang="en-US" altLang="zh-CN" sz="1050" dirty="0">
                <a:solidFill>
                  <a:schemeClr val="bg1"/>
                </a:solidFill>
                <a:latin typeface="微软雅黑" panose="020B0703020204020201" pitchFamily="34" charset="-122"/>
                <a:ea typeface="微软雅黑" panose="020B0703020204020201" pitchFamily="34" charset="-122"/>
              </a:rPr>
              <a:t>/</a:t>
            </a:r>
          </a:p>
          <a:p>
            <a:pPr algn="ctr"/>
            <a:r>
              <a:rPr lang="zh-CN" altLang="en-US" sz="1050" dirty="0">
                <a:solidFill>
                  <a:schemeClr val="bg1"/>
                </a:solidFill>
                <a:latin typeface="微软雅黑" panose="020B0703020204020201" pitchFamily="34" charset="-122"/>
                <a:ea typeface="微软雅黑" panose="020B0703020204020201" pitchFamily="34" charset="-122"/>
              </a:rPr>
              <a:t>结果反馈</a:t>
            </a:r>
          </a:p>
        </p:txBody>
      </p:sp>
      <p:sp>
        <p:nvSpPr>
          <p:cNvPr id="197" name="文本框 196">
            <a:extLst>
              <a:ext uri="{FF2B5EF4-FFF2-40B4-BE49-F238E27FC236}">
                <a16:creationId xmlns:a16="http://schemas.microsoft.com/office/drawing/2014/main" id="{D2CF043E-01E9-ACDA-BF4B-59819597DDD3}"/>
              </a:ext>
            </a:extLst>
          </p:cNvPr>
          <p:cNvSpPr txBox="1"/>
          <p:nvPr/>
        </p:nvSpPr>
        <p:spPr>
          <a:xfrm>
            <a:off x="7256343" y="3210460"/>
            <a:ext cx="1595623" cy="414020"/>
          </a:xfrm>
          <a:prstGeom prst="rect">
            <a:avLst/>
          </a:prstGeom>
          <a:noFill/>
        </p:spPr>
        <p:txBody>
          <a:bodyPr wrap="square" rtlCol="0">
            <a:spAutoFit/>
          </a:bodyPr>
          <a:lstStyle/>
          <a:p>
            <a:pPr algn="ctr"/>
            <a:r>
              <a:rPr lang="en-US" altLang="zh-CN" sz="1050" dirty="0">
                <a:solidFill>
                  <a:schemeClr val="bg1"/>
                </a:solidFill>
                <a:latin typeface="微软雅黑" panose="020B0703020204020201" pitchFamily="34" charset="-122"/>
                <a:ea typeface="微软雅黑" panose="020B0703020204020201" pitchFamily="34" charset="-122"/>
              </a:rPr>
              <a:t>3. </a:t>
            </a:r>
            <a:r>
              <a:rPr lang="zh-CN" altLang="en-US" sz="1050" dirty="0">
                <a:solidFill>
                  <a:schemeClr val="bg1"/>
                </a:solidFill>
                <a:latin typeface="微软雅黑" panose="020B0703020204020201" pitchFamily="34" charset="-122"/>
                <a:ea typeface="微软雅黑" panose="020B0703020204020201" pitchFamily="34" charset="-122"/>
              </a:rPr>
              <a:t>项目审批</a:t>
            </a:r>
            <a:r>
              <a:rPr lang="en-US" altLang="zh-CN" sz="1050" dirty="0">
                <a:solidFill>
                  <a:schemeClr val="bg1"/>
                </a:solidFill>
                <a:latin typeface="微软雅黑" panose="020B0703020204020201" pitchFamily="34" charset="-122"/>
                <a:ea typeface="微软雅黑" panose="020B0703020204020201" pitchFamily="34" charset="-122"/>
              </a:rPr>
              <a:t>/</a:t>
            </a:r>
            <a:r>
              <a:rPr lang="zh-CN" altLang="en-US" sz="1050" dirty="0">
                <a:solidFill>
                  <a:schemeClr val="bg1"/>
                </a:solidFill>
                <a:latin typeface="微软雅黑" panose="020B0703020204020201" pitchFamily="34" charset="-122"/>
                <a:ea typeface="微软雅黑" panose="020B0703020204020201" pitchFamily="34" charset="-122"/>
              </a:rPr>
              <a:t>过程管理</a:t>
            </a:r>
            <a:r>
              <a:rPr lang="en-US" altLang="zh-CN" sz="1050" dirty="0">
                <a:solidFill>
                  <a:schemeClr val="bg1"/>
                </a:solidFill>
                <a:latin typeface="微软雅黑" panose="020B0703020204020201" pitchFamily="34" charset="-122"/>
                <a:ea typeface="微软雅黑" panose="020B0703020204020201" pitchFamily="34" charset="-122"/>
              </a:rPr>
              <a:t>/</a:t>
            </a:r>
          </a:p>
          <a:p>
            <a:pPr algn="ctr"/>
            <a:r>
              <a:rPr lang="zh-CN" altLang="en-US" sz="1050" dirty="0">
                <a:solidFill>
                  <a:schemeClr val="bg1"/>
                </a:solidFill>
                <a:latin typeface="微软雅黑" panose="020B0703020204020201" pitchFamily="34" charset="-122"/>
                <a:ea typeface="微软雅黑" panose="020B0703020204020201" pitchFamily="34" charset="-122"/>
              </a:rPr>
              <a:t>结果复盘</a:t>
            </a:r>
          </a:p>
        </p:txBody>
      </p:sp>
      <p:sp>
        <p:nvSpPr>
          <p:cNvPr id="198" name="文本框 197">
            <a:extLst>
              <a:ext uri="{FF2B5EF4-FFF2-40B4-BE49-F238E27FC236}">
                <a16:creationId xmlns:a16="http://schemas.microsoft.com/office/drawing/2014/main" id="{B2E79205-51B0-D137-163B-8CB5B0C10E98}"/>
              </a:ext>
            </a:extLst>
          </p:cNvPr>
          <p:cNvSpPr txBox="1"/>
          <p:nvPr/>
        </p:nvSpPr>
        <p:spPr>
          <a:xfrm>
            <a:off x="4695381" y="3210460"/>
            <a:ext cx="1380760" cy="414020"/>
          </a:xfrm>
          <a:prstGeom prst="rect">
            <a:avLst/>
          </a:prstGeom>
          <a:noFill/>
        </p:spPr>
        <p:txBody>
          <a:bodyPr wrap="square" rtlCol="0">
            <a:spAutoFit/>
          </a:bodyPr>
          <a:lstStyle/>
          <a:p>
            <a:pPr algn="ctr"/>
            <a:r>
              <a:rPr lang="en-US" altLang="zh-CN" sz="1050" dirty="0">
                <a:solidFill>
                  <a:schemeClr val="bg1"/>
                </a:solidFill>
                <a:latin typeface="微软雅黑" panose="020B0703020204020201" pitchFamily="34" charset="-122"/>
                <a:ea typeface="微软雅黑" panose="020B0703020204020201" pitchFamily="34" charset="-122"/>
              </a:rPr>
              <a:t>1. </a:t>
            </a:r>
            <a:r>
              <a:rPr lang="zh-CN" altLang="en-US" sz="1050" dirty="0">
                <a:solidFill>
                  <a:schemeClr val="bg1"/>
                </a:solidFill>
                <a:latin typeface="微软雅黑" panose="020B0703020204020201" pitchFamily="34" charset="-122"/>
                <a:ea typeface="微软雅黑" panose="020B0703020204020201" pitchFamily="34" charset="-122"/>
              </a:rPr>
              <a:t>品牌基金、</a:t>
            </a:r>
            <a:endParaRPr lang="en-US" altLang="zh-CN" sz="1050" dirty="0">
              <a:solidFill>
                <a:schemeClr val="bg1"/>
              </a:solidFill>
              <a:latin typeface="微软雅黑" panose="020B0703020204020201" pitchFamily="34" charset="-122"/>
              <a:ea typeface="微软雅黑" panose="020B0703020204020201" pitchFamily="34" charset="-122"/>
            </a:endParaRPr>
          </a:p>
          <a:p>
            <a:pPr algn="ctr"/>
            <a:r>
              <a:rPr lang="zh-CN" altLang="en-US" sz="1050" dirty="0">
                <a:solidFill>
                  <a:schemeClr val="bg1"/>
                </a:solidFill>
                <a:latin typeface="微软雅黑" panose="020B0703020204020201" pitchFamily="34" charset="-122"/>
                <a:ea typeface="微软雅黑" panose="020B0703020204020201" pitchFamily="34" charset="-122"/>
              </a:rPr>
              <a:t>实业营销预算管理</a:t>
            </a:r>
          </a:p>
        </p:txBody>
      </p:sp>
      <p:cxnSp>
        <p:nvCxnSpPr>
          <p:cNvPr id="199" name="直接箭头连接符 198">
            <a:extLst>
              <a:ext uri="{FF2B5EF4-FFF2-40B4-BE49-F238E27FC236}">
                <a16:creationId xmlns:a16="http://schemas.microsoft.com/office/drawing/2014/main" id="{06F914C2-FC3D-9E6C-C6C4-374CD4710CD4}"/>
              </a:ext>
            </a:extLst>
          </p:cNvPr>
          <p:cNvCxnSpPr/>
          <p:nvPr/>
        </p:nvCxnSpPr>
        <p:spPr>
          <a:xfrm>
            <a:off x="3317274" y="3591425"/>
            <a:ext cx="0" cy="474569"/>
          </a:xfrm>
          <a:prstGeom prst="straightConnector1">
            <a:avLst/>
          </a:prstGeom>
          <a:noFill/>
          <a:ln w="19050" cap="flat" cmpd="sng" algn="ctr">
            <a:solidFill>
              <a:sysClr val="windowText" lastClr="000000"/>
            </a:solidFill>
            <a:prstDash val="solid"/>
            <a:miter lim="800000"/>
            <a:tailEnd type="triangle"/>
          </a:ln>
          <a:effectLst/>
        </p:spPr>
      </p:cxnSp>
      <p:cxnSp>
        <p:nvCxnSpPr>
          <p:cNvPr id="200" name="直接箭头连接符 199">
            <a:extLst>
              <a:ext uri="{FF2B5EF4-FFF2-40B4-BE49-F238E27FC236}">
                <a16:creationId xmlns:a16="http://schemas.microsoft.com/office/drawing/2014/main" id="{7F1E856A-AB6E-FCC7-4CBA-AFAD566BAB11}"/>
              </a:ext>
            </a:extLst>
          </p:cNvPr>
          <p:cNvCxnSpPr/>
          <p:nvPr/>
        </p:nvCxnSpPr>
        <p:spPr>
          <a:xfrm>
            <a:off x="3310969" y="4601300"/>
            <a:ext cx="0" cy="538228"/>
          </a:xfrm>
          <a:prstGeom prst="straightConnector1">
            <a:avLst/>
          </a:prstGeom>
          <a:noFill/>
          <a:ln w="19050" cap="flat" cmpd="sng" algn="ctr">
            <a:solidFill>
              <a:sysClr val="windowText" lastClr="000000"/>
            </a:solidFill>
            <a:prstDash val="solid"/>
            <a:miter lim="800000"/>
            <a:tailEnd type="triangle"/>
          </a:ln>
          <a:effectLst/>
        </p:spPr>
      </p:cxnSp>
      <p:sp>
        <p:nvSpPr>
          <p:cNvPr id="201" name="矩形: 圆角 200">
            <a:extLst>
              <a:ext uri="{FF2B5EF4-FFF2-40B4-BE49-F238E27FC236}">
                <a16:creationId xmlns:a16="http://schemas.microsoft.com/office/drawing/2014/main" id="{5FFC76DB-0FC7-3928-533E-8570B5032058}"/>
              </a:ext>
            </a:extLst>
          </p:cNvPr>
          <p:cNvSpPr/>
          <p:nvPr/>
        </p:nvSpPr>
        <p:spPr>
          <a:xfrm>
            <a:off x="1915875" y="2716136"/>
            <a:ext cx="1248241" cy="28608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703020204020201" pitchFamily="34" charset="-122"/>
                <a:ea typeface="微软雅黑" panose="020B0703020204020201" pitchFamily="34" charset="-122"/>
              </a:rPr>
              <a:t>目标导向</a:t>
            </a:r>
            <a:r>
              <a:rPr lang="en-US" altLang="zh-CN" sz="1100" dirty="0">
                <a:latin typeface="微软雅黑" panose="020B0703020204020201" pitchFamily="34" charset="-122"/>
                <a:ea typeface="微软雅黑" panose="020B0703020204020201" pitchFamily="34" charset="-122"/>
              </a:rPr>
              <a:t>/</a:t>
            </a:r>
            <a:r>
              <a:rPr lang="zh-CN" altLang="en-US" sz="1100" dirty="0">
                <a:latin typeface="微软雅黑" panose="020B0703020204020201" pitchFamily="34" charset="-122"/>
                <a:ea typeface="微软雅黑" panose="020B0703020204020201" pitchFamily="34" charset="-122"/>
              </a:rPr>
              <a:t>复盘</a:t>
            </a:r>
          </a:p>
        </p:txBody>
      </p:sp>
      <p:sp>
        <p:nvSpPr>
          <p:cNvPr id="202" name="矩形: 圆角 201">
            <a:extLst>
              <a:ext uri="{FF2B5EF4-FFF2-40B4-BE49-F238E27FC236}">
                <a16:creationId xmlns:a16="http://schemas.microsoft.com/office/drawing/2014/main" id="{675F5B51-472A-7F87-48F3-12AE8E94382F}"/>
              </a:ext>
            </a:extLst>
          </p:cNvPr>
          <p:cNvSpPr/>
          <p:nvPr/>
        </p:nvSpPr>
        <p:spPr>
          <a:xfrm>
            <a:off x="1915875" y="3685561"/>
            <a:ext cx="1248241" cy="28608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703020204020201" pitchFamily="34" charset="-122"/>
                <a:ea typeface="微软雅黑" panose="020B0703020204020201" pitchFamily="34" charset="-122"/>
              </a:rPr>
              <a:t>过程管理</a:t>
            </a:r>
          </a:p>
        </p:txBody>
      </p:sp>
      <p:sp>
        <p:nvSpPr>
          <p:cNvPr id="203" name="矩形: 圆角 202">
            <a:extLst>
              <a:ext uri="{FF2B5EF4-FFF2-40B4-BE49-F238E27FC236}">
                <a16:creationId xmlns:a16="http://schemas.microsoft.com/office/drawing/2014/main" id="{713C9DBE-1BD4-2000-758A-90F72D718B73}"/>
              </a:ext>
            </a:extLst>
          </p:cNvPr>
          <p:cNvSpPr/>
          <p:nvPr/>
        </p:nvSpPr>
        <p:spPr>
          <a:xfrm>
            <a:off x="1915875" y="4729064"/>
            <a:ext cx="1248241" cy="28608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703020204020201" pitchFamily="34" charset="-122"/>
                <a:ea typeface="微软雅黑" panose="020B0703020204020201" pitchFamily="34" charset="-122"/>
              </a:rPr>
              <a:t>品牌形象一致性</a:t>
            </a:r>
          </a:p>
        </p:txBody>
      </p:sp>
      <p:sp>
        <p:nvSpPr>
          <p:cNvPr id="204" name="矩形: 圆角 203">
            <a:extLst>
              <a:ext uri="{FF2B5EF4-FFF2-40B4-BE49-F238E27FC236}">
                <a16:creationId xmlns:a16="http://schemas.microsoft.com/office/drawing/2014/main" id="{19D45A5A-3559-9F9B-753A-9D9E1588946E}"/>
              </a:ext>
            </a:extLst>
          </p:cNvPr>
          <p:cNvSpPr/>
          <p:nvPr/>
        </p:nvSpPr>
        <p:spPr>
          <a:xfrm>
            <a:off x="10079552" y="4081260"/>
            <a:ext cx="1335928" cy="550759"/>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终端推广费用管理流程平台</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sp>
        <p:nvSpPr>
          <p:cNvPr id="205" name="矩形: 圆角 204">
            <a:extLst>
              <a:ext uri="{FF2B5EF4-FFF2-40B4-BE49-F238E27FC236}">
                <a16:creationId xmlns:a16="http://schemas.microsoft.com/office/drawing/2014/main" id="{522BB46F-16D3-4B54-99CD-03A06DD0D1E1}"/>
              </a:ext>
            </a:extLst>
          </p:cNvPr>
          <p:cNvSpPr/>
          <p:nvPr/>
        </p:nvSpPr>
        <p:spPr>
          <a:xfrm>
            <a:off x="7841395" y="4081260"/>
            <a:ext cx="1968115" cy="550759"/>
          </a:xfrm>
          <a:prstGeom prst="roundRect">
            <a:avLst/>
          </a:prstGeom>
          <a:solidFill>
            <a:schemeClr val="accent6"/>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终端推广费用管理流程</a:t>
            </a:r>
            <a:endParaRPr lang="en-US" altLang="zh-CN" sz="1050" b="1" kern="0" dirty="0">
              <a:solidFill>
                <a:prstClr val="white"/>
              </a:solidFill>
              <a:latin typeface="微软雅黑" panose="020B0703020204020201" pitchFamily="34" charset="-122"/>
              <a:ea typeface="微软雅黑" panose="020B0703020204020201" pitchFamily="34" charset="-122"/>
            </a:endParaRPr>
          </a:p>
          <a:p>
            <a:pPr algn="ctr">
              <a:defRPr/>
            </a:pPr>
            <a:endParaRPr lang="zh-CN" altLang="en-US" sz="1050" b="1" kern="0" dirty="0">
              <a:solidFill>
                <a:prstClr val="white"/>
              </a:solidFill>
              <a:latin typeface="微软雅黑" panose="020B0703020204020201" pitchFamily="34" charset="-122"/>
              <a:ea typeface="微软雅黑" panose="020B0703020204020201" pitchFamily="34" charset="-122"/>
            </a:endParaRPr>
          </a:p>
        </p:txBody>
      </p:sp>
      <p:sp>
        <p:nvSpPr>
          <p:cNvPr id="206" name="文本框 205">
            <a:extLst>
              <a:ext uri="{FF2B5EF4-FFF2-40B4-BE49-F238E27FC236}">
                <a16:creationId xmlns:a16="http://schemas.microsoft.com/office/drawing/2014/main" id="{308E7264-6D8B-BD4F-5227-4DBCFBAF5EB4}"/>
              </a:ext>
            </a:extLst>
          </p:cNvPr>
          <p:cNvSpPr txBox="1"/>
          <p:nvPr/>
        </p:nvSpPr>
        <p:spPr>
          <a:xfrm>
            <a:off x="7869814" y="4349573"/>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物料制作审批流程</a:t>
            </a:r>
          </a:p>
        </p:txBody>
      </p:sp>
      <p:sp>
        <p:nvSpPr>
          <p:cNvPr id="207" name="文本框 206">
            <a:extLst>
              <a:ext uri="{FF2B5EF4-FFF2-40B4-BE49-F238E27FC236}">
                <a16:creationId xmlns:a16="http://schemas.microsoft.com/office/drawing/2014/main" id="{8D3CD579-1E8C-4E7E-F645-FE2F6B63F2A2}"/>
              </a:ext>
            </a:extLst>
          </p:cNvPr>
          <p:cNvSpPr txBox="1"/>
          <p:nvPr/>
        </p:nvSpPr>
        <p:spPr>
          <a:xfrm>
            <a:off x="9809354" y="4349573"/>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物料供应商管理</a:t>
            </a:r>
          </a:p>
        </p:txBody>
      </p:sp>
      <p:cxnSp>
        <p:nvCxnSpPr>
          <p:cNvPr id="208" name="直接箭头连接符 207">
            <a:extLst>
              <a:ext uri="{FF2B5EF4-FFF2-40B4-BE49-F238E27FC236}">
                <a16:creationId xmlns:a16="http://schemas.microsoft.com/office/drawing/2014/main" id="{03E6C32D-6CF3-25E6-6254-92DCE3C8AAF9}"/>
              </a:ext>
            </a:extLst>
          </p:cNvPr>
          <p:cNvCxnSpPr>
            <a:stCxn id="205" idx="3"/>
          </p:cNvCxnSpPr>
          <p:nvPr/>
        </p:nvCxnSpPr>
        <p:spPr>
          <a:xfrm>
            <a:off x="9809510" y="4356640"/>
            <a:ext cx="270042" cy="0"/>
          </a:xfrm>
          <a:prstGeom prst="straightConnector1">
            <a:avLst/>
          </a:prstGeom>
          <a:noFill/>
          <a:ln w="19050" cap="flat" cmpd="sng" algn="ctr">
            <a:solidFill>
              <a:sysClr val="windowText" lastClr="000000"/>
            </a:solidFill>
            <a:prstDash val="solid"/>
            <a:miter lim="800000"/>
            <a:tailEnd type="triangle"/>
          </a:ln>
          <a:effectLst/>
        </p:spPr>
      </p:cxnSp>
      <p:sp>
        <p:nvSpPr>
          <p:cNvPr id="209" name="矩形 208">
            <a:extLst>
              <a:ext uri="{FF2B5EF4-FFF2-40B4-BE49-F238E27FC236}">
                <a16:creationId xmlns:a16="http://schemas.microsoft.com/office/drawing/2014/main" id="{A35C3AC1-22B3-CE92-B855-5DB3A45DA257}"/>
              </a:ext>
            </a:extLst>
          </p:cNvPr>
          <p:cNvSpPr/>
          <p:nvPr/>
        </p:nvSpPr>
        <p:spPr>
          <a:xfrm>
            <a:off x="7756688" y="3876903"/>
            <a:ext cx="3764247" cy="959472"/>
          </a:xfrm>
          <a:prstGeom prst="rect">
            <a:avLst/>
          </a:prstGeom>
          <a:noFill/>
          <a:ln w="19050" cap="flat" cmpd="sng" algn="ctr">
            <a:solidFill>
              <a:srgbClr val="C00000"/>
            </a:solidFill>
            <a:prstDash val="dash"/>
            <a:miter lim="800000"/>
          </a:ln>
          <a:effectLst/>
        </p:spPr>
        <p:txBody>
          <a:bodyPr rtlCol="0" anchor="ctr"/>
          <a:lstStyle/>
          <a:p>
            <a:pPr algn="ctr">
              <a:defRPr/>
            </a:pPr>
            <a:endParaRPr lang="zh-CN" altLang="en-US" sz="1050" kern="0" dirty="0">
              <a:solidFill>
                <a:prstClr val="white"/>
              </a:solidFill>
              <a:latin typeface="微软雅黑" panose="020B0703020204020201" pitchFamily="34" charset="-122"/>
              <a:ea typeface="微软雅黑" panose="020B0703020204020201" pitchFamily="34" charset="-122"/>
            </a:endParaRPr>
          </a:p>
        </p:txBody>
      </p:sp>
      <p:sp>
        <p:nvSpPr>
          <p:cNvPr id="210" name="左大括号 209">
            <a:extLst>
              <a:ext uri="{FF2B5EF4-FFF2-40B4-BE49-F238E27FC236}">
                <a16:creationId xmlns:a16="http://schemas.microsoft.com/office/drawing/2014/main" id="{37CE9CC2-AF80-3408-6640-0E274296EE1D}"/>
              </a:ext>
            </a:extLst>
          </p:cNvPr>
          <p:cNvSpPr/>
          <p:nvPr/>
        </p:nvSpPr>
        <p:spPr>
          <a:xfrm>
            <a:off x="499223" y="982693"/>
            <a:ext cx="215556" cy="27768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1" name="左大括号 210">
            <a:extLst>
              <a:ext uri="{FF2B5EF4-FFF2-40B4-BE49-F238E27FC236}">
                <a16:creationId xmlns:a16="http://schemas.microsoft.com/office/drawing/2014/main" id="{96561023-E46E-E35A-E60C-5BADEE840989}"/>
              </a:ext>
            </a:extLst>
          </p:cNvPr>
          <p:cNvSpPr/>
          <p:nvPr/>
        </p:nvSpPr>
        <p:spPr>
          <a:xfrm>
            <a:off x="499223" y="3814307"/>
            <a:ext cx="215556" cy="1025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2" name="左大括号 211">
            <a:extLst>
              <a:ext uri="{FF2B5EF4-FFF2-40B4-BE49-F238E27FC236}">
                <a16:creationId xmlns:a16="http://schemas.microsoft.com/office/drawing/2014/main" id="{5531622F-1B72-02B2-2EA8-ED757556A52E}"/>
              </a:ext>
            </a:extLst>
          </p:cNvPr>
          <p:cNvSpPr/>
          <p:nvPr/>
        </p:nvSpPr>
        <p:spPr>
          <a:xfrm>
            <a:off x="499223" y="4949688"/>
            <a:ext cx="201374" cy="143604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3" name="文本框 212">
            <a:extLst>
              <a:ext uri="{FF2B5EF4-FFF2-40B4-BE49-F238E27FC236}">
                <a16:creationId xmlns:a16="http://schemas.microsoft.com/office/drawing/2014/main" id="{FDB89047-4C1B-F820-41B1-B11E7B676EDB}"/>
              </a:ext>
            </a:extLst>
          </p:cNvPr>
          <p:cNvSpPr txBox="1"/>
          <p:nvPr/>
        </p:nvSpPr>
        <p:spPr>
          <a:xfrm>
            <a:off x="135255" y="1668780"/>
            <a:ext cx="398145" cy="1513840"/>
          </a:xfrm>
          <a:prstGeom prst="rect">
            <a:avLst/>
          </a:prstGeom>
          <a:noFill/>
        </p:spPr>
        <p:txBody>
          <a:bodyPr vert="eaVert" wrap="square" rtlCol="0">
            <a:spAutoFit/>
          </a:bodyPr>
          <a:lstStyle/>
          <a:p>
            <a:pPr algn="ctr"/>
            <a:r>
              <a:rPr lang="zh-CN" altLang="en-US" sz="1400" b="1" dirty="0">
                <a:latin typeface="微软雅黑" panose="020B0703020204020201" pitchFamily="34" charset="-122"/>
                <a:ea typeface="微软雅黑" panose="020B0703020204020201" pitchFamily="34" charset="-122"/>
              </a:rPr>
              <a:t>策略与执行管理</a:t>
            </a:r>
          </a:p>
        </p:txBody>
      </p:sp>
      <p:sp>
        <p:nvSpPr>
          <p:cNvPr id="214" name="文本框 213">
            <a:extLst>
              <a:ext uri="{FF2B5EF4-FFF2-40B4-BE49-F238E27FC236}">
                <a16:creationId xmlns:a16="http://schemas.microsoft.com/office/drawing/2014/main" id="{8C9E105D-EB0C-A30D-BF0C-9E7B4CBA43E3}"/>
              </a:ext>
            </a:extLst>
          </p:cNvPr>
          <p:cNvSpPr txBox="1"/>
          <p:nvPr/>
        </p:nvSpPr>
        <p:spPr>
          <a:xfrm>
            <a:off x="135199" y="3700079"/>
            <a:ext cx="398145" cy="1200329"/>
          </a:xfrm>
          <a:prstGeom prst="rect">
            <a:avLst/>
          </a:prstGeom>
          <a:noFill/>
        </p:spPr>
        <p:txBody>
          <a:bodyPr vert="eaVert" wrap="square" rtlCol="0">
            <a:spAutoFit/>
          </a:bodyPr>
          <a:lstStyle/>
          <a:p>
            <a:pPr algn="ctr"/>
            <a:r>
              <a:rPr lang="zh-CN" altLang="en-US" sz="1400" b="1" dirty="0">
                <a:latin typeface="微软雅黑" panose="020B0703020204020201" pitchFamily="34" charset="-122"/>
                <a:ea typeface="微软雅黑" panose="020B0703020204020201" pitchFamily="34" charset="-122"/>
              </a:rPr>
              <a:t>资源管理</a:t>
            </a:r>
          </a:p>
        </p:txBody>
      </p:sp>
      <p:sp>
        <p:nvSpPr>
          <p:cNvPr id="215" name="文本框 214">
            <a:extLst>
              <a:ext uri="{FF2B5EF4-FFF2-40B4-BE49-F238E27FC236}">
                <a16:creationId xmlns:a16="http://schemas.microsoft.com/office/drawing/2014/main" id="{96276408-8ADE-8C1C-BFAA-ECA08C40B92F}"/>
              </a:ext>
            </a:extLst>
          </p:cNvPr>
          <p:cNvSpPr txBox="1"/>
          <p:nvPr/>
        </p:nvSpPr>
        <p:spPr>
          <a:xfrm>
            <a:off x="135199" y="5067547"/>
            <a:ext cx="398145" cy="1200329"/>
          </a:xfrm>
          <a:prstGeom prst="rect">
            <a:avLst/>
          </a:prstGeom>
          <a:noFill/>
        </p:spPr>
        <p:txBody>
          <a:bodyPr vert="eaVert" wrap="square" rtlCol="0">
            <a:spAutoFit/>
          </a:bodyPr>
          <a:lstStyle/>
          <a:p>
            <a:pPr algn="ctr"/>
            <a:r>
              <a:rPr lang="zh-CN" altLang="en-US" sz="1400" b="1" dirty="0">
                <a:latin typeface="微软雅黑" panose="020B0703020204020201" pitchFamily="34" charset="-122"/>
                <a:ea typeface="微软雅黑" panose="020B0703020204020201" pitchFamily="34" charset="-122"/>
              </a:rPr>
              <a:t>传播管理</a:t>
            </a:r>
          </a:p>
        </p:txBody>
      </p:sp>
      <p:sp>
        <p:nvSpPr>
          <p:cNvPr id="216" name="矩形: 圆角 215">
            <a:extLst>
              <a:ext uri="{FF2B5EF4-FFF2-40B4-BE49-F238E27FC236}">
                <a16:creationId xmlns:a16="http://schemas.microsoft.com/office/drawing/2014/main" id="{985C5DF2-869A-0C87-CFEC-BE212DCB8A5B}"/>
              </a:ext>
            </a:extLst>
          </p:cNvPr>
          <p:cNvSpPr/>
          <p:nvPr/>
        </p:nvSpPr>
        <p:spPr>
          <a:xfrm>
            <a:off x="11781225" y="3763123"/>
            <a:ext cx="363113" cy="69701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panose="020B0703020204020201" pitchFamily="34" charset="-122"/>
                <a:ea typeface="微软雅黑" panose="020B0703020204020201" pitchFamily="34" charset="-122"/>
              </a:rPr>
              <a:t>数据反哺</a:t>
            </a:r>
          </a:p>
        </p:txBody>
      </p:sp>
      <p:sp>
        <p:nvSpPr>
          <p:cNvPr id="217" name="矩形: 圆角 29">
            <a:extLst>
              <a:ext uri="{FF2B5EF4-FFF2-40B4-BE49-F238E27FC236}">
                <a16:creationId xmlns:a16="http://schemas.microsoft.com/office/drawing/2014/main" id="{21CB7FEF-CBAA-6927-A828-5616EDD25A74}"/>
              </a:ext>
            </a:extLst>
          </p:cNvPr>
          <p:cNvSpPr/>
          <p:nvPr/>
        </p:nvSpPr>
        <p:spPr>
          <a:xfrm>
            <a:off x="4570730" y="5749925"/>
            <a:ext cx="1870710" cy="518160"/>
          </a:xfrm>
          <a:prstGeom prst="roundRect">
            <a:avLst/>
          </a:prstGeom>
          <a:solidFill>
            <a:srgbClr val="767171"/>
          </a:solidFill>
          <a:ln w="12700" cap="flat" cmpd="sng" algn="ctr">
            <a:noFill/>
            <a:prstDash val="solid"/>
            <a:miter lim="800000"/>
          </a:ln>
          <a:effectLst/>
        </p:spPr>
        <p:txBody>
          <a:bodyPr rtlCol="0" anchor="ctr"/>
          <a:lstStyle/>
          <a:p>
            <a:pPr algn="ctr">
              <a:defRPr/>
            </a:pPr>
            <a:r>
              <a:rPr lang="zh-CN" altLang="en-US" sz="1050" b="1" kern="0" dirty="0">
                <a:solidFill>
                  <a:prstClr val="white"/>
                </a:solidFill>
                <a:latin typeface="微软雅黑" panose="020B0703020204020201" pitchFamily="34" charset="-122"/>
                <a:ea typeface="微软雅黑" panose="020B0703020204020201" pitchFamily="34" charset="-122"/>
              </a:rPr>
              <a:t>内容分发库</a:t>
            </a:r>
          </a:p>
        </p:txBody>
      </p:sp>
      <p:cxnSp>
        <p:nvCxnSpPr>
          <p:cNvPr id="218" name="直接箭头连接符 217">
            <a:extLst>
              <a:ext uri="{FF2B5EF4-FFF2-40B4-BE49-F238E27FC236}">
                <a16:creationId xmlns:a16="http://schemas.microsoft.com/office/drawing/2014/main" id="{3C806AE2-C6B0-2AF2-51E5-9BCCED697A50}"/>
              </a:ext>
            </a:extLst>
          </p:cNvPr>
          <p:cNvCxnSpPr>
            <a:endCxn id="217" idx="1"/>
          </p:cNvCxnSpPr>
          <p:nvPr/>
        </p:nvCxnSpPr>
        <p:spPr>
          <a:xfrm>
            <a:off x="4261485" y="5723255"/>
            <a:ext cx="309245" cy="285750"/>
          </a:xfrm>
          <a:prstGeom prst="straightConnector1">
            <a:avLst/>
          </a:prstGeom>
          <a:noFill/>
          <a:ln w="19050" cap="flat" cmpd="sng" algn="ctr">
            <a:solidFill>
              <a:sysClr val="windowText" lastClr="000000"/>
            </a:solidFill>
            <a:prstDash val="solid"/>
            <a:miter lim="800000"/>
            <a:tailEnd type="triangle"/>
          </a:ln>
          <a:effectLst/>
        </p:spPr>
      </p:cxnSp>
      <p:cxnSp>
        <p:nvCxnSpPr>
          <p:cNvPr id="219" name="连接符: 肘形 34">
            <a:extLst>
              <a:ext uri="{FF2B5EF4-FFF2-40B4-BE49-F238E27FC236}">
                <a16:creationId xmlns:a16="http://schemas.microsoft.com/office/drawing/2014/main" id="{17F5494D-9874-A3C8-507E-8E1E1836638C}"/>
              </a:ext>
            </a:extLst>
          </p:cNvPr>
          <p:cNvCxnSpPr>
            <a:endCxn id="33" idx="1"/>
          </p:cNvCxnSpPr>
          <p:nvPr/>
        </p:nvCxnSpPr>
        <p:spPr>
          <a:xfrm flipV="1">
            <a:off x="6443980" y="5546725"/>
            <a:ext cx="509270" cy="475615"/>
          </a:xfrm>
          <a:prstGeom prst="bentConnector3">
            <a:avLst>
              <a:gd name="adj1" fmla="val 50125"/>
            </a:avLst>
          </a:prstGeom>
          <a:noFill/>
          <a:ln w="19050" cap="flat" cmpd="sng" algn="ctr">
            <a:solidFill>
              <a:sysClr val="windowText" lastClr="000000"/>
            </a:solidFill>
            <a:prstDash val="solid"/>
            <a:miter lim="800000"/>
          </a:ln>
          <a:effectLst/>
        </p:spPr>
      </p:cxnSp>
      <p:sp>
        <p:nvSpPr>
          <p:cNvPr id="220" name="矩形: 圆角 23">
            <a:extLst>
              <a:ext uri="{FF2B5EF4-FFF2-40B4-BE49-F238E27FC236}">
                <a16:creationId xmlns:a16="http://schemas.microsoft.com/office/drawing/2014/main" id="{63474749-A433-09CC-3A61-501C80D71C9F}"/>
              </a:ext>
            </a:extLst>
          </p:cNvPr>
          <p:cNvSpPr/>
          <p:nvPr/>
        </p:nvSpPr>
        <p:spPr>
          <a:xfrm>
            <a:off x="6226819" y="4085070"/>
            <a:ext cx="1335928" cy="550759"/>
          </a:xfrm>
          <a:prstGeom prst="roundRect">
            <a:avLst/>
          </a:prstGeom>
          <a:solidFill>
            <a:srgbClr val="E7E6E6">
              <a:lumMod val="50000"/>
            </a:srgbClr>
          </a:solidFill>
          <a:ln w="12700" cap="flat" cmpd="sng" algn="ctr">
            <a:noFill/>
            <a:prstDash val="solid"/>
            <a:miter lim="800000"/>
          </a:ln>
          <a:effectLst/>
        </p:spPr>
        <p:txBody>
          <a:bodyPr rtlCol="0" anchor="ctr">
            <a:noAutofit/>
          </a:bodyPr>
          <a:lstStyle/>
          <a:p>
            <a:pPr lvl="0" algn="ctr">
              <a:defRPr/>
            </a:pPr>
            <a:r>
              <a:rPr lang="zh-CN" altLang="en-US" sz="1050" b="1" kern="0" dirty="0">
                <a:solidFill>
                  <a:prstClr val="white"/>
                </a:solidFill>
                <a:latin typeface="微软雅黑" panose="020B0703020204020201" pitchFamily="34" charset="-122"/>
                <a:ea typeface="微软雅黑" panose="020B0703020204020201" pitchFamily="34" charset="-122"/>
                <a:sym typeface="+mn-ea"/>
              </a:rPr>
              <a:t>内容创意管理</a:t>
            </a:r>
          </a:p>
          <a:p>
            <a:pPr lvl="0" algn="ctr">
              <a:defRPr/>
            </a:pPr>
            <a:endParaRPr lang="zh-CN" altLang="en-US" sz="1050" b="1" kern="0" dirty="0">
              <a:solidFill>
                <a:prstClr val="white"/>
              </a:solidFill>
              <a:latin typeface="微软雅黑" panose="020B0703020204020201" pitchFamily="34" charset="-122"/>
              <a:ea typeface="微软雅黑" panose="020B0703020204020201" pitchFamily="34" charset="-122"/>
              <a:sym typeface="+mn-ea"/>
            </a:endParaRPr>
          </a:p>
        </p:txBody>
      </p:sp>
      <p:sp>
        <p:nvSpPr>
          <p:cNvPr id="221" name="文本框 220">
            <a:extLst>
              <a:ext uri="{FF2B5EF4-FFF2-40B4-BE49-F238E27FC236}">
                <a16:creationId xmlns:a16="http://schemas.microsoft.com/office/drawing/2014/main" id="{1F3ADD5C-44B3-FEC8-2689-892630CC8376}"/>
              </a:ext>
            </a:extLst>
          </p:cNvPr>
          <p:cNvSpPr txBox="1"/>
          <p:nvPr/>
        </p:nvSpPr>
        <p:spPr>
          <a:xfrm>
            <a:off x="5926860" y="4356558"/>
            <a:ext cx="1911278" cy="260350"/>
          </a:xfrm>
          <a:prstGeom prst="rect">
            <a:avLst/>
          </a:prstGeom>
          <a:noFill/>
        </p:spPr>
        <p:txBody>
          <a:bodyPr wrap="square" rtlCol="0">
            <a:spAutoFit/>
          </a:bodyPr>
          <a:lstStyle/>
          <a:p>
            <a:pPr algn="ctr"/>
            <a:r>
              <a:rPr lang="zh-CN" altLang="en-US" sz="1100" dirty="0">
                <a:solidFill>
                  <a:schemeClr val="bg1"/>
                </a:solidFill>
                <a:latin typeface="Arial" panose="020B0704020202020204"/>
                <a:ea typeface="微软雅黑" panose="020B0703020204020201" pitchFamily="34" charset="-122"/>
              </a:rPr>
              <a:t>内容生产过程管理</a:t>
            </a:r>
          </a:p>
        </p:txBody>
      </p:sp>
      <p:cxnSp>
        <p:nvCxnSpPr>
          <p:cNvPr id="222" name="直接箭头连接符 221">
            <a:extLst>
              <a:ext uri="{FF2B5EF4-FFF2-40B4-BE49-F238E27FC236}">
                <a16:creationId xmlns:a16="http://schemas.microsoft.com/office/drawing/2014/main" id="{CA309327-05D3-E79E-3D09-6C0AEBA44D48}"/>
              </a:ext>
            </a:extLst>
          </p:cNvPr>
          <p:cNvCxnSpPr/>
          <p:nvPr/>
        </p:nvCxnSpPr>
        <p:spPr>
          <a:xfrm flipV="1">
            <a:off x="5926932" y="4357193"/>
            <a:ext cx="270042" cy="7067"/>
          </a:xfrm>
          <a:prstGeom prst="straightConnector1">
            <a:avLst/>
          </a:prstGeom>
          <a:noFill/>
          <a:ln w="19050" cap="flat" cmpd="sng" algn="ctr">
            <a:solidFill>
              <a:sysClr val="windowText" lastClr="000000"/>
            </a:solidFill>
            <a:prstDash val="solid"/>
            <a:miter lim="800000"/>
            <a:headEnd type="triangle"/>
            <a:tailEnd type="none"/>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主标题为方正兰亭 , 最大30pt"/>
          <p:cNvSpPr txBox="1"/>
          <p:nvPr/>
        </p:nvSpPr>
        <p:spPr>
          <a:xfrm>
            <a:off x="1123472" y="195099"/>
            <a:ext cx="1128514"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微软雅黑" panose="020B0503020204020204" pitchFamily="34" charset="-122"/>
                <a:ea typeface="微软雅黑" panose="020B0503020204020204" pitchFamily="34" charset="-122"/>
                <a:cs typeface="FZLanTingHei-M-GBK" panose="02000000000000000000" pitchFamily="2" charset="-122"/>
              </a:rPr>
              <a:t>业务蓝图</a:t>
            </a:r>
          </a:p>
        </p:txBody>
      </p:sp>
      <p:sp>
        <p:nvSpPr>
          <p:cNvPr id="223" name="文本框 222">
            <a:extLst>
              <a:ext uri="{FF2B5EF4-FFF2-40B4-BE49-F238E27FC236}">
                <a16:creationId xmlns:a16="http://schemas.microsoft.com/office/drawing/2014/main" id="{A645ACCB-A52E-1CB0-FBD7-7743C45BFD87}"/>
              </a:ext>
            </a:extLst>
          </p:cNvPr>
          <p:cNvSpPr txBox="1"/>
          <p:nvPr/>
        </p:nvSpPr>
        <p:spPr>
          <a:xfrm>
            <a:off x="983769" y="576800"/>
            <a:ext cx="10497159" cy="738664"/>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总目标：</a:t>
            </a:r>
            <a:r>
              <a:rPr lang="zh-CN" altLang="en-US" sz="1400" b="1" dirty="0">
                <a:solidFill>
                  <a:srgbClr val="0033CC"/>
                </a:solidFill>
                <a:latin typeface="微软雅黑" panose="020B0503020204020204" pitchFamily="34" charset="-122"/>
                <a:ea typeface="微软雅黑" panose="020B0503020204020204" pitchFamily="34" charset="-122"/>
              </a:rPr>
              <a:t>建立全球统一品牌营销项目管理运营平台</a:t>
            </a:r>
            <a:r>
              <a:rPr lang="zh-CN" altLang="en-US" sz="1400" dirty="0">
                <a:latin typeface="微软雅黑" panose="020B0503020204020204" pitchFamily="34" charset="-122"/>
                <a:ea typeface="微软雅黑" panose="020B0503020204020204" pitchFamily="34" charset="-122"/>
              </a:rPr>
              <a:t>，对项目规划、立项、项目过程、结项、费用执行、投入产出进行管理并提供数字化平台工具。对业务数据进行多维度运营分析，为品牌营销项目战略规划、投放策略、费控提供改善建议，提升营销投入产出回报及营销组织协同效率，</a:t>
            </a:r>
            <a:r>
              <a:rPr lang="zh-CN" altLang="en-US" sz="1400" b="1" dirty="0">
                <a:solidFill>
                  <a:srgbClr val="0033CC"/>
                </a:solidFill>
                <a:latin typeface="微软雅黑" panose="020B0503020204020204" pitchFamily="34" charset="-122"/>
                <a:ea typeface="微软雅黑" panose="020B0503020204020204" pitchFamily="34" charset="-122"/>
              </a:rPr>
              <a:t>实现全球营销项目整体性降本增效</a:t>
            </a:r>
            <a:r>
              <a:rPr lang="zh-CN" altLang="en-US" sz="1400" dirty="0">
                <a:latin typeface="微软雅黑" panose="020B0503020204020204" pitchFamily="34" charset="-122"/>
                <a:ea typeface="微软雅黑" panose="020B0503020204020204" pitchFamily="34" charset="-122"/>
              </a:rPr>
              <a:t>。</a:t>
            </a:r>
          </a:p>
        </p:txBody>
      </p:sp>
      <p:sp>
        <p:nvSpPr>
          <p:cNvPr id="224" name="矩形 223">
            <a:extLst>
              <a:ext uri="{FF2B5EF4-FFF2-40B4-BE49-F238E27FC236}">
                <a16:creationId xmlns:a16="http://schemas.microsoft.com/office/drawing/2014/main" id="{35B23461-CD07-8CFC-429C-41F9DDBDE189}"/>
              </a:ext>
            </a:extLst>
          </p:cNvPr>
          <p:cNvSpPr/>
          <p:nvPr/>
        </p:nvSpPr>
        <p:spPr>
          <a:xfrm>
            <a:off x="124932" y="2535268"/>
            <a:ext cx="11927869" cy="730078"/>
          </a:xfrm>
          <a:prstGeom prst="rect">
            <a:avLst/>
          </a:prstGeom>
          <a:solidFill>
            <a:schemeClr val="accent4">
              <a:lumMod val="40000"/>
              <a:lumOff val="6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5" name="矩形 224">
            <a:extLst>
              <a:ext uri="{FF2B5EF4-FFF2-40B4-BE49-F238E27FC236}">
                <a16:creationId xmlns:a16="http://schemas.microsoft.com/office/drawing/2014/main" id="{2371DB77-7017-D671-83F8-6FFBD2354F03}"/>
              </a:ext>
            </a:extLst>
          </p:cNvPr>
          <p:cNvSpPr/>
          <p:nvPr/>
        </p:nvSpPr>
        <p:spPr>
          <a:xfrm>
            <a:off x="124932" y="1855505"/>
            <a:ext cx="11927869" cy="585848"/>
          </a:xfrm>
          <a:prstGeom prst="rect">
            <a:avLst/>
          </a:prstGeom>
          <a:solidFill>
            <a:schemeClr val="accent5">
              <a:lumMod val="40000"/>
              <a:lumOff val="6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6" name="文本框 225">
            <a:extLst>
              <a:ext uri="{FF2B5EF4-FFF2-40B4-BE49-F238E27FC236}">
                <a16:creationId xmlns:a16="http://schemas.microsoft.com/office/drawing/2014/main" id="{2CED6546-1970-ADDC-29FA-8D0F67F34D3B}"/>
              </a:ext>
            </a:extLst>
          </p:cNvPr>
          <p:cNvSpPr txBox="1"/>
          <p:nvPr/>
        </p:nvSpPr>
        <p:spPr>
          <a:xfrm>
            <a:off x="535848" y="2011161"/>
            <a:ext cx="149224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项目管理线</a:t>
            </a:r>
            <a:endParaRPr lang="en-US" altLang="zh-CN" b="1" dirty="0">
              <a:latin typeface="微软雅黑" panose="020B0503020204020204" pitchFamily="34" charset="-122"/>
              <a:ea typeface="微软雅黑" panose="020B0503020204020204" pitchFamily="34" charset="-122"/>
            </a:endParaRPr>
          </a:p>
        </p:txBody>
      </p:sp>
      <p:sp>
        <p:nvSpPr>
          <p:cNvPr id="227" name="文本框 226">
            <a:extLst>
              <a:ext uri="{FF2B5EF4-FFF2-40B4-BE49-F238E27FC236}">
                <a16:creationId xmlns:a16="http://schemas.microsoft.com/office/drawing/2014/main" id="{AE814771-D7C8-9720-9188-C00EDCFDC3B6}"/>
              </a:ext>
            </a:extLst>
          </p:cNvPr>
          <p:cNvSpPr txBox="1"/>
          <p:nvPr/>
        </p:nvSpPr>
        <p:spPr>
          <a:xfrm>
            <a:off x="528982" y="2720254"/>
            <a:ext cx="149224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费用管理线</a:t>
            </a:r>
            <a:endParaRPr lang="en-US" altLang="zh-CN" b="1" dirty="0">
              <a:latin typeface="微软雅黑" panose="020B0503020204020204" pitchFamily="34" charset="-122"/>
              <a:ea typeface="微软雅黑" panose="020B0503020204020204" pitchFamily="34" charset="-122"/>
            </a:endParaRPr>
          </a:p>
        </p:txBody>
      </p:sp>
      <p:sp>
        <p:nvSpPr>
          <p:cNvPr id="228" name="文本框 227">
            <a:extLst>
              <a:ext uri="{FF2B5EF4-FFF2-40B4-BE49-F238E27FC236}">
                <a16:creationId xmlns:a16="http://schemas.microsoft.com/office/drawing/2014/main" id="{0D2D55C7-06FB-575C-D0B0-25666409CDF5}"/>
              </a:ext>
            </a:extLst>
          </p:cNvPr>
          <p:cNvSpPr txBox="1"/>
          <p:nvPr/>
        </p:nvSpPr>
        <p:spPr>
          <a:xfrm>
            <a:off x="103892" y="6103771"/>
            <a:ext cx="11927869" cy="553998"/>
          </a:xfrm>
          <a:prstGeom prst="rect">
            <a:avLst/>
          </a:prstGeom>
          <a:solidFill>
            <a:schemeClr val="bg1">
              <a:lumMod val="95000"/>
            </a:schemeClr>
          </a:solidFill>
        </p:spPr>
        <p:txBody>
          <a:bodyPr wrap="square">
            <a:spAutoFit/>
          </a:bodyPr>
          <a:lstStyle/>
          <a:p>
            <a:r>
              <a:rPr lang="en-US" altLang="zh-CN" sz="1400" b="1" u="sng" dirty="0">
                <a:latin typeface="微软雅黑" panose="020B0503020204020204" pitchFamily="34" charset="-122"/>
                <a:ea typeface="微软雅黑" panose="020B0503020204020204" pitchFamily="34" charset="-122"/>
              </a:rPr>
              <a:t>MPM</a:t>
            </a:r>
            <a:r>
              <a:rPr lang="zh-CN" altLang="en-US" sz="1400" b="1" u="sng" dirty="0">
                <a:latin typeface="微软雅黑" panose="020B0503020204020204" pitchFamily="34" charset="-122"/>
                <a:ea typeface="微软雅黑" panose="020B0503020204020204" pitchFamily="34" charset="-122"/>
              </a:rPr>
              <a:t>与财务体系平台打通，作为枢纽，实现</a:t>
            </a:r>
            <a:r>
              <a:rPr lang="en-US" altLang="zh-CN" sz="1600" b="1" u="sng" dirty="0">
                <a:solidFill>
                  <a:srgbClr val="FF0000"/>
                </a:solidFill>
                <a:latin typeface="微软雅黑" panose="020B0503020204020204" pitchFamily="34" charset="-122"/>
                <a:ea typeface="微软雅黑" panose="020B0503020204020204" pitchFamily="34" charset="-122"/>
              </a:rPr>
              <a:t>5</a:t>
            </a:r>
            <a:r>
              <a:rPr lang="zh-CN" altLang="en-US" sz="1600" b="1" u="sng" dirty="0">
                <a:solidFill>
                  <a:srgbClr val="FF0000"/>
                </a:solidFill>
                <a:latin typeface="微软雅黑" panose="020B0503020204020204" pitchFamily="34" charset="-122"/>
                <a:ea typeface="微软雅黑" panose="020B0503020204020204" pitchFamily="34" charset="-122"/>
              </a:rPr>
              <a:t>个</a:t>
            </a:r>
            <a:r>
              <a:rPr lang="zh-CN" altLang="en-US" sz="1400" b="1" u="sng" dirty="0">
                <a:latin typeface="微软雅黑" panose="020B0503020204020204" pitchFamily="34" charset="-122"/>
                <a:ea typeface="微软雅黑" panose="020B0503020204020204" pitchFamily="34" charset="-122"/>
              </a:rPr>
              <a:t>数字化平台联动</a:t>
            </a:r>
            <a:r>
              <a:rPr lang="zh-CN" altLang="en-US" sz="1400" b="1" dirty="0">
                <a:latin typeface="微软雅黑" panose="020B0503020204020204" pitchFamily="34" charset="-122"/>
                <a:ea typeface="微软雅黑" panose="020B0503020204020204" pitchFamily="34" charset="-122"/>
              </a:rPr>
              <a:t>。项目编码作为</a:t>
            </a:r>
            <a:r>
              <a:rPr lang="zh-CN" altLang="en-US" sz="1400" b="1" dirty="0">
                <a:solidFill>
                  <a:srgbClr val="0033CC"/>
                </a:solidFill>
                <a:latin typeface="微软雅黑" panose="020B0503020204020204" pitchFamily="34" charset="-122"/>
                <a:ea typeface="微软雅黑" panose="020B0503020204020204" pitchFamily="34" charset="-122"/>
              </a:rPr>
              <a:t>统一身份识别证，“一码到底”拉通项目费用管理全流程</a:t>
            </a:r>
            <a:r>
              <a:rPr lang="zh-CN" altLang="en-US" sz="1400" b="1" dirty="0">
                <a:latin typeface="微软雅黑" panose="020B0503020204020204" pitchFamily="34" charset="-122"/>
                <a:ea typeface="微软雅黑" panose="020B0503020204020204" pitchFamily="34" charset="-122"/>
              </a:rPr>
              <a:t>（预算编制、费用申请、费用报销、费用核算），保证项目使用费用</a:t>
            </a:r>
            <a:r>
              <a:rPr lang="zh-CN" altLang="en-US" sz="1400" b="1" dirty="0">
                <a:solidFill>
                  <a:srgbClr val="0033CC"/>
                </a:solidFill>
                <a:latin typeface="微软雅黑" panose="020B0503020204020204" pitchFamily="34" charset="-122"/>
                <a:ea typeface="微软雅黑" panose="020B0503020204020204" pitchFamily="34" charset="-122"/>
              </a:rPr>
              <a:t>数据一脉相承、对应准确</a:t>
            </a:r>
            <a:r>
              <a:rPr lang="zh-CN" altLang="en-US" sz="1400" b="1" dirty="0">
                <a:latin typeface="微软雅黑" panose="020B0503020204020204" pitchFamily="34" charset="-122"/>
                <a:ea typeface="微软雅黑" panose="020B0503020204020204" pitchFamily="34" charset="-122"/>
              </a:rPr>
              <a:t>，实现</a:t>
            </a:r>
            <a:r>
              <a:rPr lang="zh-CN" altLang="en-US" sz="1400" b="1" dirty="0">
                <a:solidFill>
                  <a:srgbClr val="FF0000"/>
                </a:solidFill>
                <a:latin typeface="微软雅黑" panose="020B0503020204020204" pitchFamily="34" charset="-122"/>
                <a:ea typeface="微软雅黑" panose="020B0503020204020204" pitchFamily="34" charset="-122"/>
              </a:rPr>
              <a:t>项目级颗粒度</a:t>
            </a:r>
            <a:r>
              <a:rPr lang="zh-CN" altLang="en-US" sz="1400" b="1" dirty="0">
                <a:latin typeface="微软雅黑" panose="020B0503020204020204" pitchFamily="34" charset="-122"/>
                <a:ea typeface="微软雅黑" panose="020B0503020204020204" pitchFamily="34" charset="-122"/>
              </a:rPr>
              <a:t>的预算执行偏差分析，支撑经营分析及决策。</a:t>
            </a:r>
            <a:endParaRPr lang="en-US" altLang="zh-CN" sz="1400" b="1" dirty="0">
              <a:latin typeface="微软雅黑" panose="020B0503020204020204" pitchFamily="34" charset="-122"/>
              <a:ea typeface="微软雅黑" panose="020B0503020204020204" pitchFamily="34" charset="-122"/>
            </a:endParaRPr>
          </a:p>
        </p:txBody>
      </p:sp>
      <p:sp>
        <p:nvSpPr>
          <p:cNvPr id="229" name="矩形 228">
            <a:extLst>
              <a:ext uri="{FF2B5EF4-FFF2-40B4-BE49-F238E27FC236}">
                <a16:creationId xmlns:a16="http://schemas.microsoft.com/office/drawing/2014/main" id="{62555218-A779-40B2-F568-8E01ECCF47F6}"/>
              </a:ext>
            </a:extLst>
          </p:cNvPr>
          <p:cNvSpPr/>
          <p:nvPr/>
        </p:nvSpPr>
        <p:spPr>
          <a:xfrm>
            <a:off x="6768953" y="2698015"/>
            <a:ext cx="1302760" cy="371922"/>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推广费申请</a:t>
            </a:r>
          </a:p>
        </p:txBody>
      </p:sp>
      <p:sp>
        <p:nvSpPr>
          <p:cNvPr id="230" name="矩形 229">
            <a:extLst>
              <a:ext uri="{FF2B5EF4-FFF2-40B4-BE49-F238E27FC236}">
                <a16:creationId xmlns:a16="http://schemas.microsoft.com/office/drawing/2014/main" id="{16F78E34-9415-9C0C-C18E-BD4B4C6CA38D}"/>
              </a:ext>
            </a:extLst>
          </p:cNvPr>
          <p:cNvSpPr/>
          <p:nvPr/>
        </p:nvSpPr>
        <p:spPr>
          <a:xfrm>
            <a:off x="8125164" y="2697557"/>
            <a:ext cx="1228078" cy="371922"/>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推广费报销</a:t>
            </a:r>
          </a:p>
        </p:txBody>
      </p:sp>
      <p:sp>
        <p:nvSpPr>
          <p:cNvPr id="231" name="矩形 230">
            <a:extLst>
              <a:ext uri="{FF2B5EF4-FFF2-40B4-BE49-F238E27FC236}">
                <a16:creationId xmlns:a16="http://schemas.microsoft.com/office/drawing/2014/main" id="{4E71D00F-0539-7D02-2834-20FC36138D9B}"/>
              </a:ext>
            </a:extLst>
          </p:cNvPr>
          <p:cNvSpPr/>
          <p:nvPr/>
        </p:nvSpPr>
        <p:spPr>
          <a:xfrm>
            <a:off x="6712366" y="1974213"/>
            <a:ext cx="2640875" cy="370918"/>
          </a:xfrm>
          <a:prstGeom prst="rec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过程管理</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32" name="流程图: 可选过程 231">
            <a:extLst>
              <a:ext uri="{FF2B5EF4-FFF2-40B4-BE49-F238E27FC236}">
                <a16:creationId xmlns:a16="http://schemas.microsoft.com/office/drawing/2014/main" id="{03BE726B-D2E9-1861-5E51-4319D6591FB1}"/>
              </a:ext>
            </a:extLst>
          </p:cNvPr>
          <p:cNvSpPr/>
          <p:nvPr/>
        </p:nvSpPr>
        <p:spPr>
          <a:xfrm>
            <a:off x="4037175" y="1308273"/>
            <a:ext cx="1038168" cy="319282"/>
          </a:xfrm>
          <a:prstGeom prst="flowChartAlternate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rgbClr val="00B050"/>
                </a:solidFill>
                <a:latin typeface="微软雅黑" panose="020B0503020204020204" pitchFamily="34" charset="-122"/>
                <a:ea typeface="微软雅黑" panose="020B0503020204020204" pitchFamily="34" charset="-122"/>
              </a:rPr>
              <a:t>《</a:t>
            </a:r>
            <a:r>
              <a:rPr lang="zh-CN" altLang="en-US" sz="900" b="1" dirty="0">
                <a:solidFill>
                  <a:srgbClr val="00B050"/>
                </a:solidFill>
                <a:latin typeface="微软雅黑" panose="020B0503020204020204" pitchFamily="34" charset="-122"/>
                <a:ea typeface="微软雅黑" panose="020B0503020204020204" pitchFamily="34" charset="-122"/>
              </a:rPr>
              <a:t>品牌指标体系</a:t>
            </a:r>
            <a:r>
              <a:rPr lang="en-US" altLang="zh-CN" sz="900" b="1" dirty="0">
                <a:solidFill>
                  <a:srgbClr val="00B050"/>
                </a:solidFill>
                <a:latin typeface="微软雅黑" panose="020B0503020204020204" pitchFamily="34" charset="-122"/>
                <a:ea typeface="微软雅黑" panose="020B0503020204020204" pitchFamily="34" charset="-122"/>
              </a:rPr>
              <a:t>》</a:t>
            </a:r>
          </a:p>
          <a:p>
            <a:pPr algn="ctr"/>
            <a:r>
              <a:rPr lang="en-US" altLang="zh-CN" sz="900" b="1" dirty="0">
                <a:solidFill>
                  <a:srgbClr val="00B050"/>
                </a:solidFill>
                <a:latin typeface="微软雅黑" panose="020B0503020204020204" pitchFamily="34" charset="-122"/>
                <a:ea typeface="微软雅黑" panose="020B0503020204020204" pitchFamily="34" charset="-122"/>
              </a:rPr>
              <a:t>KPI</a:t>
            </a:r>
            <a:r>
              <a:rPr lang="zh-CN" altLang="en-US" sz="900" b="1" dirty="0">
                <a:solidFill>
                  <a:srgbClr val="00B050"/>
                </a:solidFill>
                <a:latin typeface="微软雅黑" panose="020B0503020204020204" pitchFamily="34" charset="-122"/>
                <a:ea typeface="微软雅黑" panose="020B0503020204020204" pitchFamily="34" charset="-122"/>
              </a:rPr>
              <a:t>设定</a:t>
            </a:r>
          </a:p>
        </p:txBody>
      </p:sp>
      <p:sp>
        <p:nvSpPr>
          <p:cNvPr id="233" name="矩形 232">
            <a:extLst>
              <a:ext uri="{FF2B5EF4-FFF2-40B4-BE49-F238E27FC236}">
                <a16:creationId xmlns:a16="http://schemas.microsoft.com/office/drawing/2014/main" id="{1DA93CF4-9259-CE24-70E9-D406B3FDFC96}"/>
              </a:ext>
            </a:extLst>
          </p:cNvPr>
          <p:cNvSpPr/>
          <p:nvPr/>
        </p:nvSpPr>
        <p:spPr>
          <a:xfrm>
            <a:off x="2398286" y="1964112"/>
            <a:ext cx="1951196" cy="375979"/>
          </a:xfrm>
          <a:prstGeom prst="rec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预算管理</a:t>
            </a:r>
          </a:p>
        </p:txBody>
      </p:sp>
      <p:sp>
        <p:nvSpPr>
          <p:cNvPr id="234" name="矩形 233">
            <a:extLst>
              <a:ext uri="{FF2B5EF4-FFF2-40B4-BE49-F238E27FC236}">
                <a16:creationId xmlns:a16="http://schemas.microsoft.com/office/drawing/2014/main" id="{44B9B1D4-5C08-85C6-74A9-DDC2D0440448}"/>
              </a:ext>
            </a:extLst>
          </p:cNvPr>
          <p:cNvSpPr/>
          <p:nvPr/>
        </p:nvSpPr>
        <p:spPr>
          <a:xfrm>
            <a:off x="2387226" y="2695265"/>
            <a:ext cx="1958944" cy="406101"/>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推广费预算编制</a:t>
            </a:r>
          </a:p>
        </p:txBody>
      </p:sp>
      <p:cxnSp>
        <p:nvCxnSpPr>
          <p:cNvPr id="235" name="直接箭头连接符 234">
            <a:extLst>
              <a:ext uri="{FF2B5EF4-FFF2-40B4-BE49-F238E27FC236}">
                <a16:creationId xmlns:a16="http://schemas.microsoft.com/office/drawing/2014/main" id="{B07E54A8-0348-4A24-4C91-EFCEA81C804E}"/>
              </a:ext>
            </a:extLst>
          </p:cNvPr>
          <p:cNvCxnSpPr>
            <a:cxnSpLocks/>
            <a:stCxn id="232" idx="3"/>
          </p:cNvCxnSpPr>
          <p:nvPr/>
        </p:nvCxnSpPr>
        <p:spPr>
          <a:xfrm>
            <a:off x="5075343" y="1467914"/>
            <a:ext cx="219982" cy="18309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6" name="流程图: 可选过程 235">
            <a:extLst>
              <a:ext uri="{FF2B5EF4-FFF2-40B4-BE49-F238E27FC236}">
                <a16:creationId xmlns:a16="http://schemas.microsoft.com/office/drawing/2014/main" id="{B282780B-8436-00BF-2B79-569FB553F0F1}"/>
              </a:ext>
            </a:extLst>
          </p:cNvPr>
          <p:cNvSpPr/>
          <p:nvPr/>
        </p:nvSpPr>
        <p:spPr>
          <a:xfrm>
            <a:off x="11297190" y="1121898"/>
            <a:ext cx="876053" cy="355365"/>
          </a:xfrm>
          <a:prstGeom prst="flowChartAlternate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rgbClr val="00B050"/>
                </a:solidFill>
                <a:latin typeface="微软雅黑" panose="020B0503020204020204" pitchFamily="34" charset="-122"/>
                <a:ea typeface="微软雅黑" panose="020B0503020204020204" pitchFamily="34" charset="-122"/>
              </a:rPr>
              <a:t>《</a:t>
            </a:r>
            <a:r>
              <a:rPr lang="zh-CN" altLang="en-US" sz="800" b="1" dirty="0">
                <a:solidFill>
                  <a:srgbClr val="00B050"/>
                </a:solidFill>
                <a:latin typeface="微软雅黑" panose="020B0503020204020204" pitchFamily="34" charset="-122"/>
                <a:ea typeface="微软雅黑" panose="020B0503020204020204" pitchFamily="34" charset="-122"/>
              </a:rPr>
              <a:t>品牌指标效果评估体系</a:t>
            </a:r>
            <a:r>
              <a:rPr lang="en-US" altLang="zh-CN" sz="800" b="1" dirty="0">
                <a:solidFill>
                  <a:srgbClr val="00B050"/>
                </a:solidFill>
                <a:latin typeface="微软雅黑" panose="020B0503020204020204" pitchFamily="34" charset="-122"/>
                <a:ea typeface="微软雅黑" panose="020B0503020204020204" pitchFamily="34" charset="-122"/>
              </a:rPr>
              <a:t>》</a:t>
            </a:r>
          </a:p>
          <a:p>
            <a:pPr algn="ctr"/>
            <a:r>
              <a:rPr lang="en-US" altLang="zh-CN" sz="800" b="1" dirty="0">
                <a:solidFill>
                  <a:srgbClr val="00B050"/>
                </a:solidFill>
                <a:latin typeface="微软雅黑" panose="020B0503020204020204" pitchFamily="34" charset="-122"/>
                <a:ea typeface="微软雅黑" panose="020B0503020204020204" pitchFamily="34" charset="-122"/>
              </a:rPr>
              <a:t>ROI</a:t>
            </a:r>
            <a:r>
              <a:rPr lang="zh-CN" altLang="en-US" sz="800" b="1" dirty="0">
                <a:solidFill>
                  <a:srgbClr val="00B050"/>
                </a:solidFill>
                <a:latin typeface="微软雅黑" panose="020B0503020204020204" pitchFamily="34" charset="-122"/>
                <a:ea typeface="微软雅黑" panose="020B0503020204020204" pitchFamily="34" charset="-122"/>
              </a:rPr>
              <a:t>评估</a:t>
            </a:r>
          </a:p>
        </p:txBody>
      </p:sp>
      <p:sp>
        <p:nvSpPr>
          <p:cNvPr id="237" name="矩形 236">
            <a:extLst>
              <a:ext uri="{FF2B5EF4-FFF2-40B4-BE49-F238E27FC236}">
                <a16:creationId xmlns:a16="http://schemas.microsoft.com/office/drawing/2014/main" id="{CD8A722B-71B1-2B2B-ECD8-912AEA687767}"/>
              </a:ext>
            </a:extLst>
          </p:cNvPr>
          <p:cNvSpPr/>
          <p:nvPr/>
        </p:nvSpPr>
        <p:spPr>
          <a:xfrm>
            <a:off x="9647387" y="1994991"/>
            <a:ext cx="2199662" cy="370919"/>
          </a:xfrm>
          <a:prstGeom prst="rec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结项管理</a:t>
            </a:r>
          </a:p>
        </p:txBody>
      </p:sp>
      <p:sp>
        <p:nvSpPr>
          <p:cNvPr id="238" name="矩形 237">
            <a:extLst>
              <a:ext uri="{FF2B5EF4-FFF2-40B4-BE49-F238E27FC236}">
                <a16:creationId xmlns:a16="http://schemas.microsoft.com/office/drawing/2014/main" id="{62BB41B8-1337-FBDF-82F9-D98B436F1AB5}"/>
              </a:ext>
            </a:extLst>
          </p:cNvPr>
          <p:cNvSpPr/>
          <p:nvPr/>
        </p:nvSpPr>
        <p:spPr>
          <a:xfrm>
            <a:off x="9698186" y="2708224"/>
            <a:ext cx="2205887" cy="361256"/>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推广费核算</a:t>
            </a:r>
          </a:p>
        </p:txBody>
      </p:sp>
      <p:cxnSp>
        <p:nvCxnSpPr>
          <p:cNvPr id="239" name="直接箭头连接符 238">
            <a:extLst>
              <a:ext uri="{FF2B5EF4-FFF2-40B4-BE49-F238E27FC236}">
                <a16:creationId xmlns:a16="http://schemas.microsoft.com/office/drawing/2014/main" id="{289C48F1-5719-3571-C3FC-2F9D26747FEF}"/>
              </a:ext>
            </a:extLst>
          </p:cNvPr>
          <p:cNvCxnSpPr>
            <a:cxnSpLocks/>
          </p:cNvCxnSpPr>
          <p:nvPr/>
        </p:nvCxnSpPr>
        <p:spPr>
          <a:xfrm flipH="1">
            <a:off x="11354572" y="1448073"/>
            <a:ext cx="290907" cy="1794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矩形 239">
            <a:extLst>
              <a:ext uri="{FF2B5EF4-FFF2-40B4-BE49-F238E27FC236}">
                <a16:creationId xmlns:a16="http://schemas.microsoft.com/office/drawing/2014/main" id="{C53273E5-31C0-8206-5DAE-023C59504B77}"/>
              </a:ext>
            </a:extLst>
          </p:cNvPr>
          <p:cNvSpPr/>
          <p:nvPr/>
        </p:nvSpPr>
        <p:spPr>
          <a:xfrm>
            <a:off x="4569756" y="1960439"/>
            <a:ext cx="1985000" cy="375979"/>
          </a:xfrm>
          <a:prstGeom prst="rec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立项管理</a:t>
            </a:r>
          </a:p>
        </p:txBody>
      </p:sp>
      <p:sp>
        <p:nvSpPr>
          <p:cNvPr id="241" name="矩形 240">
            <a:extLst>
              <a:ext uri="{FF2B5EF4-FFF2-40B4-BE49-F238E27FC236}">
                <a16:creationId xmlns:a16="http://schemas.microsoft.com/office/drawing/2014/main" id="{AB283797-B50D-9F66-5A2D-000E6A70CD36}"/>
              </a:ext>
            </a:extLst>
          </p:cNvPr>
          <p:cNvSpPr/>
          <p:nvPr/>
        </p:nvSpPr>
        <p:spPr>
          <a:xfrm>
            <a:off x="4521520" y="2708223"/>
            <a:ext cx="2033236" cy="372364"/>
          </a:xfrm>
          <a:prstGeom prst="rect">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推广费预提</a:t>
            </a:r>
          </a:p>
        </p:txBody>
      </p:sp>
      <p:grpSp>
        <p:nvGrpSpPr>
          <p:cNvPr id="242" name="组合 241">
            <a:extLst>
              <a:ext uri="{FF2B5EF4-FFF2-40B4-BE49-F238E27FC236}">
                <a16:creationId xmlns:a16="http://schemas.microsoft.com/office/drawing/2014/main" id="{25FC7208-1A9F-99FC-1F4A-AE804D6792A5}"/>
              </a:ext>
            </a:extLst>
          </p:cNvPr>
          <p:cNvGrpSpPr/>
          <p:nvPr/>
        </p:nvGrpSpPr>
        <p:grpSpPr>
          <a:xfrm>
            <a:off x="44603" y="3368235"/>
            <a:ext cx="12008198" cy="1121203"/>
            <a:chOff x="44604" y="4674339"/>
            <a:chExt cx="12008198" cy="1121203"/>
          </a:xfrm>
        </p:grpSpPr>
        <p:sp>
          <p:nvSpPr>
            <p:cNvPr id="243" name="矩形 242">
              <a:extLst>
                <a:ext uri="{FF2B5EF4-FFF2-40B4-BE49-F238E27FC236}">
                  <a16:creationId xmlns:a16="http://schemas.microsoft.com/office/drawing/2014/main" id="{01E83643-822D-FC8E-3F27-2D48B07A0B0C}"/>
                </a:ext>
              </a:extLst>
            </p:cNvPr>
            <p:cNvSpPr/>
            <p:nvPr/>
          </p:nvSpPr>
          <p:spPr>
            <a:xfrm>
              <a:off x="124933" y="4674339"/>
              <a:ext cx="11927869" cy="1121203"/>
            </a:xfrm>
            <a:prstGeom prst="rect">
              <a:avLst/>
            </a:prstGeom>
            <a:solidFill>
              <a:schemeClr val="bg1">
                <a:lumMod val="8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4" name="文本框 243">
              <a:extLst>
                <a:ext uri="{FF2B5EF4-FFF2-40B4-BE49-F238E27FC236}">
                  <a16:creationId xmlns:a16="http://schemas.microsoft.com/office/drawing/2014/main" id="{48E541D9-D3A5-2820-85AD-57E26EB22186}"/>
                </a:ext>
              </a:extLst>
            </p:cNvPr>
            <p:cNvSpPr txBox="1"/>
            <p:nvPr/>
          </p:nvSpPr>
          <p:spPr>
            <a:xfrm>
              <a:off x="44604" y="4814895"/>
              <a:ext cx="2369187" cy="584775"/>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运营管理支撑线</a:t>
              </a:r>
              <a:endParaRPr lang="en-US" altLang="zh-CN" b="1" dirty="0">
                <a:latin typeface="微软雅黑" panose="020B0503020204020204" pitchFamily="34" charset="-122"/>
                <a:ea typeface="微软雅黑" panose="020B0503020204020204" pitchFamily="34" charset="-122"/>
              </a:endParaRPr>
            </a:p>
            <a:p>
              <a:pPr algn="ctr"/>
              <a:r>
                <a:rPr lang="zh-CN" altLang="en-US" sz="1400" b="1" u="sng" dirty="0">
                  <a:solidFill>
                    <a:srgbClr val="FF0000"/>
                  </a:solidFill>
                  <a:latin typeface="微软雅黑" panose="020B0503020204020204" pitchFamily="34" charset="-122"/>
                  <a:ea typeface="微软雅黑" panose="020B0503020204020204" pitchFamily="34" charset="-122"/>
                </a:rPr>
                <a:t>经营决策分析</a:t>
              </a:r>
              <a:endParaRPr lang="en-US" altLang="zh-CN" sz="1400" b="1" u="sng" dirty="0">
                <a:solidFill>
                  <a:srgbClr val="FF0000"/>
                </a:solidFill>
                <a:latin typeface="微软雅黑" panose="020B0503020204020204" pitchFamily="34" charset="-122"/>
                <a:ea typeface="微软雅黑" panose="020B0503020204020204" pitchFamily="34" charset="-122"/>
              </a:endParaRPr>
            </a:p>
          </p:txBody>
        </p:sp>
        <p:sp>
          <p:nvSpPr>
            <p:cNvPr id="245" name="矩形 244">
              <a:extLst>
                <a:ext uri="{FF2B5EF4-FFF2-40B4-BE49-F238E27FC236}">
                  <a16:creationId xmlns:a16="http://schemas.microsoft.com/office/drawing/2014/main" id="{E6DA0AC3-7C12-A6F3-90F8-F20E6021E8C8}"/>
                </a:ext>
              </a:extLst>
            </p:cNvPr>
            <p:cNvSpPr/>
            <p:nvPr/>
          </p:nvSpPr>
          <p:spPr>
            <a:xfrm>
              <a:off x="2450128" y="5421150"/>
              <a:ext cx="9474329" cy="310031"/>
            </a:xfrm>
            <a:prstGeom prst="rect">
              <a:avLst/>
            </a:prstGeom>
            <a:solidFill>
              <a:schemeClr val="tx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《TCL</a:t>
              </a:r>
              <a:r>
                <a:rPr lang="zh-CN" altLang="en-US" sz="1600" b="1" dirty="0">
                  <a:solidFill>
                    <a:schemeClr val="bg1"/>
                  </a:solidFill>
                  <a:latin typeface="微软雅黑" panose="020B0503020204020204" pitchFamily="34" charset="-122"/>
                  <a:ea typeface="微软雅黑" panose="020B0503020204020204" pitchFamily="34" charset="-122"/>
                </a:rPr>
                <a:t>实业品牌营销项目管理流程规范</a:t>
              </a:r>
              <a:r>
                <a:rPr lang="en-US" altLang="zh-CN" sz="1600" b="1" dirty="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46" name="组合 245">
              <a:extLst>
                <a:ext uri="{FF2B5EF4-FFF2-40B4-BE49-F238E27FC236}">
                  <a16:creationId xmlns:a16="http://schemas.microsoft.com/office/drawing/2014/main" id="{A534DB99-175B-DE91-EA81-285D68F48DE1}"/>
                </a:ext>
              </a:extLst>
            </p:cNvPr>
            <p:cNvGrpSpPr/>
            <p:nvPr/>
          </p:nvGrpSpPr>
          <p:grpSpPr>
            <a:xfrm>
              <a:off x="6799495" y="4725557"/>
              <a:ext cx="2608304" cy="463041"/>
              <a:chOff x="5772349" y="4902454"/>
              <a:chExt cx="3490684" cy="463041"/>
            </a:xfrm>
          </p:grpSpPr>
          <p:sp>
            <p:nvSpPr>
              <p:cNvPr id="251" name="矩形 250">
                <a:extLst>
                  <a:ext uri="{FF2B5EF4-FFF2-40B4-BE49-F238E27FC236}">
                    <a16:creationId xmlns:a16="http://schemas.microsoft.com/office/drawing/2014/main" id="{32057EE8-CC51-C2CF-26BC-E4769C6A64D3}"/>
                  </a:ext>
                </a:extLst>
              </p:cNvPr>
              <p:cNvSpPr/>
              <p:nvPr/>
            </p:nvSpPr>
            <p:spPr>
              <a:xfrm>
                <a:off x="5772350" y="4902454"/>
                <a:ext cx="3490683" cy="184462"/>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品牌营销项目及费用管理季报</a:t>
                </a: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52" name="矩形 251">
                <a:extLst>
                  <a:ext uri="{FF2B5EF4-FFF2-40B4-BE49-F238E27FC236}">
                    <a16:creationId xmlns:a16="http://schemas.microsoft.com/office/drawing/2014/main" id="{B5335A1E-85E9-23AE-5CB5-F7308A588488}"/>
                  </a:ext>
                </a:extLst>
              </p:cNvPr>
              <p:cNvSpPr/>
              <p:nvPr/>
            </p:nvSpPr>
            <p:spPr>
              <a:xfrm>
                <a:off x="5772349" y="5137531"/>
                <a:ext cx="3490683" cy="227964"/>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anose="020B0503020204020204" pitchFamily="34" charset="-122"/>
                    <a:ea typeface="微软雅黑" panose="020B0503020204020204" pitchFamily="34" charset="-122"/>
                  </a:rPr>
                  <a:t>例会：营销项目预算执行分析季度会议</a:t>
                </a:r>
              </a:p>
            </p:txBody>
          </p:sp>
        </p:grpSp>
        <p:sp>
          <p:nvSpPr>
            <p:cNvPr id="247" name="矩形 246">
              <a:extLst>
                <a:ext uri="{FF2B5EF4-FFF2-40B4-BE49-F238E27FC236}">
                  <a16:creationId xmlns:a16="http://schemas.microsoft.com/office/drawing/2014/main" id="{A962E1C6-FE64-D1C9-1310-3FAF3935E007}"/>
                </a:ext>
              </a:extLst>
            </p:cNvPr>
            <p:cNvSpPr/>
            <p:nvPr/>
          </p:nvSpPr>
          <p:spPr>
            <a:xfrm>
              <a:off x="2398286" y="5138783"/>
              <a:ext cx="1947884" cy="217375"/>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solidFill>
                    <a:schemeClr val="tx1"/>
                  </a:solidFill>
                  <a:latin typeface="微软雅黑" panose="020B0503020204020204" pitchFamily="34" charset="-122"/>
                  <a:ea typeface="微软雅黑" panose="020B0503020204020204" pitchFamily="34" charset="-122"/>
                </a:rPr>
                <a:t>《</a:t>
              </a:r>
              <a:r>
                <a:rPr lang="zh-CN" altLang="en-US" sz="900" b="1" dirty="0">
                  <a:solidFill>
                    <a:schemeClr val="tx1"/>
                  </a:solidFill>
                  <a:latin typeface="微软雅黑" panose="020B0503020204020204" pitchFamily="34" charset="-122"/>
                  <a:ea typeface="微软雅黑" panose="020B0503020204020204" pitchFamily="34" charset="-122"/>
                </a:rPr>
                <a:t>统一推广费会计科目（</a:t>
              </a:r>
              <a:r>
                <a:rPr lang="en-US" altLang="zh-CN" sz="900" b="1" dirty="0">
                  <a:solidFill>
                    <a:schemeClr val="tx1"/>
                  </a:solidFill>
                  <a:latin typeface="微软雅黑" panose="020B0503020204020204" pitchFamily="34" charset="-122"/>
                  <a:ea typeface="微软雅黑" panose="020B0503020204020204" pitchFamily="34" charset="-122"/>
                </a:rPr>
                <a:t>L1-L4</a:t>
              </a:r>
              <a:r>
                <a:rPr lang="zh-CN" altLang="en-US" sz="900" b="1" dirty="0">
                  <a:solidFill>
                    <a:schemeClr val="tx1"/>
                  </a:solidFill>
                  <a:latin typeface="微软雅黑" panose="020B0503020204020204" pitchFamily="34" charset="-122"/>
                  <a:ea typeface="微软雅黑" panose="020B0503020204020204" pitchFamily="34" charset="-122"/>
                </a:rPr>
                <a:t>）</a:t>
              </a:r>
              <a:r>
                <a:rPr lang="en-US" altLang="zh-CN" sz="900" b="1" dirty="0">
                  <a:solidFill>
                    <a:schemeClr val="tx1"/>
                  </a:solidFill>
                  <a:latin typeface="微软雅黑" panose="020B0503020204020204" pitchFamily="34" charset="-122"/>
                  <a:ea typeface="微软雅黑" panose="020B0503020204020204" pitchFamily="34" charset="-122"/>
                </a:rPr>
                <a:t>》</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sp>
          <p:nvSpPr>
            <p:cNvPr id="248" name="矩形 247">
              <a:extLst>
                <a:ext uri="{FF2B5EF4-FFF2-40B4-BE49-F238E27FC236}">
                  <a16:creationId xmlns:a16="http://schemas.microsoft.com/office/drawing/2014/main" id="{B344BC72-FA45-6D15-3804-289FD80147A7}"/>
                </a:ext>
              </a:extLst>
            </p:cNvPr>
            <p:cNvSpPr/>
            <p:nvPr/>
          </p:nvSpPr>
          <p:spPr>
            <a:xfrm>
              <a:off x="2402724" y="4905721"/>
              <a:ext cx="1942700" cy="18536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品牌营销战略规划报告</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49" name="矩形 248">
              <a:extLst>
                <a:ext uri="{FF2B5EF4-FFF2-40B4-BE49-F238E27FC236}">
                  <a16:creationId xmlns:a16="http://schemas.microsoft.com/office/drawing/2014/main" id="{8434CEA5-B764-D436-8295-63E001B8E4EC}"/>
                </a:ext>
              </a:extLst>
            </p:cNvPr>
            <p:cNvSpPr/>
            <p:nvPr/>
          </p:nvSpPr>
          <p:spPr>
            <a:xfrm>
              <a:off x="9732620" y="4700649"/>
              <a:ext cx="2137020" cy="220318"/>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年度营销项目预算执行分析报告</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50" name="矩形 249">
              <a:extLst>
                <a:ext uri="{FF2B5EF4-FFF2-40B4-BE49-F238E27FC236}">
                  <a16:creationId xmlns:a16="http://schemas.microsoft.com/office/drawing/2014/main" id="{CB0DA3E7-19CD-BE38-BCA5-2951D1A3ACB9}"/>
                </a:ext>
              </a:extLst>
            </p:cNvPr>
            <p:cNvSpPr/>
            <p:nvPr/>
          </p:nvSpPr>
          <p:spPr>
            <a:xfrm>
              <a:off x="4612793" y="4730193"/>
              <a:ext cx="1958944" cy="170281"/>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各营销组织立项情况统计</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grpSp>
      <p:grpSp>
        <p:nvGrpSpPr>
          <p:cNvPr id="253" name="组合 252">
            <a:extLst>
              <a:ext uri="{FF2B5EF4-FFF2-40B4-BE49-F238E27FC236}">
                <a16:creationId xmlns:a16="http://schemas.microsoft.com/office/drawing/2014/main" id="{E4D57720-6ABC-0BD1-4ED8-25788F02447F}"/>
              </a:ext>
            </a:extLst>
          </p:cNvPr>
          <p:cNvGrpSpPr/>
          <p:nvPr/>
        </p:nvGrpSpPr>
        <p:grpSpPr>
          <a:xfrm>
            <a:off x="124932" y="4585189"/>
            <a:ext cx="11927869" cy="1640322"/>
            <a:chOff x="124933" y="3348242"/>
            <a:chExt cx="11927869" cy="1640322"/>
          </a:xfrm>
        </p:grpSpPr>
        <p:sp>
          <p:nvSpPr>
            <p:cNvPr id="254" name="矩形 253">
              <a:extLst>
                <a:ext uri="{FF2B5EF4-FFF2-40B4-BE49-F238E27FC236}">
                  <a16:creationId xmlns:a16="http://schemas.microsoft.com/office/drawing/2014/main" id="{E3502BA4-251B-5F26-E1C7-3608056F14D2}"/>
                </a:ext>
              </a:extLst>
            </p:cNvPr>
            <p:cNvSpPr/>
            <p:nvPr/>
          </p:nvSpPr>
          <p:spPr>
            <a:xfrm>
              <a:off x="124933" y="3348242"/>
              <a:ext cx="11927869" cy="1226961"/>
            </a:xfrm>
            <a:prstGeom prst="rect">
              <a:avLst/>
            </a:prstGeom>
            <a:solidFill>
              <a:schemeClr val="accent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ctr"/>
              <a:endParaRPr lang="zh-CN" altLang="en-US" sz="1800" b="1" i="0" u="none" strike="noStrike" dirty="0">
                <a:solidFill>
                  <a:srgbClr val="FF0000"/>
                </a:solidFill>
                <a:effectLst/>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E0FFF7E3-2C3D-D9F8-2B73-1D01DA454AD0}"/>
                </a:ext>
              </a:extLst>
            </p:cNvPr>
            <p:cNvSpPr txBox="1"/>
            <p:nvPr/>
          </p:nvSpPr>
          <p:spPr>
            <a:xfrm>
              <a:off x="141484" y="3480459"/>
              <a:ext cx="2174774" cy="1508105"/>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数字化平台支持线</a:t>
              </a:r>
              <a:endParaRPr lang="en-US" altLang="zh-CN" b="1" dirty="0">
                <a:latin typeface="微软雅黑" panose="020B0503020204020204" pitchFamily="34" charset="-122"/>
                <a:ea typeface="微软雅黑" panose="020B0503020204020204" pitchFamily="34" charset="-122"/>
              </a:endParaRPr>
            </a:p>
            <a:p>
              <a:pPr algn="ctr"/>
              <a:r>
                <a:rPr lang="zh-CN" altLang="en-US" sz="1400" b="1" u="sng" dirty="0">
                  <a:solidFill>
                    <a:srgbClr val="FF0000"/>
                  </a:solidFill>
                  <a:latin typeface="微软雅黑" panose="020B0503020204020204" pitchFamily="34" charset="-122"/>
                  <a:ea typeface="微软雅黑" panose="020B0503020204020204" pitchFamily="34" charset="-122"/>
                </a:rPr>
                <a:t>数据收集的接口通路</a:t>
              </a:r>
              <a:endParaRPr lang="en-US" altLang="zh-CN" sz="1400" b="1" u="sng" dirty="0">
                <a:solidFill>
                  <a:srgbClr val="FF0000"/>
                </a:solidFill>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①</a:t>
              </a:r>
              <a:r>
                <a:rPr lang="en-US" altLang="zh-CN" sz="1200" dirty="0">
                  <a:latin typeface="微软雅黑" panose="020B0503020204020204" pitchFamily="34" charset="-122"/>
                  <a:ea typeface="微软雅黑" panose="020B0503020204020204" pitchFamily="34" charset="-122"/>
                </a:rPr>
                <a:t>MPM</a:t>
              </a:r>
              <a:r>
                <a:rPr lang="zh-CN" altLang="en-US" sz="1200" dirty="0">
                  <a:latin typeface="微软雅黑" panose="020B0503020204020204" pitchFamily="34" charset="-122"/>
                  <a:ea typeface="微软雅黑" panose="020B0503020204020204" pitchFamily="34" charset="-122"/>
                </a:rPr>
                <a:t>与财务体系平台打通</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②跨平台字段定义</a:t>
              </a:r>
              <a:r>
                <a:rPr lang="en-US" altLang="zh-CN" sz="1200" dirty="0">
                  <a:latin typeface="微软雅黑" panose="020B0503020204020204" pitchFamily="34" charset="-122"/>
                  <a:ea typeface="微软雅黑" panose="020B0503020204020204" pitchFamily="34" charset="-122"/>
                </a:rPr>
                <a:t>&amp;</a:t>
              </a:r>
              <a:r>
                <a:rPr lang="zh-CN" altLang="en-US" sz="1200" dirty="0">
                  <a:latin typeface="微软雅黑" panose="020B0503020204020204" pitchFamily="34" charset="-122"/>
                  <a:ea typeface="微软雅黑" panose="020B0503020204020204" pitchFamily="34" charset="-122"/>
                </a:rPr>
                <a:t>规则一致</a:t>
              </a:r>
              <a:endParaRPr lang="en-US" altLang="zh-CN" sz="1600"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p:txBody>
        </p:sp>
        <p:sp>
          <p:nvSpPr>
            <p:cNvPr id="256" name="矩形 255">
              <a:extLst>
                <a:ext uri="{FF2B5EF4-FFF2-40B4-BE49-F238E27FC236}">
                  <a16:creationId xmlns:a16="http://schemas.microsoft.com/office/drawing/2014/main" id="{2C9B3A2C-6B24-0FDE-F02D-070ECC86D6CE}"/>
                </a:ext>
              </a:extLst>
            </p:cNvPr>
            <p:cNvSpPr/>
            <p:nvPr/>
          </p:nvSpPr>
          <p:spPr>
            <a:xfrm>
              <a:off x="2398286" y="3428542"/>
              <a:ext cx="1940136" cy="625569"/>
            </a:xfrm>
            <a:prstGeom prst="rect">
              <a:avLst/>
            </a:prstGeom>
            <a:solidFill>
              <a:schemeClr val="accent2">
                <a:lumMod val="60000"/>
                <a:lumOff val="4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PBF</a:t>
              </a:r>
              <a:r>
                <a:rPr lang="zh-CN" altLang="en-US" sz="1600" b="1" dirty="0">
                  <a:solidFill>
                    <a:schemeClr val="tx1"/>
                  </a:solidFill>
                  <a:latin typeface="微软雅黑" panose="020B0503020204020204" pitchFamily="34" charset="-122"/>
                  <a:ea typeface="微软雅黑" panose="020B0503020204020204" pitchFamily="34" charset="-122"/>
                </a:rPr>
                <a:t>系统</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57" name="矩形 256">
              <a:extLst>
                <a:ext uri="{FF2B5EF4-FFF2-40B4-BE49-F238E27FC236}">
                  <a16:creationId xmlns:a16="http://schemas.microsoft.com/office/drawing/2014/main" id="{6AE37F66-553B-CF6E-7A2C-41B51FC87D99}"/>
                </a:ext>
              </a:extLst>
            </p:cNvPr>
            <p:cNvSpPr/>
            <p:nvPr/>
          </p:nvSpPr>
          <p:spPr>
            <a:xfrm>
              <a:off x="6751190" y="3382436"/>
              <a:ext cx="2638710" cy="279204"/>
            </a:xfrm>
            <a:prstGeom prst="rect">
              <a:avLst/>
            </a:prstGeom>
            <a:solidFill>
              <a:schemeClr val="accent2">
                <a:lumMod val="60000"/>
                <a:lumOff val="4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FSSC</a:t>
              </a:r>
              <a:r>
                <a:rPr lang="zh-CN" altLang="en-US" sz="1600" b="1" dirty="0">
                  <a:solidFill>
                    <a:schemeClr val="tx1"/>
                  </a:solidFill>
                  <a:latin typeface="微软雅黑" panose="020B0503020204020204" pitchFamily="34" charset="-122"/>
                  <a:ea typeface="微软雅黑" panose="020B0503020204020204" pitchFamily="34" charset="-122"/>
                </a:rPr>
                <a:t>财务共享系统</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58" name="矩形 257">
              <a:extLst>
                <a:ext uri="{FF2B5EF4-FFF2-40B4-BE49-F238E27FC236}">
                  <a16:creationId xmlns:a16="http://schemas.microsoft.com/office/drawing/2014/main" id="{28FCCD1A-54EC-1934-99A6-1BEBAACC76F8}"/>
                </a:ext>
              </a:extLst>
            </p:cNvPr>
            <p:cNvSpPr/>
            <p:nvPr/>
          </p:nvSpPr>
          <p:spPr>
            <a:xfrm>
              <a:off x="4892365" y="3697758"/>
              <a:ext cx="6993968" cy="240098"/>
            </a:xfrm>
            <a:prstGeom prst="rect">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MPM</a:t>
              </a:r>
              <a:r>
                <a:rPr lang="zh-CN" altLang="en-US" sz="1600" b="1" dirty="0">
                  <a:solidFill>
                    <a:schemeClr val="bg1"/>
                  </a:solidFill>
                  <a:latin typeface="微软雅黑" panose="020B0503020204020204" pitchFamily="34" charset="-122"/>
                  <a:ea typeface="微软雅黑" panose="020B0503020204020204" pitchFamily="34" charset="-122"/>
                </a:rPr>
                <a:t>全球营销项目管理系统</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259" name="矩形 258">
              <a:extLst>
                <a:ext uri="{FF2B5EF4-FFF2-40B4-BE49-F238E27FC236}">
                  <a16:creationId xmlns:a16="http://schemas.microsoft.com/office/drawing/2014/main" id="{F8D7C320-A8C3-76C6-32F7-DB3AE42CE2B1}"/>
                </a:ext>
              </a:extLst>
            </p:cNvPr>
            <p:cNvSpPr/>
            <p:nvPr/>
          </p:nvSpPr>
          <p:spPr>
            <a:xfrm>
              <a:off x="9682481" y="3390625"/>
              <a:ext cx="2207327" cy="264319"/>
            </a:xfrm>
            <a:prstGeom prst="rect">
              <a:avLst/>
            </a:prstGeom>
            <a:solidFill>
              <a:schemeClr val="accent2">
                <a:lumMod val="60000"/>
                <a:lumOff val="4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SAP</a:t>
              </a:r>
              <a:r>
                <a:rPr lang="zh-CN" altLang="en-US" sz="1600" b="1" dirty="0">
                  <a:solidFill>
                    <a:schemeClr val="tx1"/>
                  </a:solidFill>
                  <a:latin typeface="微软雅黑" panose="020B0503020204020204" pitchFamily="34" charset="-122"/>
                  <a:ea typeface="微软雅黑" panose="020B0503020204020204" pitchFamily="34" charset="-122"/>
                </a:rPr>
                <a:t>数据系统</a:t>
              </a:r>
              <a:endParaRPr lang="en-US" altLang="zh-CN" sz="1600" b="1" dirty="0">
                <a:solidFill>
                  <a:schemeClr val="tx1"/>
                </a:solidFill>
                <a:latin typeface="微软雅黑" panose="020B0503020204020204" pitchFamily="34" charset="-122"/>
                <a:ea typeface="微软雅黑" panose="020B0503020204020204" pitchFamily="34" charset="-122"/>
              </a:endParaRPr>
            </a:p>
          </p:txBody>
        </p:sp>
        <p:sp>
          <p:nvSpPr>
            <p:cNvPr id="260" name="矩形 259">
              <a:extLst>
                <a:ext uri="{FF2B5EF4-FFF2-40B4-BE49-F238E27FC236}">
                  <a16:creationId xmlns:a16="http://schemas.microsoft.com/office/drawing/2014/main" id="{6CEAB431-A881-097D-8753-379243F38109}"/>
                </a:ext>
              </a:extLst>
            </p:cNvPr>
            <p:cNvSpPr/>
            <p:nvPr/>
          </p:nvSpPr>
          <p:spPr>
            <a:xfrm>
              <a:off x="6809593" y="4289279"/>
              <a:ext cx="1294641" cy="23702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费用申请</a:t>
              </a:r>
            </a:p>
          </p:txBody>
        </p:sp>
        <p:sp>
          <p:nvSpPr>
            <p:cNvPr id="261" name="矩形 260">
              <a:extLst>
                <a:ext uri="{FF2B5EF4-FFF2-40B4-BE49-F238E27FC236}">
                  <a16:creationId xmlns:a16="http://schemas.microsoft.com/office/drawing/2014/main" id="{D7DB0E56-5950-532B-4A59-24AF16076630}"/>
                </a:ext>
              </a:extLst>
            </p:cNvPr>
            <p:cNvSpPr/>
            <p:nvPr/>
          </p:nvSpPr>
          <p:spPr>
            <a:xfrm>
              <a:off x="8168485" y="4289279"/>
              <a:ext cx="1287137" cy="237203"/>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费用报销付款</a:t>
              </a:r>
            </a:p>
          </p:txBody>
        </p:sp>
        <p:sp>
          <p:nvSpPr>
            <p:cNvPr id="262" name="椭圆 261">
              <a:extLst>
                <a:ext uri="{FF2B5EF4-FFF2-40B4-BE49-F238E27FC236}">
                  <a16:creationId xmlns:a16="http://schemas.microsoft.com/office/drawing/2014/main" id="{253214CE-88D1-CD07-C98A-AE22C025E262}"/>
                </a:ext>
              </a:extLst>
            </p:cNvPr>
            <p:cNvSpPr/>
            <p:nvPr/>
          </p:nvSpPr>
          <p:spPr>
            <a:xfrm>
              <a:off x="6799495" y="3405605"/>
              <a:ext cx="288470" cy="2245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sp>
          <p:nvSpPr>
            <p:cNvPr id="263" name="矩形 262">
              <a:extLst>
                <a:ext uri="{FF2B5EF4-FFF2-40B4-BE49-F238E27FC236}">
                  <a16:creationId xmlns:a16="http://schemas.microsoft.com/office/drawing/2014/main" id="{59E65C6B-944A-77D5-DDF1-2770D8E6E196}"/>
                </a:ext>
              </a:extLst>
            </p:cNvPr>
            <p:cNvSpPr/>
            <p:nvPr/>
          </p:nvSpPr>
          <p:spPr>
            <a:xfrm>
              <a:off x="2438926" y="4289279"/>
              <a:ext cx="1940136" cy="23083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推广费项目编制</a:t>
              </a:r>
            </a:p>
          </p:txBody>
        </p:sp>
        <p:sp>
          <p:nvSpPr>
            <p:cNvPr id="264" name="椭圆 263">
              <a:extLst>
                <a:ext uri="{FF2B5EF4-FFF2-40B4-BE49-F238E27FC236}">
                  <a16:creationId xmlns:a16="http://schemas.microsoft.com/office/drawing/2014/main" id="{3E8146E7-0992-A91A-2D54-4E88CBA85D4A}"/>
                </a:ext>
              </a:extLst>
            </p:cNvPr>
            <p:cNvSpPr/>
            <p:nvPr/>
          </p:nvSpPr>
          <p:spPr>
            <a:xfrm>
              <a:off x="2623609" y="3592502"/>
              <a:ext cx="299089" cy="2433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sp>
          <p:nvSpPr>
            <p:cNvPr id="265" name="矩形 264">
              <a:extLst>
                <a:ext uri="{FF2B5EF4-FFF2-40B4-BE49-F238E27FC236}">
                  <a16:creationId xmlns:a16="http://schemas.microsoft.com/office/drawing/2014/main" id="{13097AFB-8C54-C228-4287-A6E473D27DC0}"/>
                </a:ext>
              </a:extLst>
            </p:cNvPr>
            <p:cNvSpPr/>
            <p:nvPr/>
          </p:nvSpPr>
          <p:spPr>
            <a:xfrm>
              <a:off x="9720257" y="4276566"/>
              <a:ext cx="2207328" cy="258285"/>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费用核算</a:t>
              </a:r>
            </a:p>
          </p:txBody>
        </p:sp>
        <p:sp>
          <p:nvSpPr>
            <p:cNvPr id="266" name="椭圆 265">
              <a:extLst>
                <a:ext uri="{FF2B5EF4-FFF2-40B4-BE49-F238E27FC236}">
                  <a16:creationId xmlns:a16="http://schemas.microsoft.com/office/drawing/2014/main" id="{934CC75D-21A0-030A-6CB5-AB3590DE1675}"/>
                </a:ext>
              </a:extLst>
            </p:cNvPr>
            <p:cNvSpPr/>
            <p:nvPr/>
          </p:nvSpPr>
          <p:spPr>
            <a:xfrm>
              <a:off x="9792230" y="3412406"/>
              <a:ext cx="269760" cy="2235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sp>
          <p:nvSpPr>
            <p:cNvPr id="267" name="矩形 266">
              <a:extLst>
                <a:ext uri="{FF2B5EF4-FFF2-40B4-BE49-F238E27FC236}">
                  <a16:creationId xmlns:a16="http://schemas.microsoft.com/office/drawing/2014/main" id="{E634D1DD-2E50-B5FB-78DD-75D68910BD86}"/>
                </a:ext>
              </a:extLst>
            </p:cNvPr>
            <p:cNvSpPr/>
            <p:nvPr/>
          </p:nvSpPr>
          <p:spPr>
            <a:xfrm>
              <a:off x="4646031" y="4289280"/>
              <a:ext cx="1973749" cy="237026"/>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推广费项目立项申请</a:t>
              </a:r>
            </a:p>
          </p:txBody>
        </p:sp>
        <p:sp>
          <p:nvSpPr>
            <p:cNvPr id="268" name="椭圆 267">
              <a:extLst>
                <a:ext uri="{FF2B5EF4-FFF2-40B4-BE49-F238E27FC236}">
                  <a16:creationId xmlns:a16="http://schemas.microsoft.com/office/drawing/2014/main" id="{7074EEEF-5BCE-340A-BAEE-4589BCAEAC11}"/>
                </a:ext>
              </a:extLst>
            </p:cNvPr>
            <p:cNvSpPr/>
            <p:nvPr/>
          </p:nvSpPr>
          <p:spPr>
            <a:xfrm>
              <a:off x="4612793" y="3709595"/>
              <a:ext cx="300471" cy="2308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sp>
          <p:nvSpPr>
            <p:cNvPr id="269" name="矩形 268">
              <a:extLst>
                <a:ext uri="{FF2B5EF4-FFF2-40B4-BE49-F238E27FC236}">
                  <a16:creationId xmlns:a16="http://schemas.microsoft.com/office/drawing/2014/main" id="{76E9FAA6-7568-9AB5-2DE4-B33D30A2C865}"/>
                </a:ext>
              </a:extLst>
            </p:cNvPr>
            <p:cNvSpPr/>
            <p:nvPr/>
          </p:nvSpPr>
          <p:spPr>
            <a:xfrm>
              <a:off x="4558081" y="3992398"/>
              <a:ext cx="7328252" cy="240098"/>
            </a:xfrm>
            <a:prstGeom prst="rect">
              <a:avLst/>
            </a:prstGeom>
            <a:solidFill>
              <a:schemeClr val="accent2">
                <a:lumMod val="40000"/>
                <a:lumOff val="6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OA</a:t>
              </a:r>
              <a:r>
                <a:rPr lang="zh-CN" altLang="en-US" sz="1100" dirty="0">
                  <a:solidFill>
                    <a:schemeClr val="tx1"/>
                  </a:solidFill>
                  <a:latin typeface="微软雅黑" panose="020B0503020204020204" pitchFamily="34" charset="-122"/>
                  <a:ea typeface="微软雅黑" panose="020B0503020204020204" pitchFamily="34" charset="-122"/>
                </a:rPr>
                <a:t>（审批流接收</a:t>
              </a:r>
              <a:r>
                <a:rPr lang="en-US" altLang="zh-CN" sz="1100" dirty="0">
                  <a:solidFill>
                    <a:schemeClr val="tx1"/>
                  </a:solidFill>
                  <a:latin typeface="微软雅黑" panose="020B0503020204020204" pitchFamily="34" charset="-122"/>
                  <a:ea typeface="微软雅黑" panose="020B0503020204020204" pitchFamily="34" charset="-122"/>
                </a:rPr>
                <a:t>&amp;</a:t>
              </a:r>
              <a:r>
                <a:rPr lang="zh-CN" altLang="en-US" sz="1100" dirty="0">
                  <a:solidFill>
                    <a:schemeClr val="tx1"/>
                  </a:solidFill>
                  <a:latin typeface="微软雅黑" panose="020B0503020204020204" pitchFamily="34" charset="-122"/>
                  <a:ea typeface="微软雅黑" panose="020B0503020204020204" pitchFamily="34" charset="-122"/>
                </a:rPr>
                <a:t>处理）</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270" name="椭圆 269">
              <a:extLst>
                <a:ext uri="{FF2B5EF4-FFF2-40B4-BE49-F238E27FC236}">
                  <a16:creationId xmlns:a16="http://schemas.microsoft.com/office/drawing/2014/main" id="{CD733D4B-3CD7-8D6F-98CC-0AF303B0F809}"/>
                </a:ext>
              </a:extLst>
            </p:cNvPr>
            <p:cNvSpPr/>
            <p:nvPr/>
          </p:nvSpPr>
          <p:spPr>
            <a:xfrm>
              <a:off x="6945315" y="3991408"/>
              <a:ext cx="231061" cy="23516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sp>
        <p:nvSpPr>
          <p:cNvPr id="271" name="矩形 270">
            <a:extLst>
              <a:ext uri="{FF2B5EF4-FFF2-40B4-BE49-F238E27FC236}">
                <a16:creationId xmlns:a16="http://schemas.microsoft.com/office/drawing/2014/main" id="{7B3015C6-E3A1-8D04-346B-18C4439FC90E}"/>
              </a:ext>
            </a:extLst>
          </p:cNvPr>
          <p:cNvSpPr/>
          <p:nvPr/>
        </p:nvSpPr>
        <p:spPr>
          <a:xfrm>
            <a:off x="2309573" y="1702089"/>
            <a:ext cx="2090288" cy="4194150"/>
          </a:xfrm>
          <a:prstGeom prst="rect">
            <a:avLst/>
          </a:prstGeom>
          <a:noFill/>
          <a:ln w="28575">
            <a:solidFill>
              <a:srgbClr val="00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a:extLst>
              <a:ext uri="{FF2B5EF4-FFF2-40B4-BE49-F238E27FC236}">
                <a16:creationId xmlns:a16="http://schemas.microsoft.com/office/drawing/2014/main" id="{A4BCBA5A-D46A-CB93-0AB5-E4FFE85D676C}"/>
              </a:ext>
            </a:extLst>
          </p:cNvPr>
          <p:cNvSpPr/>
          <p:nvPr/>
        </p:nvSpPr>
        <p:spPr>
          <a:xfrm>
            <a:off x="9598782" y="1682960"/>
            <a:ext cx="2381461" cy="4213280"/>
          </a:xfrm>
          <a:prstGeom prst="rect">
            <a:avLst/>
          </a:prstGeom>
          <a:noFill/>
          <a:ln w="28575">
            <a:solidFill>
              <a:srgbClr val="00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a:extLst>
              <a:ext uri="{FF2B5EF4-FFF2-40B4-BE49-F238E27FC236}">
                <a16:creationId xmlns:a16="http://schemas.microsoft.com/office/drawing/2014/main" id="{D0BF42A2-37A1-E871-50CF-68400915A257}"/>
              </a:ext>
            </a:extLst>
          </p:cNvPr>
          <p:cNvSpPr/>
          <p:nvPr/>
        </p:nvSpPr>
        <p:spPr>
          <a:xfrm>
            <a:off x="4536816" y="1700015"/>
            <a:ext cx="2090288" cy="4194150"/>
          </a:xfrm>
          <a:prstGeom prst="rect">
            <a:avLst/>
          </a:prstGeom>
          <a:noFill/>
          <a:ln w="28575">
            <a:solidFill>
              <a:srgbClr val="00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a:extLst>
              <a:ext uri="{FF2B5EF4-FFF2-40B4-BE49-F238E27FC236}">
                <a16:creationId xmlns:a16="http://schemas.microsoft.com/office/drawing/2014/main" id="{D5C46FD7-B256-1D11-9298-04B218B32ED3}"/>
              </a:ext>
            </a:extLst>
          </p:cNvPr>
          <p:cNvSpPr/>
          <p:nvPr/>
        </p:nvSpPr>
        <p:spPr>
          <a:xfrm>
            <a:off x="6672957" y="1700015"/>
            <a:ext cx="2816787" cy="4194150"/>
          </a:xfrm>
          <a:prstGeom prst="rect">
            <a:avLst/>
          </a:prstGeom>
          <a:noFill/>
          <a:ln w="28575">
            <a:solidFill>
              <a:srgbClr val="00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文本框 274">
            <a:extLst>
              <a:ext uri="{FF2B5EF4-FFF2-40B4-BE49-F238E27FC236}">
                <a16:creationId xmlns:a16="http://schemas.microsoft.com/office/drawing/2014/main" id="{E12DF141-7D5A-F75A-C17E-725E996E079A}"/>
              </a:ext>
            </a:extLst>
          </p:cNvPr>
          <p:cNvSpPr txBox="1"/>
          <p:nvPr/>
        </p:nvSpPr>
        <p:spPr>
          <a:xfrm>
            <a:off x="546083" y="4008544"/>
            <a:ext cx="1626535" cy="461665"/>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①流程机制</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②重点例会机制</a:t>
            </a:r>
          </a:p>
        </p:txBody>
      </p:sp>
      <p:sp>
        <p:nvSpPr>
          <p:cNvPr id="276" name="椭圆 275">
            <a:extLst>
              <a:ext uri="{FF2B5EF4-FFF2-40B4-BE49-F238E27FC236}">
                <a16:creationId xmlns:a16="http://schemas.microsoft.com/office/drawing/2014/main" id="{CD96B559-AF62-45F1-83DE-8A1645C737C7}"/>
              </a:ext>
            </a:extLst>
          </p:cNvPr>
          <p:cNvSpPr/>
          <p:nvPr/>
        </p:nvSpPr>
        <p:spPr>
          <a:xfrm>
            <a:off x="2786162" y="1430056"/>
            <a:ext cx="1258150" cy="47052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管规划</a:t>
            </a:r>
          </a:p>
        </p:txBody>
      </p:sp>
      <p:sp>
        <p:nvSpPr>
          <p:cNvPr id="277" name="椭圆 276">
            <a:extLst>
              <a:ext uri="{FF2B5EF4-FFF2-40B4-BE49-F238E27FC236}">
                <a16:creationId xmlns:a16="http://schemas.microsoft.com/office/drawing/2014/main" id="{63186174-8FE2-84B3-71E8-30A9C3751A6F}"/>
              </a:ext>
            </a:extLst>
          </p:cNvPr>
          <p:cNvSpPr/>
          <p:nvPr/>
        </p:nvSpPr>
        <p:spPr>
          <a:xfrm>
            <a:off x="10273686" y="1424463"/>
            <a:ext cx="1232644" cy="44348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管闭环</a:t>
            </a:r>
          </a:p>
        </p:txBody>
      </p:sp>
      <p:sp>
        <p:nvSpPr>
          <p:cNvPr id="278" name="椭圆 277">
            <a:extLst>
              <a:ext uri="{FF2B5EF4-FFF2-40B4-BE49-F238E27FC236}">
                <a16:creationId xmlns:a16="http://schemas.microsoft.com/office/drawing/2014/main" id="{BD221CFE-A565-03C3-0674-52AE40E004F7}"/>
              </a:ext>
            </a:extLst>
          </p:cNvPr>
          <p:cNvSpPr/>
          <p:nvPr/>
        </p:nvSpPr>
        <p:spPr>
          <a:xfrm>
            <a:off x="7497720" y="1422680"/>
            <a:ext cx="998954" cy="44348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管养</a:t>
            </a:r>
          </a:p>
        </p:txBody>
      </p:sp>
      <p:sp>
        <p:nvSpPr>
          <p:cNvPr id="279" name="椭圆 278">
            <a:extLst>
              <a:ext uri="{FF2B5EF4-FFF2-40B4-BE49-F238E27FC236}">
                <a16:creationId xmlns:a16="http://schemas.microsoft.com/office/drawing/2014/main" id="{54FCC4B0-10FC-5B40-28DF-EBFDFF4CB15F}"/>
              </a:ext>
            </a:extLst>
          </p:cNvPr>
          <p:cNvSpPr/>
          <p:nvPr/>
        </p:nvSpPr>
        <p:spPr>
          <a:xfrm>
            <a:off x="5069093" y="1433145"/>
            <a:ext cx="1038167" cy="44348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管生</a:t>
            </a:r>
          </a:p>
        </p:txBody>
      </p:sp>
      <p:sp>
        <p:nvSpPr>
          <p:cNvPr id="280" name="矩形 279">
            <a:extLst>
              <a:ext uri="{FF2B5EF4-FFF2-40B4-BE49-F238E27FC236}">
                <a16:creationId xmlns:a16="http://schemas.microsoft.com/office/drawing/2014/main" id="{A212B84E-CCAA-CB79-1BBC-4B80A818FC38}"/>
              </a:ext>
            </a:extLst>
          </p:cNvPr>
          <p:cNvSpPr/>
          <p:nvPr/>
        </p:nvSpPr>
        <p:spPr>
          <a:xfrm>
            <a:off x="4612792" y="3624519"/>
            <a:ext cx="1958944" cy="193657"/>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立项操作指引</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281" name="矩形 280">
            <a:extLst>
              <a:ext uri="{FF2B5EF4-FFF2-40B4-BE49-F238E27FC236}">
                <a16:creationId xmlns:a16="http://schemas.microsoft.com/office/drawing/2014/main" id="{14DD2D23-9EEA-655E-3C12-2CB8147C03E8}"/>
              </a:ext>
            </a:extLst>
          </p:cNvPr>
          <p:cNvSpPr/>
          <p:nvPr/>
        </p:nvSpPr>
        <p:spPr>
          <a:xfrm>
            <a:off x="4612792" y="3856974"/>
            <a:ext cx="1958944" cy="219678"/>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latin typeface="微软雅黑" panose="020B0503020204020204" pitchFamily="34" charset="-122"/>
                <a:ea typeface="微软雅黑" panose="020B0503020204020204" pitchFamily="34" charset="-122"/>
              </a:rPr>
              <a:t>《</a:t>
            </a:r>
            <a:r>
              <a:rPr lang="zh-CN" altLang="en-US" sz="800" b="1" dirty="0">
                <a:solidFill>
                  <a:schemeClr val="tx1"/>
                </a:solidFill>
                <a:latin typeface="微软雅黑" panose="020B0503020204020204" pitchFamily="34" charset="-122"/>
                <a:ea typeface="微软雅黑" panose="020B0503020204020204" pitchFamily="34" charset="-122"/>
              </a:rPr>
              <a:t>营销项目管理平台流程及运营月报</a:t>
            </a:r>
            <a:r>
              <a:rPr lang="en-US" altLang="zh-CN" sz="800" b="1" dirty="0">
                <a:solidFill>
                  <a:schemeClr val="tx1"/>
                </a:solidFill>
                <a:latin typeface="微软雅黑" panose="020B0503020204020204" pitchFamily="34" charset="-122"/>
                <a:ea typeface="微软雅黑" panose="020B0503020204020204" pitchFamily="34" charset="-122"/>
              </a:rPr>
              <a:t>》</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82" name="矩形 281">
            <a:extLst>
              <a:ext uri="{FF2B5EF4-FFF2-40B4-BE49-F238E27FC236}">
                <a16:creationId xmlns:a16="http://schemas.microsoft.com/office/drawing/2014/main" id="{C6AA94B7-1DE1-28E0-3DB1-04EAA7C2CBF3}"/>
              </a:ext>
            </a:extLst>
          </p:cNvPr>
          <p:cNvSpPr/>
          <p:nvPr/>
        </p:nvSpPr>
        <p:spPr>
          <a:xfrm>
            <a:off x="9716196" y="3653204"/>
            <a:ext cx="2137020" cy="220318"/>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品牌营销战略规划报告</a:t>
            </a: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输入</a:t>
            </a:r>
          </a:p>
        </p:txBody>
      </p:sp>
      <p:sp>
        <p:nvSpPr>
          <p:cNvPr id="283" name="矩形 282">
            <a:extLst>
              <a:ext uri="{FF2B5EF4-FFF2-40B4-BE49-F238E27FC236}">
                <a16:creationId xmlns:a16="http://schemas.microsoft.com/office/drawing/2014/main" id="{5614C0C4-5BF7-0AF5-D7DB-30E7AE0362CD}"/>
              </a:ext>
            </a:extLst>
          </p:cNvPr>
          <p:cNvSpPr/>
          <p:nvPr/>
        </p:nvSpPr>
        <p:spPr>
          <a:xfrm>
            <a:off x="2399194" y="3413040"/>
            <a:ext cx="1930731" cy="151961"/>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推广费预算编制清单</a:t>
            </a:r>
            <a:r>
              <a:rPr lang="en-US" altLang="zh-CN"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743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2BFE292F-1EBE-6D4A-B339-A324D614A372}" type="slidenum">
              <a:rPr kumimoji="1" lang="zh-CN" altLang="en-US" smtClean="0"/>
              <a:t>4</a:t>
            </a:fld>
            <a:endParaRPr kumimoji="1" lang="zh-CN" altLang="en-US"/>
          </a:p>
        </p:txBody>
      </p:sp>
      <p:sp>
        <p:nvSpPr>
          <p:cNvPr id="13" name="主标题为方正兰亭 , 最大30pt"/>
          <p:cNvSpPr txBox="1"/>
          <p:nvPr/>
        </p:nvSpPr>
        <p:spPr>
          <a:xfrm>
            <a:off x="1123472" y="195099"/>
            <a:ext cx="1667123"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项目基本信息</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14" name="矩形 13"/>
          <p:cNvSpPr/>
          <p:nvPr/>
        </p:nvSpPr>
        <p:spPr>
          <a:xfrm>
            <a:off x="1022559" y="606415"/>
            <a:ext cx="1210588" cy="338554"/>
          </a:xfrm>
          <a:prstGeom prst="rect">
            <a:avLst/>
          </a:prstGeom>
        </p:spPr>
        <p:txBody>
          <a:bodyPr wrap="none">
            <a:spAutoFit/>
          </a:bodyPr>
          <a:lstStyle/>
          <a:p>
            <a:r>
              <a:rPr lang="zh-CN" altLang="en-US" sz="1600">
                <a:solidFill>
                  <a:srgbClr val="898989"/>
                </a:solidFill>
                <a:latin typeface="Microsoft YaHei Light" panose="020B0503020204020204" pitchFamily="34" charset="-122"/>
                <a:ea typeface="Microsoft YaHei Light" panose="020B0503020204020204" pitchFamily="34" charset="-122"/>
              </a:rPr>
              <a:t>项目注册表</a:t>
            </a:r>
          </a:p>
        </p:txBody>
      </p:sp>
      <p:graphicFrame>
        <p:nvGraphicFramePr>
          <p:cNvPr id="7" name="表格 6">
            <a:extLst>
              <a:ext uri="{FF2B5EF4-FFF2-40B4-BE49-F238E27FC236}">
                <a16:creationId xmlns:a16="http://schemas.microsoft.com/office/drawing/2014/main" id="{6FA4F7EB-7938-495D-8E25-85C25190CBFC}"/>
              </a:ext>
            </a:extLst>
          </p:cNvPr>
          <p:cNvGraphicFramePr>
            <a:graphicFrameLocks noGrp="1"/>
          </p:cNvGraphicFramePr>
          <p:nvPr>
            <p:extLst>
              <p:ext uri="{D42A27DB-BD31-4B8C-83A1-F6EECF244321}">
                <p14:modId xmlns:p14="http://schemas.microsoft.com/office/powerpoint/2010/main" val="1757602584"/>
              </p:ext>
            </p:extLst>
          </p:nvPr>
        </p:nvGraphicFramePr>
        <p:xfrm>
          <a:off x="588405" y="936097"/>
          <a:ext cx="10885488" cy="5708543"/>
        </p:xfrm>
        <a:graphic>
          <a:graphicData uri="http://schemas.openxmlformats.org/drawingml/2006/table">
            <a:tbl>
              <a:tblPr/>
              <a:tblGrid>
                <a:gridCol w="1885309">
                  <a:extLst>
                    <a:ext uri="{9D8B030D-6E8A-4147-A177-3AD203B41FA5}">
                      <a16:colId xmlns:a16="http://schemas.microsoft.com/office/drawing/2014/main" val="1299219045"/>
                    </a:ext>
                  </a:extLst>
                </a:gridCol>
                <a:gridCol w="3997854">
                  <a:extLst>
                    <a:ext uri="{9D8B030D-6E8A-4147-A177-3AD203B41FA5}">
                      <a16:colId xmlns:a16="http://schemas.microsoft.com/office/drawing/2014/main" val="3439201949"/>
                    </a:ext>
                  </a:extLst>
                </a:gridCol>
                <a:gridCol w="1617870">
                  <a:extLst>
                    <a:ext uri="{9D8B030D-6E8A-4147-A177-3AD203B41FA5}">
                      <a16:colId xmlns:a16="http://schemas.microsoft.com/office/drawing/2014/main" val="776305778"/>
                    </a:ext>
                  </a:extLst>
                </a:gridCol>
                <a:gridCol w="3384455">
                  <a:extLst>
                    <a:ext uri="{9D8B030D-6E8A-4147-A177-3AD203B41FA5}">
                      <a16:colId xmlns:a16="http://schemas.microsoft.com/office/drawing/2014/main" val="3546745261"/>
                    </a:ext>
                  </a:extLst>
                </a:gridCol>
              </a:tblGrid>
              <a:tr h="639686">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u="none" strike="noStrike">
                          <a:effectLst/>
                          <a:latin typeface="微软雅黑" panose="020B0503020204020204" pitchFamily="34" charset="-122"/>
                          <a:ea typeface="微软雅黑" panose="020B0503020204020204" pitchFamily="34" charset="-122"/>
                        </a:rPr>
                        <a:t>项目名称</a:t>
                      </a:r>
                      <a:endParaRPr lang="zh-CN" alt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营销项目管理平台</a:t>
                      </a:r>
                    </a:p>
                  </a:txBody>
                  <a:tcPr marL="4929" marR="4929" marT="4929"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u="none" strike="noStrike">
                          <a:solidFill>
                            <a:schemeClr val="tx1"/>
                          </a:solidFill>
                          <a:effectLst/>
                          <a:latin typeface="微软雅黑" panose="020B0503020204020204" pitchFamily="34" charset="-122"/>
                          <a:ea typeface="微软雅黑" panose="020B0503020204020204" pitchFamily="34" charset="-122"/>
                        </a:rPr>
                        <a:t>项目范围</a:t>
                      </a:r>
                      <a:endParaRPr lang="zh-CN" altLang="en-US" sz="1400" b="1" i="0" u="none" strike="noStrike">
                        <a:solidFill>
                          <a:schemeClr val="tx1"/>
                        </a:solidFill>
                        <a:effectLst/>
                        <a:latin typeface="微软雅黑" panose="020B0503020204020204" pitchFamily="34" charset="-122"/>
                        <a:ea typeface="微软雅黑" panose="020B0503020204020204" pitchFamily="34" charset="-122"/>
                      </a:endParaRPr>
                    </a:p>
                  </a:txBody>
                  <a:tcPr marL="4929" marR="4929" marT="4929"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0" marR="0" lvl="0" indent="0" algn="ctr" defTabSz="398862" rtl="0" eaLnBrk="1" fontAlgn="ctr" latinLnBrk="0" hangingPunct="1">
                        <a:lnSpc>
                          <a:spcPct val="100000"/>
                        </a:lnSpc>
                        <a:spcBef>
                          <a:spcPts val="0"/>
                        </a:spcBef>
                        <a:spcAft>
                          <a:spcPts val="0"/>
                        </a:spcAft>
                        <a:buClrTx/>
                        <a:buSzTx/>
                        <a:buFontTx/>
                        <a:buNone/>
                        <a:tabLst/>
                        <a:defRPr/>
                      </a:pPr>
                      <a:r>
                        <a:rPr lang="zh-CN" altLang="en-US" sz="1400" b="0" dirty="0">
                          <a:solidFill>
                            <a:schemeClr val="tx1"/>
                          </a:solidFill>
                          <a:latin typeface="微软雅黑" panose="020B0503020204020204" pitchFamily="34" charset="-122"/>
                          <a:ea typeface="微软雅黑" panose="020B0503020204020204" pitchFamily="34" charset="-122"/>
                        </a:rPr>
                        <a:t>实业营销项目管理</a:t>
                      </a:r>
                      <a:endParaRPr lang="en-US" altLang="zh-CN" sz="1400" b="0" dirty="0">
                        <a:solidFill>
                          <a:schemeClr val="tx1"/>
                        </a:solidFill>
                        <a:latin typeface="微软雅黑" panose="020B0503020204020204" pitchFamily="34" charset="-122"/>
                        <a:ea typeface="微软雅黑" panose="020B0503020204020204" pitchFamily="34" charset="-122"/>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5811501"/>
                  </a:ext>
                </a:extLst>
              </a:tr>
              <a:tr h="579160">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项目周期</a:t>
                      </a: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2023</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年</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4</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月</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-2024</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年</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4</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月</a:t>
                      </a:r>
                    </a:p>
                  </a:txBody>
                  <a:tcPr marL="4929" marR="4929" marT="4929"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i="0" u="none" strike="noStrike">
                          <a:solidFill>
                            <a:schemeClr val="tx1"/>
                          </a:solidFill>
                          <a:effectLst/>
                          <a:latin typeface="微软雅黑" panose="020B0503020204020204" pitchFamily="34" charset="-122"/>
                          <a:ea typeface="微软雅黑" panose="020B0503020204020204" pitchFamily="34" charset="-122"/>
                        </a:rPr>
                        <a:t>项目负责人</a:t>
                      </a:r>
                    </a:p>
                  </a:txBody>
                  <a:tcPr marL="4929" marR="4929" marT="4929" marB="0" anchor="ctr">
                    <a:lnL w="6350" cap="flat" cmpd="sng" algn="ctr">
                      <a:solidFill>
                        <a:sysClr val="windowText" lastClr="000000"/>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丁振东</a:t>
                      </a: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2400084"/>
                  </a:ext>
                </a:extLst>
              </a:tr>
              <a:tr h="896310">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u="none" strike="noStrike">
                          <a:effectLst/>
                          <a:latin typeface="微软雅黑" panose="020B0503020204020204" pitchFamily="34" charset="-122"/>
                          <a:ea typeface="微软雅黑" panose="020B0503020204020204" pitchFamily="34" charset="-122"/>
                        </a:rPr>
                        <a:t>立项背景</a:t>
                      </a:r>
                      <a:br>
                        <a:rPr lang="zh-CN" altLang="en-US" sz="1400" b="1" u="none" strike="noStrike">
                          <a:effectLst/>
                          <a:latin typeface="微软雅黑" panose="020B0503020204020204" pitchFamily="34" charset="-122"/>
                          <a:ea typeface="微软雅黑" panose="020B0503020204020204" pitchFamily="34" charset="-122"/>
                        </a:rPr>
                      </a:br>
                      <a:r>
                        <a:rPr lang="zh-CN" altLang="en-US" sz="1400" b="1" u="none" strike="noStrike">
                          <a:effectLst/>
                          <a:latin typeface="微软雅黑" panose="020B0503020204020204" pitchFamily="34" charset="-122"/>
                          <a:ea typeface="微软雅黑" panose="020B0503020204020204" pitchFamily="34" charset="-122"/>
                        </a:rPr>
                        <a:t>及战略关联性</a:t>
                      </a:r>
                      <a:endParaRPr lang="zh-CN" alt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全面推广应用统一的营销项目管理流程，并配套建立可视化数字化营销项目管理平台，结合营销指标体系，实现对单项目投资回报率跟踪及复盘，从而实现费控目标。</a:t>
                      </a:r>
                      <a:endParaRPr kumimoji="0" lang="zh-CN" altLang="en-US" sz="1400" b="0" i="0" u="none" strike="noStrike" kern="1200" cap="none" spc="0" normalizeH="0" baseline="0" noProof="0" dirty="0">
                        <a:ln>
                          <a:noFill/>
                        </a:ln>
                        <a:solidFill>
                          <a:schemeClr val="tx1"/>
                        </a:solidFill>
                        <a:effectLst/>
                        <a:uLnTx/>
                        <a:uFillTx/>
                        <a:latin typeface="Open Sans"/>
                        <a:ea typeface="微软雅黑"/>
                        <a:cs typeface="+mn-cs"/>
                        <a:sym typeface="Helvetica Light"/>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18954164"/>
                  </a:ext>
                </a:extLst>
              </a:tr>
              <a:tr h="1053528">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u="none" strike="noStrike">
                          <a:effectLst/>
                          <a:latin typeface="微软雅黑" panose="020B0503020204020204" pitchFamily="34" charset="-122"/>
                          <a:ea typeface="微软雅黑" panose="020B0503020204020204" pitchFamily="34" charset="-122"/>
                        </a:rPr>
                        <a:t>项目目标</a:t>
                      </a:r>
                      <a:endParaRPr lang="zh-CN" alt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rPr>
                        <a:t>优化营销项目管理平台现有功能；</a:t>
                      </a:r>
                      <a:endParaRPr lang="en-US" altLang="zh-CN" sz="1400" dirty="0">
                        <a:solidFill>
                          <a:sysClr val="windowText" lastClr="0000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rPr>
                        <a:t>统一使用营销项目管理平台完成相关业务流程的操作及管理；</a:t>
                      </a:r>
                      <a:endParaRPr lang="en-US" altLang="zh-CN" sz="1400" dirty="0">
                        <a:solidFill>
                          <a:sysClr val="windowText" lastClr="0000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推动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24</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年推广费预算编制以项目制进行规划、编制及管理</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p>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rPr>
                        <a:t>使用统一项目主数据的导入，实现一码到底；</a:t>
                      </a:r>
                    </a:p>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结合营销指标体系，沉淀系统现有项目运营数据，提供数字化指标看板；</a:t>
                      </a:r>
                      <a:endParaRPr lang="en-US" altLang="zh-CN"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buFont typeface="Arial" panose="020B0604020202020204" pitchFamily="34" charset="0"/>
                        <a:buChar char="•"/>
                        <a:defRPr/>
                      </a:pPr>
                      <a:r>
                        <a:rPr lang="zh-CN" altLang="en-US"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为项目管理者提供项目维度投入产出情况；为各级营销组织提供不同项目类型、品类、区域、渠道的投入产出情况；为管理层提供实业整体</a:t>
                      </a:r>
                      <a:r>
                        <a:rPr lang="en-US" altLang="zh-CN"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各产业的营销费用投入产出情况；</a:t>
                      </a:r>
                      <a:endParaRPr lang="en-US" altLang="zh-CN" sz="14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035622"/>
                  </a:ext>
                </a:extLst>
              </a:tr>
              <a:tr h="1184283">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algn="ctr" fontAlgn="ctr"/>
                      <a:r>
                        <a:rPr lang="zh-CN" altLang="en-US" sz="1400" b="1" i="0" u="none" strike="noStrike">
                          <a:solidFill>
                            <a:srgbClr val="000000"/>
                          </a:solidFill>
                          <a:effectLst/>
                          <a:latin typeface="微软雅黑" panose="020B0503020204020204" pitchFamily="34" charset="-122"/>
                          <a:ea typeface="微软雅黑" panose="020B0503020204020204" pitchFamily="34" charset="-122"/>
                        </a:rPr>
                        <a:t>项目总体思路</a:t>
                      </a: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r>
                        <a:rPr lang="en-US" altLang="zh-CN" sz="1400" b="0" i="0" u="none" strike="noStrike" kern="1200" dirty="0">
                          <a:solidFill>
                            <a:schemeClr val="tx1"/>
                          </a:solidFill>
                          <a:effectLst/>
                          <a:latin typeface="微软雅黑" panose="020B0503020204020204" pitchFamily="34" charset="-122"/>
                          <a:ea typeface="微软雅黑" panose="020B0503020204020204" pitchFamily="34" charset="-122"/>
                          <a:cs typeface="+mn-cs"/>
                        </a:rPr>
                        <a:t>MPM</a:t>
                      </a:r>
                      <a:r>
                        <a:rPr lang="zh-CN" altLang="en-US" sz="1400" b="0" i="0" u="none" strike="noStrike" kern="1200" dirty="0">
                          <a:solidFill>
                            <a:schemeClr val="tx1"/>
                          </a:solidFill>
                          <a:effectLst/>
                          <a:latin typeface="微软雅黑" panose="020B0503020204020204" pitchFamily="34" charset="-122"/>
                          <a:ea typeface="微软雅黑" panose="020B0503020204020204" pitchFamily="34" charset="-122"/>
                          <a:cs typeface="+mn-cs"/>
                        </a:rPr>
                        <a:t>与财务体系平台打通，作为枢纽，实现</a:t>
                      </a:r>
                      <a:r>
                        <a:rPr lang="en-US" altLang="zh-CN" sz="1400" b="0" i="0" u="none" strike="noStrike" kern="1200" dirty="0">
                          <a:solidFill>
                            <a:schemeClr val="tx1"/>
                          </a:solidFill>
                          <a:effectLst/>
                          <a:latin typeface="微软雅黑" panose="020B0503020204020204" pitchFamily="34" charset="-122"/>
                          <a:ea typeface="微软雅黑" panose="020B0503020204020204" pitchFamily="34" charset="-122"/>
                          <a:cs typeface="+mn-cs"/>
                        </a:rPr>
                        <a:t>5</a:t>
                      </a:r>
                      <a:r>
                        <a:rPr lang="zh-CN" altLang="en-US" sz="1400" b="0" i="0" u="none" strike="noStrike" kern="1200" dirty="0">
                          <a:solidFill>
                            <a:schemeClr val="tx1"/>
                          </a:solidFill>
                          <a:effectLst/>
                          <a:latin typeface="微软雅黑" panose="020B0503020204020204" pitchFamily="34" charset="-122"/>
                          <a:ea typeface="微软雅黑" panose="020B0503020204020204" pitchFamily="34" charset="-122"/>
                          <a:cs typeface="+mn-cs"/>
                        </a:rPr>
                        <a:t>个数字化平台联动。项目编码作为统一身份识别证，“一码到底”拉通项目费用管理全流程（预算编制、费用申请、费用报销、费用核算），保证项目使用费用数据一脉相承、对应准确，实现项目级颗粒度的预算执行偏差分析，支撑经营分析及决策。</a:t>
                      </a:r>
                      <a:endParaRPr lang="en-US" altLang="zh-CN" sz="14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63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27987109"/>
                  </a:ext>
                </a:extLst>
              </a:tr>
              <a:tr h="910655">
                <a:tc>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0" marR="0" lvl="0" indent="0" algn="ctr" defTabSz="398862" rtl="0" eaLnBrk="1" fontAlgn="ctr" latinLnBrk="0" hangingPunct="1">
                        <a:lnSpc>
                          <a:spcPct val="100000"/>
                        </a:lnSpc>
                        <a:spcBef>
                          <a:spcPts val="0"/>
                        </a:spcBef>
                        <a:spcAft>
                          <a:spcPts val="0"/>
                        </a:spcAft>
                        <a:buClrTx/>
                        <a:buSzTx/>
                        <a:buFontTx/>
                        <a:buNone/>
                        <a:tabLst/>
                        <a:defRPr/>
                      </a:pPr>
                      <a:r>
                        <a:rPr lang="zh-CN" altLang="zh-CN" sz="1400" b="1" kern="0">
                          <a:solidFill>
                            <a:schemeClr val="tx1"/>
                          </a:solidFill>
                          <a:effectLst/>
                          <a:latin typeface="微软雅黑" panose="020B0503020204020204" pitchFamily="34" charset="-122"/>
                          <a:ea typeface="微软雅黑" panose="020B0503020204020204" pitchFamily="34" charset="-122"/>
                        </a:rPr>
                        <a:t>项目</a:t>
                      </a:r>
                      <a:r>
                        <a:rPr lang="zh-CN" altLang="en-US" sz="1400" b="1" kern="0">
                          <a:solidFill>
                            <a:schemeClr val="tx1"/>
                          </a:solidFill>
                          <a:effectLst/>
                          <a:latin typeface="微软雅黑" panose="020B0503020204020204" pitchFamily="34" charset="-122"/>
                          <a:ea typeface="微软雅黑" panose="020B0503020204020204" pitchFamily="34" charset="-122"/>
                        </a:rPr>
                        <a:t>投资收益分析</a:t>
                      </a:r>
                      <a:endParaRPr lang="zh-CN" altLang="zh-CN" sz="1400" b="1"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29" marR="4929" marT="4929" marB="0" anchor="ctr">
                    <a:lnL w="12700" cap="flat" cmpd="sng" algn="ctr">
                      <a:solidFill>
                        <a:schemeClr val="tx1"/>
                      </a:solidFill>
                      <a:prstDash val="solid"/>
                      <a:round/>
                      <a:headEnd type="none" w="med" len="med"/>
                      <a:tailEnd type="none" w="med" len="med"/>
                    </a:lnL>
                    <a:lnR w="6350" cap="flat" cmpd="sng" algn="ctr">
                      <a:solidFill>
                        <a:sysClr val="windowText" lastClr="000000"/>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DengXian" panose="020F0502020204030204"/>
                        </a:defRPr>
                      </a:lvl1pPr>
                      <a:lvl2pPr marL="457200" algn="l" defTabSz="914400" rtl="0" eaLnBrk="1" latinLnBrk="0" hangingPunct="1">
                        <a:defRPr sz="1800" kern="1200">
                          <a:solidFill>
                            <a:schemeClr val="tx1"/>
                          </a:solidFill>
                          <a:latin typeface="DengXian" panose="020F0502020204030204"/>
                        </a:defRPr>
                      </a:lvl2pPr>
                      <a:lvl3pPr marL="914400" algn="l" defTabSz="914400" rtl="0" eaLnBrk="1" latinLnBrk="0" hangingPunct="1">
                        <a:defRPr sz="1800" kern="1200">
                          <a:solidFill>
                            <a:schemeClr val="tx1"/>
                          </a:solidFill>
                          <a:latin typeface="DengXian" panose="020F0502020204030204"/>
                        </a:defRPr>
                      </a:lvl3pPr>
                      <a:lvl4pPr marL="1371600" algn="l" defTabSz="914400" rtl="0" eaLnBrk="1" latinLnBrk="0" hangingPunct="1">
                        <a:defRPr sz="1800" kern="1200">
                          <a:solidFill>
                            <a:schemeClr val="tx1"/>
                          </a:solidFill>
                          <a:latin typeface="DengXian" panose="020F0502020204030204"/>
                        </a:defRPr>
                      </a:lvl4pPr>
                      <a:lvl5pPr marL="1828800" algn="l" defTabSz="914400" rtl="0" eaLnBrk="1" latinLnBrk="0" hangingPunct="1">
                        <a:defRPr sz="1800" kern="1200">
                          <a:solidFill>
                            <a:schemeClr val="tx1"/>
                          </a:solidFill>
                          <a:latin typeface="DengXian" panose="020F0502020204030204"/>
                        </a:defRPr>
                      </a:lvl5pPr>
                      <a:lvl6pPr marL="2286000" algn="l" defTabSz="914400" rtl="0" eaLnBrk="1" latinLnBrk="0" hangingPunct="1">
                        <a:defRPr sz="1800" kern="1200">
                          <a:solidFill>
                            <a:schemeClr val="tx1"/>
                          </a:solidFill>
                          <a:latin typeface="DengXian" panose="020F0502020204030204"/>
                        </a:defRPr>
                      </a:lvl6pPr>
                      <a:lvl7pPr marL="2743200" algn="l" defTabSz="914400" rtl="0" eaLnBrk="1" latinLnBrk="0" hangingPunct="1">
                        <a:defRPr sz="1800" kern="1200">
                          <a:solidFill>
                            <a:schemeClr val="tx1"/>
                          </a:solidFill>
                          <a:latin typeface="DengXian" panose="020F0502020204030204"/>
                        </a:defRPr>
                      </a:lvl7pPr>
                      <a:lvl8pPr marL="3200400" algn="l" defTabSz="914400" rtl="0" eaLnBrk="1" latinLnBrk="0" hangingPunct="1">
                        <a:defRPr sz="1800" kern="1200">
                          <a:solidFill>
                            <a:schemeClr val="tx1"/>
                          </a:solidFill>
                          <a:latin typeface="DengXian" panose="020F0502020204030204"/>
                        </a:defRPr>
                      </a:lvl8pPr>
                      <a:lvl9pPr marL="3657600" algn="l" defTabSz="914400" rtl="0" eaLnBrk="1" latinLnBrk="0" hangingPunct="1">
                        <a:defRPr sz="1800" kern="1200">
                          <a:solidFill>
                            <a:schemeClr val="tx1"/>
                          </a:solidFill>
                          <a:latin typeface="DengXian" panose="020F0502020204030204"/>
                        </a:defRPr>
                      </a:lvl9pPr>
                    </a:lstStyle>
                    <a:p>
                      <a:pPr marL="0" marR="0" lvl="0" indent="0" algn="l" defTabSz="398862" rtl="0" eaLnBrk="1" fontAlgn="ctr" latinLnBrk="0" hangingPunct="1">
                        <a:lnSpc>
                          <a:spcPct val="100000"/>
                        </a:lnSpc>
                        <a:spcBef>
                          <a:spcPts val="0"/>
                        </a:spcBef>
                        <a:spcAft>
                          <a:spcPts val="0"/>
                        </a:spcAft>
                        <a:buClrTx/>
                        <a:buSzTx/>
                        <a:buFontTx/>
                        <a:buNone/>
                        <a:tabLst/>
                        <a:defRPr/>
                      </a:pPr>
                      <a:r>
                        <a:rPr lang="zh-CN" altLang="en-US" sz="1400" b="0" kern="0" dirty="0">
                          <a:solidFill>
                            <a:schemeClr val="tx1"/>
                          </a:solidFill>
                          <a:effectLst/>
                          <a:latin typeface="微软雅黑" panose="020B0503020204020204" pitchFamily="34" charset="-122"/>
                          <a:ea typeface="微软雅黑" panose="020B0503020204020204" pitchFamily="34" charset="-122"/>
                        </a:rPr>
                        <a:t>预计投入：数字化转型中心相关研发分摊费用；</a:t>
                      </a:r>
                      <a:endParaRPr lang="en-US" altLang="zh-CN" sz="1400" b="0" kern="0" dirty="0">
                        <a:solidFill>
                          <a:schemeClr val="tx1"/>
                        </a:solidFill>
                        <a:effectLst/>
                        <a:latin typeface="微软雅黑" panose="020B0503020204020204" pitchFamily="34" charset="-122"/>
                        <a:ea typeface="微软雅黑" panose="020B0503020204020204" pitchFamily="34" charset="-122"/>
                      </a:endParaRPr>
                    </a:p>
                    <a:p>
                      <a:pPr marL="0" marR="0" lvl="0" indent="0" algn="l" defTabSz="398862" rtl="0" eaLnBrk="1" fontAlgn="ctr" latinLnBrk="0" hangingPunct="1">
                        <a:lnSpc>
                          <a:spcPct val="100000"/>
                        </a:lnSpc>
                        <a:spcBef>
                          <a:spcPts val="0"/>
                        </a:spcBef>
                        <a:spcAft>
                          <a:spcPts val="0"/>
                        </a:spcAft>
                        <a:buClrTx/>
                        <a:buSzTx/>
                        <a:buFontTx/>
                        <a:buNone/>
                        <a:tabLst/>
                        <a:defRPr/>
                      </a:pPr>
                      <a:r>
                        <a:rPr lang="zh-CN" altLang="en-US" sz="1400" b="0" kern="0" dirty="0">
                          <a:solidFill>
                            <a:schemeClr val="tx1"/>
                          </a:solidFill>
                          <a:effectLst/>
                          <a:latin typeface="微软雅黑" panose="020B0503020204020204" pitchFamily="34" charset="-122"/>
                          <a:ea typeface="微软雅黑" panose="020B0503020204020204" pitchFamily="34" charset="-122"/>
                        </a:rPr>
                        <a:t>有形收益：实业内营销项目管理统一平台；</a:t>
                      </a:r>
                      <a:endParaRPr lang="en-US" altLang="zh-CN" sz="1400" b="0" kern="0" dirty="0">
                        <a:solidFill>
                          <a:schemeClr val="tx1"/>
                        </a:solidFill>
                        <a:effectLst/>
                        <a:latin typeface="微软雅黑" panose="020B0503020204020204" pitchFamily="34" charset="-122"/>
                        <a:ea typeface="微软雅黑" panose="020B0503020204020204" pitchFamily="34" charset="-122"/>
                      </a:endParaRPr>
                    </a:p>
                    <a:p>
                      <a:pPr marL="0" marR="0" lvl="0" indent="0" algn="l" defTabSz="398862" rtl="0" eaLnBrk="1" fontAlgn="ctr" latinLnBrk="0" hangingPunct="1">
                        <a:lnSpc>
                          <a:spcPct val="100000"/>
                        </a:lnSpc>
                        <a:spcBef>
                          <a:spcPts val="0"/>
                        </a:spcBef>
                        <a:spcAft>
                          <a:spcPts val="0"/>
                        </a:spcAft>
                        <a:buClrTx/>
                        <a:buSzTx/>
                        <a:buFontTx/>
                        <a:buNone/>
                        <a:tabLst/>
                        <a:defRPr/>
                      </a:pPr>
                      <a:r>
                        <a:rPr lang="zh-CN" altLang="en-US" sz="1400" b="0" kern="0" dirty="0">
                          <a:solidFill>
                            <a:schemeClr val="tx1"/>
                          </a:solidFill>
                          <a:effectLst/>
                          <a:latin typeface="微软雅黑" panose="020B0503020204020204" pitchFamily="34" charset="-122"/>
                          <a:ea typeface="微软雅黑" panose="020B0503020204020204" pitchFamily="34" charset="-122"/>
                        </a:rPr>
                        <a:t>无形收益：</a:t>
                      </a:r>
                      <a:r>
                        <a:rPr lang="en-US" altLang="zh-CN" sz="1400" b="0" kern="0" dirty="0">
                          <a:solidFill>
                            <a:schemeClr val="tx1"/>
                          </a:solidFill>
                          <a:effectLst/>
                          <a:latin typeface="微软雅黑" panose="020B0503020204020204" pitchFamily="34" charset="-122"/>
                          <a:ea typeface="微软雅黑" panose="020B0503020204020204" pitchFamily="34" charset="-122"/>
                        </a:rPr>
                        <a:t>1.</a:t>
                      </a:r>
                      <a:r>
                        <a:rPr lang="zh-CN" altLang="en-US" sz="1400" b="0" kern="0" dirty="0">
                          <a:solidFill>
                            <a:schemeClr val="tx1"/>
                          </a:solidFill>
                          <a:effectLst/>
                          <a:latin typeface="微软雅黑" panose="020B0503020204020204" pitchFamily="34" charset="-122"/>
                          <a:ea typeface="微软雅黑" panose="020B0503020204020204" pitchFamily="34" charset="-122"/>
                        </a:rPr>
                        <a:t>加强跨事业部协同工作能力；</a:t>
                      </a:r>
                      <a:r>
                        <a:rPr lang="en-US" altLang="zh-CN" sz="1400" b="0" kern="0" dirty="0">
                          <a:solidFill>
                            <a:schemeClr val="tx1"/>
                          </a:solidFill>
                          <a:effectLst/>
                          <a:latin typeface="微软雅黑" panose="020B0503020204020204" pitchFamily="34" charset="-122"/>
                          <a:ea typeface="微软雅黑" panose="020B0503020204020204" pitchFamily="34" charset="-122"/>
                        </a:rPr>
                        <a:t>2.</a:t>
                      </a:r>
                      <a:r>
                        <a:rPr lang="zh-CN" altLang="en-US" sz="1400" b="0" kern="0" dirty="0">
                          <a:solidFill>
                            <a:schemeClr val="tx1"/>
                          </a:solidFill>
                          <a:effectLst/>
                          <a:latin typeface="微软雅黑" panose="020B0503020204020204" pitchFamily="34" charset="-122"/>
                          <a:ea typeface="微软雅黑" panose="020B0503020204020204" pitchFamily="34" charset="-122"/>
                        </a:rPr>
                        <a:t>加强品牌营销类项目管理能力；</a:t>
                      </a:r>
                      <a:r>
                        <a:rPr lang="en-US" altLang="zh-CN" sz="1400" b="0" kern="0" dirty="0">
                          <a:solidFill>
                            <a:schemeClr val="tx1"/>
                          </a:solidFill>
                          <a:effectLst/>
                          <a:latin typeface="微软雅黑" panose="020B0503020204020204" pitchFamily="34" charset="-122"/>
                          <a:ea typeface="微软雅黑" panose="020B0503020204020204" pitchFamily="34" charset="-122"/>
                        </a:rPr>
                        <a:t>3.</a:t>
                      </a:r>
                      <a:r>
                        <a:rPr lang="zh-CN" altLang="en-US" sz="1400" b="0" kern="0" dirty="0">
                          <a:solidFill>
                            <a:schemeClr val="tx1"/>
                          </a:solidFill>
                          <a:effectLst/>
                          <a:latin typeface="微软雅黑" panose="020B0503020204020204" pitchFamily="34" charset="-122"/>
                          <a:ea typeface="微软雅黑" panose="020B0503020204020204" pitchFamily="34" charset="-122"/>
                        </a:rPr>
                        <a:t>建设用户品牌心智</a:t>
                      </a:r>
                      <a:endParaRPr lang="zh-CN" altLang="zh-CN" sz="14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929" marR="4929" marT="4929" marB="0" anchor="ctr">
                    <a:lnL w="635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4330122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主标题为方正兰亭 , 最大30pt">
            <a:extLst>
              <a:ext uri="{FF2B5EF4-FFF2-40B4-BE49-F238E27FC236}">
                <a16:creationId xmlns:a16="http://schemas.microsoft.com/office/drawing/2014/main" id="{44AAC532-EC65-474E-BF29-A7849F373FA2}"/>
              </a:ext>
            </a:extLst>
          </p:cNvPr>
          <p:cNvSpPr txBox="1"/>
          <p:nvPr/>
        </p:nvSpPr>
        <p:spPr>
          <a:xfrm>
            <a:off x="1123472" y="195099"/>
            <a:ext cx="1667123"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项目背景分析</a:t>
            </a:r>
            <a:endParaRPr sz="210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3" name="文本框 2">
            <a:extLst>
              <a:ext uri="{FF2B5EF4-FFF2-40B4-BE49-F238E27FC236}">
                <a16:creationId xmlns:a16="http://schemas.microsoft.com/office/drawing/2014/main" id="{58915F18-28D6-E011-AC22-AF0E985AFE14}"/>
              </a:ext>
            </a:extLst>
          </p:cNvPr>
          <p:cNvSpPr txBox="1"/>
          <p:nvPr/>
        </p:nvSpPr>
        <p:spPr>
          <a:xfrm>
            <a:off x="240605" y="1167329"/>
            <a:ext cx="11695426" cy="738664"/>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现状：</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实业各级营销组织使用品牌基金及自有推广费的项目管理流程不统一，缺少项目主数据管理，缺乏标准化目标设计、立项审批及过程管理；</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目标：</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全面推广应用统一的营销项目管理流程，并配套建立可视化数字化营销项目管理平台，结合营销指标体系，实现对单项目投资回报率跟踪及复盘，从而实现费控目标。</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a:extLst>
              <a:ext uri="{FF2B5EF4-FFF2-40B4-BE49-F238E27FC236}">
                <a16:creationId xmlns:a16="http://schemas.microsoft.com/office/drawing/2014/main" id="{961ACCCE-4202-CA3A-7D96-7380576B280F}"/>
              </a:ext>
            </a:extLst>
          </p:cNvPr>
          <p:cNvSpPr/>
          <p:nvPr/>
        </p:nvSpPr>
        <p:spPr>
          <a:xfrm>
            <a:off x="240605" y="2478261"/>
            <a:ext cx="5818194" cy="3319423"/>
          </a:xfrm>
          <a:prstGeom prst="rect">
            <a:avLst/>
          </a:prstGeom>
          <a:noFill/>
          <a:ln w="9525">
            <a:solidFill>
              <a:schemeClr val="tx2"/>
            </a:solidFill>
            <a:prstDash val="sysDot"/>
          </a:ln>
        </p:spPr>
        <p:txBody>
          <a:bodyPr wrap="square" rtlCol="0" anchor="t" anchorCtr="0">
            <a:noAutofit/>
          </a:bodyPr>
          <a:lstStyle/>
          <a:p>
            <a:pPr>
              <a:defRPr/>
            </a:pPr>
            <a:r>
              <a:rPr lang="zh-CN" altLang="en-US" sz="1200" b="1" dirty="0">
                <a:latin typeface="微软雅黑" panose="020B0503020204020204" pitchFamily="34" charset="-122"/>
                <a:ea typeface="微软雅黑" panose="020B0503020204020204" pitchFamily="34" charset="-122"/>
                <a:sym typeface="Arial" panose="020B0604020202020204" pitchFamily="34" charset="0"/>
              </a:rPr>
              <a:t>现状：</a:t>
            </a:r>
            <a:endParaRPr lang="en-US" altLang="zh-CN" sz="1200" b="1" dirty="0">
              <a:latin typeface="微软雅黑" panose="020B0503020204020204" pitchFamily="34" charset="-122"/>
              <a:ea typeface="微软雅黑" panose="020B0503020204020204" pitchFamily="34" charset="-122"/>
              <a:sym typeface="Arial" panose="020B0604020202020204" pitchFamily="34" charset="0"/>
            </a:endParaRPr>
          </a:p>
          <a:p>
            <a:pPr marL="171450" indent="-171450">
              <a:buFont typeface="Arial" panose="020B0604020202020204" pitchFamily="34" charset="0"/>
              <a:buChar char="•"/>
              <a:defRPr/>
            </a:pPr>
            <a:r>
              <a:rPr lang="zh-CN" altLang="en-US" sz="1200" dirty="0">
                <a:solidFill>
                  <a:srgbClr val="FF0000"/>
                </a:solidFill>
                <a:latin typeface="微软雅黑" panose="020B0503020204020204" pitchFamily="34" charset="-122"/>
                <a:ea typeface="微软雅黑" panose="020B0503020204020204" pitchFamily="34" charset="-122"/>
              </a:rPr>
              <a:t>各单位业务使用自己内部流程完成审批</a:t>
            </a:r>
            <a:r>
              <a:rPr lang="zh-CN" altLang="en-US" sz="1200" dirty="0">
                <a:solidFill>
                  <a:sysClr val="windowText" lastClr="000000"/>
                </a:solidFill>
                <a:latin typeface="微软雅黑" panose="020B0503020204020204" pitchFamily="34" charset="-122"/>
                <a:ea typeface="微软雅黑" panose="020B0503020204020204" pitchFamily="34" charset="-122"/>
              </a:rPr>
              <a:t>，无统一标准和</a:t>
            </a:r>
            <a:r>
              <a:rPr lang="zh-CN" altLang="en-US" sz="1200" dirty="0">
                <a:latin typeface="微软雅黑" panose="020B0503020204020204" pitchFamily="34" charset="-122"/>
                <a:ea typeface="微软雅黑" panose="020B0503020204020204" pitchFamily="34" charset="-122"/>
              </a:rPr>
              <a:t>数据统计；</a:t>
            </a:r>
          </a:p>
          <a:p>
            <a:pPr marL="171450" indent="-171450">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rPr>
              <a:t>部分单位的推广费审批流程不符合实业财务授权手册要求</a:t>
            </a:r>
            <a:r>
              <a:rPr lang="zh-CN" altLang="en-US" sz="1200" dirty="0">
                <a:solidFill>
                  <a:sysClr val="windowText" lastClr="000000"/>
                </a:solidFill>
                <a:latin typeface="微软雅黑" panose="020B0503020204020204" pitchFamily="34" charset="-122"/>
                <a:ea typeface="微软雅黑" panose="020B0503020204020204" pitchFamily="34" charset="-122"/>
              </a:rPr>
              <a:t>；</a:t>
            </a:r>
            <a:endParaRPr lang="en-US" altLang="zh-CN" sz="12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None/>
              <a:defRPr/>
            </a:pPr>
            <a:r>
              <a:rPr lang="zh-CN" altLang="en-US" sz="1200" b="1" dirty="0">
                <a:latin typeface="微软雅黑" panose="020B0503020204020204" pitchFamily="34" charset="-122"/>
                <a:ea typeface="微软雅黑" panose="020B0503020204020204" pitchFamily="34" charset="-122"/>
                <a:sym typeface="Arial" panose="020B0604020202020204" pitchFamily="34" charset="0"/>
              </a:rPr>
              <a:t>目标</a:t>
            </a:r>
            <a:r>
              <a:rPr lang="en-US" altLang="zh-CN" sz="1200" b="1" dirty="0">
                <a:latin typeface="微软雅黑" panose="020B0503020204020204" pitchFamily="34" charset="-122"/>
                <a:ea typeface="微软雅黑" panose="020B0503020204020204" pitchFamily="34" charset="-122"/>
                <a:sym typeface="Arial" panose="020B0604020202020204" pitchFamily="34" charset="0"/>
              </a:rPr>
              <a:t>&amp;</a:t>
            </a:r>
            <a:r>
              <a:rPr lang="zh-CN" altLang="en-US" sz="1200" b="1" dirty="0">
                <a:latin typeface="微软雅黑" panose="020B0503020204020204" pitchFamily="34" charset="-122"/>
                <a:ea typeface="微软雅黑" panose="020B0503020204020204" pitchFamily="34" charset="-122"/>
                <a:sym typeface="Arial" panose="020B0604020202020204" pitchFamily="34" charset="0"/>
              </a:rPr>
              <a:t>关键动作：</a:t>
            </a:r>
            <a:endParaRPr lang="en-US" altLang="zh-CN" sz="1200" b="1" dirty="0">
              <a:latin typeface="微软雅黑" panose="020B0503020204020204" pitchFamily="34" charset="-122"/>
              <a:ea typeface="微软雅黑" panose="020B0503020204020204" pitchFamily="34" charset="-122"/>
              <a:sym typeface="Arial" panose="020B0604020202020204" pitchFamily="34" charset="0"/>
            </a:endParaRPr>
          </a:p>
          <a:p>
            <a:pPr marL="171450" indent="-171450">
              <a:buFont typeface="Arial" panose="020B0604020202020204" pitchFamily="34" charset="0"/>
              <a:buChar char="•"/>
              <a:defRPr/>
            </a:pPr>
            <a:r>
              <a:rPr lang="zh-CN" altLang="en-US" sz="1200" dirty="0">
                <a:solidFill>
                  <a:sysClr val="windowText" lastClr="000000"/>
                </a:solidFill>
                <a:latin typeface="微软雅黑" panose="020B0503020204020204" pitchFamily="34" charset="-122"/>
                <a:ea typeface="微软雅黑" panose="020B0503020204020204" pitchFamily="34" charset="-122"/>
              </a:rPr>
              <a:t>实业营销组织统一使用标准化营销项目管理流程，管理实业品牌基金项目，包括不限于预算及立项审批、报销审批、结项管理等关键节点；</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a:solidFill>
                  <a:sysClr val="windowText" lastClr="000000"/>
                </a:solidFill>
                <a:latin typeface="微软雅黑" panose="020B0503020204020204" pitchFamily="34" charset="-122"/>
                <a:ea typeface="微软雅黑" panose="020B0503020204020204" pitchFamily="34" charset="-122"/>
              </a:rPr>
              <a:t>统一使用营销项目管理平台（</a:t>
            </a:r>
            <a:r>
              <a:rPr lang="en-US" altLang="zh-CN" sz="1200" dirty="0">
                <a:solidFill>
                  <a:sysClr val="windowText" lastClr="000000"/>
                </a:solidFill>
                <a:latin typeface="微软雅黑" panose="020B0503020204020204" pitchFamily="34" charset="-122"/>
                <a:ea typeface="微软雅黑" panose="020B0503020204020204" pitchFamily="34" charset="-122"/>
              </a:rPr>
              <a:t>MPM</a:t>
            </a:r>
            <a:r>
              <a:rPr lang="zh-CN" altLang="en-US" sz="1200" dirty="0">
                <a:solidFill>
                  <a:sysClr val="windowText" lastClr="000000"/>
                </a:solidFill>
                <a:latin typeface="微软雅黑" panose="020B0503020204020204" pitchFamily="34" charset="-122"/>
                <a:ea typeface="微软雅黑" panose="020B0503020204020204" pitchFamily="34" charset="-122"/>
              </a:rPr>
              <a:t>）完成相关业务流程的操作及管理；</a:t>
            </a:r>
            <a:endParaRPr lang="en-US" altLang="zh-CN" sz="1200" dirty="0">
              <a:solidFill>
                <a:sysClr val="windowText" lastClr="000000"/>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defRPr/>
            </a:pPr>
            <a:r>
              <a:rPr lang="zh-CN" altLang="en-US" sz="1200" dirty="0">
                <a:latin typeface="微软雅黑" panose="020B0503020204020204" pitchFamily="34" charset="-122"/>
                <a:ea typeface="微软雅黑" panose="020B0503020204020204" pitchFamily="34" charset="-122"/>
                <a:sym typeface="Arial" panose="020B0604020202020204" pitchFamily="34" charset="0"/>
              </a:rPr>
              <a:t>推动</a:t>
            </a:r>
            <a:r>
              <a:rPr lang="en-US" altLang="zh-CN" sz="1200" dirty="0">
                <a:latin typeface="微软雅黑" panose="020B0503020204020204" pitchFamily="34" charset="-122"/>
                <a:ea typeface="微软雅黑" panose="020B0503020204020204" pitchFamily="34" charset="-122"/>
                <a:sym typeface="Arial" panose="020B0604020202020204" pitchFamily="34" charset="0"/>
              </a:rPr>
              <a:t>24</a:t>
            </a:r>
            <a:r>
              <a:rPr lang="zh-CN" altLang="en-US" sz="1200" dirty="0">
                <a:latin typeface="微软雅黑" panose="020B0503020204020204" pitchFamily="34" charset="-122"/>
                <a:ea typeface="微软雅黑" panose="020B0503020204020204" pitchFamily="34" charset="-122"/>
                <a:sym typeface="Arial" panose="020B0604020202020204" pitchFamily="34" charset="0"/>
              </a:rPr>
              <a:t>年推广费预算编制以项目制进行规划、编制及管理。</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None/>
              <a:defRPr/>
            </a:pPr>
            <a:endParaRPr lang="en-US" altLang="zh-CN" sz="11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id="{5D0BE804-2148-D7B1-6130-1448A826EA09}"/>
              </a:ext>
            </a:extLst>
          </p:cNvPr>
          <p:cNvSpPr/>
          <p:nvPr/>
        </p:nvSpPr>
        <p:spPr>
          <a:xfrm>
            <a:off x="6116357" y="2478262"/>
            <a:ext cx="5727538" cy="3319422"/>
          </a:xfrm>
          <a:prstGeom prst="rect">
            <a:avLst/>
          </a:prstGeom>
          <a:noFill/>
          <a:ln w="9525">
            <a:solidFill>
              <a:schemeClr val="tx2"/>
            </a:solidFill>
            <a:prstDash val="sysDot"/>
          </a:ln>
        </p:spPr>
        <p:txBody>
          <a:bodyPr wrap="square" rtlCol="0" anchor="t" anchorCtr="0">
            <a:noAutofit/>
          </a:bodyPr>
          <a:lstStyle/>
          <a:p>
            <a:pPr>
              <a:defRPr/>
            </a:pPr>
            <a:r>
              <a:rPr lang="zh-CN" altLang="en-US"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rPr>
              <a:t>现状：</a:t>
            </a:r>
            <a:endParaRPr lang="en-US" altLang="zh-CN"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endParaRPr>
          </a:p>
          <a:p>
            <a:pPr marL="171450" indent="-171450">
              <a:buFont typeface="Arial" panose="020B0604020202020204" pitchFamily="34" charset="0"/>
              <a:buChar char="•"/>
              <a:defRPr/>
            </a:pPr>
            <a:r>
              <a:rPr lang="zh-CN" altLang="en-US" sz="1200" dirty="0">
                <a:solidFill>
                  <a:sysClr val="windowText" lastClr="000000"/>
                </a:solidFill>
                <a:latin typeface="微软雅黑" panose="020B0503020204020204" pitchFamily="34" charset="-122"/>
                <a:ea typeface="微软雅黑" panose="020B0503020204020204" pitchFamily="34" charset="-122"/>
              </a:rPr>
              <a:t>各单位缺乏项目主数据管理，项目数据难以跟踪，无法进行实时监测及调控；</a:t>
            </a:r>
          </a:p>
          <a:p>
            <a:pPr>
              <a:defRPr/>
            </a:pPr>
            <a:r>
              <a:rPr lang="zh-CN" altLang="en-US"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rPr>
              <a:t>目标</a:t>
            </a:r>
            <a:r>
              <a:rPr lang="en-US" altLang="zh-CN"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rPr>
              <a:t>&amp;</a:t>
            </a:r>
            <a:r>
              <a:rPr lang="zh-CN" altLang="en-US"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rPr>
              <a:t>关键动作：</a:t>
            </a:r>
            <a:endParaRPr lang="en-US" altLang="zh-CN" sz="1200" b="1" dirty="0">
              <a:latin typeface="微软雅黑" panose="020B0503020204020204" pitchFamily="34" charset="-122"/>
              <a:ea typeface="微软雅黑" panose="020B0503020204020204" pitchFamily="34" charset="-122"/>
              <a:cs typeface="Calibri" panose="020F0502020204030204" charset="0"/>
              <a:sym typeface="Arial" panose="020B0604020202020204" pitchFamily="34" charset="0"/>
            </a:endParaRPr>
          </a:p>
          <a:p>
            <a:pPr marL="171450" indent="-171450">
              <a:buFont typeface="Arial" panose="020B0604020202020204" pitchFamily="34" charset="0"/>
              <a:buChar char="•"/>
              <a:defRPr/>
            </a:pPr>
            <a:r>
              <a:rPr lang="zh-CN" altLang="en-US" sz="1100" dirty="0">
                <a:solidFill>
                  <a:sysClr val="windowText" lastClr="000000"/>
                </a:solidFill>
                <a:latin typeface="微软雅黑" panose="020B0503020204020204" pitchFamily="34" charset="-122"/>
                <a:ea typeface="微软雅黑" panose="020B0503020204020204" pitchFamily="34" charset="-122"/>
              </a:rPr>
              <a:t>使用统一项目主数据的导入，实现一码到底；</a:t>
            </a:r>
          </a:p>
          <a:p>
            <a:pPr marL="171450" indent="-171450">
              <a:buFont typeface="Arial" panose="020B0604020202020204" pitchFamily="34" charset="0"/>
              <a:buChar char="•"/>
              <a:defRPr/>
            </a:pPr>
            <a:r>
              <a:rPr lang="zh-CN" altLang="en-US"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结合营销指标体系，沉淀系统现有项目运营数据，提供数字化指标看板；</a:t>
            </a:r>
            <a:endParaRPr lang="en-US" altLang="zh-CN"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buFont typeface="Arial" panose="020B0604020202020204" pitchFamily="34" charset="0"/>
              <a:buChar char="•"/>
              <a:defRPr/>
            </a:pPr>
            <a:r>
              <a:rPr lang="zh-CN" altLang="en-US"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为项目管理者提供项目维度投入产出情况；为各级营销组织提供不同项目类型、品类、区域、渠道的投入产出情况；为管理层提供实业整体</a:t>
            </a:r>
            <a:r>
              <a:rPr lang="en-US" altLang="zh-CN"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rPr>
              <a:t>各产业的营销费用投入产出情况；</a:t>
            </a:r>
            <a:endParaRPr lang="en-US" altLang="zh-CN" sz="1100" dirty="0">
              <a:solidFill>
                <a:sysClr val="windowText" lastClr="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剪去同侧角的矩形 11">
            <a:extLst>
              <a:ext uri="{FF2B5EF4-FFF2-40B4-BE49-F238E27FC236}">
                <a16:creationId xmlns:a16="http://schemas.microsoft.com/office/drawing/2014/main" id="{8008FE4E-65CE-52A8-C89C-791A07FC80E8}"/>
              </a:ext>
            </a:extLst>
          </p:cNvPr>
          <p:cNvSpPr/>
          <p:nvPr/>
        </p:nvSpPr>
        <p:spPr>
          <a:xfrm>
            <a:off x="6116357" y="2140986"/>
            <a:ext cx="5727538" cy="307539"/>
          </a:xfrm>
          <a:prstGeom prst="snip2SameRect">
            <a:avLst>
              <a:gd name="adj1" fmla="val 0"/>
              <a:gd name="adj2" fmla="val 17639"/>
            </a:avLst>
          </a:prstGeom>
          <a:solidFill>
            <a:srgbClr val="D9D9D9"/>
          </a:solidFill>
          <a:ln w="9525">
            <a:noFill/>
            <a:prstDash val="sysDot"/>
          </a:ln>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品牌营销</a:t>
            </a:r>
            <a:r>
              <a:rPr lang="zh-CN" altLang="en-US" sz="1400" b="1">
                <a:solidFill>
                  <a:prstClr val="black"/>
                </a:solidFill>
                <a:latin typeface="微软雅黑" panose="020B0503020204020204" pitchFamily="34" charset="-122"/>
                <a:ea typeface="微软雅黑" panose="020B0503020204020204" pitchFamily="34" charset="-122"/>
                <a:sym typeface="Arial" panose="020B0604020202020204" pitchFamily="34" charset="0"/>
              </a:rPr>
              <a:t>项目管理数字化平台建设</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5" name="剪去同侧角的矩形 14">
            <a:extLst>
              <a:ext uri="{FF2B5EF4-FFF2-40B4-BE49-F238E27FC236}">
                <a16:creationId xmlns:a16="http://schemas.microsoft.com/office/drawing/2014/main" id="{34664C5F-4B9E-5465-D4AD-45C968B63F4C}"/>
              </a:ext>
            </a:extLst>
          </p:cNvPr>
          <p:cNvSpPr/>
          <p:nvPr/>
        </p:nvSpPr>
        <p:spPr>
          <a:xfrm>
            <a:off x="240605" y="2140987"/>
            <a:ext cx="5818194" cy="313941"/>
          </a:xfrm>
          <a:prstGeom prst="snip2SameRect">
            <a:avLst>
              <a:gd name="adj1" fmla="val 0"/>
              <a:gd name="adj2" fmla="val 17639"/>
            </a:avLst>
          </a:prstGeom>
          <a:solidFill>
            <a:srgbClr val="D9D9D9"/>
          </a:solidFill>
          <a:ln w="9525">
            <a:noFill/>
            <a:prstDash val="sysDot"/>
          </a:ln>
        </p:spPr>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品牌营销项目管理流程建设</a:t>
            </a:r>
          </a:p>
        </p:txBody>
      </p:sp>
      <p:sp>
        <p:nvSpPr>
          <p:cNvPr id="32" name="矩形 31">
            <a:extLst>
              <a:ext uri="{FF2B5EF4-FFF2-40B4-BE49-F238E27FC236}">
                <a16:creationId xmlns:a16="http://schemas.microsoft.com/office/drawing/2014/main" id="{C01CAB27-BB4A-B38D-9ED6-CE561C7AB35E}"/>
              </a:ext>
            </a:extLst>
          </p:cNvPr>
          <p:cNvSpPr/>
          <p:nvPr/>
        </p:nvSpPr>
        <p:spPr>
          <a:xfrm>
            <a:off x="10093538" y="3765201"/>
            <a:ext cx="1591523" cy="202623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64197F76-6B39-B1D9-8F5C-E2F177364FCE}"/>
              </a:ext>
            </a:extLst>
          </p:cNvPr>
          <p:cNvSpPr/>
          <p:nvPr/>
        </p:nvSpPr>
        <p:spPr>
          <a:xfrm>
            <a:off x="8142902" y="4809398"/>
            <a:ext cx="1891039" cy="982665"/>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50C8341A-C976-729C-837F-03A467512D4E}"/>
              </a:ext>
            </a:extLst>
          </p:cNvPr>
          <p:cNvSpPr/>
          <p:nvPr/>
        </p:nvSpPr>
        <p:spPr>
          <a:xfrm>
            <a:off x="6159903" y="3765201"/>
            <a:ext cx="1891039" cy="998365"/>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44" name="图片 43">
            <a:extLst>
              <a:ext uri="{FF2B5EF4-FFF2-40B4-BE49-F238E27FC236}">
                <a16:creationId xmlns:a16="http://schemas.microsoft.com/office/drawing/2014/main" id="{9FD8FFE7-C5F7-1314-7BA5-5B98B941D97C}"/>
              </a:ext>
            </a:extLst>
          </p:cNvPr>
          <p:cNvPicPr>
            <a:picLocks noChangeAspect="1"/>
          </p:cNvPicPr>
          <p:nvPr/>
        </p:nvPicPr>
        <p:blipFill>
          <a:blip r:embed="rId2"/>
          <a:stretch>
            <a:fillRect/>
          </a:stretch>
        </p:blipFill>
        <p:spPr>
          <a:xfrm>
            <a:off x="6157993" y="4916560"/>
            <a:ext cx="605875" cy="478563"/>
          </a:xfrm>
          <a:prstGeom prst="rect">
            <a:avLst/>
          </a:prstGeom>
        </p:spPr>
      </p:pic>
      <p:sp>
        <p:nvSpPr>
          <p:cNvPr id="46" name="文本框 45">
            <a:extLst>
              <a:ext uri="{FF2B5EF4-FFF2-40B4-BE49-F238E27FC236}">
                <a16:creationId xmlns:a16="http://schemas.microsoft.com/office/drawing/2014/main" id="{3B441408-4201-33D5-36DE-0D44F9E3249E}"/>
              </a:ext>
            </a:extLst>
          </p:cNvPr>
          <p:cNvSpPr txBox="1"/>
          <p:nvPr/>
        </p:nvSpPr>
        <p:spPr>
          <a:xfrm flipH="1">
            <a:off x="6116356" y="3797560"/>
            <a:ext cx="2026545"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品牌基金及推广费预算执行进度</a:t>
            </a:r>
          </a:p>
        </p:txBody>
      </p:sp>
      <p:sp>
        <p:nvSpPr>
          <p:cNvPr id="47" name="文本框 46">
            <a:extLst>
              <a:ext uri="{FF2B5EF4-FFF2-40B4-BE49-F238E27FC236}">
                <a16:creationId xmlns:a16="http://schemas.microsoft.com/office/drawing/2014/main" id="{E2392390-DAEB-A775-D682-545C658B2539}"/>
              </a:ext>
            </a:extLst>
          </p:cNvPr>
          <p:cNvSpPr txBox="1"/>
          <p:nvPr/>
        </p:nvSpPr>
        <p:spPr>
          <a:xfrm>
            <a:off x="6168788" y="3929275"/>
            <a:ext cx="906800"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品牌基金预算执行进度</a:t>
            </a:r>
            <a:endParaRPr kumimoji="0" lang="en-US" altLang="zh-CN" sz="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48" name="直线连接符 11">
            <a:extLst>
              <a:ext uri="{FF2B5EF4-FFF2-40B4-BE49-F238E27FC236}">
                <a16:creationId xmlns:a16="http://schemas.microsoft.com/office/drawing/2014/main" id="{79088D36-E4BA-8F68-43B0-138806E0FBC3}"/>
              </a:ext>
            </a:extLst>
          </p:cNvPr>
          <p:cNvCxnSpPr/>
          <p:nvPr/>
        </p:nvCxnSpPr>
        <p:spPr>
          <a:xfrm>
            <a:off x="7197945" y="4108638"/>
            <a:ext cx="0" cy="125147"/>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50A73DB6-844C-40D1-1EED-E35CF0D82749}"/>
              </a:ext>
            </a:extLst>
          </p:cNvPr>
          <p:cNvSpPr/>
          <p:nvPr/>
        </p:nvSpPr>
        <p:spPr>
          <a:xfrm>
            <a:off x="6295384" y="4190292"/>
            <a:ext cx="1658752" cy="78052"/>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EBA5FB9E-F79B-D042-367E-DDC2D911BB23}"/>
              </a:ext>
            </a:extLst>
          </p:cNvPr>
          <p:cNvSpPr/>
          <p:nvPr/>
        </p:nvSpPr>
        <p:spPr>
          <a:xfrm>
            <a:off x="6291145" y="4194759"/>
            <a:ext cx="906800" cy="61775"/>
          </a:xfrm>
          <a:prstGeom prst="rect">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F56056D1-7745-503E-BA2F-DBB7D27A0C03}"/>
              </a:ext>
            </a:extLst>
          </p:cNvPr>
          <p:cNvSpPr txBox="1"/>
          <p:nvPr/>
        </p:nvSpPr>
        <p:spPr>
          <a:xfrm>
            <a:off x="7217268" y="4126063"/>
            <a:ext cx="2985512"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rPr>
              <a:t>56%</a:t>
            </a:r>
            <a:endParaRPr kumimoji="0" lang="zh-CN" altLang="en-US" sz="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90636468-DB6B-1C67-414B-376D0B07A979}"/>
              </a:ext>
            </a:extLst>
          </p:cNvPr>
          <p:cNvSpPr txBox="1"/>
          <p:nvPr/>
        </p:nvSpPr>
        <p:spPr>
          <a:xfrm>
            <a:off x="6168788" y="4325714"/>
            <a:ext cx="1107517" cy="27699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实业自有推广费预算执行进度</a:t>
            </a:r>
            <a:endParaRPr kumimoji="0" lang="en-US" altLang="zh-CN" sz="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53" name="组合 52">
            <a:extLst>
              <a:ext uri="{FF2B5EF4-FFF2-40B4-BE49-F238E27FC236}">
                <a16:creationId xmlns:a16="http://schemas.microsoft.com/office/drawing/2014/main" id="{13A2D24E-6898-1D7A-020F-70840B791EBA}"/>
              </a:ext>
            </a:extLst>
          </p:cNvPr>
          <p:cNvGrpSpPr/>
          <p:nvPr/>
        </p:nvGrpSpPr>
        <p:grpSpPr>
          <a:xfrm>
            <a:off x="6310468" y="4520676"/>
            <a:ext cx="3859381" cy="230832"/>
            <a:chOff x="720635" y="2173707"/>
            <a:chExt cx="8908600" cy="617766"/>
          </a:xfrm>
        </p:grpSpPr>
        <p:sp>
          <p:nvSpPr>
            <p:cNvPr id="54" name="矩形 53">
              <a:extLst>
                <a:ext uri="{FF2B5EF4-FFF2-40B4-BE49-F238E27FC236}">
                  <a16:creationId xmlns:a16="http://schemas.microsoft.com/office/drawing/2014/main" id="{3FA73BF6-4909-2214-4513-B89DCAAAC89C}"/>
                </a:ext>
              </a:extLst>
            </p:cNvPr>
            <p:cNvSpPr/>
            <p:nvPr/>
          </p:nvSpPr>
          <p:spPr>
            <a:xfrm>
              <a:off x="720635" y="2393258"/>
              <a:ext cx="3828894" cy="208886"/>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55" name="直线连接符 17">
              <a:extLst>
                <a:ext uri="{FF2B5EF4-FFF2-40B4-BE49-F238E27FC236}">
                  <a16:creationId xmlns:a16="http://schemas.microsoft.com/office/drawing/2014/main" id="{22AAB785-68BD-F620-016B-099FC2640CD1}"/>
                </a:ext>
              </a:extLst>
            </p:cNvPr>
            <p:cNvCxnSpPr/>
            <p:nvPr/>
          </p:nvCxnSpPr>
          <p:spPr>
            <a:xfrm>
              <a:off x="2813799" y="2267219"/>
              <a:ext cx="0" cy="33492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78305774-74E3-06CB-FA78-9C0C5EBB2CB5}"/>
                </a:ext>
              </a:extLst>
            </p:cNvPr>
            <p:cNvSpPr/>
            <p:nvPr/>
          </p:nvSpPr>
          <p:spPr>
            <a:xfrm>
              <a:off x="720635" y="2415038"/>
              <a:ext cx="2093164" cy="165326"/>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663965EA-B209-6740-3207-16F194E50FE2}"/>
                </a:ext>
              </a:extLst>
            </p:cNvPr>
            <p:cNvSpPr txBox="1"/>
            <p:nvPr/>
          </p:nvSpPr>
          <p:spPr>
            <a:xfrm>
              <a:off x="2737783" y="2173707"/>
              <a:ext cx="6891452" cy="61776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rPr>
                <a:t>61%</a:t>
              </a:r>
              <a:endParaRPr kumimoji="0" lang="zh-CN" altLang="en-US" sz="9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grpSp>
      <p:sp>
        <p:nvSpPr>
          <p:cNvPr id="58" name="矩形 57">
            <a:extLst>
              <a:ext uri="{FF2B5EF4-FFF2-40B4-BE49-F238E27FC236}">
                <a16:creationId xmlns:a16="http://schemas.microsoft.com/office/drawing/2014/main" id="{538AAB6F-F346-997C-3D91-DC3D24281A11}"/>
              </a:ext>
            </a:extLst>
          </p:cNvPr>
          <p:cNvSpPr/>
          <p:nvPr/>
        </p:nvSpPr>
        <p:spPr>
          <a:xfrm>
            <a:off x="6224172" y="3848148"/>
            <a:ext cx="1773386" cy="436715"/>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F0E266BB-7ACD-C0D2-FF3C-0CC8D5E720B1}"/>
              </a:ext>
            </a:extLst>
          </p:cNvPr>
          <p:cNvSpPr/>
          <p:nvPr/>
        </p:nvSpPr>
        <p:spPr>
          <a:xfrm>
            <a:off x="6224172" y="4315443"/>
            <a:ext cx="1773386" cy="42244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7A6D1752-7E6B-295F-E4AF-531F3B64DF4B}"/>
              </a:ext>
            </a:extLst>
          </p:cNvPr>
          <p:cNvSpPr/>
          <p:nvPr/>
        </p:nvSpPr>
        <p:spPr>
          <a:xfrm>
            <a:off x="6153596" y="4798611"/>
            <a:ext cx="1891039" cy="982665"/>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378F5620-085B-DD3E-0BB5-FE6AFC68CA17}"/>
              </a:ext>
            </a:extLst>
          </p:cNvPr>
          <p:cNvSpPr/>
          <p:nvPr/>
        </p:nvSpPr>
        <p:spPr>
          <a:xfrm>
            <a:off x="8142902" y="3765201"/>
            <a:ext cx="1891039" cy="982665"/>
          </a:xfrm>
          <a:prstGeom prst="rect">
            <a:avLst/>
          </a:prstGeom>
          <a:solidFill>
            <a:schemeClr val="bg1">
              <a:lumMod val="9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62" name="图表 61">
            <a:extLst>
              <a:ext uri="{FF2B5EF4-FFF2-40B4-BE49-F238E27FC236}">
                <a16:creationId xmlns:a16="http://schemas.microsoft.com/office/drawing/2014/main" id="{2B9F176F-B709-0108-5802-55C74A6BB6DF}"/>
              </a:ext>
            </a:extLst>
          </p:cNvPr>
          <p:cNvGraphicFramePr/>
          <p:nvPr>
            <p:extLst>
              <p:ext uri="{D42A27DB-BD31-4B8C-83A1-F6EECF244321}">
                <p14:modId xmlns:p14="http://schemas.microsoft.com/office/powerpoint/2010/main" val="3272780966"/>
              </p:ext>
            </p:extLst>
          </p:nvPr>
        </p:nvGraphicFramePr>
        <p:xfrm>
          <a:off x="8142902" y="3838523"/>
          <a:ext cx="958796" cy="796298"/>
        </p:xfrm>
        <a:graphic>
          <a:graphicData uri="http://schemas.openxmlformats.org/drawingml/2006/chart">
            <c:chart xmlns:c="http://schemas.openxmlformats.org/drawingml/2006/chart" xmlns:r="http://schemas.openxmlformats.org/officeDocument/2006/relationships" r:id="rId3"/>
          </a:graphicData>
        </a:graphic>
      </p:graphicFrame>
      <p:sp>
        <p:nvSpPr>
          <p:cNvPr id="63" name="文本框 62">
            <a:extLst>
              <a:ext uri="{FF2B5EF4-FFF2-40B4-BE49-F238E27FC236}">
                <a16:creationId xmlns:a16="http://schemas.microsoft.com/office/drawing/2014/main" id="{DEA24074-CE14-F9B1-7271-0FFE8EB36E45}"/>
              </a:ext>
            </a:extLst>
          </p:cNvPr>
          <p:cNvSpPr txBox="1"/>
          <p:nvPr/>
        </p:nvSpPr>
        <p:spPr>
          <a:xfrm>
            <a:off x="9116190" y="3880159"/>
            <a:ext cx="889998"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已立项</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endPar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2C92173D-8C01-1795-F75E-5DA9D153161A}"/>
              </a:ext>
            </a:extLst>
          </p:cNvPr>
          <p:cNvSpPr txBox="1"/>
          <p:nvPr/>
        </p:nvSpPr>
        <p:spPr>
          <a:xfrm>
            <a:off x="9111358" y="4023879"/>
            <a:ext cx="89482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执行中</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endPar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E6D73CE7-4795-A7C8-401D-76EEBF561A37}"/>
              </a:ext>
            </a:extLst>
          </p:cNvPr>
          <p:cNvSpPr txBox="1"/>
          <p:nvPr/>
        </p:nvSpPr>
        <p:spPr>
          <a:xfrm>
            <a:off x="9116189" y="4167729"/>
            <a:ext cx="917751"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已结项</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endPar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FCD2B9AB-28AB-E36D-EC14-B57A0EA3540F}"/>
              </a:ext>
            </a:extLst>
          </p:cNvPr>
          <p:cNvSpPr txBox="1"/>
          <p:nvPr/>
        </p:nvSpPr>
        <p:spPr>
          <a:xfrm>
            <a:off x="9117611" y="4306842"/>
            <a:ext cx="888575"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延   期</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r>
              <a:rPr kumimoji="0" lang="zh-CN" altLang="en-US"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个</a:t>
            </a:r>
            <a:endParaRPr kumimoji="0" lang="en-US" altLang="zh-CN" sz="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80ED456E-FE33-15CC-72A8-2C112FFB17D1}"/>
              </a:ext>
            </a:extLst>
          </p:cNvPr>
          <p:cNvSpPr txBox="1"/>
          <p:nvPr/>
        </p:nvSpPr>
        <p:spPr>
          <a:xfrm>
            <a:off x="6152993" y="5622163"/>
            <a:ext cx="548050" cy="16927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5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消费者洞察</a:t>
            </a:r>
          </a:p>
        </p:txBody>
      </p:sp>
      <p:sp>
        <p:nvSpPr>
          <p:cNvPr id="68" name="文本框 67">
            <a:extLst>
              <a:ext uri="{FF2B5EF4-FFF2-40B4-BE49-F238E27FC236}">
                <a16:creationId xmlns:a16="http://schemas.microsoft.com/office/drawing/2014/main" id="{DC80CFF7-7BCE-7914-6469-6AA64CC8525C}"/>
              </a:ext>
            </a:extLst>
          </p:cNvPr>
          <p:cNvSpPr txBox="1"/>
          <p:nvPr/>
        </p:nvSpPr>
        <p:spPr>
          <a:xfrm>
            <a:off x="6580077" y="5622163"/>
            <a:ext cx="504082" cy="16927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5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创意及设计</a:t>
            </a:r>
          </a:p>
        </p:txBody>
      </p:sp>
      <p:sp>
        <p:nvSpPr>
          <p:cNvPr id="69" name="文本框 68">
            <a:extLst>
              <a:ext uri="{FF2B5EF4-FFF2-40B4-BE49-F238E27FC236}">
                <a16:creationId xmlns:a16="http://schemas.microsoft.com/office/drawing/2014/main" id="{CF47E771-D8DE-BD72-352A-ECD714793978}"/>
              </a:ext>
            </a:extLst>
          </p:cNvPr>
          <p:cNvSpPr txBox="1"/>
          <p:nvPr/>
        </p:nvSpPr>
        <p:spPr>
          <a:xfrm>
            <a:off x="7018158" y="5616520"/>
            <a:ext cx="446917" cy="16927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5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营销赞助</a:t>
            </a:r>
          </a:p>
        </p:txBody>
      </p:sp>
      <p:sp>
        <p:nvSpPr>
          <p:cNvPr id="70" name="文本框 69">
            <a:extLst>
              <a:ext uri="{FF2B5EF4-FFF2-40B4-BE49-F238E27FC236}">
                <a16:creationId xmlns:a16="http://schemas.microsoft.com/office/drawing/2014/main" id="{A13787DB-0FE0-A6A3-60DF-6C83274CA482}"/>
              </a:ext>
            </a:extLst>
          </p:cNvPr>
          <p:cNvSpPr txBox="1"/>
          <p:nvPr/>
        </p:nvSpPr>
        <p:spPr>
          <a:xfrm>
            <a:off x="7381087" y="5611698"/>
            <a:ext cx="543811" cy="16927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5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新媒体广告</a:t>
            </a:r>
          </a:p>
        </p:txBody>
      </p:sp>
      <p:sp>
        <p:nvSpPr>
          <p:cNvPr id="71" name="文本框 70">
            <a:extLst>
              <a:ext uri="{FF2B5EF4-FFF2-40B4-BE49-F238E27FC236}">
                <a16:creationId xmlns:a16="http://schemas.microsoft.com/office/drawing/2014/main" id="{87C6B8AE-32D7-D0E5-899F-2F67E1997B3D}"/>
              </a:ext>
            </a:extLst>
          </p:cNvPr>
          <p:cNvSpPr txBox="1"/>
          <p:nvPr/>
        </p:nvSpPr>
        <p:spPr>
          <a:xfrm>
            <a:off x="6203462" y="5078537"/>
            <a:ext cx="9246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项目个数</a:t>
            </a:r>
          </a:p>
        </p:txBody>
      </p:sp>
      <p:sp>
        <p:nvSpPr>
          <p:cNvPr id="72" name="文本框 71">
            <a:extLst>
              <a:ext uri="{FF2B5EF4-FFF2-40B4-BE49-F238E27FC236}">
                <a16:creationId xmlns:a16="http://schemas.microsoft.com/office/drawing/2014/main" id="{C70016D4-409A-4721-FB4A-8BD602FA3FCD}"/>
              </a:ext>
            </a:extLst>
          </p:cNvPr>
          <p:cNvSpPr txBox="1"/>
          <p:nvPr/>
        </p:nvSpPr>
        <p:spPr>
          <a:xfrm>
            <a:off x="7815017" y="5054126"/>
            <a:ext cx="175369"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预算占比</a:t>
            </a:r>
          </a:p>
        </p:txBody>
      </p:sp>
      <p:sp>
        <p:nvSpPr>
          <p:cNvPr id="73" name="文本框 72">
            <a:extLst>
              <a:ext uri="{FF2B5EF4-FFF2-40B4-BE49-F238E27FC236}">
                <a16:creationId xmlns:a16="http://schemas.microsoft.com/office/drawing/2014/main" id="{D9958B22-710A-7584-0370-E681A9427EF9}"/>
              </a:ext>
            </a:extLst>
          </p:cNvPr>
          <p:cNvSpPr txBox="1"/>
          <p:nvPr/>
        </p:nvSpPr>
        <p:spPr>
          <a:xfrm flipH="1">
            <a:off x="8073167" y="4680765"/>
            <a:ext cx="155984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各营销组织预算执行进度</a:t>
            </a:r>
          </a:p>
        </p:txBody>
      </p:sp>
      <p:sp>
        <p:nvSpPr>
          <p:cNvPr id="74" name="文本框 73">
            <a:extLst>
              <a:ext uri="{FF2B5EF4-FFF2-40B4-BE49-F238E27FC236}">
                <a16:creationId xmlns:a16="http://schemas.microsoft.com/office/drawing/2014/main" id="{D7924FE6-1186-6023-869C-817BF48D8D6C}"/>
              </a:ext>
            </a:extLst>
          </p:cNvPr>
          <p:cNvSpPr txBox="1"/>
          <p:nvPr/>
        </p:nvSpPr>
        <p:spPr>
          <a:xfrm>
            <a:off x="8234496" y="4849809"/>
            <a:ext cx="992156"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GMC</a:t>
            </a:r>
            <a:r>
              <a:rPr kumimoji="0" lang="zh-CN" altLang="en-US"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预算执行进度</a:t>
            </a:r>
            <a:endPar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75" name="直线连接符 67">
            <a:extLst>
              <a:ext uri="{FF2B5EF4-FFF2-40B4-BE49-F238E27FC236}">
                <a16:creationId xmlns:a16="http://schemas.microsoft.com/office/drawing/2014/main" id="{151F6C6D-F82A-D4A4-24AB-151CBDD13A16}"/>
              </a:ext>
            </a:extLst>
          </p:cNvPr>
          <p:cNvCxnSpPr/>
          <p:nvPr/>
        </p:nvCxnSpPr>
        <p:spPr>
          <a:xfrm>
            <a:off x="9163736" y="5014228"/>
            <a:ext cx="0" cy="83103"/>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7BFAAAFB-72C5-672A-2B01-E62970CF42CB}"/>
              </a:ext>
            </a:extLst>
          </p:cNvPr>
          <p:cNvSpPr/>
          <p:nvPr/>
        </p:nvSpPr>
        <p:spPr>
          <a:xfrm>
            <a:off x="8256937" y="5045501"/>
            <a:ext cx="1658752" cy="51829"/>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E77156FF-F365-C7C4-4A20-FFDFCB2E5415}"/>
              </a:ext>
            </a:extLst>
          </p:cNvPr>
          <p:cNvSpPr/>
          <p:nvPr/>
        </p:nvSpPr>
        <p:spPr>
          <a:xfrm>
            <a:off x="8256937" y="5050905"/>
            <a:ext cx="906800" cy="41021"/>
          </a:xfrm>
          <a:prstGeom prst="rect">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76E14FB6-59C4-AFC3-143F-6F9294A424D9}"/>
              </a:ext>
            </a:extLst>
          </p:cNvPr>
          <p:cNvSpPr/>
          <p:nvPr/>
        </p:nvSpPr>
        <p:spPr>
          <a:xfrm>
            <a:off x="8189964" y="4841252"/>
            <a:ext cx="1773386" cy="289996"/>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9" name="文本框 78">
            <a:extLst>
              <a:ext uri="{FF2B5EF4-FFF2-40B4-BE49-F238E27FC236}">
                <a16:creationId xmlns:a16="http://schemas.microsoft.com/office/drawing/2014/main" id="{F7B1B1D6-6521-A72A-EE26-24B3A577E63D}"/>
              </a:ext>
            </a:extLst>
          </p:cNvPr>
          <p:cNvSpPr txBox="1"/>
          <p:nvPr/>
        </p:nvSpPr>
        <p:spPr>
          <a:xfrm>
            <a:off x="8234496" y="5162156"/>
            <a:ext cx="906800"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CBG</a:t>
            </a:r>
            <a:r>
              <a:rPr kumimoji="0" lang="zh-CN" altLang="en-US"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预算执行进度</a:t>
            </a:r>
            <a:endPar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80" name="直线连接符 79">
            <a:extLst>
              <a:ext uri="{FF2B5EF4-FFF2-40B4-BE49-F238E27FC236}">
                <a16:creationId xmlns:a16="http://schemas.microsoft.com/office/drawing/2014/main" id="{16A6D348-8BEF-7574-62D8-BE3C6EC0078B}"/>
              </a:ext>
            </a:extLst>
          </p:cNvPr>
          <p:cNvCxnSpPr/>
          <p:nvPr/>
        </p:nvCxnSpPr>
        <p:spPr>
          <a:xfrm>
            <a:off x="9163736" y="5326575"/>
            <a:ext cx="0" cy="83103"/>
          </a:xfrm>
          <a:prstGeom prst="line">
            <a:avLst/>
          </a:prstGeom>
          <a:ln w="12700">
            <a:solidFill>
              <a:srgbClr val="D883FF"/>
            </a:solidFill>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1A52EBE3-C4BD-7E81-F9C9-22D20A5F829B}"/>
              </a:ext>
            </a:extLst>
          </p:cNvPr>
          <p:cNvSpPr/>
          <p:nvPr/>
        </p:nvSpPr>
        <p:spPr>
          <a:xfrm>
            <a:off x="8256937" y="5357849"/>
            <a:ext cx="1658752" cy="51829"/>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2" name="矩形 81">
            <a:extLst>
              <a:ext uri="{FF2B5EF4-FFF2-40B4-BE49-F238E27FC236}">
                <a16:creationId xmlns:a16="http://schemas.microsoft.com/office/drawing/2014/main" id="{3D86D044-ED34-149C-91F4-54174544ECD0}"/>
              </a:ext>
            </a:extLst>
          </p:cNvPr>
          <p:cNvSpPr/>
          <p:nvPr/>
        </p:nvSpPr>
        <p:spPr>
          <a:xfrm>
            <a:off x="8256937" y="5363253"/>
            <a:ext cx="906800" cy="41021"/>
          </a:xfrm>
          <a:prstGeom prst="rect">
            <a:avLst/>
          </a:prstGeom>
          <a:solidFill>
            <a:srgbClr val="7030A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322A7142-36CF-C218-1FFE-3F2D48963348}"/>
              </a:ext>
            </a:extLst>
          </p:cNvPr>
          <p:cNvSpPr/>
          <p:nvPr/>
        </p:nvSpPr>
        <p:spPr>
          <a:xfrm>
            <a:off x="8189964" y="5153599"/>
            <a:ext cx="1773386" cy="289996"/>
          </a:xfrm>
          <a:prstGeom prst="rect">
            <a:avLst/>
          </a:prstGeom>
          <a:noFill/>
          <a:ln w="19050">
            <a:solidFill>
              <a:srgbClr val="D88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CD820D83-918F-1F6F-5FF1-28B3C69AFE42}"/>
              </a:ext>
            </a:extLst>
          </p:cNvPr>
          <p:cNvSpPr txBox="1"/>
          <p:nvPr/>
        </p:nvSpPr>
        <p:spPr>
          <a:xfrm>
            <a:off x="9201408" y="5179679"/>
            <a:ext cx="863216"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D883FF"/>
                </a:solidFill>
                <a:effectLst/>
                <a:uLnTx/>
                <a:uFillTx/>
                <a:latin typeface="微软雅黑" panose="020B0503020204020204" pitchFamily="34" charset="-122"/>
                <a:ea typeface="微软雅黑" panose="020B0503020204020204" pitchFamily="34" charset="-122"/>
              </a:rPr>
              <a:t>63%</a:t>
            </a:r>
            <a:endParaRPr kumimoji="0" lang="zh-CN" altLang="en-US" sz="800" b="0" i="0" u="none" strike="noStrike" kern="1200" cap="none" spc="0" normalizeH="0" baseline="0" noProof="0" dirty="0">
              <a:ln>
                <a:noFill/>
              </a:ln>
              <a:solidFill>
                <a:srgbClr val="D883FF"/>
              </a:solidFill>
              <a:effectLst/>
              <a:uLnTx/>
              <a:uFillTx/>
              <a:latin typeface="微软雅黑" panose="020B0503020204020204" pitchFamily="34" charset="-122"/>
              <a:ea typeface="微软雅黑" panose="020B0503020204020204" pitchFamily="34" charset="-122"/>
            </a:endParaRPr>
          </a:p>
        </p:txBody>
      </p:sp>
      <p:sp>
        <p:nvSpPr>
          <p:cNvPr id="85" name="文本框 84">
            <a:extLst>
              <a:ext uri="{FF2B5EF4-FFF2-40B4-BE49-F238E27FC236}">
                <a16:creationId xmlns:a16="http://schemas.microsoft.com/office/drawing/2014/main" id="{A3DF3593-E258-6F54-B8E1-C5030B271342}"/>
              </a:ext>
            </a:extLst>
          </p:cNvPr>
          <p:cNvSpPr txBox="1"/>
          <p:nvPr/>
        </p:nvSpPr>
        <p:spPr>
          <a:xfrm>
            <a:off x="8234496" y="5474503"/>
            <a:ext cx="906800"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r>
              <a:rPr kumimoji="0" lang="zh-CN" altLang="en-US"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预算执行进度</a:t>
            </a:r>
            <a:endParaRPr kumimoji="0" lang="en-US" altLang="zh-CN" sz="3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预算：</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实际已执行：</a:t>
            </a:r>
            <a:r>
              <a:rPr kumimoji="0" lang="en-US" altLang="zh-CN"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xxx</a:t>
            </a:r>
            <a:endParaRPr kumimoji="0" lang="zh-CN" altLang="en-US" sz="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74C8E5FE-88AE-B7A0-55AC-2117F285C40B}"/>
              </a:ext>
            </a:extLst>
          </p:cNvPr>
          <p:cNvSpPr/>
          <p:nvPr/>
        </p:nvSpPr>
        <p:spPr>
          <a:xfrm>
            <a:off x="8256937" y="5679668"/>
            <a:ext cx="1123177" cy="45703"/>
          </a:xfrm>
          <a:prstGeom prst="rect">
            <a:avLst/>
          </a:prstGeom>
          <a:solidFill>
            <a:schemeClr val="bg1">
              <a:lumMod val="6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34A8E050-DCAE-F972-730F-17CB4947C909}"/>
              </a:ext>
            </a:extLst>
          </p:cNvPr>
          <p:cNvSpPr/>
          <p:nvPr/>
        </p:nvSpPr>
        <p:spPr>
          <a:xfrm>
            <a:off x="9348168" y="5680387"/>
            <a:ext cx="544439" cy="40916"/>
          </a:xfrm>
          <a:prstGeom prst="rect">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B1017EBD-C376-E604-1D0B-A822A9C671BA}"/>
              </a:ext>
            </a:extLst>
          </p:cNvPr>
          <p:cNvSpPr/>
          <p:nvPr/>
        </p:nvSpPr>
        <p:spPr>
          <a:xfrm>
            <a:off x="8189964" y="5465947"/>
            <a:ext cx="1773386" cy="289996"/>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ctr" defTabSz="914400" rtl="0" eaLnBrk="1" fontAlgn="auto" latinLnBrk="0" hangingPunct="1">
              <a:lnSpc>
                <a:spcPct val="100000"/>
              </a:lnSpc>
              <a:spcBef>
                <a:spcPts val="0"/>
              </a:spcBef>
              <a:spcAft>
                <a:spcPts val="0"/>
              </a:spcAft>
              <a:buClrTx/>
              <a:buSzTx/>
              <a:buFont typeface="Wingdings" pitchFamily="2" charset="2"/>
              <a:buChar char="l"/>
              <a:tabLst/>
              <a:defRPr/>
            </a:pPr>
            <a:endPar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9" name="文本框 88">
            <a:extLst>
              <a:ext uri="{FF2B5EF4-FFF2-40B4-BE49-F238E27FC236}">
                <a16:creationId xmlns:a16="http://schemas.microsoft.com/office/drawing/2014/main" id="{5A51B9D0-EAED-2D22-0AD5-4F4F4B18FB08}"/>
              </a:ext>
            </a:extLst>
          </p:cNvPr>
          <p:cNvSpPr txBox="1"/>
          <p:nvPr/>
        </p:nvSpPr>
        <p:spPr>
          <a:xfrm>
            <a:off x="9257600" y="5505983"/>
            <a:ext cx="863216"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超预算</a:t>
            </a:r>
            <a:r>
              <a:rPr kumimoji="0" lang="en-US" altLang="zh-CN" sz="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10%</a:t>
            </a:r>
            <a:endParaRPr kumimoji="0" lang="zh-CN" altLang="en-US" sz="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6B9B7C4C-D22C-F678-176D-76FB40C1293B}"/>
              </a:ext>
            </a:extLst>
          </p:cNvPr>
          <p:cNvSpPr txBox="1"/>
          <p:nvPr/>
        </p:nvSpPr>
        <p:spPr>
          <a:xfrm>
            <a:off x="9201408" y="4899432"/>
            <a:ext cx="434041"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rPr>
              <a:t>56%</a:t>
            </a:r>
            <a:endParaRPr kumimoji="0" lang="zh-CN" altLang="en-US" sz="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ADB18B87-60D8-45CA-EDF4-D6066E326806}"/>
              </a:ext>
            </a:extLst>
          </p:cNvPr>
          <p:cNvSpPr txBox="1"/>
          <p:nvPr/>
        </p:nvSpPr>
        <p:spPr>
          <a:xfrm flipH="1">
            <a:off x="10007146" y="3757889"/>
            <a:ext cx="1622701" cy="3693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各品类、各区域、各渠道 </a:t>
            </a:r>
            <a:r>
              <a:rPr kumimoji="0" lang="en-US" altLang="zh-CN"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预算执行分布</a:t>
            </a:r>
          </a:p>
        </p:txBody>
      </p:sp>
      <p:sp>
        <p:nvSpPr>
          <p:cNvPr id="92" name="文本框 91">
            <a:extLst>
              <a:ext uri="{FF2B5EF4-FFF2-40B4-BE49-F238E27FC236}">
                <a16:creationId xmlns:a16="http://schemas.microsoft.com/office/drawing/2014/main" id="{EF7F2D88-8DB1-8064-0052-F354D949AA77}"/>
              </a:ext>
            </a:extLst>
          </p:cNvPr>
          <p:cNvSpPr txBox="1"/>
          <p:nvPr/>
        </p:nvSpPr>
        <p:spPr>
          <a:xfrm flipH="1">
            <a:off x="10069038" y="4065158"/>
            <a:ext cx="155984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品类预算执行分布</a:t>
            </a:r>
          </a:p>
        </p:txBody>
      </p:sp>
      <p:sp>
        <p:nvSpPr>
          <p:cNvPr id="93" name="文本框 92">
            <a:extLst>
              <a:ext uri="{FF2B5EF4-FFF2-40B4-BE49-F238E27FC236}">
                <a16:creationId xmlns:a16="http://schemas.microsoft.com/office/drawing/2014/main" id="{4662C6BF-1A95-6A3F-647F-B7002F931E6A}"/>
              </a:ext>
            </a:extLst>
          </p:cNvPr>
          <p:cNvSpPr txBox="1"/>
          <p:nvPr/>
        </p:nvSpPr>
        <p:spPr>
          <a:xfrm flipH="1">
            <a:off x="10086760" y="4583499"/>
            <a:ext cx="155984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7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区域预算执行分布</a:t>
            </a:r>
            <a:endPar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3054AE81-DD39-24F3-EC8B-2BE7C9454294}"/>
              </a:ext>
            </a:extLst>
          </p:cNvPr>
          <p:cNvSpPr txBox="1"/>
          <p:nvPr/>
        </p:nvSpPr>
        <p:spPr>
          <a:xfrm flipH="1">
            <a:off x="10120816" y="5206068"/>
            <a:ext cx="1559849" cy="20005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渠道预算执行分布</a:t>
            </a:r>
          </a:p>
        </p:txBody>
      </p:sp>
      <p:graphicFrame>
        <p:nvGraphicFramePr>
          <p:cNvPr id="95" name="图表 94">
            <a:extLst>
              <a:ext uri="{FF2B5EF4-FFF2-40B4-BE49-F238E27FC236}">
                <a16:creationId xmlns:a16="http://schemas.microsoft.com/office/drawing/2014/main" id="{5BAC1753-A132-C37B-D10C-DCACCEC44623}"/>
              </a:ext>
            </a:extLst>
          </p:cNvPr>
          <p:cNvGraphicFramePr/>
          <p:nvPr>
            <p:extLst>
              <p:ext uri="{D42A27DB-BD31-4B8C-83A1-F6EECF244321}">
                <p14:modId xmlns:p14="http://schemas.microsoft.com/office/powerpoint/2010/main" val="3939295527"/>
              </p:ext>
            </p:extLst>
          </p:nvPr>
        </p:nvGraphicFramePr>
        <p:xfrm>
          <a:off x="10202780" y="4132213"/>
          <a:ext cx="754964" cy="540413"/>
        </p:xfrm>
        <a:graphic>
          <a:graphicData uri="http://schemas.openxmlformats.org/drawingml/2006/chart">
            <c:chart xmlns:c="http://schemas.openxmlformats.org/drawingml/2006/chart" xmlns:r="http://schemas.openxmlformats.org/officeDocument/2006/relationships" r:id="rId4"/>
          </a:graphicData>
        </a:graphic>
      </p:graphicFrame>
      <p:grpSp>
        <p:nvGrpSpPr>
          <p:cNvPr id="96" name="组合 95">
            <a:extLst>
              <a:ext uri="{FF2B5EF4-FFF2-40B4-BE49-F238E27FC236}">
                <a16:creationId xmlns:a16="http://schemas.microsoft.com/office/drawing/2014/main" id="{B416CC77-126C-6F6A-EC9D-5F928DCE27AE}"/>
              </a:ext>
            </a:extLst>
          </p:cNvPr>
          <p:cNvGrpSpPr/>
          <p:nvPr/>
        </p:nvGrpSpPr>
        <p:grpSpPr>
          <a:xfrm>
            <a:off x="10991411" y="4079753"/>
            <a:ext cx="852484" cy="433090"/>
            <a:chOff x="10549835" y="1661943"/>
            <a:chExt cx="1824215" cy="1990761"/>
          </a:xfrm>
        </p:grpSpPr>
        <p:sp>
          <p:nvSpPr>
            <p:cNvPr id="97" name="文本框 96">
              <a:extLst>
                <a:ext uri="{FF2B5EF4-FFF2-40B4-BE49-F238E27FC236}">
                  <a16:creationId xmlns:a16="http://schemas.microsoft.com/office/drawing/2014/main" id="{1B3E3D47-E179-06B0-6839-6A959C2BF9C2}"/>
                </a:ext>
              </a:extLst>
            </p:cNvPr>
            <p:cNvSpPr txBox="1"/>
            <p:nvPr/>
          </p:nvSpPr>
          <p:spPr>
            <a:xfrm>
              <a:off x="10560173" y="1661943"/>
              <a:ext cx="1582880" cy="84884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TV</a:t>
              </a:r>
              <a:r>
                <a:rPr kumimoji="0" lang="zh-CN" altLang="en-US"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98" name="文本框 97">
              <a:extLst>
                <a:ext uri="{FF2B5EF4-FFF2-40B4-BE49-F238E27FC236}">
                  <a16:creationId xmlns:a16="http://schemas.microsoft.com/office/drawing/2014/main" id="{2DFA8AAA-7309-1A24-DE2E-EF9C1279D4D5}"/>
                </a:ext>
              </a:extLst>
            </p:cNvPr>
            <p:cNvSpPr txBox="1"/>
            <p:nvPr/>
          </p:nvSpPr>
          <p:spPr>
            <a:xfrm>
              <a:off x="10549835" y="2046572"/>
              <a:ext cx="1582880" cy="84884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空调：</a:t>
              </a: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99" name="文本框 98">
              <a:extLst>
                <a:ext uri="{FF2B5EF4-FFF2-40B4-BE49-F238E27FC236}">
                  <a16:creationId xmlns:a16="http://schemas.microsoft.com/office/drawing/2014/main" id="{C265C4FA-221A-CE47-33E9-73507F650D69}"/>
                </a:ext>
              </a:extLst>
            </p:cNvPr>
            <p:cNvSpPr txBox="1"/>
            <p:nvPr/>
          </p:nvSpPr>
          <p:spPr>
            <a:xfrm>
              <a:off x="10560173" y="2431550"/>
              <a:ext cx="1582880" cy="84884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冰箱：</a:t>
              </a: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00" name="文本框 99">
              <a:extLst>
                <a:ext uri="{FF2B5EF4-FFF2-40B4-BE49-F238E27FC236}">
                  <a16:creationId xmlns:a16="http://schemas.microsoft.com/office/drawing/2014/main" id="{73E3C1D6-8E2C-5B3E-2AF2-E22DFD8FC54D}"/>
                </a:ext>
              </a:extLst>
            </p:cNvPr>
            <p:cNvSpPr txBox="1"/>
            <p:nvPr/>
          </p:nvSpPr>
          <p:spPr>
            <a:xfrm>
              <a:off x="10563214" y="2803860"/>
              <a:ext cx="1810836" cy="84884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洗衣机：</a:t>
              </a:r>
              <a:r>
                <a:rPr kumimoji="0" lang="en-US" altLang="zh-CN" sz="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grpSp>
      <p:graphicFrame>
        <p:nvGraphicFramePr>
          <p:cNvPr id="101" name="图表 100">
            <a:extLst>
              <a:ext uri="{FF2B5EF4-FFF2-40B4-BE49-F238E27FC236}">
                <a16:creationId xmlns:a16="http://schemas.microsoft.com/office/drawing/2014/main" id="{EA43A04B-0A16-52F5-3A9C-EA50D4546472}"/>
              </a:ext>
            </a:extLst>
          </p:cNvPr>
          <p:cNvGraphicFramePr/>
          <p:nvPr>
            <p:extLst>
              <p:ext uri="{D42A27DB-BD31-4B8C-83A1-F6EECF244321}">
                <p14:modId xmlns:p14="http://schemas.microsoft.com/office/powerpoint/2010/main" val="1252185504"/>
              </p:ext>
            </p:extLst>
          </p:nvPr>
        </p:nvGraphicFramePr>
        <p:xfrm>
          <a:off x="10202780" y="4708215"/>
          <a:ext cx="754964" cy="540413"/>
        </p:xfrm>
        <a:graphic>
          <a:graphicData uri="http://schemas.openxmlformats.org/drawingml/2006/chart">
            <c:chart xmlns:c="http://schemas.openxmlformats.org/drawingml/2006/chart" xmlns:r="http://schemas.openxmlformats.org/officeDocument/2006/relationships" r:id="rId5"/>
          </a:graphicData>
        </a:graphic>
      </p:graphicFrame>
      <p:grpSp>
        <p:nvGrpSpPr>
          <p:cNvPr id="102" name="组合 101">
            <a:extLst>
              <a:ext uri="{FF2B5EF4-FFF2-40B4-BE49-F238E27FC236}">
                <a16:creationId xmlns:a16="http://schemas.microsoft.com/office/drawing/2014/main" id="{9DF47475-78B3-6F64-B201-2B7A7EB592D9}"/>
              </a:ext>
            </a:extLst>
          </p:cNvPr>
          <p:cNvGrpSpPr/>
          <p:nvPr/>
        </p:nvGrpSpPr>
        <p:grpSpPr>
          <a:xfrm>
            <a:off x="11025387" y="4763566"/>
            <a:ext cx="818506" cy="417701"/>
            <a:chOff x="10549835" y="1661943"/>
            <a:chExt cx="1751507" cy="1920023"/>
          </a:xfrm>
        </p:grpSpPr>
        <p:sp>
          <p:nvSpPr>
            <p:cNvPr id="103" name="文本框 102">
              <a:extLst>
                <a:ext uri="{FF2B5EF4-FFF2-40B4-BE49-F238E27FC236}">
                  <a16:creationId xmlns:a16="http://schemas.microsoft.com/office/drawing/2014/main" id="{2B57B6B1-C92F-8B4A-9A05-12DD2E60FFD8}"/>
                </a:ext>
              </a:extLst>
            </p:cNvPr>
            <p:cNvSpPr txBox="1"/>
            <p:nvPr/>
          </p:nvSpPr>
          <p:spPr>
            <a:xfrm>
              <a:off x="10560173" y="1661943"/>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04" name="文本框 103">
              <a:extLst>
                <a:ext uri="{FF2B5EF4-FFF2-40B4-BE49-F238E27FC236}">
                  <a16:creationId xmlns:a16="http://schemas.microsoft.com/office/drawing/2014/main" id="{BFA45710-B224-6032-9D43-A044EB63C1B0}"/>
                </a:ext>
              </a:extLst>
            </p:cNvPr>
            <p:cNvSpPr txBox="1"/>
            <p:nvPr/>
          </p:nvSpPr>
          <p:spPr>
            <a:xfrm>
              <a:off x="10549835" y="2046572"/>
              <a:ext cx="1751507"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NASC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05" name="文本框 104">
              <a:extLst>
                <a:ext uri="{FF2B5EF4-FFF2-40B4-BE49-F238E27FC236}">
                  <a16:creationId xmlns:a16="http://schemas.microsoft.com/office/drawing/2014/main" id="{A248AA05-12F6-D5C7-168C-78056531370D}"/>
                </a:ext>
              </a:extLst>
            </p:cNvPr>
            <p:cNvSpPr txBox="1"/>
            <p:nvPr/>
          </p:nvSpPr>
          <p:spPr>
            <a:xfrm>
              <a:off x="10560173" y="2431555"/>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06" name="文本框 105">
              <a:extLst>
                <a:ext uri="{FF2B5EF4-FFF2-40B4-BE49-F238E27FC236}">
                  <a16:creationId xmlns:a16="http://schemas.microsoft.com/office/drawing/2014/main" id="{80F47995-80A1-645E-71EF-B187A363A00E}"/>
                </a:ext>
              </a:extLst>
            </p:cNvPr>
            <p:cNvSpPr txBox="1"/>
            <p:nvPr/>
          </p:nvSpPr>
          <p:spPr>
            <a:xfrm>
              <a:off x="10563214" y="2803860"/>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APSC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grpSp>
      <p:graphicFrame>
        <p:nvGraphicFramePr>
          <p:cNvPr id="107" name="图表 106">
            <a:extLst>
              <a:ext uri="{FF2B5EF4-FFF2-40B4-BE49-F238E27FC236}">
                <a16:creationId xmlns:a16="http://schemas.microsoft.com/office/drawing/2014/main" id="{CE172EC9-D727-0099-8437-25E07E651BCA}"/>
              </a:ext>
            </a:extLst>
          </p:cNvPr>
          <p:cNvGraphicFramePr/>
          <p:nvPr>
            <p:extLst>
              <p:ext uri="{D42A27DB-BD31-4B8C-83A1-F6EECF244321}">
                <p14:modId xmlns:p14="http://schemas.microsoft.com/office/powerpoint/2010/main" val="2283293787"/>
              </p:ext>
            </p:extLst>
          </p:nvPr>
        </p:nvGraphicFramePr>
        <p:xfrm>
          <a:off x="10210253" y="5317085"/>
          <a:ext cx="754964" cy="540413"/>
        </p:xfrm>
        <a:graphic>
          <a:graphicData uri="http://schemas.openxmlformats.org/drawingml/2006/chart">
            <c:chart xmlns:c="http://schemas.openxmlformats.org/drawingml/2006/chart" xmlns:r="http://schemas.openxmlformats.org/officeDocument/2006/relationships" r:id="rId6"/>
          </a:graphicData>
        </a:graphic>
      </p:graphicFrame>
      <p:grpSp>
        <p:nvGrpSpPr>
          <p:cNvPr id="108" name="组合 107">
            <a:extLst>
              <a:ext uri="{FF2B5EF4-FFF2-40B4-BE49-F238E27FC236}">
                <a16:creationId xmlns:a16="http://schemas.microsoft.com/office/drawing/2014/main" id="{0486CE45-6C4F-7B93-3CC7-D47B9A4DDC96}"/>
              </a:ext>
            </a:extLst>
          </p:cNvPr>
          <p:cNvGrpSpPr/>
          <p:nvPr/>
        </p:nvGrpSpPr>
        <p:grpSpPr>
          <a:xfrm>
            <a:off x="11043717" y="5426926"/>
            <a:ext cx="745957" cy="417701"/>
            <a:chOff x="10549835" y="1661943"/>
            <a:chExt cx="1596259" cy="1920023"/>
          </a:xfrm>
        </p:grpSpPr>
        <p:sp>
          <p:nvSpPr>
            <p:cNvPr id="109" name="文本框 108">
              <a:extLst>
                <a:ext uri="{FF2B5EF4-FFF2-40B4-BE49-F238E27FC236}">
                  <a16:creationId xmlns:a16="http://schemas.microsoft.com/office/drawing/2014/main" id="{9F2BDF40-3E10-B994-9BB1-A8CEE45A171D}"/>
                </a:ext>
              </a:extLst>
            </p:cNvPr>
            <p:cNvSpPr txBox="1"/>
            <p:nvPr/>
          </p:nvSpPr>
          <p:spPr>
            <a:xfrm>
              <a:off x="10560173" y="1661943"/>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线上：</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10" name="文本框 109">
              <a:extLst>
                <a:ext uri="{FF2B5EF4-FFF2-40B4-BE49-F238E27FC236}">
                  <a16:creationId xmlns:a16="http://schemas.microsoft.com/office/drawing/2014/main" id="{FF194518-2EB5-7C57-1AC6-F28D35EB2F1E}"/>
                </a:ext>
              </a:extLst>
            </p:cNvPr>
            <p:cNvSpPr txBox="1"/>
            <p:nvPr/>
          </p:nvSpPr>
          <p:spPr>
            <a:xfrm>
              <a:off x="10549835" y="2046572"/>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线下：</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11" name="文本框 110">
              <a:extLst>
                <a:ext uri="{FF2B5EF4-FFF2-40B4-BE49-F238E27FC236}">
                  <a16:creationId xmlns:a16="http://schemas.microsoft.com/office/drawing/2014/main" id="{3E6E223D-CCB7-DF84-5746-444A1F619B52}"/>
                </a:ext>
              </a:extLst>
            </p:cNvPr>
            <p:cNvSpPr txBox="1"/>
            <p:nvPr/>
          </p:nvSpPr>
          <p:spPr>
            <a:xfrm>
              <a:off x="10560173" y="2431555"/>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sp>
          <p:nvSpPr>
            <p:cNvPr id="112" name="文本框 111">
              <a:extLst>
                <a:ext uri="{FF2B5EF4-FFF2-40B4-BE49-F238E27FC236}">
                  <a16:creationId xmlns:a16="http://schemas.microsoft.com/office/drawing/2014/main" id="{CDD8D3EB-37E1-125C-928B-51DACB181869}"/>
                </a:ext>
              </a:extLst>
            </p:cNvPr>
            <p:cNvSpPr txBox="1"/>
            <p:nvPr/>
          </p:nvSpPr>
          <p:spPr>
            <a:xfrm>
              <a:off x="10563214" y="2803860"/>
              <a:ext cx="1582880" cy="77810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APSC</a:t>
              </a:r>
              <a:r>
                <a:rPr kumimoji="0" lang="zh-CN" altLang="en-US"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5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xx%</a:t>
              </a:r>
            </a:p>
          </p:txBody>
        </p:sp>
      </p:grpSp>
      <p:sp>
        <p:nvSpPr>
          <p:cNvPr id="113" name="文本框 112">
            <a:extLst>
              <a:ext uri="{FF2B5EF4-FFF2-40B4-BE49-F238E27FC236}">
                <a16:creationId xmlns:a16="http://schemas.microsoft.com/office/drawing/2014/main" id="{80348BAB-A808-4D09-4852-2260344188C0}"/>
              </a:ext>
            </a:extLst>
          </p:cNvPr>
          <p:cNvSpPr txBox="1"/>
          <p:nvPr/>
        </p:nvSpPr>
        <p:spPr>
          <a:xfrm flipH="1">
            <a:off x="8096000" y="3774494"/>
            <a:ext cx="1559849" cy="23083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9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项目状态分布</a:t>
            </a:r>
          </a:p>
        </p:txBody>
      </p:sp>
      <p:sp>
        <p:nvSpPr>
          <p:cNvPr id="114" name="文本框 113">
            <a:extLst>
              <a:ext uri="{FF2B5EF4-FFF2-40B4-BE49-F238E27FC236}">
                <a16:creationId xmlns:a16="http://schemas.microsoft.com/office/drawing/2014/main" id="{A3646EFC-2914-E578-04D2-4937B09CF977}"/>
              </a:ext>
            </a:extLst>
          </p:cNvPr>
          <p:cNvSpPr txBox="1"/>
          <p:nvPr/>
        </p:nvSpPr>
        <p:spPr>
          <a:xfrm flipH="1">
            <a:off x="6153596" y="4813057"/>
            <a:ext cx="1836788" cy="33855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n"/>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各项目类型</a:t>
            </a:r>
            <a:r>
              <a:rPr kumimoji="0" lang="en-US" altLang="zh-CN"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业务动因 </a:t>
            </a:r>
            <a:r>
              <a:rPr kumimoji="0" lang="en-US" altLang="zh-CN"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项目分布、预算执行分布</a:t>
            </a:r>
          </a:p>
        </p:txBody>
      </p:sp>
      <mc:AlternateContent xmlns:mc="http://schemas.openxmlformats.org/markup-compatibility/2006">
        <mc:Choice xmlns:cx1="http://schemas.microsoft.com/office/drawing/2015/9/8/chartex" Requires="cx1">
          <p:graphicFrame>
            <p:nvGraphicFramePr>
              <p:cNvPr id="115" name="图表 114">
                <a:extLst>
                  <a:ext uri="{FF2B5EF4-FFF2-40B4-BE49-F238E27FC236}">
                    <a16:creationId xmlns:a16="http://schemas.microsoft.com/office/drawing/2014/main" id="{64269184-834F-30F6-60F7-B939E2CA62F9}"/>
                  </a:ext>
                </a:extLst>
              </p:cNvPr>
              <p:cNvGraphicFramePr/>
              <p:nvPr>
                <p:extLst>
                  <p:ext uri="{D42A27DB-BD31-4B8C-83A1-F6EECF244321}">
                    <p14:modId xmlns:p14="http://schemas.microsoft.com/office/powerpoint/2010/main" val="379696645"/>
                  </p:ext>
                </p:extLst>
              </p:nvPr>
            </p:nvGraphicFramePr>
            <p:xfrm>
              <a:off x="6398149" y="5045371"/>
              <a:ext cx="1584881" cy="921021"/>
            </p:xfrm>
            <a:graphic>
              <a:graphicData uri="http://schemas.microsoft.com/office/drawing/2014/chartex">
                <cx:chart xmlns:cx="http://schemas.microsoft.com/office/drawing/2014/chartex" xmlns:r="http://schemas.openxmlformats.org/officeDocument/2006/relationships" r:id="rId7"/>
              </a:graphicData>
            </a:graphic>
          </p:graphicFrame>
        </mc:Choice>
        <mc:Fallback>
          <p:pic>
            <p:nvPicPr>
              <p:cNvPr id="115" name="图表 114">
                <a:extLst>
                  <a:ext uri="{FF2B5EF4-FFF2-40B4-BE49-F238E27FC236}">
                    <a16:creationId xmlns:a16="http://schemas.microsoft.com/office/drawing/2014/main" id="{64269184-834F-30F6-60F7-B939E2CA62F9}"/>
                  </a:ext>
                </a:extLst>
              </p:cNvPr>
              <p:cNvPicPr>
                <a:picLocks noGrp="1" noRot="1" noChangeAspect="1" noMove="1" noResize="1" noEditPoints="1" noAdjustHandles="1" noChangeArrowheads="1" noChangeShapeType="1"/>
              </p:cNvPicPr>
              <p:nvPr/>
            </p:nvPicPr>
            <p:blipFill>
              <a:blip r:embed="rId8"/>
              <a:stretch>
                <a:fillRect/>
              </a:stretch>
            </p:blipFill>
            <p:spPr>
              <a:xfrm>
                <a:off x="6398149" y="5045371"/>
                <a:ext cx="1584881" cy="921021"/>
              </a:xfrm>
              <a:prstGeom prst="rect">
                <a:avLst/>
              </a:prstGeom>
            </p:spPr>
          </p:pic>
        </mc:Fallback>
      </mc:AlternateContent>
      <p:pic>
        <p:nvPicPr>
          <p:cNvPr id="116" name="图片 115">
            <a:extLst>
              <a:ext uri="{FF2B5EF4-FFF2-40B4-BE49-F238E27FC236}">
                <a16:creationId xmlns:a16="http://schemas.microsoft.com/office/drawing/2014/main" id="{E28F9765-ABBD-E996-5ED4-D49530F80D40}"/>
              </a:ext>
            </a:extLst>
          </p:cNvPr>
          <p:cNvPicPr>
            <a:picLocks noChangeAspect="1"/>
          </p:cNvPicPr>
          <p:nvPr/>
        </p:nvPicPr>
        <p:blipFill rotWithShape="1">
          <a:blip r:embed="rId9"/>
          <a:srcRect t="1" b="9739"/>
          <a:stretch/>
        </p:blipFill>
        <p:spPr>
          <a:xfrm>
            <a:off x="6427018" y="5115836"/>
            <a:ext cx="1387999" cy="478520"/>
          </a:xfrm>
          <a:prstGeom prst="rect">
            <a:avLst/>
          </a:prstGeom>
        </p:spPr>
      </p:pic>
      <p:grpSp>
        <p:nvGrpSpPr>
          <p:cNvPr id="117" name="组合 116">
            <a:extLst>
              <a:ext uri="{FF2B5EF4-FFF2-40B4-BE49-F238E27FC236}">
                <a16:creationId xmlns:a16="http://schemas.microsoft.com/office/drawing/2014/main" id="{E946B6C2-5816-0452-F656-85B5606D754E}"/>
              </a:ext>
            </a:extLst>
          </p:cNvPr>
          <p:cNvGrpSpPr/>
          <p:nvPr/>
        </p:nvGrpSpPr>
        <p:grpSpPr>
          <a:xfrm>
            <a:off x="309351" y="4035846"/>
            <a:ext cx="2867818" cy="1738579"/>
            <a:chOff x="80734" y="1067478"/>
            <a:chExt cx="12101846" cy="4221079"/>
          </a:xfrm>
        </p:grpSpPr>
        <p:sp>
          <p:nvSpPr>
            <p:cNvPr id="118" name="圆角矩形 66">
              <a:extLst>
                <a:ext uri="{FF2B5EF4-FFF2-40B4-BE49-F238E27FC236}">
                  <a16:creationId xmlns:a16="http://schemas.microsoft.com/office/drawing/2014/main" id="{14382027-5055-3A7A-3C7D-4D2E300935F8}"/>
                </a:ext>
              </a:extLst>
            </p:cNvPr>
            <p:cNvSpPr/>
            <p:nvPr/>
          </p:nvSpPr>
          <p:spPr>
            <a:xfrm>
              <a:off x="94435" y="1067478"/>
              <a:ext cx="928592" cy="1261641"/>
            </a:xfrm>
            <a:prstGeom prst="roundRect">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业务</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9" name="圆角矩形 67">
              <a:extLst>
                <a:ext uri="{FF2B5EF4-FFF2-40B4-BE49-F238E27FC236}">
                  <a16:creationId xmlns:a16="http://schemas.microsoft.com/office/drawing/2014/main" id="{C08CBBA5-A0DC-5268-9672-FF823C2E590D}"/>
                </a:ext>
              </a:extLst>
            </p:cNvPr>
            <p:cNvSpPr/>
            <p:nvPr/>
          </p:nvSpPr>
          <p:spPr>
            <a:xfrm>
              <a:off x="80734" y="2549526"/>
              <a:ext cx="928592" cy="1261641"/>
            </a:xfrm>
            <a:prstGeom prst="roundRect">
              <a:avLst/>
            </a:prstGeom>
            <a:solidFill>
              <a:schemeClr val="accent4">
                <a:lumMod val="20000"/>
                <a:lumOff val="80000"/>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财务</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0" name="矩形 119">
              <a:extLst>
                <a:ext uri="{FF2B5EF4-FFF2-40B4-BE49-F238E27FC236}">
                  <a16:creationId xmlns:a16="http://schemas.microsoft.com/office/drawing/2014/main" id="{8A048086-B2B0-9273-A9E4-4E95700742B8}"/>
                </a:ext>
              </a:extLst>
            </p:cNvPr>
            <p:cNvSpPr/>
            <p:nvPr/>
          </p:nvSpPr>
          <p:spPr>
            <a:xfrm>
              <a:off x="1162705" y="1068688"/>
              <a:ext cx="11002601" cy="1261641"/>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21" name="矩形 120">
              <a:extLst>
                <a:ext uri="{FF2B5EF4-FFF2-40B4-BE49-F238E27FC236}">
                  <a16:creationId xmlns:a16="http://schemas.microsoft.com/office/drawing/2014/main" id="{1BBDE990-322B-FFE8-8783-4E47AC711E19}"/>
                </a:ext>
              </a:extLst>
            </p:cNvPr>
            <p:cNvSpPr/>
            <p:nvPr/>
          </p:nvSpPr>
          <p:spPr>
            <a:xfrm>
              <a:off x="1162705" y="2539251"/>
              <a:ext cx="11002601" cy="1261641"/>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22" name="矩形 121">
              <a:extLst>
                <a:ext uri="{FF2B5EF4-FFF2-40B4-BE49-F238E27FC236}">
                  <a16:creationId xmlns:a16="http://schemas.microsoft.com/office/drawing/2014/main" id="{2E7DE3B3-9A43-4A5D-C550-1D74113C87CD}"/>
                </a:ext>
              </a:extLst>
            </p:cNvPr>
            <p:cNvSpPr/>
            <p:nvPr/>
          </p:nvSpPr>
          <p:spPr>
            <a:xfrm>
              <a:off x="1162706" y="4026916"/>
              <a:ext cx="11019874" cy="1261641"/>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23" name="圆角矩形 24">
              <a:extLst>
                <a:ext uri="{FF2B5EF4-FFF2-40B4-BE49-F238E27FC236}">
                  <a16:creationId xmlns:a16="http://schemas.microsoft.com/office/drawing/2014/main" id="{F889E35A-27EF-94FC-C93F-7C738A3B978E}"/>
                </a:ext>
              </a:extLst>
            </p:cNvPr>
            <p:cNvSpPr/>
            <p:nvPr/>
          </p:nvSpPr>
          <p:spPr>
            <a:xfrm>
              <a:off x="94435" y="4026916"/>
              <a:ext cx="916144" cy="1261641"/>
            </a:xfrm>
            <a:prstGeom prst="roundRect">
              <a:avLst/>
            </a:prstGeom>
            <a:solidFill>
              <a:schemeClr val="accent1">
                <a:lumMod val="20000"/>
                <a:lumOff val="80000"/>
              </a:schemeClr>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管理</a:t>
              </a:r>
            </a:p>
          </p:txBody>
        </p:sp>
        <p:sp>
          <p:nvSpPr>
            <p:cNvPr id="124" name="矩形 123">
              <a:extLst>
                <a:ext uri="{FF2B5EF4-FFF2-40B4-BE49-F238E27FC236}">
                  <a16:creationId xmlns:a16="http://schemas.microsoft.com/office/drawing/2014/main" id="{6450192B-E6F1-BB71-5DAE-E1B9EC6DF602}"/>
                </a:ext>
              </a:extLst>
            </p:cNvPr>
            <p:cNvSpPr/>
            <p:nvPr/>
          </p:nvSpPr>
          <p:spPr>
            <a:xfrm>
              <a:off x="1283054" y="1490041"/>
              <a:ext cx="1003076" cy="475973"/>
            </a:xfrm>
            <a:prstGeom prst="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500" b="1" dirty="0">
                <a:solidFill>
                  <a:schemeClr val="tx1"/>
                </a:solidFill>
                <a:latin typeface="微软雅黑" panose="020B0503020204020204" pitchFamily="34" charset="-122"/>
                <a:ea typeface="微软雅黑" panose="020B0503020204020204" pitchFamily="34" charset="-122"/>
              </a:endParaRPr>
            </a:p>
          </p:txBody>
        </p:sp>
        <p:sp>
          <p:nvSpPr>
            <p:cNvPr id="125" name="决策 30">
              <a:extLst>
                <a:ext uri="{FF2B5EF4-FFF2-40B4-BE49-F238E27FC236}">
                  <a16:creationId xmlns:a16="http://schemas.microsoft.com/office/drawing/2014/main" id="{2E22F387-7233-C06F-9D64-7FCFAA23B007}"/>
                </a:ext>
              </a:extLst>
            </p:cNvPr>
            <p:cNvSpPr/>
            <p:nvPr/>
          </p:nvSpPr>
          <p:spPr>
            <a:xfrm>
              <a:off x="2120434" y="2957991"/>
              <a:ext cx="932811" cy="437008"/>
            </a:xfrm>
            <a:prstGeom prst="flowChartDecision">
              <a:avLst/>
            </a:prstGeom>
            <a:solidFill>
              <a:srgbClr val="FF2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26" name="决策 30">
              <a:extLst>
                <a:ext uri="{FF2B5EF4-FFF2-40B4-BE49-F238E27FC236}">
                  <a16:creationId xmlns:a16="http://schemas.microsoft.com/office/drawing/2014/main" id="{F4890419-F4FD-D486-202B-A4F7ADD7112C}"/>
                </a:ext>
              </a:extLst>
            </p:cNvPr>
            <p:cNvSpPr/>
            <p:nvPr/>
          </p:nvSpPr>
          <p:spPr>
            <a:xfrm>
              <a:off x="2120434"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5D29F682-2BC5-22E6-53A4-12C00C912BB3}"/>
                </a:ext>
              </a:extLst>
            </p:cNvPr>
            <p:cNvSpPr/>
            <p:nvPr/>
          </p:nvSpPr>
          <p:spPr>
            <a:xfrm>
              <a:off x="4017049" y="1490041"/>
              <a:ext cx="1003076" cy="475973"/>
            </a:xfrm>
            <a:prstGeom prst="rect">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sp>
          <p:nvSpPr>
            <p:cNvPr id="128" name="矩形 127">
              <a:extLst>
                <a:ext uri="{FF2B5EF4-FFF2-40B4-BE49-F238E27FC236}">
                  <a16:creationId xmlns:a16="http://schemas.microsoft.com/office/drawing/2014/main" id="{C6C711A5-980C-0C1C-97CE-E06397FC8B95}"/>
                </a:ext>
              </a:extLst>
            </p:cNvPr>
            <p:cNvSpPr/>
            <p:nvPr/>
          </p:nvSpPr>
          <p:spPr>
            <a:xfrm>
              <a:off x="6751043" y="1490041"/>
              <a:ext cx="1003076" cy="475973"/>
            </a:xfrm>
            <a:prstGeom prst="rect">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sp>
          <p:nvSpPr>
            <p:cNvPr id="129" name="决策 30">
              <a:extLst>
                <a:ext uri="{FF2B5EF4-FFF2-40B4-BE49-F238E27FC236}">
                  <a16:creationId xmlns:a16="http://schemas.microsoft.com/office/drawing/2014/main" id="{208BD923-C7AB-6902-FF31-69232B9498A7}"/>
                </a:ext>
              </a:extLst>
            </p:cNvPr>
            <p:cNvSpPr/>
            <p:nvPr/>
          </p:nvSpPr>
          <p:spPr>
            <a:xfrm>
              <a:off x="5244122" y="2957991"/>
              <a:ext cx="932811" cy="437008"/>
            </a:xfrm>
            <a:prstGeom prst="flowChartDecision">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0" name="决策 30">
              <a:extLst>
                <a:ext uri="{FF2B5EF4-FFF2-40B4-BE49-F238E27FC236}">
                  <a16:creationId xmlns:a16="http://schemas.microsoft.com/office/drawing/2014/main" id="{D3693A73-6389-08FA-D600-8D46F1ED1ED7}"/>
                </a:ext>
              </a:extLst>
            </p:cNvPr>
            <p:cNvSpPr/>
            <p:nvPr/>
          </p:nvSpPr>
          <p:spPr>
            <a:xfrm>
              <a:off x="5244122"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31" name="决策 30">
              <a:extLst>
                <a:ext uri="{FF2B5EF4-FFF2-40B4-BE49-F238E27FC236}">
                  <a16:creationId xmlns:a16="http://schemas.microsoft.com/office/drawing/2014/main" id="{A29F2827-A4FB-94D0-872D-E54E5A7EB864}"/>
                </a:ext>
              </a:extLst>
            </p:cNvPr>
            <p:cNvSpPr/>
            <p:nvPr/>
          </p:nvSpPr>
          <p:spPr>
            <a:xfrm>
              <a:off x="8367811" y="2957991"/>
              <a:ext cx="932811" cy="437008"/>
            </a:xfrm>
            <a:prstGeom prst="flowChartDecision">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2" name="决策 30">
              <a:extLst>
                <a:ext uri="{FF2B5EF4-FFF2-40B4-BE49-F238E27FC236}">
                  <a16:creationId xmlns:a16="http://schemas.microsoft.com/office/drawing/2014/main" id="{47B1D7ED-A534-A5A3-480A-2CA397293039}"/>
                </a:ext>
              </a:extLst>
            </p:cNvPr>
            <p:cNvSpPr/>
            <p:nvPr/>
          </p:nvSpPr>
          <p:spPr>
            <a:xfrm>
              <a:off x="8367811"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33" name="矩形 132">
              <a:extLst>
                <a:ext uri="{FF2B5EF4-FFF2-40B4-BE49-F238E27FC236}">
                  <a16:creationId xmlns:a16="http://schemas.microsoft.com/office/drawing/2014/main" id="{692C94A1-B7B4-4F91-C771-BBA947F4DD67}"/>
                </a:ext>
              </a:extLst>
            </p:cNvPr>
            <p:cNvSpPr/>
            <p:nvPr/>
          </p:nvSpPr>
          <p:spPr>
            <a:xfrm>
              <a:off x="10549792" y="2919026"/>
              <a:ext cx="1003076" cy="475973"/>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cxnSp>
          <p:nvCxnSpPr>
            <p:cNvPr id="134" name="直线箭头连接符 35">
              <a:extLst>
                <a:ext uri="{FF2B5EF4-FFF2-40B4-BE49-F238E27FC236}">
                  <a16:creationId xmlns:a16="http://schemas.microsoft.com/office/drawing/2014/main" id="{5998093D-5BDE-780B-9507-A9310293BD84}"/>
                </a:ext>
              </a:extLst>
            </p:cNvPr>
            <p:cNvCxnSpPr>
              <a:cxnSpLocks/>
              <a:stCxn id="125" idx="2"/>
              <a:endCxn id="126" idx="0"/>
            </p:cNvCxnSpPr>
            <p:nvPr/>
          </p:nvCxnSpPr>
          <p:spPr>
            <a:xfrm>
              <a:off x="2586840"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5" name="肘形连接符 5">
              <a:extLst>
                <a:ext uri="{FF2B5EF4-FFF2-40B4-BE49-F238E27FC236}">
                  <a16:creationId xmlns:a16="http://schemas.microsoft.com/office/drawing/2014/main" id="{36BB1C2B-CCF2-2C4F-11E3-100BBFA68295}"/>
                </a:ext>
              </a:extLst>
            </p:cNvPr>
            <p:cNvCxnSpPr>
              <a:cxnSpLocks/>
              <a:stCxn id="126" idx="3"/>
              <a:endCxn id="127" idx="2"/>
            </p:cNvCxnSpPr>
            <p:nvPr/>
          </p:nvCxnSpPr>
          <p:spPr>
            <a:xfrm flipV="1">
              <a:off x="3053245" y="1966014"/>
              <a:ext cx="1465342" cy="268947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6" name="肘形连接符 5">
              <a:extLst>
                <a:ext uri="{FF2B5EF4-FFF2-40B4-BE49-F238E27FC236}">
                  <a16:creationId xmlns:a16="http://schemas.microsoft.com/office/drawing/2014/main" id="{91D17AAD-9969-F041-1F23-9E1F62C2B7F1}"/>
                </a:ext>
              </a:extLst>
            </p:cNvPr>
            <p:cNvCxnSpPr>
              <a:cxnSpLocks/>
              <a:stCxn id="127" idx="3"/>
              <a:endCxn id="129" idx="0"/>
            </p:cNvCxnSpPr>
            <p:nvPr/>
          </p:nvCxnSpPr>
          <p:spPr>
            <a:xfrm>
              <a:off x="5020125" y="1728028"/>
              <a:ext cx="690403"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35">
              <a:extLst>
                <a:ext uri="{FF2B5EF4-FFF2-40B4-BE49-F238E27FC236}">
                  <a16:creationId xmlns:a16="http://schemas.microsoft.com/office/drawing/2014/main" id="{83172884-BD8A-9E01-0C02-FFCEB78B8BA6}"/>
                </a:ext>
              </a:extLst>
            </p:cNvPr>
            <p:cNvCxnSpPr>
              <a:cxnSpLocks/>
              <a:stCxn id="129" idx="2"/>
              <a:endCxn id="130" idx="0"/>
            </p:cNvCxnSpPr>
            <p:nvPr/>
          </p:nvCxnSpPr>
          <p:spPr>
            <a:xfrm>
              <a:off x="5710528"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8" name="肘形连接符 5">
              <a:extLst>
                <a:ext uri="{FF2B5EF4-FFF2-40B4-BE49-F238E27FC236}">
                  <a16:creationId xmlns:a16="http://schemas.microsoft.com/office/drawing/2014/main" id="{68D40DC9-6554-1046-1AE8-C577888E8BF0}"/>
                </a:ext>
              </a:extLst>
            </p:cNvPr>
            <p:cNvCxnSpPr>
              <a:cxnSpLocks/>
              <a:stCxn id="130" idx="3"/>
              <a:endCxn id="128" idx="2"/>
            </p:cNvCxnSpPr>
            <p:nvPr/>
          </p:nvCxnSpPr>
          <p:spPr>
            <a:xfrm flipV="1">
              <a:off x="6176933" y="1966014"/>
              <a:ext cx="1075648" cy="268947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肘形连接符 5">
              <a:extLst>
                <a:ext uri="{FF2B5EF4-FFF2-40B4-BE49-F238E27FC236}">
                  <a16:creationId xmlns:a16="http://schemas.microsoft.com/office/drawing/2014/main" id="{E746A46D-EAF1-C288-6184-622DF2BE618B}"/>
                </a:ext>
              </a:extLst>
            </p:cNvPr>
            <p:cNvCxnSpPr>
              <a:cxnSpLocks/>
              <a:stCxn id="128" idx="3"/>
              <a:endCxn id="131" idx="0"/>
            </p:cNvCxnSpPr>
            <p:nvPr/>
          </p:nvCxnSpPr>
          <p:spPr>
            <a:xfrm>
              <a:off x="7754119" y="1728028"/>
              <a:ext cx="1080098"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35">
              <a:extLst>
                <a:ext uri="{FF2B5EF4-FFF2-40B4-BE49-F238E27FC236}">
                  <a16:creationId xmlns:a16="http://schemas.microsoft.com/office/drawing/2014/main" id="{B5B92603-04DB-2D3A-D9C6-D4A2ADD8BC4D}"/>
                </a:ext>
              </a:extLst>
            </p:cNvPr>
            <p:cNvCxnSpPr>
              <a:cxnSpLocks/>
              <a:stCxn id="131" idx="2"/>
              <a:endCxn id="132" idx="0"/>
            </p:cNvCxnSpPr>
            <p:nvPr/>
          </p:nvCxnSpPr>
          <p:spPr>
            <a:xfrm>
              <a:off x="8834217"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1" name="肘形连接符 5">
              <a:extLst>
                <a:ext uri="{FF2B5EF4-FFF2-40B4-BE49-F238E27FC236}">
                  <a16:creationId xmlns:a16="http://schemas.microsoft.com/office/drawing/2014/main" id="{68FAFA3B-DEAF-193F-37FA-8ADE1194B2F1}"/>
                </a:ext>
              </a:extLst>
            </p:cNvPr>
            <p:cNvCxnSpPr>
              <a:cxnSpLocks/>
              <a:stCxn id="132" idx="3"/>
              <a:endCxn id="133" idx="2"/>
            </p:cNvCxnSpPr>
            <p:nvPr/>
          </p:nvCxnSpPr>
          <p:spPr>
            <a:xfrm flipV="1">
              <a:off x="9300622" y="3394999"/>
              <a:ext cx="1750708" cy="126049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2" name="文本框 141">
              <a:extLst>
                <a:ext uri="{FF2B5EF4-FFF2-40B4-BE49-F238E27FC236}">
                  <a16:creationId xmlns:a16="http://schemas.microsoft.com/office/drawing/2014/main" id="{74E63DD7-3D95-25D5-7BD6-4BD5C5336505}"/>
                </a:ext>
              </a:extLst>
            </p:cNvPr>
            <p:cNvSpPr txBox="1"/>
            <p:nvPr/>
          </p:nvSpPr>
          <p:spPr>
            <a:xfrm>
              <a:off x="2802062" y="3638813"/>
              <a:ext cx="932813" cy="896698"/>
            </a:xfrm>
            <a:prstGeom prst="rect">
              <a:avLst/>
            </a:prstGeom>
            <a:noFill/>
            <a:ln>
              <a:noFill/>
            </a:ln>
          </p:spPr>
          <p:txBody>
            <a:bodyPr wrap="square">
              <a:spAutoFit/>
            </a:bodyPr>
            <a:lstStyle/>
            <a:p>
              <a:r>
                <a:rPr kumimoji="1" lang="zh-CN" altLang="en-US" sz="600" b="1" dirty="0">
                  <a:solidFill>
                    <a:srgbClr val="FF0000"/>
                  </a:solidFill>
                  <a:latin typeface="微软雅黑" panose="020B0503020204020204" pitchFamily="34" charset="-122"/>
                  <a:ea typeface="微软雅黑" panose="020B0503020204020204" pitchFamily="34" charset="-122"/>
                </a:rPr>
                <a:t>预算外</a:t>
              </a:r>
            </a:p>
          </p:txBody>
        </p:sp>
        <p:sp>
          <p:nvSpPr>
            <p:cNvPr id="143" name="矩形: 圆角 142">
              <a:extLst>
                <a:ext uri="{FF2B5EF4-FFF2-40B4-BE49-F238E27FC236}">
                  <a16:creationId xmlns:a16="http://schemas.microsoft.com/office/drawing/2014/main" id="{2430D392-BAD9-8942-C53C-064049E21160}"/>
                </a:ext>
              </a:extLst>
            </p:cNvPr>
            <p:cNvSpPr/>
            <p:nvPr/>
          </p:nvSpPr>
          <p:spPr>
            <a:xfrm>
              <a:off x="1862683" y="2845383"/>
              <a:ext cx="4498357" cy="769259"/>
            </a:xfrm>
            <a:prstGeom prst="roundRect">
              <a:avLst/>
            </a:prstGeom>
            <a:noFill/>
            <a:ln w="19050">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4" name="矩形: 圆角 143">
              <a:extLst>
                <a:ext uri="{FF2B5EF4-FFF2-40B4-BE49-F238E27FC236}">
                  <a16:creationId xmlns:a16="http://schemas.microsoft.com/office/drawing/2014/main" id="{DD61ABA1-D371-08C1-DA3D-EA77839B4A7B}"/>
                </a:ext>
              </a:extLst>
            </p:cNvPr>
            <p:cNvSpPr/>
            <p:nvPr/>
          </p:nvSpPr>
          <p:spPr>
            <a:xfrm>
              <a:off x="1862683" y="4270862"/>
              <a:ext cx="4498357" cy="769259"/>
            </a:xfrm>
            <a:prstGeom prst="roundRect">
              <a:avLst/>
            </a:prstGeom>
            <a:noFill/>
            <a:ln w="19050">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5" name="决策 30">
              <a:extLst>
                <a:ext uri="{FF2B5EF4-FFF2-40B4-BE49-F238E27FC236}">
                  <a16:creationId xmlns:a16="http://schemas.microsoft.com/office/drawing/2014/main" id="{A0F77CD5-4E95-59FF-23AD-FAA297FAF212}"/>
                </a:ext>
              </a:extLst>
            </p:cNvPr>
            <p:cNvSpPr/>
            <p:nvPr/>
          </p:nvSpPr>
          <p:spPr>
            <a:xfrm>
              <a:off x="3165397" y="2959622"/>
              <a:ext cx="932811" cy="437008"/>
            </a:xfrm>
            <a:prstGeom prst="flowChartDecision">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800" dirty="0">
                <a:solidFill>
                  <a:schemeClr val="tx1"/>
                </a:solidFill>
                <a:latin typeface="微软雅黑" panose="020B0503020204020204" pitchFamily="34" charset="-122"/>
                <a:ea typeface="微软雅黑" panose="020B0503020204020204" pitchFamily="34" charset="-122"/>
              </a:endParaRPr>
            </a:p>
          </p:txBody>
        </p:sp>
        <p:cxnSp>
          <p:nvCxnSpPr>
            <p:cNvPr id="146" name="肘形连接符 5">
              <a:extLst>
                <a:ext uri="{FF2B5EF4-FFF2-40B4-BE49-F238E27FC236}">
                  <a16:creationId xmlns:a16="http://schemas.microsoft.com/office/drawing/2014/main" id="{20FC4DA1-B076-7F49-08D6-5A2E4C8CE03F}"/>
                </a:ext>
              </a:extLst>
            </p:cNvPr>
            <p:cNvCxnSpPr>
              <a:cxnSpLocks/>
              <a:stCxn id="126" idx="3"/>
              <a:endCxn id="145" idx="2"/>
            </p:cNvCxnSpPr>
            <p:nvPr/>
          </p:nvCxnSpPr>
          <p:spPr>
            <a:xfrm flipV="1">
              <a:off x="3053245" y="3396630"/>
              <a:ext cx="578558" cy="12588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5">
              <a:extLst>
                <a:ext uri="{FF2B5EF4-FFF2-40B4-BE49-F238E27FC236}">
                  <a16:creationId xmlns:a16="http://schemas.microsoft.com/office/drawing/2014/main" id="{FC0397BB-7041-4B6A-ABDD-CFA812409E0D}"/>
                </a:ext>
              </a:extLst>
            </p:cNvPr>
            <p:cNvCxnSpPr>
              <a:cxnSpLocks/>
              <a:stCxn id="124" idx="3"/>
              <a:endCxn id="125" idx="0"/>
            </p:cNvCxnSpPr>
            <p:nvPr/>
          </p:nvCxnSpPr>
          <p:spPr>
            <a:xfrm>
              <a:off x="2286130" y="1728028"/>
              <a:ext cx="300710"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肘形连接符 5">
              <a:extLst>
                <a:ext uri="{FF2B5EF4-FFF2-40B4-BE49-F238E27FC236}">
                  <a16:creationId xmlns:a16="http://schemas.microsoft.com/office/drawing/2014/main" id="{7B55EA68-F6D8-A6E0-77E9-D80B09137F79}"/>
                </a:ext>
              </a:extLst>
            </p:cNvPr>
            <p:cNvCxnSpPr>
              <a:cxnSpLocks/>
              <a:stCxn id="145" idx="0"/>
              <a:endCxn id="127" idx="1"/>
            </p:cNvCxnSpPr>
            <p:nvPr/>
          </p:nvCxnSpPr>
          <p:spPr>
            <a:xfrm rot="5400000" flipH="1" flipV="1">
              <a:off x="3208629" y="2151202"/>
              <a:ext cx="1231594" cy="3852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9" name="文本框 148">
              <a:extLst>
                <a:ext uri="{FF2B5EF4-FFF2-40B4-BE49-F238E27FC236}">
                  <a16:creationId xmlns:a16="http://schemas.microsoft.com/office/drawing/2014/main" id="{6F05219B-1542-6F95-5FAB-DEE1F0F250FD}"/>
                </a:ext>
              </a:extLst>
            </p:cNvPr>
            <p:cNvSpPr txBox="1"/>
            <p:nvPr/>
          </p:nvSpPr>
          <p:spPr>
            <a:xfrm>
              <a:off x="4208375" y="3614643"/>
              <a:ext cx="1227073" cy="896698"/>
            </a:xfrm>
            <a:prstGeom prst="rect">
              <a:avLst/>
            </a:prstGeom>
            <a:noFill/>
            <a:ln>
              <a:noFill/>
            </a:ln>
          </p:spPr>
          <p:txBody>
            <a:bodyPr wrap="square">
              <a:spAutoFit/>
            </a:bodyPr>
            <a:lstStyle/>
            <a:p>
              <a:r>
                <a:rPr kumimoji="1" lang="zh-CN" altLang="en-US" sz="600" b="1" dirty="0">
                  <a:solidFill>
                    <a:srgbClr val="0432FF"/>
                  </a:solidFill>
                  <a:latin typeface="微软雅黑" panose="020B0503020204020204" pitchFamily="34" charset="-122"/>
                  <a:ea typeface="微软雅黑" panose="020B0503020204020204" pitchFamily="34" charset="-122"/>
                </a:rPr>
                <a:t>预算内</a:t>
              </a:r>
              <a:endParaRPr lang="zh-CN" altLang="en-US" sz="600" dirty="0">
                <a:solidFill>
                  <a:srgbClr val="0432FF"/>
                </a:solidFill>
                <a:latin typeface="微软雅黑" panose="020B0503020204020204" pitchFamily="34" charset="-122"/>
                <a:ea typeface="微软雅黑" panose="020B0503020204020204" pitchFamily="34" charset="-122"/>
              </a:endParaRPr>
            </a:p>
          </p:txBody>
        </p:sp>
      </p:grpSp>
      <p:grpSp>
        <p:nvGrpSpPr>
          <p:cNvPr id="150" name="组合 149">
            <a:extLst>
              <a:ext uri="{FF2B5EF4-FFF2-40B4-BE49-F238E27FC236}">
                <a16:creationId xmlns:a16="http://schemas.microsoft.com/office/drawing/2014/main" id="{4D422340-2C41-E403-CE28-6482B7162C9C}"/>
              </a:ext>
            </a:extLst>
          </p:cNvPr>
          <p:cNvGrpSpPr/>
          <p:nvPr/>
        </p:nvGrpSpPr>
        <p:grpSpPr>
          <a:xfrm>
            <a:off x="3195980" y="4017364"/>
            <a:ext cx="2867818" cy="1738579"/>
            <a:chOff x="52988" y="1067478"/>
            <a:chExt cx="12101846" cy="4221079"/>
          </a:xfrm>
        </p:grpSpPr>
        <p:sp>
          <p:nvSpPr>
            <p:cNvPr id="151" name="圆角矩形 66">
              <a:extLst>
                <a:ext uri="{FF2B5EF4-FFF2-40B4-BE49-F238E27FC236}">
                  <a16:creationId xmlns:a16="http://schemas.microsoft.com/office/drawing/2014/main" id="{4CA6CB8D-7B83-FC6A-8491-D36A0DE5D69B}"/>
                </a:ext>
              </a:extLst>
            </p:cNvPr>
            <p:cNvSpPr/>
            <p:nvPr/>
          </p:nvSpPr>
          <p:spPr>
            <a:xfrm>
              <a:off x="66689" y="1067478"/>
              <a:ext cx="928592" cy="1261641"/>
            </a:xfrm>
            <a:prstGeom prst="roundRect">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业务</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2" name="圆角矩形 67">
              <a:extLst>
                <a:ext uri="{FF2B5EF4-FFF2-40B4-BE49-F238E27FC236}">
                  <a16:creationId xmlns:a16="http://schemas.microsoft.com/office/drawing/2014/main" id="{A9C4003B-46DE-C799-61A6-8FF57AA620D6}"/>
                </a:ext>
              </a:extLst>
            </p:cNvPr>
            <p:cNvSpPr/>
            <p:nvPr/>
          </p:nvSpPr>
          <p:spPr>
            <a:xfrm>
              <a:off x="52988" y="2549526"/>
              <a:ext cx="928592" cy="1261641"/>
            </a:xfrm>
            <a:prstGeom prst="roundRect">
              <a:avLst/>
            </a:prstGeom>
            <a:solidFill>
              <a:schemeClr val="accent4">
                <a:lumMod val="20000"/>
                <a:lumOff val="80000"/>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财务</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3" name="矩形 152">
              <a:extLst>
                <a:ext uri="{FF2B5EF4-FFF2-40B4-BE49-F238E27FC236}">
                  <a16:creationId xmlns:a16="http://schemas.microsoft.com/office/drawing/2014/main" id="{06542DE8-251B-99EB-EF56-66EA0ED4CDB9}"/>
                </a:ext>
              </a:extLst>
            </p:cNvPr>
            <p:cNvSpPr/>
            <p:nvPr/>
          </p:nvSpPr>
          <p:spPr>
            <a:xfrm>
              <a:off x="1134959" y="1068688"/>
              <a:ext cx="11002601" cy="1261641"/>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54" name="矩形 153">
              <a:extLst>
                <a:ext uri="{FF2B5EF4-FFF2-40B4-BE49-F238E27FC236}">
                  <a16:creationId xmlns:a16="http://schemas.microsoft.com/office/drawing/2014/main" id="{84E7A953-47FC-7CB7-1B2F-0A45009A2CAC}"/>
                </a:ext>
              </a:extLst>
            </p:cNvPr>
            <p:cNvSpPr/>
            <p:nvPr/>
          </p:nvSpPr>
          <p:spPr>
            <a:xfrm>
              <a:off x="1134959" y="2539251"/>
              <a:ext cx="11002601" cy="1261641"/>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latin typeface="微软雅黑" panose="020B0503020204020204" pitchFamily="34" charset="-122"/>
                <a:ea typeface="微软雅黑" panose="020B0503020204020204" pitchFamily="34" charset="-122"/>
              </a:endParaRPr>
            </a:p>
          </p:txBody>
        </p:sp>
        <p:sp>
          <p:nvSpPr>
            <p:cNvPr id="155" name="矩形 154">
              <a:extLst>
                <a:ext uri="{FF2B5EF4-FFF2-40B4-BE49-F238E27FC236}">
                  <a16:creationId xmlns:a16="http://schemas.microsoft.com/office/drawing/2014/main" id="{B0AB64C8-44FA-AF7A-7A29-F804CC3C2E57}"/>
                </a:ext>
              </a:extLst>
            </p:cNvPr>
            <p:cNvSpPr/>
            <p:nvPr/>
          </p:nvSpPr>
          <p:spPr>
            <a:xfrm>
              <a:off x="1134960" y="4026916"/>
              <a:ext cx="11019874" cy="1261641"/>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latin typeface="微软雅黑" panose="020B0503020204020204" pitchFamily="34" charset="-122"/>
                <a:ea typeface="微软雅黑" panose="020B0503020204020204" pitchFamily="34" charset="-122"/>
              </a:endParaRPr>
            </a:p>
          </p:txBody>
        </p:sp>
        <p:sp>
          <p:nvSpPr>
            <p:cNvPr id="156" name="圆角矩形 24">
              <a:extLst>
                <a:ext uri="{FF2B5EF4-FFF2-40B4-BE49-F238E27FC236}">
                  <a16:creationId xmlns:a16="http://schemas.microsoft.com/office/drawing/2014/main" id="{01E01415-047F-CB8C-5AEB-2843241C77E2}"/>
                </a:ext>
              </a:extLst>
            </p:cNvPr>
            <p:cNvSpPr/>
            <p:nvPr/>
          </p:nvSpPr>
          <p:spPr>
            <a:xfrm>
              <a:off x="66689" y="4026916"/>
              <a:ext cx="916144" cy="1261641"/>
            </a:xfrm>
            <a:prstGeom prst="roundRect">
              <a:avLst/>
            </a:prstGeom>
            <a:solidFill>
              <a:schemeClr val="accent1">
                <a:lumMod val="20000"/>
                <a:lumOff val="80000"/>
              </a:schemeClr>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latin typeface="微软雅黑" panose="020B0503020204020204" pitchFamily="34" charset="-122"/>
                  <a:ea typeface="微软雅黑" panose="020B0503020204020204" pitchFamily="34" charset="-122"/>
                </a:rPr>
                <a:t>管理</a:t>
              </a:r>
            </a:p>
          </p:txBody>
        </p:sp>
        <p:sp>
          <p:nvSpPr>
            <p:cNvPr id="157" name="矩形 156">
              <a:extLst>
                <a:ext uri="{FF2B5EF4-FFF2-40B4-BE49-F238E27FC236}">
                  <a16:creationId xmlns:a16="http://schemas.microsoft.com/office/drawing/2014/main" id="{0E01B45B-965D-AD8C-BC31-E517322208F0}"/>
                </a:ext>
              </a:extLst>
            </p:cNvPr>
            <p:cNvSpPr/>
            <p:nvPr/>
          </p:nvSpPr>
          <p:spPr>
            <a:xfrm>
              <a:off x="1255308" y="1490041"/>
              <a:ext cx="1003076" cy="475973"/>
            </a:xfrm>
            <a:prstGeom prst="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sp>
          <p:nvSpPr>
            <p:cNvPr id="158" name="决策 30">
              <a:extLst>
                <a:ext uri="{FF2B5EF4-FFF2-40B4-BE49-F238E27FC236}">
                  <a16:creationId xmlns:a16="http://schemas.microsoft.com/office/drawing/2014/main" id="{2FE8D0D3-3D6A-8A6D-11A2-D720859CFDF5}"/>
                </a:ext>
              </a:extLst>
            </p:cNvPr>
            <p:cNvSpPr/>
            <p:nvPr/>
          </p:nvSpPr>
          <p:spPr>
            <a:xfrm>
              <a:off x="2092688" y="2957991"/>
              <a:ext cx="932811" cy="437008"/>
            </a:xfrm>
            <a:prstGeom prst="flowChartDecision">
              <a:avLst/>
            </a:prstGeom>
            <a:solidFill>
              <a:srgbClr val="FF2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bg1"/>
                </a:solidFill>
                <a:latin typeface="微软雅黑" panose="020B0503020204020204" pitchFamily="34" charset="-122"/>
                <a:ea typeface="微软雅黑" panose="020B0503020204020204" pitchFamily="34" charset="-122"/>
              </a:endParaRPr>
            </a:p>
          </p:txBody>
        </p:sp>
        <p:sp>
          <p:nvSpPr>
            <p:cNvPr id="159" name="决策 30">
              <a:extLst>
                <a:ext uri="{FF2B5EF4-FFF2-40B4-BE49-F238E27FC236}">
                  <a16:creationId xmlns:a16="http://schemas.microsoft.com/office/drawing/2014/main" id="{4B20B942-20A4-31ED-BD76-A4DA7A9A2600}"/>
                </a:ext>
              </a:extLst>
            </p:cNvPr>
            <p:cNvSpPr/>
            <p:nvPr/>
          </p:nvSpPr>
          <p:spPr>
            <a:xfrm>
              <a:off x="2092688"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bg1"/>
                </a:solidFill>
                <a:latin typeface="微软雅黑" panose="020B0503020204020204" pitchFamily="34" charset="-122"/>
                <a:ea typeface="微软雅黑" panose="020B0503020204020204" pitchFamily="34" charset="-122"/>
              </a:endParaRPr>
            </a:p>
          </p:txBody>
        </p:sp>
        <p:sp>
          <p:nvSpPr>
            <p:cNvPr id="160" name="矩形 159">
              <a:extLst>
                <a:ext uri="{FF2B5EF4-FFF2-40B4-BE49-F238E27FC236}">
                  <a16:creationId xmlns:a16="http://schemas.microsoft.com/office/drawing/2014/main" id="{7C7365DA-5F41-1001-BDAD-F445F3CF7ECB}"/>
                </a:ext>
              </a:extLst>
            </p:cNvPr>
            <p:cNvSpPr/>
            <p:nvPr/>
          </p:nvSpPr>
          <p:spPr>
            <a:xfrm>
              <a:off x="6723297" y="1490041"/>
              <a:ext cx="1003076" cy="475973"/>
            </a:xfrm>
            <a:prstGeom prst="rect">
              <a:avLst/>
            </a:prstGeom>
            <a:solidFill>
              <a:srgbClr val="8FAAD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sp>
          <p:nvSpPr>
            <p:cNvPr id="161" name="决策 30">
              <a:extLst>
                <a:ext uri="{FF2B5EF4-FFF2-40B4-BE49-F238E27FC236}">
                  <a16:creationId xmlns:a16="http://schemas.microsoft.com/office/drawing/2014/main" id="{79358914-20EA-34A2-DB95-F65D2EE76560}"/>
                </a:ext>
              </a:extLst>
            </p:cNvPr>
            <p:cNvSpPr/>
            <p:nvPr/>
          </p:nvSpPr>
          <p:spPr>
            <a:xfrm>
              <a:off x="8340065" y="2957991"/>
              <a:ext cx="932811" cy="437008"/>
            </a:xfrm>
            <a:prstGeom prst="flowChartDecision">
              <a:avLst/>
            </a:prstGeom>
            <a:solidFill>
              <a:srgbClr val="F4B18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62" name="决策 30">
              <a:extLst>
                <a:ext uri="{FF2B5EF4-FFF2-40B4-BE49-F238E27FC236}">
                  <a16:creationId xmlns:a16="http://schemas.microsoft.com/office/drawing/2014/main" id="{C5168997-0491-3251-86A0-B34B885F975B}"/>
                </a:ext>
              </a:extLst>
            </p:cNvPr>
            <p:cNvSpPr/>
            <p:nvPr/>
          </p:nvSpPr>
          <p:spPr>
            <a:xfrm>
              <a:off x="8340065" y="4436988"/>
              <a:ext cx="932811" cy="437008"/>
            </a:xfrm>
            <a:prstGeom prst="flowChartDecision">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63" name="矩形 162">
              <a:extLst>
                <a:ext uri="{FF2B5EF4-FFF2-40B4-BE49-F238E27FC236}">
                  <a16:creationId xmlns:a16="http://schemas.microsoft.com/office/drawing/2014/main" id="{FCA80706-588E-A3D7-E690-FF4A6BCB4A8C}"/>
                </a:ext>
              </a:extLst>
            </p:cNvPr>
            <p:cNvSpPr/>
            <p:nvPr/>
          </p:nvSpPr>
          <p:spPr>
            <a:xfrm>
              <a:off x="10522046" y="2919026"/>
              <a:ext cx="1003076" cy="475973"/>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tx1"/>
                </a:solidFill>
                <a:latin typeface="微软雅黑" panose="020B0503020204020204" pitchFamily="34" charset="-122"/>
                <a:ea typeface="微软雅黑" panose="020B0503020204020204" pitchFamily="34" charset="-122"/>
              </a:endParaRPr>
            </a:p>
          </p:txBody>
        </p:sp>
        <p:cxnSp>
          <p:nvCxnSpPr>
            <p:cNvPr id="164" name="直线箭头连接符 35">
              <a:extLst>
                <a:ext uri="{FF2B5EF4-FFF2-40B4-BE49-F238E27FC236}">
                  <a16:creationId xmlns:a16="http://schemas.microsoft.com/office/drawing/2014/main" id="{2D7B653E-ABDC-CADD-0A34-16356C9C1129}"/>
                </a:ext>
              </a:extLst>
            </p:cNvPr>
            <p:cNvCxnSpPr>
              <a:cxnSpLocks/>
              <a:stCxn id="158" idx="2"/>
              <a:endCxn id="159" idx="0"/>
            </p:cNvCxnSpPr>
            <p:nvPr/>
          </p:nvCxnSpPr>
          <p:spPr>
            <a:xfrm>
              <a:off x="2559094"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5" name="肘形连接符 5">
              <a:extLst>
                <a:ext uri="{FF2B5EF4-FFF2-40B4-BE49-F238E27FC236}">
                  <a16:creationId xmlns:a16="http://schemas.microsoft.com/office/drawing/2014/main" id="{34D2BD94-7AEF-BCA6-AD87-9309D69F1AD5}"/>
                </a:ext>
              </a:extLst>
            </p:cNvPr>
            <p:cNvCxnSpPr>
              <a:cxnSpLocks/>
              <a:stCxn id="159" idx="3"/>
              <a:endCxn id="175" idx="2"/>
            </p:cNvCxnSpPr>
            <p:nvPr/>
          </p:nvCxnSpPr>
          <p:spPr>
            <a:xfrm flipV="1">
              <a:off x="3025499" y="1966014"/>
              <a:ext cx="2079315" cy="268947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6" name="肘形连接符 5">
              <a:extLst>
                <a:ext uri="{FF2B5EF4-FFF2-40B4-BE49-F238E27FC236}">
                  <a16:creationId xmlns:a16="http://schemas.microsoft.com/office/drawing/2014/main" id="{911F6A95-C57F-9162-0C28-AC47D006A8F2}"/>
                </a:ext>
              </a:extLst>
            </p:cNvPr>
            <p:cNvCxnSpPr>
              <a:cxnSpLocks/>
              <a:stCxn id="160" idx="3"/>
              <a:endCxn id="161" idx="0"/>
            </p:cNvCxnSpPr>
            <p:nvPr/>
          </p:nvCxnSpPr>
          <p:spPr>
            <a:xfrm>
              <a:off x="7726373" y="1728028"/>
              <a:ext cx="1080098"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7" name="直线箭头连接符 35">
              <a:extLst>
                <a:ext uri="{FF2B5EF4-FFF2-40B4-BE49-F238E27FC236}">
                  <a16:creationId xmlns:a16="http://schemas.microsoft.com/office/drawing/2014/main" id="{27EDBBAA-9885-B08E-EF1B-1D00204FE598}"/>
                </a:ext>
              </a:extLst>
            </p:cNvPr>
            <p:cNvCxnSpPr>
              <a:cxnSpLocks/>
              <a:stCxn id="161" idx="2"/>
              <a:endCxn id="162" idx="0"/>
            </p:cNvCxnSpPr>
            <p:nvPr/>
          </p:nvCxnSpPr>
          <p:spPr>
            <a:xfrm>
              <a:off x="8806471" y="3394999"/>
              <a:ext cx="0" cy="10419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8" name="肘形连接符 5">
              <a:extLst>
                <a:ext uri="{FF2B5EF4-FFF2-40B4-BE49-F238E27FC236}">
                  <a16:creationId xmlns:a16="http://schemas.microsoft.com/office/drawing/2014/main" id="{E0B2C363-9BC6-51BB-6B2D-734EE15F4920}"/>
                </a:ext>
              </a:extLst>
            </p:cNvPr>
            <p:cNvCxnSpPr>
              <a:cxnSpLocks/>
              <a:stCxn id="162" idx="3"/>
              <a:endCxn id="163" idx="2"/>
            </p:cNvCxnSpPr>
            <p:nvPr/>
          </p:nvCxnSpPr>
          <p:spPr>
            <a:xfrm flipV="1">
              <a:off x="9272876" y="3394999"/>
              <a:ext cx="1750708" cy="126049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9" name="文本框 168">
              <a:extLst>
                <a:ext uri="{FF2B5EF4-FFF2-40B4-BE49-F238E27FC236}">
                  <a16:creationId xmlns:a16="http://schemas.microsoft.com/office/drawing/2014/main" id="{8B4EEF2B-6CB7-7211-72A5-3CA9120A3BE6}"/>
                </a:ext>
              </a:extLst>
            </p:cNvPr>
            <p:cNvSpPr txBox="1"/>
            <p:nvPr/>
          </p:nvSpPr>
          <p:spPr>
            <a:xfrm>
              <a:off x="4860519" y="3543810"/>
              <a:ext cx="1169118" cy="896698"/>
            </a:xfrm>
            <a:prstGeom prst="rect">
              <a:avLst/>
            </a:prstGeom>
            <a:noFill/>
            <a:ln>
              <a:noFill/>
            </a:ln>
          </p:spPr>
          <p:txBody>
            <a:bodyPr wrap="square">
              <a:spAutoFit/>
            </a:bodyPr>
            <a:lstStyle/>
            <a:p>
              <a:r>
                <a:rPr kumimoji="1" lang="zh-CN" altLang="en-US" sz="600" b="1" dirty="0">
                  <a:solidFill>
                    <a:srgbClr val="0432FF"/>
                  </a:solidFill>
                  <a:latin typeface="微软雅黑" panose="020B0503020204020204" pitchFamily="34" charset="-122"/>
                  <a:ea typeface="微软雅黑" panose="020B0503020204020204" pitchFamily="34" charset="-122"/>
                </a:rPr>
                <a:t>预算内</a:t>
              </a:r>
              <a:endParaRPr lang="zh-CN" altLang="en-US" sz="600" dirty="0">
                <a:solidFill>
                  <a:srgbClr val="0432FF"/>
                </a:solidFill>
                <a:latin typeface="微软雅黑" panose="020B0503020204020204" pitchFamily="34" charset="-122"/>
                <a:ea typeface="微软雅黑" panose="020B0503020204020204" pitchFamily="34" charset="-122"/>
              </a:endParaRPr>
            </a:p>
          </p:txBody>
        </p:sp>
        <p:sp>
          <p:nvSpPr>
            <p:cNvPr id="170" name="文本框 169">
              <a:extLst>
                <a:ext uri="{FF2B5EF4-FFF2-40B4-BE49-F238E27FC236}">
                  <a16:creationId xmlns:a16="http://schemas.microsoft.com/office/drawing/2014/main" id="{D839E59B-3F61-5596-003A-560C7D5D480A}"/>
                </a:ext>
              </a:extLst>
            </p:cNvPr>
            <p:cNvSpPr txBox="1"/>
            <p:nvPr/>
          </p:nvSpPr>
          <p:spPr>
            <a:xfrm>
              <a:off x="2559094" y="3584622"/>
              <a:ext cx="1187748" cy="896698"/>
            </a:xfrm>
            <a:prstGeom prst="rect">
              <a:avLst/>
            </a:prstGeom>
            <a:noFill/>
            <a:ln>
              <a:noFill/>
            </a:ln>
          </p:spPr>
          <p:txBody>
            <a:bodyPr wrap="square">
              <a:spAutoFit/>
            </a:bodyPr>
            <a:lstStyle/>
            <a:p>
              <a:r>
                <a:rPr kumimoji="1" lang="zh-CN" altLang="en-US" sz="600" b="1" dirty="0">
                  <a:solidFill>
                    <a:srgbClr val="FF0000"/>
                  </a:solidFill>
                  <a:latin typeface="微软雅黑" panose="020B0503020204020204" pitchFamily="34" charset="-122"/>
                  <a:ea typeface="微软雅黑" panose="020B0503020204020204" pitchFamily="34" charset="-122"/>
                </a:rPr>
                <a:t>预算外</a:t>
              </a:r>
            </a:p>
          </p:txBody>
        </p:sp>
        <p:sp>
          <p:nvSpPr>
            <p:cNvPr id="171" name="决策 30">
              <a:extLst>
                <a:ext uri="{FF2B5EF4-FFF2-40B4-BE49-F238E27FC236}">
                  <a16:creationId xmlns:a16="http://schemas.microsoft.com/office/drawing/2014/main" id="{1BF73AB3-E596-A3E5-6DBC-B1ECFF030F4B}"/>
                </a:ext>
              </a:extLst>
            </p:cNvPr>
            <p:cNvSpPr/>
            <p:nvPr/>
          </p:nvSpPr>
          <p:spPr>
            <a:xfrm>
              <a:off x="3137651" y="2959622"/>
              <a:ext cx="932811" cy="437008"/>
            </a:xfrm>
            <a:prstGeom prst="flowChartDecision">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800" dirty="0">
                <a:solidFill>
                  <a:schemeClr val="tx1"/>
                </a:solidFill>
                <a:latin typeface="微软雅黑" panose="020B0503020204020204" pitchFamily="34" charset="-122"/>
                <a:ea typeface="微软雅黑" panose="020B0503020204020204" pitchFamily="34" charset="-122"/>
              </a:endParaRPr>
            </a:p>
          </p:txBody>
        </p:sp>
        <p:cxnSp>
          <p:nvCxnSpPr>
            <p:cNvPr id="172" name="肘形连接符 5">
              <a:extLst>
                <a:ext uri="{FF2B5EF4-FFF2-40B4-BE49-F238E27FC236}">
                  <a16:creationId xmlns:a16="http://schemas.microsoft.com/office/drawing/2014/main" id="{8597F355-F088-2EFC-F50D-74BF9BB4D5E4}"/>
                </a:ext>
              </a:extLst>
            </p:cNvPr>
            <p:cNvCxnSpPr>
              <a:cxnSpLocks/>
              <a:stCxn id="159" idx="3"/>
              <a:endCxn id="171" idx="2"/>
            </p:cNvCxnSpPr>
            <p:nvPr/>
          </p:nvCxnSpPr>
          <p:spPr>
            <a:xfrm flipV="1">
              <a:off x="3025499" y="3396630"/>
              <a:ext cx="578558" cy="12588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3" name="肘形连接符 5">
              <a:extLst>
                <a:ext uri="{FF2B5EF4-FFF2-40B4-BE49-F238E27FC236}">
                  <a16:creationId xmlns:a16="http://schemas.microsoft.com/office/drawing/2014/main" id="{0F8F8391-CC6A-00BD-9652-3DB5E382DDF4}"/>
                </a:ext>
              </a:extLst>
            </p:cNvPr>
            <p:cNvCxnSpPr>
              <a:cxnSpLocks/>
              <a:stCxn id="157" idx="3"/>
              <a:endCxn id="158" idx="0"/>
            </p:cNvCxnSpPr>
            <p:nvPr/>
          </p:nvCxnSpPr>
          <p:spPr>
            <a:xfrm>
              <a:off x="2258384" y="1728028"/>
              <a:ext cx="300710" cy="12299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4" name="肘形连接符 5">
              <a:extLst>
                <a:ext uri="{FF2B5EF4-FFF2-40B4-BE49-F238E27FC236}">
                  <a16:creationId xmlns:a16="http://schemas.microsoft.com/office/drawing/2014/main" id="{008B30CF-C2E9-E9AB-5369-31790AC74740}"/>
                </a:ext>
              </a:extLst>
            </p:cNvPr>
            <p:cNvCxnSpPr>
              <a:cxnSpLocks/>
              <a:stCxn id="171" idx="0"/>
              <a:endCxn id="175" idx="1"/>
            </p:cNvCxnSpPr>
            <p:nvPr/>
          </p:nvCxnSpPr>
          <p:spPr>
            <a:xfrm rot="5400000" flipH="1" flipV="1">
              <a:off x="3487869" y="1844216"/>
              <a:ext cx="1231594" cy="99921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5" name="矩形 174">
              <a:extLst>
                <a:ext uri="{FF2B5EF4-FFF2-40B4-BE49-F238E27FC236}">
                  <a16:creationId xmlns:a16="http://schemas.microsoft.com/office/drawing/2014/main" id="{BCDA3A6B-7210-6D3E-2C3F-B03718EE942F}"/>
                </a:ext>
              </a:extLst>
            </p:cNvPr>
            <p:cNvSpPr/>
            <p:nvPr/>
          </p:nvSpPr>
          <p:spPr>
            <a:xfrm>
              <a:off x="4603276" y="1490041"/>
              <a:ext cx="1003076" cy="475973"/>
            </a:xfrm>
            <a:prstGeom prst="rect">
              <a:avLst/>
            </a:prstGeom>
            <a:solidFill>
              <a:srgbClr val="8FAAD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b="1" dirty="0">
                <a:solidFill>
                  <a:schemeClr val="tx1"/>
                </a:solidFill>
                <a:latin typeface="微软雅黑" panose="020B0503020204020204" pitchFamily="34" charset="-122"/>
                <a:ea typeface="微软雅黑" panose="020B0503020204020204" pitchFamily="34" charset="-122"/>
              </a:endParaRPr>
            </a:p>
          </p:txBody>
        </p:sp>
        <p:cxnSp>
          <p:nvCxnSpPr>
            <p:cNvPr id="176" name="直线箭头连接符 35">
              <a:extLst>
                <a:ext uri="{FF2B5EF4-FFF2-40B4-BE49-F238E27FC236}">
                  <a16:creationId xmlns:a16="http://schemas.microsoft.com/office/drawing/2014/main" id="{EFC87D98-832F-6980-53B2-EFCCD3ADB207}"/>
                </a:ext>
              </a:extLst>
            </p:cNvPr>
            <p:cNvCxnSpPr>
              <a:cxnSpLocks/>
              <a:stCxn id="175" idx="3"/>
              <a:endCxn id="160" idx="1"/>
            </p:cNvCxnSpPr>
            <p:nvPr/>
          </p:nvCxnSpPr>
          <p:spPr>
            <a:xfrm>
              <a:off x="5606352" y="1728028"/>
              <a:ext cx="11169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77" name="文本框 176">
            <a:extLst>
              <a:ext uri="{FF2B5EF4-FFF2-40B4-BE49-F238E27FC236}">
                <a16:creationId xmlns:a16="http://schemas.microsoft.com/office/drawing/2014/main" id="{18B4D782-FCE5-0939-E364-B9B9CECF8462}"/>
              </a:ext>
            </a:extLst>
          </p:cNvPr>
          <p:cNvSpPr txBox="1"/>
          <p:nvPr/>
        </p:nvSpPr>
        <p:spPr>
          <a:xfrm>
            <a:off x="484468" y="4152953"/>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提交立项申请单</a:t>
            </a:r>
          </a:p>
        </p:txBody>
      </p:sp>
      <p:sp>
        <p:nvSpPr>
          <p:cNvPr id="178" name="文本框 177">
            <a:extLst>
              <a:ext uri="{FF2B5EF4-FFF2-40B4-BE49-F238E27FC236}">
                <a16:creationId xmlns:a16="http://schemas.microsoft.com/office/drawing/2014/main" id="{5F1BCB49-3048-6B65-7AE5-5C3998B9BE68}"/>
              </a:ext>
            </a:extLst>
          </p:cNvPr>
          <p:cNvSpPr txBox="1"/>
          <p:nvPr/>
        </p:nvSpPr>
        <p:spPr>
          <a:xfrm>
            <a:off x="1087597" y="4155108"/>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提交事项申请单</a:t>
            </a:r>
          </a:p>
        </p:txBody>
      </p:sp>
      <p:sp>
        <p:nvSpPr>
          <p:cNvPr id="179" name="文本框 178">
            <a:extLst>
              <a:ext uri="{FF2B5EF4-FFF2-40B4-BE49-F238E27FC236}">
                <a16:creationId xmlns:a16="http://schemas.microsoft.com/office/drawing/2014/main" id="{968DCE72-9590-08B1-56B5-CAFD6570F2BC}"/>
              </a:ext>
            </a:extLst>
          </p:cNvPr>
          <p:cNvSpPr txBox="1"/>
          <p:nvPr/>
        </p:nvSpPr>
        <p:spPr>
          <a:xfrm>
            <a:off x="1753990" y="4152953"/>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提交报销申请单</a:t>
            </a:r>
          </a:p>
        </p:txBody>
      </p:sp>
      <p:sp>
        <p:nvSpPr>
          <p:cNvPr id="180" name="文本框 179">
            <a:extLst>
              <a:ext uri="{FF2B5EF4-FFF2-40B4-BE49-F238E27FC236}">
                <a16:creationId xmlns:a16="http://schemas.microsoft.com/office/drawing/2014/main" id="{3320EBD3-4546-ABD3-69C3-7830CA645400}"/>
              </a:ext>
            </a:extLst>
          </p:cNvPr>
          <p:cNvSpPr txBox="1"/>
          <p:nvPr/>
        </p:nvSpPr>
        <p:spPr>
          <a:xfrm>
            <a:off x="731627" y="4807099"/>
            <a:ext cx="383626"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81" name="文本框 180">
            <a:extLst>
              <a:ext uri="{FF2B5EF4-FFF2-40B4-BE49-F238E27FC236}">
                <a16:creationId xmlns:a16="http://schemas.microsoft.com/office/drawing/2014/main" id="{853A9A38-96A6-B148-5847-90B70D6CFF62}"/>
              </a:ext>
            </a:extLst>
          </p:cNvPr>
          <p:cNvSpPr txBox="1"/>
          <p:nvPr/>
        </p:nvSpPr>
        <p:spPr>
          <a:xfrm>
            <a:off x="731626" y="5413650"/>
            <a:ext cx="555867"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82" name="文本框 181">
            <a:extLst>
              <a:ext uri="{FF2B5EF4-FFF2-40B4-BE49-F238E27FC236}">
                <a16:creationId xmlns:a16="http://schemas.microsoft.com/office/drawing/2014/main" id="{596D6756-AC9B-FE84-1DF8-DFDBE52D3372}"/>
              </a:ext>
            </a:extLst>
          </p:cNvPr>
          <p:cNvSpPr txBox="1"/>
          <p:nvPr/>
        </p:nvSpPr>
        <p:spPr>
          <a:xfrm>
            <a:off x="959048" y="4814173"/>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83" name="文本框 182">
            <a:extLst>
              <a:ext uri="{FF2B5EF4-FFF2-40B4-BE49-F238E27FC236}">
                <a16:creationId xmlns:a16="http://schemas.microsoft.com/office/drawing/2014/main" id="{71F4DA22-C3E7-0170-C07F-8FE7757A30BD}"/>
              </a:ext>
            </a:extLst>
          </p:cNvPr>
          <p:cNvSpPr txBox="1"/>
          <p:nvPr/>
        </p:nvSpPr>
        <p:spPr>
          <a:xfrm>
            <a:off x="1453022" y="5410574"/>
            <a:ext cx="555867"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84" name="文本框 183">
            <a:extLst>
              <a:ext uri="{FF2B5EF4-FFF2-40B4-BE49-F238E27FC236}">
                <a16:creationId xmlns:a16="http://schemas.microsoft.com/office/drawing/2014/main" id="{C51CB4D8-BC00-ED6D-A354-924E54AD781A}"/>
              </a:ext>
            </a:extLst>
          </p:cNvPr>
          <p:cNvSpPr txBox="1"/>
          <p:nvPr/>
        </p:nvSpPr>
        <p:spPr>
          <a:xfrm>
            <a:off x="2216287" y="5413607"/>
            <a:ext cx="555867"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85" name="文本框 184">
            <a:extLst>
              <a:ext uri="{FF2B5EF4-FFF2-40B4-BE49-F238E27FC236}">
                <a16:creationId xmlns:a16="http://schemas.microsoft.com/office/drawing/2014/main" id="{B6E492C5-1512-9650-C8C1-4839C7DB9430}"/>
              </a:ext>
            </a:extLst>
          </p:cNvPr>
          <p:cNvSpPr txBox="1"/>
          <p:nvPr/>
        </p:nvSpPr>
        <p:spPr>
          <a:xfrm>
            <a:off x="1464416" y="4809398"/>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86" name="文本框 185">
            <a:extLst>
              <a:ext uri="{FF2B5EF4-FFF2-40B4-BE49-F238E27FC236}">
                <a16:creationId xmlns:a16="http://schemas.microsoft.com/office/drawing/2014/main" id="{590DEC1B-7612-944A-7871-4831A2058B6B}"/>
              </a:ext>
            </a:extLst>
          </p:cNvPr>
          <p:cNvSpPr txBox="1"/>
          <p:nvPr/>
        </p:nvSpPr>
        <p:spPr>
          <a:xfrm>
            <a:off x="2191882" y="4809398"/>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87" name="文本框 186">
            <a:extLst>
              <a:ext uri="{FF2B5EF4-FFF2-40B4-BE49-F238E27FC236}">
                <a16:creationId xmlns:a16="http://schemas.microsoft.com/office/drawing/2014/main" id="{350E2C4C-BA49-B48F-1837-631A5A3D2380}"/>
              </a:ext>
            </a:extLst>
          </p:cNvPr>
          <p:cNvSpPr txBox="1"/>
          <p:nvPr/>
        </p:nvSpPr>
        <p:spPr>
          <a:xfrm>
            <a:off x="2717280" y="4747866"/>
            <a:ext cx="383626"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付款报销</a:t>
            </a:r>
          </a:p>
        </p:txBody>
      </p:sp>
      <p:sp>
        <p:nvSpPr>
          <p:cNvPr id="188" name="文本框 187">
            <a:extLst>
              <a:ext uri="{FF2B5EF4-FFF2-40B4-BE49-F238E27FC236}">
                <a16:creationId xmlns:a16="http://schemas.microsoft.com/office/drawing/2014/main" id="{7627BD4E-70BE-8B30-EFDF-D75B30B5AA2A}"/>
              </a:ext>
            </a:extLst>
          </p:cNvPr>
          <p:cNvSpPr txBox="1"/>
          <p:nvPr/>
        </p:nvSpPr>
        <p:spPr>
          <a:xfrm>
            <a:off x="3371097" y="4135542"/>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提交立项申请单</a:t>
            </a:r>
          </a:p>
        </p:txBody>
      </p:sp>
      <p:sp>
        <p:nvSpPr>
          <p:cNvPr id="189" name="文本框 188">
            <a:extLst>
              <a:ext uri="{FF2B5EF4-FFF2-40B4-BE49-F238E27FC236}">
                <a16:creationId xmlns:a16="http://schemas.microsoft.com/office/drawing/2014/main" id="{436BDDB8-21ED-B2A7-03CC-C2F18305DDC6}"/>
              </a:ext>
            </a:extLst>
          </p:cNvPr>
          <p:cNvSpPr txBox="1"/>
          <p:nvPr/>
        </p:nvSpPr>
        <p:spPr>
          <a:xfrm>
            <a:off x="4141839" y="4136347"/>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提交事项申请单</a:t>
            </a:r>
          </a:p>
        </p:txBody>
      </p:sp>
      <p:sp>
        <p:nvSpPr>
          <p:cNvPr id="190" name="文本框 189">
            <a:extLst>
              <a:ext uri="{FF2B5EF4-FFF2-40B4-BE49-F238E27FC236}">
                <a16:creationId xmlns:a16="http://schemas.microsoft.com/office/drawing/2014/main" id="{BAC10BA7-D855-0F6D-BC85-6648358C7983}"/>
              </a:ext>
            </a:extLst>
          </p:cNvPr>
          <p:cNvSpPr txBox="1"/>
          <p:nvPr/>
        </p:nvSpPr>
        <p:spPr>
          <a:xfrm>
            <a:off x="4661020" y="4136347"/>
            <a:ext cx="555867"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提交报销申请单</a:t>
            </a:r>
          </a:p>
        </p:txBody>
      </p:sp>
      <p:sp>
        <p:nvSpPr>
          <p:cNvPr id="191" name="文本框 190">
            <a:extLst>
              <a:ext uri="{FF2B5EF4-FFF2-40B4-BE49-F238E27FC236}">
                <a16:creationId xmlns:a16="http://schemas.microsoft.com/office/drawing/2014/main" id="{F1261BFD-E336-E061-C4EF-9AB9B0754F5C}"/>
              </a:ext>
            </a:extLst>
          </p:cNvPr>
          <p:cNvSpPr txBox="1"/>
          <p:nvPr/>
        </p:nvSpPr>
        <p:spPr>
          <a:xfrm>
            <a:off x="3598048" y="4784252"/>
            <a:ext cx="383626"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92" name="文本框 191">
            <a:extLst>
              <a:ext uri="{FF2B5EF4-FFF2-40B4-BE49-F238E27FC236}">
                <a16:creationId xmlns:a16="http://schemas.microsoft.com/office/drawing/2014/main" id="{FDBFDE6C-778C-8DEA-4C18-29525A8D36DB}"/>
              </a:ext>
            </a:extLst>
          </p:cNvPr>
          <p:cNvSpPr txBox="1"/>
          <p:nvPr/>
        </p:nvSpPr>
        <p:spPr>
          <a:xfrm>
            <a:off x="3598048" y="5394300"/>
            <a:ext cx="383626"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93" name="文本框 192">
            <a:extLst>
              <a:ext uri="{FF2B5EF4-FFF2-40B4-BE49-F238E27FC236}">
                <a16:creationId xmlns:a16="http://schemas.microsoft.com/office/drawing/2014/main" id="{B6D3EF64-F38A-8C6F-9174-AB66E177EFDA}"/>
              </a:ext>
            </a:extLst>
          </p:cNvPr>
          <p:cNvSpPr txBox="1"/>
          <p:nvPr/>
        </p:nvSpPr>
        <p:spPr>
          <a:xfrm>
            <a:off x="5078512" y="5397098"/>
            <a:ext cx="383626" cy="200055"/>
          </a:xfrm>
          <a:prstGeom prst="rect">
            <a:avLst/>
          </a:prstGeom>
          <a:noFill/>
        </p:spPr>
        <p:txBody>
          <a:bodyPr wrap="square" rtlCol="0">
            <a:spAutoFit/>
          </a:bodyPr>
          <a:lstStyle/>
          <a:p>
            <a:r>
              <a:rPr lang="zh-CN" altLang="en-US" sz="700" b="1" dirty="0">
                <a:solidFill>
                  <a:schemeClr val="bg1"/>
                </a:solidFill>
                <a:latin typeface="微软雅黑" panose="020B0503020204020204" pitchFamily="34" charset="-122"/>
                <a:ea typeface="微软雅黑" panose="020B0503020204020204" pitchFamily="34" charset="-122"/>
              </a:rPr>
              <a:t>审批</a:t>
            </a:r>
          </a:p>
        </p:txBody>
      </p:sp>
      <p:sp>
        <p:nvSpPr>
          <p:cNvPr id="194" name="文本框 193">
            <a:extLst>
              <a:ext uri="{FF2B5EF4-FFF2-40B4-BE49-F238E27FC236}">
                <a16:creationId xmlns:a16="http://schemas.microsoft.com/office/drawing/2014/main" id="{39BE4D17-0AE6-417D-8988-DC079115CA01}"/>
              </a:ext>
            </a:extLst>
          </p:cNvPr>
          <p:cNvSpPr txBox="1"/>
          <p:nvPr/>
        </p:nvSpPr>
        <p:spPr>
          <a:xfrm>
            <a:off x="3845676" y="4784252"/>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95" name="文本框 194">
            <a:extLst>
              <a:ext uri="{FF2B5EF4-FFF2-40B4-BE49-F238E27FC236}">
                <a16:creationId xmlns:a16="http://schemas.microsoft.com/office/drawing/2014/main" id="{E5F1D42D-DFBB-C7DD-E663-F4DC7E1DF86D}"/>
              </a:ext>
            </a:extLst>
          </p:cNvPr>
          <p:cNvSpPr txBox="1"/>
          <p:nvPr/>
        </p:nvSpPr>
        <p:spPr>
          <a:xfrm>
            <a:off x="5088123" y="4791368"/>
            <a:ext cx="383626" cy="200055"/>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审批</a:t>
            </a:r>
          </a:p>
        </p:txBody>
      </p:sp>
      <p:sp>
        <p:nvSpPr>
          <p:cNvPr id="196" name="文本框 195">
            <a:extLst>
              <a:ext uri="{FF2B5EF4-FFF2-40B4-BE49-F238E27FC236}">
                <a16:creationId xmlns:a16="http://schemas.microsoft.com/office/drawing/2014/main" id="{EF0D7719-83D9-A0F8-F016-9C7A547E7C0D}"/>
              </a:ext>
            </a:extLst>
          </p:cNvPr>
          <p:cNvSpPr txBox="1"/>
          <p:nvPr/>
        </p:nvSpPr>
        <p:spPr>
          <a:xfrm>
            <a:off x="5603909" y="4737594"/>
            <a:ext cx="383626" cy="307777"/>
          </a:xfrm>
          <a:prstGeom prst="rect">
            <a:avLst/>
          </a:prstGeom>
          <a:noFill/>
        </p:spPr>
        <p:txBody>
          <a:bodyPr wrap="square" rtlCol="0">
            <a:spAutoFit/>
          </a:bodyPr>
          <a:lstStyle/>
          <a:p>
            <a:r>
              <a:rPr lang="zh-CN" altLang="en-US" sz="700" b="1" dirty="0">
                <a:latin typeface="微软雅黑" panose="020B0503020204020204" pitchFamily="34" charset="-122"/>
                <a:ea typeface="微软雅黑" panose="020B0503020204020204" pitchFamily="34" charset="-122"/>
              </a:rPr>
              <a:t>付款报销</a:t>
            </a:r>
          </a:p>
        </p:txBody>
      </p:sp>
      <p:sp>
        <p:nvSpPr>
          <p:cNvPr id="197" name="文本框 196">
            <a:extLst>
              <a:ext uri="{FF2B5EF4-FFF2-40B4-BE49-F238E27FC236}">
                <a16:creationId xmlns:a16="http://schemas.microsoft.com/office/drawing/2014/main" id="{FD382E2D-4437-7F5F-5E70-E38E3CF2488D}"/>
              </a:ext>
            </a:extLst>
          </p:cNvPr>
          <p:cNvSpPr txBox="1"/>
          <p:nvPr/>
        </p:nvSpPr>
        <p:spPr>
          <a:xfrm>
            <a:off x="2569678" y="4051788"/>
            <a:ext cx="882470"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AS IS</a:t>
            </a:r>
            <a:endParaRPr lang="zh-CN" altLang="en-US" sz="1100" b="1" dirty="0">
              <a:latin typeface="微软雅黑" panose="020B0503020204020204" pitchFamily="34" charset="-122"/>
              <a:ea typeface="微软雅黑" panose="020B0503020204020204" pitchFamily="34" charset="-122"/>
            </a:endParaRPr>
          </a:p>
        </p:txBody>
      </p:sp>
      <p:sp>
        <p:nvSpPr>
          <p:cNvPr id="198" name="文本框 197">
            <a:extLst>
              <a:ext uri="{FF2B5EF4-FFF2-40B4-BE49-F238E27FC236}">
                <a16:creationId xmlns:a16="http://schemas.microsoft.com/office/drawing/2014/main" id="{7BC63BA6-6B4A-C235-7452-7F1414182CB3}"/>
              </a:ext>
            </a:extLst>
          </p:cNvPr>
          <p:cNvSpPr txBox="1"/>
          <p:nvPr/>
        </p:nvSpPr>
        <p:spPr>
          <a:xfrm>
            <a:off x="5434347" y="4040281"/>
            <a:ext cx="882470" cy="261610"/>
          </a:xfrm>
          <a:prstGeom prst="rect">
            <a:avLst/>
          </a:prstGeom>
          <a:noFill/>
        </p:spPr>
        <p:txBody>
          <a:bodyPr wrap="square" rtlCol="0">
            <a:spAutoFit/>
          </a:bodyPr>
          <a:lstStyle/>
          <a:p>
            <a:r>
              <a:rPr lang="en-US" altLang="zh-CN" sz="1100" b="1" dirty="0">
                <a:latin typeface="微软雅黑" panose="020B0503020204020204" pitchFamily="34" charset="-122"/>
                <a:ea typeface="微软雅黑" panose="020B0503020204020204" pitchFamily="34" charset="-122"/>
              </a:rPr>
              <a:t>TO BE</a:t>
            </a:r>
            <a:endParaRPr lang="zh-CN" altLang="en-US" sz="1100" b="1" dirty="0">
              <a:latin typeface="微软雅黑" panose="020B0503020204020204" pitchFamily="34" charset="-122"/>
              <a:ea typeface="微软雅黑" panose="020B0503020204020204" pitchFamily="34" charset="-122"/>
            </a:endParaRPr>
          </a:p>
        </p:txBody>
      </p:sp>
      <p:sp>
        <p:nvSpPr>
          <p:cNvPr id="206" name="灯片编号占位符 2">
            <a:extLst>
              <a:ext uri="{FF2B5EF4-FFF2-40B4-BE49-F238E27FC236}">
                <a16:creationId xmlns:a16="http://schemas.microsoft.com/office/drawing/2014/main" id="{FDE521E5-36C6-E1FD-A192-024C1310D5ED}"/>
              </a:ext>
            </a:extLst>
          </p:cNvPr>
          <p:cNvSpPr txBox="1">
            <a:spLocks/>
          </p:cNvSpPr>
          <p:nvPr/>
        </p:nvSpPr>
        <p:spPr>
          <a:xfrm>
            <a:off x="11882324" y="6583991"/>
            <a:ext cx="42387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E292F-1EBE-6D4A-B339-A324D614A372}" type="slidenum">
              <a:rPr kumimoji="1" lang="zh-CN" altLang="en-US" sz="1200" smtClean="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pPr/>
              <a:t>5</a:t>
            </a:fld>
            <a:endParaRPr kumimoji="1" lang="zh-CN" altLang="en-US" sz="12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0073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幻灯片编号占位符 1">
            <a:extLst>
              <a:ext uri="{FF2B5EF4-FFF2-40B4-BE49-F238E27FC236}">
                <a16:creationId xmlns:a16="http://schemas.microsoft.com/office/drawing/2014/main" id="{8C3FE724-48D3-4459-B7BE-09DB5C12EEF3}"/>
              </a:ext>
            </a:extLst>
          </p:cNvPr>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6</a:t>
            </a:fld>
            <a:endParaRPr kumimoji="1" lang="zh-CN" altLang="en-US" dirty="0"/>
          </a:p>
        </p:txBody>
      </p:sp>
      <p:sp>
        <p:nvSpPr>
          <p:cNvPr id="79" name="主标题为方正兰亭 , 最大30pt">
            <a:extLst>
              <a:ext uri="{FF2B5EF4-FFF2-40B4-BE49-F238E27FC236}">
                <a16:creationId xmlns:a16="http://schemas.microsoft.com/office/drawing/2014/main" id="{F28ED1E0-0882-422C-A102-FF9A16C27F2F}"/>
              </a:ext>
            </a:extLst>
          </p:cNvPr>
          <p:cNvSpPr txBox="1"/>
          <p:nvPr/>
        </p:nvSpPr>
        <p:spPr>
          <a:xfrm>
            <a:off x="1123472" y="195099"/>
            <a:ext cx="4898777"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项目方案与实施计划（项目主数据方案）</a:t>
            </a:r>
            <a:endParaRPr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2" name="圆角矩形 150">
            <a:extLst>
              <a:ext uri="{FF2B5EF4-FFF2-40B4-BE49-F238E27FC236}">
                <a16:creationId xmlns:a16="http://schemas.microsoft.com/office/drawing/2014/main" id="{2FCF9642-B52C-D904-3522-BCE9D9BCF93E}"/>
              </a:ext>
            </a:extLst>
          </p:cNvPr>
          <p:cNvSpPr>
            <a:spLocks/>
          </p:cNvSpPr>
          <p:nvPr/>
        </p:nvSpPr>
        <p:spPr>
          <a:xfrm>
            <a:off x="3881921" y="2398362"/>
            <a:ext cx="2184061" cy="2228083"/>
          </a:xfrm>
          <a:prstGeom prst="roundRect">
            <a:avLst>
              <a:gd name="adj" fmla="val 0"/>
            </a:avLst>
          </a:prstGeom>
          <a:solidFill>
            <a:srgbClr val="C5D3ED">
              <a:alpha val="40000"/>
            </a:srgbClr>
          </a:solidFill>
          <a:ln w="9525" algn="ctr">
            <a:noFill/>
            <a:prstDash val="sysDot"/>
            <a:round/>
            <a:headEnd/>
            <a:tailEnd/>
          </a:ln>
        </p:spPr>
        <p:txBody>
          <a:bodyPr lIns="45720" tIns="18000" rIns="45720" anchor="t" anchorCtr="1"/>
          <a:lstStyle/>
          <a:p>
            <a:pPr>
              <a:defRPr/>
            </a:pPr>
            <a:r>
              <a:rPr lang="en-US" altLang="zh-CN" sz="1100" b="1" kern="0">
                <a:solidFill>
                  <a:prstClr val="black"/>
                </a:solidFill>
                <a:cs typeface="+mn-ea"/>
                <a:sym typeface="+mn-lt"/>
              </a:rPr>
              <a:t>FSSC</a:t>
            </a:r>
          </a:p>
        </p:txBody>
      </p:sp>
      <p:sp>
        <p:nvSpPr>
          <p:cNvPr id="3" name="圆角矩形 150">
            <a:extLst>
              <a:ext uri="{FF2B5EF4-FFF2-40B4-BE49-F238E27FC236}">
                <a16:creationId xmlns:a16="http://schemas.microsoft.com/office/drawing/2014/main" id="{B629B946-191A-7D4D-F242-AA0FDE69616E}"/>
              </a:ext>
            </a:extLst>
          </p:cNvPr>
          <p:cNvSpPr>
            <a:spLocks/>
          </p:cNvSpPr>
          <p:nvPr/>
        </p:nvSpPr>
        <p:spPr>
          <a:xfrm>
            <a:off x="1830541" y="2398363"/>
            <a:ext cx="1983726" cy="2222152"/>
          </a:xfrm>
          <a:prstGeom prst="roundRect">
            <a:avLst>
              <a:gd name="adj" fmla="val 0"/>
            </a:avLst>
          </a:prstGeom>
          <a:solidFill>
            <a:srgbClr val="C1EEFC"/>
          </a:solidFill>
          <a:ln w="9525" algn="ctr">
            <a:noFill/>
            <a:prstDash val="sysDot"/>
            <a:round/>
            <a:headEnd/>
            <a:tailEnd/>
          </a:ln>
        </p:spPr>
        <p:txBody>
          <a:bodyPr lIns="45720" tIns="18000" rIns="45720" anchor="t" anchorCtr="1"/>
          <a:lstStyle/>
          <a:p>
            <a:pPr>
              <a:defRPr/>
            </a:pPr>
            <a:r>
              <a:rPr lang="en-US" altLang="zh-CN" sz="1100" b="1" kern="0">
                <a:solidFill>
                  <a:prstClr val="black"/>
                </a:solidFill>
                <a:cs typeface="+mn-ea"/>
                <a:sym typeface="+mn-lt"/>
              </a:rPr>
              <a:t>MPM</a:t>
            </a:r>
            <a:r>
              <a:rPr lang="zh-CN" altLang="en-US" sz="1100" b="1" kern="0">
                <a:solidFill>
                  <a:prstClr val="black"/>
                </a:solidFill>
                <a:cs typeface="+mn-ea"/>
                <a:sym typeface="+mn-lt"/>
              </a:rPr>
              <a:t>（营销项目管理系统）</a:t>
            </a:r>
            <a:endParaRPr lang="en-US" altLang="zh-CN" sz="1100" b="1" kern="0">
              <a:solidFill>
                <a:prstClr val="black"/>
              </a:solidFill>
              <a:cs typeface="+mn-ea"/>
              <a:sym typeface="+mn-lt"/>
            </a:endParaRPr>
          </a:p>
        </p:txBody>
      </p:sp>
      <p:graphicFrame>
        <p:nvGraphicFramePr>
          <p:cNvPr id="5" name="Diagram 84">
            <a:extLst>
              <a:ext uri="{FF2B5EF4-FFF2-40B4-BE49-F238E27FC236}">
                <a16:creationId xmlns:a16="http://schemas.microsoft.com/office/drawing/2014/main" id="{640C6149-5CD8-B77B-BC03-5FBC47B7C670}"/>
              </a:ext>
            </a:extLst>
          </p:cNvPr>
          <p:cNvGraphicFramePr/>
          <p:nvPr/>
        </p:nvGraphicFramePr>
        <p:xfrm>
          <a:off x="1880491" y="1924685"/>
          <a:ext cx="6153344" cy="385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2">
            <a:extLst>
              <a:ext uri="{FF2B5EF4-FFF2-40B4-BE49-F238E27FC236}">
                <a16:creationId xmlns:a16="http://schemas.microsoft.com/office/drawing/2014/main" id="{3D2EA1F7-BB77-F9C4-CF4D-AB72A24DAED1}"/>
              </a:ext>
            </a:extLst>
          </p:cNvPr>
          <p:cNvSpPr/>
          <p:nvPr/>
        </p:nvSpPr>
        <p:spPr>
          <a:xfrm>
            <a:off x="1941399" y="5750953"/>
            <a:ext cx="9877323" cy="769986"/>
          </a:xfrm>
          <a:prstGeom prst="rect">
            <a:avLst/>
          </a:prstGeom>
          <a:pattFill prst="dkUpDiag">
            <a:fgClr>
              <a:srgbClr val="CDEDF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50000"/>
              </a:lnSpc>
              <a:spcBef>
                <a:spcPts val="0"/>
              </a:spcBef>
              <a:spcAft>
                <a:spcPts val="0"/>
              </a:spcAft>
              <a:buSzPct val="130000"/>
              <a:buFont typeface="Arial" panose="020B0604020202020204" pitchFamily="34" charset="0"/>
              <a:buChar char="•"/>
              <a:tabLst/>
              <a:defRPr/>
            </a:pPr>
            <a:r>
              <a:rPr kumimoji="0" lang="zh-CN" altLang="en-US" sz="1200" b="0" i="0" u="none" strike="noStrike" kern="0" cap="none" spc="0" normalizeH="0" baseline="0" noProof="0">
                <a:ln>
                  <a:noFill/>
                </a:ln>
                <a:solidFill>
                  <a:prstClr val="black"/>
                </a:solidFill>
                <a:effectLst/>
                <a:uLnTx/>
                <a:uFillTx/>
                <a:cs typeface="+mn-ea"/>
                <a:sym typeface="+mn-lt"/>
              </a:rPr>
              <a:t>全球推广</a:t>
            </a:r>
            <a:r>
              <a:rPr kumimoji="0" lang="en-US" altLang="zh-CN" sz="1200" b="0" i="0" u="none" strike="noStrike" kern="0" cap="none" spc="0" normalizeH="0" baseline="0" noProof="0">
                <a:ln>
                  <a:noFill/>
                </a:ln>
                <a:solidFill>
                  <a:prstClr val="black"/>
                </a:solidFill>
                <a:effectLst/>
                <a:uLnTx/>
                <a:uFillTx/>
                <a:cs typeface="+mn-ea"/>
                <a:sym typeface="+mn-lt"/>
              </a:rPr>
              <a:t>MPM</a:t>
            </a:r>
            <a:r>
              <a:rPr kumimoji="0" lang="zh-CN" altLang="en-US" sz="1200" b="0" i="0" u="none" strike="noStrike" kern="0" cap="none" spc="0" normalizeH="0" baseline="0" noProof="0">
                <a:ln>
                  <a:noFill/>
                </a:ln>
                <a:solidFill>
                  <a:prstClr val="black"/>
                </a:solidFill>
                <a:effectLst/>
                <a:uLnTx/>
                <a:uFillTx/>
                <a:cs typeface="+mn-ea"/>
                <a:sym typeface="+mn-lt"/>
              </a:rPr>
              <a:t>（营销项目管理系统）的应用</a:t>
            </a:r>
            <a:endParaRPr kumimoji="0" lang="en-US" altLang="zh-CN" sz="1200" b="0" i="0" u="none" strike="noStrike" kern="0" cap="none" spc="0" normalizeH="0" baseline="0" noProof="0">
              <a:ln>
                <a:noFill/>
              </a:ln>
              <a:solidFill>
                <a:prstClr val="black"/>
              </a:solidFill>
              <a:effectLst/>
              <a:uLnTx/>
              <a:uFillTx/>
              <a:cs typeface="+mn-ea"/>
              <a:sym typeface="+mn-lt"/>
            </a:endParaRPr>
          </a:p>
        </p:txBody>
      </p:sp>
      <p:grpSp>
        <p:nvGrpSpPr>
          <p:cNvPr id="8" name="组合 7">
            <a:extLst>
              <a:ext uri="{FF2B5EF4-FFF2-40B4-BE49-F238E27FC236}">
                <a16:creationId xmlns:a16="http://schemas.microsoft.com/office/drawing/2014/main" id="{FFC6C97E-7731-1F76-2608-56C01E1A9459}"/>
              </a:ext>
            </a:extLst>
          </p:cNvPr>
          <p:cNvGrpSpPr/>
          <p:nvPr/>
        </p:nvGrpSpPr>
        <p:grpSpPr>
          <a:xfrm>
            <a:off x="393790" y="1061220"/>
            <a:ext cx="8137644" cy="307776"/>
            <a:chOff x="393790" y="1071756"/>
            <a:chExt cx="7955080" cy="307776"/>
          </a:xfrm>
        </p:grpSpPr>
        <p:cxnSp>
          <p:nvCxnSpPr>
            <p:cNvPr id="9" name="Straight Connector 38">
              <a:extLst>
                <a:ext uri="{FF2B5EF4-FFF2-40B4-BE49-F238E27FC236}">
                  <a16:creationId xmlns:a16="http://schemas.microsoft.com/office/drawing/2014/main" id="{1155F7A0-FD5D-8FB2-53F5-66D1A82469D2}"/>
                </a:ext>
              </a:extLst>
            </p:cNvPr>
            <p:cNvCxnSpPr>
              <a:cxnSpLocks/>
            </p:cNvCxnSpPr>
            <p:nvPr/>
          </p:nvCxnSpPr>
          <p:spPr>
            <a:xfrm flipV="1">
              <a:off x="393790" y="1218242"/>
              <a:ext cx="7955080" cy="7402"/>
            </a:xfrm>
            <a:prstGeom prst="line">
              <a:avLst/>
            </a:prstGeom>
            <a:noFill/>
            <a:ln w="12700" cap="flat" cmpd="sng" algn="ctr">
              <a:solidFill>
                <a:schemeClr val="bg1">
                  <a:lumMod val="50000"/>
                </a:schemeClr>
              </a:solidFill>
              <a:prstDash val="solid"/>
              <a:miter lim="800000"/>
              <a:headEnd type="diamond"/>
              <a:tailEnd type="diamond"/>
            </a:ln>
            <a:effectLst/>
          </p:spPr>
        </p:cxnSp>
        <p:sp>
          <p:nvSpPr>
            <p:cNvPr id="10" name="Rectangle 24">
              <a:extLst>
                <a:ext uri="{FF2B5EF4-FFF2-40B4-BE49-F238E27FC236}">
                  <a16:creationId xmlns:a16="http://schemas.microsoft.com/office/drawing/2014/main" id="{6AB4FF80-D280-C3A4-2832-29A6721270D7}"/>
                </a:ext>
              </a:extLst>
            </p:cNvPr>
            <p:cNvSpPr/>
            <p:nvPr/>
          </p:nvSpPr>
          <p:spPr>
            <a:xfrm>
              <a:off x="3546889" y="1071756"/>
              <a:ext cx="2103120" cy="307776"/>
            </a:xfrm>
            <a:prstGeom prst="rect">
              <a:avLst/>
            </a:prstGeom>
            <a:solidFill>
              <a:schemeClr val="bg1"/>
            </a:solidFill>
          </p:spPr>
          <p:txBody>
            <a:bodyPr wrap="square" lIns="9144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a:ln>
                    <a:noFill/>
                  </a:ln>
                  <a:effectLst/>
                  <a:uLnTx/>
                  <a:uFillTx/>
                  <a:cs typeface="+mn-ea"/>
                  <a:sym typeface="+mn-lt"/>
                </a:rPr>
                <a:t>推广费短期方案</a:t>
              </a:r>
              <a:endParaRPr kumimoji="1" lang="en-US" sz="1400" b="1" i="0" u="none" strike="noStrike" kern="1200" cap="none" spc="0" normalizeH="0" baseline="0" noProof="0">
                <a:ln>
                  <a:noFill/>
                </a:ln>
                <a:effectLst/>
                <a:uLnTx/>
                <a:uFillTx/>
                <a:cs typeface="+mn-ea"/>
                <a:sym typeface="+mn-lt"/>
              </a:endParaRPr>
            </a:p>
          </p:txBody>
        </p:sp>
        <p:grpSp>
          <p:nvGrpSpPr>
            <p:cNvPr id="11" name="Group 55">
              <a:extLst>
                <a:ext uri="{FF2B5EF4-FFF2-40B4-BE49-F238E27FC236}">
                  <a16:creationId xmlns:a16="http://schemas.microsoft.com/office/drawing/2014/main" id="{4248E740-1F5F-77C2-878F-37AC30159C5D}"/>
                </a:ext>
              </a:extLst>
            </p:cNvPr>
            <p:cNvGrpSpPr/>
            <p:nvPr/>
          </p:nvGrpSpPr>
          <p:grpSpPr>
            <a:xfrm>
              <a:off x="3432303" y="1071757"/>
              <a:ext cx="475162" cy="307775"/>
              <a:chOff x="3126173" y="1114361"/>
              <a:chExt cx="475162" cy="307775"/>
            </a:xfrm>
          </p:grpSpPr>
          <p:sp>
            <p:nvSpPr>
              <p:cNvPr id="12" name="Rectangle 49">
                <a:extLst>
                  <a:ext uri="{FF2B5EF4-FFF2-40B4-BE49-F238E27FC236}">
                    <a16:creationId xmlns:a16="http://schemas.microsoft.com/office/drawing/2014/main" id="{0A030A49-27A8-24DB-02A5-758949C504A8}"/>
                  </a:ext>
                </a:extLst>
              </p:cNvPr>
              <p:cNvSpPr/>
              <p:nvPr/>
            </p:nvSpPr>
            <p:spPr>
              <a:xfrm>
                <a:off x="3126173" y="1114361"/>
                <a:ext cx="431104" cy="30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4950" indent="-234950" algn="l">
                  <a:lnSpc>
                    <a:spcPct val="120000"/>
                  </a:lnSpc>
                  <a:buFont typeface="Arial" panose="020B0604020202020204" pitchFamily="34" charset="0"/>
                  <a:buChar char="•"/>
                </a:pPr>
                <a:endParaRPr lang="en-US" sz="1400">
                  <a:solidFill>
                    <a:schemeClr val="tx1"/>
                  </a:solidFill>
                  <a:cs typeface="+mn-ea"/>
                  <a:sym typeface="+mn-lt"/>
                </a:endParaRPr>
              </a:p>
            </p:txBody>
          </p:sp>
          <p:pic>
            <p:nvPicPr>
              <p:cNvPr id="13" name="Graphic 44">
                <a:extLst>
                  <a:ext uri="{FF2B5EF4-FFF2-40B4-BE49-F238E27FC236}">
                    <a16:creationId xmlns:a16="http://schemas.microsoft.com/office/drawing/2014/main" id="{A94C2DBF-72DF-B0C4-082A-C75DC1C5ECE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27015" y="1122751"/>
                <a:ext cx="274320" cy="252882"/>
              </a:xfrm>
              <a:prstGeom prst="rect">
                <a:avLst/>
              </a:prstGeom>
            </p:spPr>
          </p:pic>
        </p:grpSp>
      </p:grpSp>
      <p:grpSp>
        <p:nvGrpSpPr>
          <p:cNvPr id="15" name="Group 63">
            <a:extLst>
              <a:ext uri="{FF2B5EF4-FFF2-40B4-BE49-F238E27FC236}">
                <a16:creationId xmlns:a16="http://schemas.microsoft.com/office/drawing/2014/main" id="{836AE5E7-1E43-BE91-8983-C5606915150C}"/>
              </a:ext>
            </a:extLst>
          </p:cNvPr>
          <p:cNvGrpSpPr/>
          <p:nvPr/>
        </p:nvGrpSpPr>
        <p:grpSpPr>
          <a:xfrm>
            <a:off x="8642229" y="1061220"/>
            <a:ext cx="3075437" cy="307777"/>
            <a:chOff x="9344415" y="1071756"/>
            <a:chExt cx="2551176" cy="307777"/>
          </a:xfrm>
        </p:grpSpPr>
        <p:cxnSp>
          <p:nvCxnSpPr>
            <p:cNvPr id="16" name="Straight Connector 38">
              <a:extLst>
                <a:ext uri="{FF2B5EF4-FFF2-40B4-BE49-F238E27FC236}">
                  <a16:creationId xmlns:a16="http://schemas.microsoft.com/office/drawing/2014/main" id="{0A155F38-7CEF-7141-DB63-0B6D2D526D48}"/>
                </a:ext>
              </a:extLst>
            </p:cNvPr>
            <p:cNvCxnSpPr>
              <a:cxnSpLocks/>
            </p:cNvCxnSpPr>
            <p:nvPr/>
          </p:nvCxnSpPr>
          <p:spPr>
            <a:xfrm>
              <a:off x="9344415" y="1225644"/>
              <a:ext cx="2551176" cy="0"/>
            </a:xfrm>
            <a:prstGeom prst="line">
              <a:avLst/>
            </a:prstGeom>
            <a:noFill/>
            <a:ln w="12700" cap="flat" cmpd="sng" algn="ctr">
              <a:solidFill>
                <a:schemeClr val="bg1">
                  <a:lumMod val="50000"/>
                </a:schemeClr>
              </a:solidFill>
              <a:prstDash val="solid"/>
              <a:miter lim="800000"/>
              <a:headEnd type="diamond"/>
              <a:tailEnd type="diamond"/>
            </a:ln>
            <a:effectLst/>
          </p:spPr>
        </p:cxnSp>
        <p:sp>
          <p:nvSpPr>
            <p:cNvPr id="17" name="TextBox 39">
              <a:extLst>
                <a:ext uri="{FF2B5EF4-FFF2-40B4-BE49-F238E27FC236}">
                  <a16:creationId xmlns:a16="http://schemas.microsoft.com/office/drawing/2014/main" id="{5895E78C-D960-F1AD-2CDF-4B7119A093AB}"/>
                </a:ext>
              </a:extLst>
            </p:cNvPr>
            <p:cNvSpPr txBox="1"/>
            <p:nvPr/>
          </p:nvSpPr>
          <p:spPr>
            <a:xfrm>
              <a:off x="10217388" y="1071756"/>
              <a:ext cx="1157586" cy="307777"/>
            </a:xfrm>
            <a:prstGeom prst="rect">
              <a:avLst/>
            </a:prstGeom>
            <a:solidFill>
              <a:sysClr val="window" lastClr="FF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effectLst/>
                  <a:uLnTx/>
                  <a:uFillTx/>
                  <a:cs typeface="+mn-ea"/>
                  <a:sym typeface="+mn-lt"/>
                </a:rPr>
                <a:t>短期改造点</a:t>
              </a:r>
            </a:p>
          </p:txBody>
        </p:sp>
        <p:sp>
          <p:nvSpPr>
            <p:cNvPr id="18" name="Rectangle 59">
              <a:extLst>
                <a:ext uri="{FF2B5EF4-FFF2-40B4-BE49-F238E27FC236}">
                  <a16:creationId xmlns:a16="http://schemas.microsoft.com/office/drawing/2014/main" id="{483C9FA6-4BEB-0F51-EF3E-87AF4436D94D}"/>
                </a:ext>
              </a:extLst>
            </p:cNvPr>
            <p:cNvSpPr/>
            <p:nvPr/>
          </p:nvSpPr>
          <p:spPr>
            <a:xfrm>
              <a:off x="9856954" y="1071757"/>
              <a:ext cx="431104" cy="30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4950" indent="-234950" algn="l">
                <a:lnSpc>
                  <a:spcPct val="120000"/>
                </a:lnSpc>
                <a:buFont typeface="Arial" panose="020B0604020202020204" pitchFamily="34" charset="0"/>
                <a:buChar char="•"/>
              </a:pPr>
              <a:endParaRPr lang="en-US" sz="1400">
                <a:solidFill>
                  <a:schemeClr val="tx1"/>
                </a:solidFill>
                <a:cs typeface="+mn-ea"/>
                <a:sym typeface="+mn-lt"/>
              </a:endParaRPr>
            </a:p>
          </p:txBody>
        </p:sp>
      </p:grpSp>
      <p:pic>
        <p:nvPicPr>
          <p:cNvPr id="19" name="Graphic 66">
            <a:extLst>
              <a:ext uri="{FF2B5EF4-FFF2-40B4-BE49-F238E27FC236}">
                <a16:creationId xmlns:a16="http://schemas.microsoft.com/office/drawing/2014/main" id="{39B1E36E-7FF7-8911-4E8C-EED59B82A0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83801" y="1087092"/>
            <a:ext cx="262433" cy="256032"/>
          </a:xfrm>
          <a:prstGeom prst="rect">
            <a:avLst/>
          </a:prstGeom>
        </p:spPr>
      </p:pic>
      <p:sp>
        <p:nvSpPr>
          <p:cNvPr id="20" name="矩形 189">
            <a:extLst>
              <a:ext uri="{FF2B5EF4-FFF2-40B4-BE49-F238E27FC236}">
                <a16:creationId xmlns:a16="http://schemas.microsoft.com/office/drawing/2014/main" id="{AD460E55-71D3-3299-9314-F64EBBDE8C67}"/>
              </a:ext>
            </a:extLst>
          </p:cNvPr>
          <p:cNvSpPr/>
          <p:nvPr/>
        </p:nvSpPr>
        <p:spPr>
          <a:xfrm>
            <a:off x="280165" y="1516010"/>
            <a:ext cx="8158157" cy="4326303"/>
          </a:xfrm>
          <a:prstGeom prst="rect">
            <a:avLst/>
          </a:prstGeom>
          <a:noFill/>
          <a:ln w="12700" cap="flat" cmpd="sng" algn="ctr">
            <a:solidFill>
              <a:schemeClr val="bg1">
                <a:lumMod val="65000"/>
              </a:schemeClr>
            </a:solidFill>
            <a:prstDash val="solid"/>
            <a:miter lim="800000"/>
          </a:ln>
          <a:effectLst/>
        </p:spPr>
        <p:txBody>
          <a:bodyPr rtlCol="0" anchor="t"/>
          <a:lstStyle/>
          <a:p>
            <a:pPr marR="0" lvl="0" algn="l" defTabSz="914400" rtl="0" eaLnBrk="1" fontAlgn="auto" latinLnBrk="0" hangingPunct="1">
              <a:lnSpc>
                <a:spcPct val="150000"/>
              </a:lnSpc>
              <a:spcBef>
                <a:spcPts val="0"/>
              </a:spcBef>
              <a:spcAft>
                <a:spcPts val="0"/>
              </a:spcAft>
              <a:buClr>
                <a:srgbClr val="E81323"/>
              </a:buClr>
              <a:buSzPct val="130000"/>
              <a:tabLst/>
              <a:defRPr/>
            </a:pPr>
            <a:endParaRPr kumimoji="0" lang="en-US" altLang="zh-CN" sz="1200" b="0" i="0" u="none" strike="noStrike" kern="0" cap="none" spc="0" normalizeH="0" baseline="0" noProof="0">
              <a:ln>
                <a:noFill/>
              </a:ln>
              <a:solidFill>
                <a:prstClr val="black"/>
              </a:solidFill>
              <a:effectLst/>
              <a:uLnTx/>
              <a:uFillTx/>
              <a:cs typeface="+mn-ea"/>
              <a:sym typeface="+mn-lt"/>
            </a:endParaRPr>
          </a:p>
        </p:txBody>
      </p:sp>
      <p:sp>
        <p:nvSpPr>
          <p:cNvPr id="21" name="矩形 189">
            <a:extLst>
              <a:ext uri="{FF2B5EF4-FFF2-40B4-BE49-F238E27FC236}">
                <a16:creationId xmlns:a16="http://schemas.microsoft.com/office/drawing/2014/main" id="{41BE6119-0BD2-30AB-24F2-E485B454A437}"/>
              </a:ext>
            </a:extLst>
          </p:cNvPr>
          <p:cNvSpPr/>
          <p:nvPr/>
        </p:nvSpPr>
        <p:spPr>
          <a:xfrm>
            <a:off x="8642229" y="1379532"/>
            <a:ext cx="3176494" cy="4326302"/>
          </a:xfrm>
          <a:prstGeom prst="rect">
            <a:avLst/>
          </a:prstGeom>
          <a:solidFill>
            <a:sysClr val="window" lastClr="FFFFFF"/>
          </a:solidFill>
          <a:ln w="12700" cap="flat" cmpd="sng" algn="ctr">
            <a:solidFill>
              <a:schemeClr val="bg1">
                <a:lumMod val="65000"/>
              </a:schemeClr>
            </a:solidFill>
            <a:prstDash val="solid"/>
            <a:miter lim="800000"/>
          </a:ln>
          <a:effectLst/>
        </p:spPr>
        <p:txBody>
          <a:bodyPr rtlCol="0" anchor="t"/>
          <a:lstStyle/>
          <a:p>
            <a:pPr marR="0" lvl="0" algn="l" defTabSz="914400" rtl="0" eaLnBrk="1" fontAlgn="auto" latinLnBrk="0" hangingPunct="1">
              <a:lnSpc>
                <a:spcPct val="150000"/>
              </a:lnSpc>
              <a:spcBef>
                <a:spcPts val="0"/>
              </a:spcBef>
              <a:spcAft>
                <a:spcPts val="0"/>
              </a:spcAft>
              <a:buClr>
                <a:srgbClr val="E81323"/>
              </a:buClr>
              <a:buSzPct val="130000"/>
              <a:tabLst/>
              <a:defRPr/>
            </a:pPr>
            <a:endParaRPr lang="en-US" altLang="zh-CN" sz="1200" b="1">
              <a:cs typeface="+mn-ea"/>
              <a:sym typeface="+mn-lt"/>
            </a:endParaRPr>
          </a:p>
        </p:txBody>
      </p:sp>
      <p:sp>
        <p:nvSpPr>
          <p:cNvPr id="22" name="圆角矩形 150">
            <a:extLst>
              <a:ext uri="{FF2B5EF4-FFF2-40B4-BE49-F238E27FC236}">
                <a16:creationId xmlns:a16="http://schemas.microsoft.com/office/drawing/2014/main" id="{C1F967FD-B251-8CC5-BA0A-1202DCFE7D21}"/>
              </a:ext>
            </a:extLst>
          </p:cNvPr>
          <p:cNvSpPr>
            <a:spLocks/>
          </p:cNvSpPr>
          <p:nvPr/>
        </p:nvSpPr>
        <p:spPr>
          <a:xfrm>
            <a:off x="6145898" y="2398362"/>
            <a:ext cx="2207794" cy="2228083"/>
          </a:xfrm>
          <a:prstGeom prst="roundRect">
            <a:avLst>
              <a:gd name="adj" fmla="val 0"/>
            </a:avLst>
          </a:prstGeom>
          <a:solidFill>
            <a:schemeClr val="bg1">
              <a:lumMod val="95000"/>
            </a:schemeClr>
          </a:solidFill>
          <a:ln w="9525" algn="ctr">
            <a:noFill/>
            <a:prstDash val="sysDot"/>
            <a:round/>
            <a:headEnd/>
            <a:tailEnd/>
          </a:ln>
        </p:spPr>
        <p:txBody>
          <a:bodyPr lIns="45720" tIns="18000" rIns="45720" anchor="t" anchorCtr="1"/>
          <a:lstStyle/>
          <a:p>
            <a:pPr>
              <a:defRPr/>
            </a:pPr>
            <a:r>
              <a:rPr lang="en-US" altLang="zh-CN" sz="1100" b="1" kern="0">
                <a:solidFill>
                  <a:prstClr val="black"/>
                </a:solidFill>
                <a:cs typeface="+mn-ea"/>
                <a:sym typeface="+mn-lt"/>
              </a:rPr>
              <a:t>SAP</a:t>
            </a:r>
          </a:p>
        </p:txBody>
      </p:sp>
      <p:sp>
        <p:nvSpPr>
          <p:cNvPr id="23" name="직사각형 170">
            <a:extLst>
              <a:ext uri="{FF2B5EF4-FFF2-40B4-BE49-F238E27FC236}">
                <a16:creationId xmlns:a16="http://schemas.microsoft.com/office/drawing/2014/main" id="{8C94B93B-DA37-088F-D029-5658602483A3}"/>
              </a:ext>
            </a:extLst>
          </p:cNvPr>
          <p:cNvSpPr/>
          <p:nvPr/>
        </p:nvSpPr>
        <p:spPr bwMode="auto">
          <a:xfrm>
            <a:off x="1908887" y="2766525"/>
            <a:ext cx="877271" cy="319818"/>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项目主数据</a:t>
            </a:r>
          </a:p>
        </p:txBody>
      </p:sp>
      <p:sp>
        <p:nvSpPr>
          <p:cNvPr id="24" name="文本框 23">
            <a:extLst>
              <a:ext uri="{FF2B5EF4-FFF2-40B4-BE49-F238E27FC236}">
                <a16:creationId xmlns:a16="http://schemas.microsoft.com/office/drawing/2014/main" id="{EAB46847-B3DD-7131-105F-753F8E1FAC89}"/>
              </a:ext>
            </a:extLst>
          </p:cNvPr>
          <p:cNvSpPr txBox="1"/>
          <p:nvPr/>
        </p:nvSpPr>
        <p:spPr>
          <a:xfrm>
            <a:off x="7565336" y="3271402"/>
            <a:ext cx="744744" cy="1106759"/>
          </a:xfrm>
          <a:prstGeom prst="rect">
            <a:avLst/>
          </a:prstGeom>
          <a:solidFill>
            <a:srgbClr val="E3DED1"/>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14300" lvl="1" indent="-114300" algn="ctr" defTabSz="600075">
              <a:lnSpc>
                <a:spcPct val="90000"/>
              </a:lnSpc>
              <a:spcBef>
                <a:spcPct val="0"/>
              </a:spcBef>
              <a:spcAft>
                <a:spcPct val="15000"/>
              </a:spcAft>
              <a:buChar char="•"/>
            </a:pPr>
            <a:r>
              <a:rPr lang="zh-CN" altLang="en-US" sz="1200" kern="1200">
                <a:solidFill>
                  <a:schemeClr val="tx1"/>
                </a:solidFill>
                <a:cs typeface="+mn-ea"/>
                <a:sym typeface="+mn-lt"/>
              </a:rPr>
              <a:t>项目（</a:t>
            </a:r>
            <a:r>
              <a:rPr lang="en-US" altLang="zh-CN" sz="1200" kern="1200">
                <a:solidFill>
                  <a:schemeClr val="tx1"/>
                </a:solidFill>
                <a:cs typeface="+mn-ea"/>
                <a:sym typeface="+mn-lt"/>
              </a:rPr>
              <a:t>WBS</a:t>
            </a:r>
            <a:r>
              <a:rPr lang="zh-CN" altLang="en-US" sz="1200" kern="1200">
                <a:solidFill>
                  <a:schemeClr val="tx1"/>
                </a:solidFill>
                <a:cs typeface="+mn-ea"/>
                <a:sym typeface="+mn-lt"/>
              </a:rPr>
              <a:t>）</a:t>
            </a:r>
            <a:endParaRPr lang="en-US" altLang="zh-CN" sz="1200" kern="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动因</a:t>
            </a:r>
            <a:endParaRPr lang="en-US" altLang="zh-CN" sz="1200" kern="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品类</a:t>
            </a:r>
            <a:endParaRPr lang="en-US" altLang="zh-CN" sz="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渠道</a:t>
            </a:r>
            <a:endParaRPr lang="en-US" altLang="zh-CN" sz="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区域</a:t>
            </a:r>
            <a:endParaRPr lang="en-US" altLang="zh-CN" sz="1200">
              <a:solidFill>
                <a:schemeClr val="tx1"/>
              </a:solidFill>
              <a:cs typeface="+mn-ea"/>
              <a:sym typeface="+mn-lt"/>
            </a:endParaRPr>
          </a:p>
        </p:txBody>
      </p:sp>
      <p:sp>
        <p:nvSpPr>
          <p:cNvPr id="25" name="左大括号 24">
            <a:extLst>
              <a:ext uri="{FF2B5EF4-FFF2-40B4-BE49-F238E27FC236}">
                <a16:creationId xmlns:a16="http://schemas.microsoft.com/office/drawing/2014/main" id="{9C9C40D3-0406-BED8-11A3-104BA858402E}"/>
              </a:ext>
            </a:extLst>
          </p:cNvPr>
          <p:cNvSpPr/>
          <p:nvPr/>
        </p:nvSpPr>
        <p:spPr>
          <a:xfrm>
            <a:off x="7408236" y="3290705"/>
            <a:ext cx="132374" cy="1106758"/>
          </a:xfrm>
          <a:prstGeom prst="leftBrace">
            <a:avLst>
              <a:gd name="adj1" fmla="val 35000"/>
              <a:gd name="adj2" fmla="val 50000"/>
            </a:avLst>
          </a:prstGeom>
          <a:ln>
            <a:solidFill>
              <a:schemeClr val="bg2">
                <a:lumMod val="90000"/>
              </a:schemeClr>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cs typeface="+mn-ea"/>
              <a:sym typeface="+mn-lt"/>
            </a:endParaRPr>
          </a:p>
        </p:txBody>
      </p:sp>
      <p:sp>
        <p:nvSpPr>
          <p:cNvPr id="26" name="矩形 25">
            <a:extLst>
              <a:ext uri="{FF2B5EF4-FFF2-40B4-BE49-F238E27FC236}">
                <a16:creationId xmlns:a16="http://schemas.microsoft.com/office/drawing/2014/main" id="{F87A1770-D055-2443-B649-D2EA39A16D8C}"/>
              </a:ext>
            </a:extLst>
          </p:cNvPr>
          <p:cNvSpPr/>
          <p:nvPr/>
        </p:nvSpPr>
        <p:spPr>
          <a:xfrm>
            <a:off x="5029529" y="3480754"/>
            <a:ext cx="968248" cy="1154618"/>
          </a:xfrm>
          <a:prstGeom prst="rect">
            <a:avLst/>
          </a:prstGeom>
          <a:ln>
            <a:solidFill>
              <a:srgbClr val="7C9CD6"/>
            </a:solidFill>
            <a:prstDash val="sysDash"/>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cs typeface="+mn-ea"/>
              <a:sym typeface="+mn-lt"/>
            </a:endParaRPr>
          </a:p>
        </p:txBody>
      </p:sp>
      <p:sp>
        <p:nvSpPr>
          <p:cNvPr id="27" name="文本框 26">
            <a:extLst>
              <a:ext uri="{FF2B5EF4-FFF2-40B4-BE49-F238E27FC236}">
                <a16:creationId xmlns:a16="http://schemas.microsoft.com/office/drawing/2014/main" id="{E6C8996A-4507-7B32-D594-59AC9AA64D9F}"/>
              </a:ext>
            </a:extLst>
          </p:cNvPr>
          <p:cNvSpPr txBox="1"/>
          <p:nvPr/>
        </p:nvSpPr>
        <p:spPr>
          <a:xfrm>
            <a:off x="7006943" y="3572531"/>
            <a:ext cx="504999" cy="6058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200" kern="1200">
                <a:cs typeface="+mn-ea"/>
                <a:sym typeface="+mn-lt"/>
              </a:rPr>
              <a:t>辅助核算维度</a:t>
            </a:r>
            <a:endParaRPr lang="de-DE" sz="1200" kern="1200">
              <a:cs typeface="+mn-ea"/>
              <a:sym typeface="+mn-lt"/>
            </a:endParaRPr>
          </a:p>
        </p:txBody>
      </p:sp>
      <p:sp>
        <p:nvSpPr>
          <p:cNvPr id="28" name="Rectangle 11">
            <a:extLst>
              <a:ext uri="{FF2B5EF4-FFF2-40B4-BE49-F238E27FC236}">
                <a16:creationId xmlns:a16="http://schemas.microsoft.com/office/drawing/2014/main" id="{95C210D9-A306-60C4-1518-59B6D2AB5EB9}"/>
              </a:ext>
            </a:extLst>
          </p:cNvPr>
          <p:cNvSpPr/>
          <p:nvPr/>
        </p:nvSpPr>
        <p:spPr>
          <a:xfrm>
            <a:off x="652742" y="1912666"/>
            <a:ext cx="936000" cy="2688069"/>
          </a:xfrm>
          <a:prstGeom prst="roundRect">
            <a:avLst/>
          </a:prstGeom>
          <a:solidFill>
            <a:srgbClr val="007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a:ln>
                  <a:noFill/>
                </a:ln>
                <a:solidFill>
                  <a:prstClr val="white"/>
                </a:solidFill>
                <a:effectLst/>
                <a:uLnTx/>
                <a:uFillTx/>
                <a:latin typeface="Microsoft YaHei"/>
                <a:ea typeface="Microsoft YaHei"/>
                <a:cs typeface="+mn-cs"/>
              </a:rPr>
              <a:t>全球市场中心统管</a:t>
            </a:r>
            <a:endParaRPr kumimoji="0" lang="en-US" altLang="zh-CN" sz="1000" b="1" i="0" u="none" strike="noStrike" kern="1200" cap="none" spc="0" normalizeH="0" baseline="0" noProof="0">
              <a:ln>
                <a:noFill/>
              </a:ln>
              <a:solidFill>
                <a:prstClr val="white"/>
              </a:solidFill>
              <a:effectLst/>
              <a:uLnTx/>
              <a:uFillTx/>
              <a:latin typeface="Microsoft YaHei"/>
              <a:ea typeface="Microsoft YaHei"/>
              <a:cs typeface="+mn-cs"/>
            </a:endParaRPr>
          </a:p>
        </p:txBody>
      </p:sp>
      <p:sp>
        <p:nvSpPr>
          <p:cNvPr id="29" name="Rectangle 11">
            <a:extLst>
              <a:ext uri="{FF2B5EF4-FFF2-40B4-BE49-F238E27FC236}">
                <a16:creationId xmlns:a16="http://schemas.microsoft.com/office/drawing/2014/main" id="{C4C6FF21-178C-7E81-B5A1-C7EB05F1177A}"/>
              </a:ext>
            </a:extLst>
          </p:cNvPr>
          <p:cNvSpPr/>
          <p:nvPr/>
        </p:nvSpPr>
        <p:spPr>
          <a:xfrm>
            <a:off x="652742" y="4709065"/>
            <a:ext cx="936000" cy="814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a:solidFill>
                  <a:prstClr val="white"/>
                </a:solidFill>
                <a:latin typeface="Microsoft YaHei"/>
                <a:ea typeface="Microsoft YaHei"/>
              </a:rPr>
              <a:t>非</a:t>
            </a:r>
            <a:r>
              <a:rPr kumimoji="0" lang="zh-CN" altLang="en-US" sz="1000" b="1" i="0" u="none" strike="noStrike" kern="1200" cap="none" spc="0" normalizeH="0" baseline="0" noProof="0">
                <a:ln>
                  <a:noFill/>
                </a:ln>
                <a:solidFill>
                  <a:prstClr val="white"/>
                </a:solidFill>
                <a:effectLst/>
                <a:uLnTx/>
                <a:uFillTx/>
                <a:latin typeface="Microsoft YaHei"/>
                <a:ea typeface="Microsoft YaHei"/>
                <a:cs typeface="+mn-cs"/>
              </a:rPr>
              <a:t>全球市场中心统管</a:t>
            </a:r>
            <a:endParaRPr kumimoji="0" lang="en-US" altLang="zh-CN" sz="1000" b="1" i="0" u="none" strike="noStrike" kern="1200" cap="none" spc="0" normalizeH="0" baseline="0" noProof="0">
              <a:ln>
                <a:noFill/>
              </a:ln>
              <a:solidFill>
                <a:prstClr val="white"/>
              </a:solidFill>
              <a:effectLst/>
              <a:uLnTx/>
              <a:uFillTx/>
              <a:latin typeface="Microsoft YaHei"/>
              <a:ea typeface="Microsoft YaHei"/>
              <a:cs typeface="+mn-cs"/>
            </a:endParaRPr>
          </a:p>
        </p:txBody>
      </p:sp>
      <p:sp>
        <p:nvSpPr>
          <p:cNvPr id="30" name="Freeform: Shape 78">
            <a:extLst>
              <a:ext uri="{FF2B5EF4-FFF2-40B4-BE49-F238E27FC236}">
                <a16:creationId xmlns:a16="http://schemas.microsoft.com/office/drawing/2014/main" id="{39A5B79A-ED86-294B-A255-BF641118787F}"/>
              </a:ext>
            </a:extLst>
          </p:cNvPr>
          <p:cNvSpPr/>
          <p:nvPr/>
        </p:nvSpPr>
        <p:spPr>
          <a:xfrm>
            <a:off x="587147" y="1479558"/>
            <a:ext cx="1222505" cy="315799"/>
          </a:xfrm>
          <a:custGeom>
            <a:avLst/>
            <a:gdLst>
              <a:gd name="connsiteX0" fmla="*/ 0 w 2428059"/>
              <a:gd name="connsiteY0" fmla="*/ 0 h 457200"/>
              <a:gd name="connsiteX1" fmla="*/ 2199459 w 2428059"/>
              <a:gd name="connsiteY1" fmla="*/ 0 h 457200"/>
              <a:gd name="connsiteX2" fmla="*/ 2428059 w 2428059"/>
              <a:gd name="connsiteY2" fmla="*/ 228600 h 457200"/>
              <a:gd name="connsiteX3" fmla="*/ 2199459 w 2428059"/>
              <a:gd name="connsiteY3" fmla="*/ 457200 h 457200"/>
              <a:gd name="connsiteX4" fmla="*/ 0 w 2428059"/>
              <a:gd name="connsiteY4" fmla="*/ 457200 h 457200"/>
              <a:gd name="connsiteX5" fmla="*/ 0 w 2428059"/>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8059" h="457200">
                <a:moveTo>
                  <a:pt x="0" y="0"/>
                </a:moveTo>
                <a:lnTo>
                  <a:pt x="2199459" y="0"/>
                </a:lnTo>
                <a:lnTo>
                  <a:pt x="2428059" y="228600"/>
                </a:lnTo>
                <a:lnTo>
                  <a:pt x="2199459" y="457200"/>
                </a:lnTo>
                <a:lnTo>
                  <a:pt x="0" y="457200"/>
                </a:lnTo>
                <a:lnTo>
                  <a:pt x="0" y="0"/>
                </a:lnTo>
                <a:close/>
              </a:path>
            </a:pathLst>
          </a:custGeom>
          <a:solidFill>
            <a:srgbClr val="007FC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4676" tIns="37338" rIns="132969" bIns="37338" spcCol="1270" anchor="ctr"/>
          <a:lstStyle/>
          <a:p>
            <a:pPr algn="ctr" defTabSz="622300">
              <a:lnSpc>
                <a:spcPct val="90000"/>
              </a:lnSpc>
              <a:spcAft>
                <a:spcPct val="35000"/>
              </a:spcAft>
              <a:defRPr/>
            </a:pPr>
            <a:r>
              <a:rPr lang="zh-CN" altLang="en-US" sz="1400" b="1">
                <a:cs typeface="+mn-ea"/>
                <a:sym typeface="+mn-lt"/>
              </a:rPr>
              <a:t>推广费</a:t>
            </a:r>
            <a:endParaRPr lang="de-DE" sz="1400" b="1">
              <a:cs typeface="+mn-ea"/>
              <a:sym typeface="+mn-lt"/>
            </a:endParaRPr>
          </a:p>
        </p:txBody>
      </p:sp>
      <p:sp>
        <p:nvSpPr>
          <p:cNvPr id="31" name="Rectangle 77">
            <a:extLst>
              <a:ext uri="{FF2B5EF4-FFF2-40B4-BE49-F238E27FC236}">
                <a16:creationId xmlns:a16="http://schemas.microsoft.com/office/drawing/2014/main" id="{06E3C36E-6FE2-9D17-D026-7BC7108CC27B}"/>
              </a:ext>
            </a:extLst>
          </p:cNvPr>
          <p:cNvSpPr/>
          <p:nvPr/>
        </p:nvSpPr>
        <p:spPr>
          <a:xfrm>
            <a:off x="594469" y="1860102"/>
            <a:ext cx="1108111" cy="3779656"/>
          </a:xfrm>
          <a:prstGeom prst="rect">
            <a:avLst/>
          </a:prstGeom>
          <a:noFill/>
          <a:ln w="19050">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cs typeface="+mn-ea"/>
              <a:sym typeface="+mn-lt"/>
            </a:endParaRPr>
          </a:p>
        </p:txBody>
      </p:sp>
      <p:sp>
        <p:nvSpPr>
          <p:cNvPr id="32" name="箭头: V 形 31">
            <a:extLst>
              <a:ext uri="{FF2B5EF4-FFF2-40B4-BE49-F238E27FC236}">
                <a16:creationId xmlns:a16="http://schemas.microsoft.com/office/drawing/2014/main" id="{D17FBD92-7BCF-EBF7-C47E-549D6FD61A1E}"/>
              </a:ext>
            </a:extLst>
          </p:cNvPr>
          <p:cNvSpPr/>
          <p:nvPr/>
        </p:nvSpPr>
        <p:spPr>
          <a:xfrm>
            <a:off x="1722701" y="1486348"/>
            <a:ext cx="2140705" cy="298704"/>
          </a:xfrm>
          <a:prstGeom prst="chevron">
            <a:avLst>
              <a:gd name="adj" fmla="val 34265"/>
            </a:avLst>
          </a:prstGeom>
          <a:solidFill>
            <a:srgbClr val="007FC3"/>
          </a:solidFill>
          <a:ln>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chemeClr val="bg1"/>
                </a:solidFill>
                <a:cs typeface="+mn-ea"/>
                <a:sym typeface="+mn-lt"/>
              </a:rPr>
              <a:t>业务系统</a:t>
            </a:r>
          </a:p>
        </p:txBody>
      </p:sp>
      <p:sp>
        <p:nvSpPr>
          <p:cNvPr id="33" name="箭头: V 形 32">
            <a:extLst>
              <a:ext uri="{FF2B5EF4-FFF2-40B4-BE49-F238E27FC236}">
                <a16:creationId xmlns:a16="http://schemas.microsoft.com/office/drawing/2014/main" id="{CEB89887-1B0A-011B-0B64-926B1C62C521}"/>
              </a:ext>
            </a:extLst>
          </p:cNvPr>
          <p:cNvSpPr/>
          <p:nvPr/>
        </p:nvSpPr>
        <p:spPr>
          <a:xfrm>
            <a:off x="3805081" y="1486714"/>
            <a:ext cx="2290919" cy="298704"/>
          </a:xfrm>
          <a:prstGeom prst="chevron">
            <a:avLst>
              <a:gd name="adj" fmla="val 34265"/>
            </a:avLst>
          </a:prstGeom>
          <a:solidFill>
            <a:srgbClr val="007FC3"/>
          </a:solidFill>
          <a:ln>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chemeClr val="bg1"/>
                </a:solidFill>
                <a:cs typeface="+mn-ea"/>
                <a:sym typeface="+mn-lt"/>
              </a:rPr>
              <a:t>共享系统</a:t>
            </a:r>
          </a:p>
        </p:txBody>
      </p:sp>
      <p:sp>
        <p:nvSpPr>
          <p:cNvPr id="34" name="箭头: V 形 33">
            <a:extLst>
              <a:ext uri="{FF2B5EF4-FFF2-40B4-BE49-F238E27FC236}">
                <a16:creationId xmlns:a16="http://schemas.microsoft.com/office/drawing/2014/main" id="{23720F6A-E207-83A8-A6BF-5ED2402CCF12}"/>
              </a:ext>
            </a:extLst>
          </p:cNvPr>
          <p:cNvSpPr/>
          <p:nvPr/>
        </p:nvSpPr>
        <p:spPr>
          <a:xfrm>
            <a:off x="6028810" y="1492830"/>
            <a:ext cx="2409512" cy="308279"/>
          </a:xfrm>
          <a:prstGeom prst="chevron">
            <a:avLst>
              <a:gd name="adj" fmla="val 34265"/>
            </a:avLst>
          </a:prstGeom>
          <a:solidFill>
            <a:srgbClr val="007FC3"/>
          </a:solidFill>
          <a:ln>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bg1"/>
                </a:solidFill>
                <a:cs typeface="+mn-ea"/>
                <a:sym typeface="+mn-lt"/>
              </a:rPr>
              <a:t>SAP</a:t>
            </a:r>
            <a:r>
              <a:rPr lang="zh-CN" altLang="en-US" sz="1400" b="1">
                <a:solidFill>
                  <a:schemeClr val="bg1"/>
                </a:solidFill>
                <a:cs typeface="+mn-ea"/>
                <a:sym typeface="+mn-lt"/>
              </a:rPr>
              <a:t>系统</a:t>
            </a:r>
          </a:p>
        </p:txBody>
      </p:sp>
      <p:cxnSp>
        <p:nvCxnSpPr>
          <p:cNvPr id="35" name="直接连接符 34">
            <a:extLst>
              <a:ext uri="{FF2B5EF4-FFF2-40B4-BE49-F238E27FC236}">
                <a16:creationId xmlns:a16="http://schemas.microsoft.com/office/drawing/2014/main" id="{5C5AA787-7649-3B3A-4723-09745D581454}"/>
              </a:ext>
            </a:extLst>
          </p:cNvPr>
          <p:cNvCxnSpPr>
            <a:cxnSpLocks/>
          </p:cNvCxnSpPr>
          <p:nvPr/>
        </p:nvCxnSpPr>
        <p:spPr>
          <a:xfrm>
            <a:off x="587147" y="4680491"/>
            <a:ext cx="7851175" cy="0"/>
          </a:xfrm>
          <a:prstGeom prst="line">
            <a:avLst/>
          </a:prstGeom>
          <a:ln w="12700">
            <a:solidFill>
              <a:srgbClr val="007FC3"/>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D062D6CC-AA97-9A9A-94DF-0D1AA49C8E9F}"/>
              </a:ext>
            </a:extLst>
          </p:cNvPr>
          <p:cNvSpPr txBox="1"/>
          <p:nvPr/>
        </p:nvSpPr>
        <p:spPr>
          <a:xfrm>
            <a:off x="4315606" y="3325510"/>
            <a:ext cx="686813" cy="1054194"/>
          </a:xfrm>
          <a:prstGeom prst="rect">
            <a:avLst/>
          </a:prstGeom>
          <a:solidFill>
            <a:srgbClr val="C5D3ED"/>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14300" lvl="1" indent="-114300" algn="ctr" defTabSz="600075">
              <a:lnSpc>
                <a:spcPct val="90000"/>
              </a:lnSpc>
              <a:spcBef>
                <a:spcPct val="0"/>
              </a:spcBef>
              <a:spcAft>
                <a:spcPct val="15000"/>
              </a:spcAft>
              <a:buChar char="•"/>
            </a:pPr>
            <a:r>
              <a:rPr lang="zh-CN" altLang="en-US" sz="1200" kern="1200">
                <a:solidFill>
                  <a:schemeClr val="tx1"/>
                </a:solidFill>
                <a:cs typeface="+mn-ea"/>
                <a:sym typeface="+mn-lt"/>
              </a:rPr>
              <a:t>项目</a:t>
            </a:r>
            <a:endParaRPr lang="en-US" altLang="zh-CN" sz="1200" kern="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动因</a:t>
            </a:r>
            <a:endParaRPr lang="en-US" altLang="zh-CN" sz="1200" kern="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品类</a:t>
            </a:r>
            <a:endParaRPr lang="en-US" altLang="zh-CN" sz="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渠道</a:t>
            </a:r>
            <a:endParaRPr lang="en-US" altLang="zh-CN" sz="1200">
              <a:solidFill>
                <a:schemeClr val="tx1"/>
              </a:solidFill>
              <a:cs typeface="+mn-ea"/>
              <a:sym typeface="+mn-lt"/>
            </a:endParaRPr>
          </a:p>
          <a:p>
            <a:pPr marL="114300" lvl="1" indent="-114300" algn="ctr" defTabSz="600075">
              <a:lnSpc>
                <a:spcPct val="90000"/>
              </a:lnSpc>
              <a:spcBef>
                <a:spcPct val="0"/>
              </a:spcBef>
              <a:spcAft>
                <a:spcPct val="15000"/>
              </a:spcAft>
              <a:buChar char="•"/>
            </a:pPr>
            <a:r>
              <a:rPr lang="zh-CN" altLang="en-US" sz="1200">
                <a:solidFill>
                  <a:schemeClr val="tx1"/>
                </a:solidFill>
                <a:cs typeface="+mn-ea"/>
                <a:sym typeface="+mn-lt"/>
              </a:rPr>
              <a:t>区域</a:t>
            </a:r>
            <a:endParaRPr lang="en-US" altLang="zh-CN" sz="1200">
              <a:solidFill>
                <a:schemeClr val="tx1"/>
              </a:solidFill>
              <a:cs typeface="+mn-ea"/>
              <a:sym typeface="+mn-lt"/>
            </a:endParaRPr>
          </a:p>
        </p:txBody>
      </p:sp>
      <p:sp>
        <p:nvSpPr>
          <p:cNvPr id="37" name="직사각형 170">
            <a:extLst>
              <a:ext uri="{FF2B5EF4-FFF2-40B4-BE49-F238E27FC236}">
                <a16:creationId xmlns:a16="http://schemas.microsoft.com/office/drawing/2014/main" id="{4A0ECFA4-94B7-D90C-7090-45D8F5F262F3}"/>
              </a:ext>
            </a:extLst>
          </p:cNvPr>
          <p:cNvSpPr/>
          <p:nvPr/>
        </p:nvSpPr>
        <p:spPr bwMode="auto">
          <a:xfrm>
            <a:off x="5057062" y="3539299"/>
            <a:ext cx="877271" cy="319818"/>
          </a:xfrm>
          <a:prstGeom prst="rect">
            <a:avLst/>
          </a:prstGeom>
          <a:solidFill>
            <a:srgbClr val="7C9CD6"/>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费用申请单</a:t>
            </a:r>
          </a:p>
        </p:txBody>
      </p:sp>
      <p:sp>
        <p:nvSpPr>
          <p:cNvPr id="38" name="직사각형 170">
            <a:extLst>
              <a:ext uri="{FF2B5EF4-FFF2-40B4-BE49-F238E27FC236}">
                <a16:creationId xmlns:a16="http://schemas.microsoft.com/office/drawing/2014/main" id="{88F0D0E3-AFB6-C9A2-85FF-4AEB66DDBCDF}"/>
              </a:ext>
            </a:extLst>
          </p:cNvPr>
          <p:cNvSpPr/>
          <p:nvPr/>
        </p:nvSpPr>
        <p:spPr bwMode="auto">
          <a:xfrm>
            <a:off x="6369566" y="2852357"/>
            <a:ext cx="790713" cy="234672"/>
          </a:xfrm>
          <a:prstGeom prst="rect">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a:ln>
                  <a:noFill/>
                </a:ln>
                <a:solidFill>
                  <a:srgbClr val="FFFFFF"/>
                </a:solidFill>
                <a:effectLst/>
                <a:uLnTx/>
                <a:uFillTx/>
                <a:cs typeface="+mn-ea"/>
                <a:sym typeface="+mn-lt"/>
              </a:rPr>
              <a:t>WBS</a:t>
            </a:r>
            <a:r>
              <a:rPr lang="zh-CN" altLang="en-US" sz="1100" b="1" kern="0">
                <a:solidFill>
                  <a:srgbClr val="FFFFFF"/>
                </a:solidFill>
                <a:cs typeface="+mn-ea"/>
                <a:sym typeface="+mn-lt"/>
              </a:rPr>
              <a:t>元素</a:t>
            </a:r>
            <a:endParaRPr kumimoji="0" lang="zh-CN" altLang="en-US" sz="1100" b="1" i="0" u="none" strike="noStrike" kern="0" cap="none" spc="0" normalizeH="0" baseline="0" noProof="0">
              <a:ln>
                <a:noFill/>
              </a:ln>
              <a:solidFill>
                <a:srgbClr val="FFFFFF"/>
              </a:solidFill>
              <a:effectLst/>
              <a:uLnTx/>
              <a:uFillTx/>
              <a:cs typeface="+mn-ea"/>
              <a:sym typeface="+mn-lt"/>
            </a:endParaRPr>
          </a:p>
        </p:txBody>
      </p:sp>
      <p:sp>
        <p:nvSpPr>
          <p:cNvPr id="39" name="직사각형 170">
            <a:extLst>
              <a:ext uri="{FF2B5EF4-FFF2-40B4-BE49-F238E27FC236}">
                <a16:creationId xmlns:a16="http://schemas.microsoft.com/office/drawing/2014/main" id="{A233B14A-FC93-B6D9-D0DC-E3D533FDD05D}"/>
              </a:ext>
            </a:extLst>
          </p:cNvPr>
          <p:cNvSpPr/>
          <p:nvPr/>
        </p:nvSpPr>
        <p:spPr bwMode="auto">
          <a:xfrm>
            <a:off x="6175750" y="3187968"/>
            <a:ext cx="877271" cy="319818"/>
          </a:xfrm>
          <a:prstGeom prst="rect">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费用计提</a:t>
            </a:r>
          </a:p>
        </p:txBody>
      </p:sp>
      <p:sp>
        <p:nvSpPr>
          <p:cNvPr id="40" name="직사각형 170">
            <a:extLst>
              <a:ext uri="{FF2B5EF4-FFF2-40B4-BE49-F238E27FC236}">
                <a16:creationId xmlns:a16="http://schemas.microsoft.com/office/drawing/2014/main" id="{E9E70F31-8DEF-2B01-0C74-78F01C771E11}"/>
              </a:ext>
            </a:extLst>
          </p:cNvPr>
          <p:cNvSpPr/>
          <p:nvPr/>
        </p:nvSpPr>
        <p:spPr bwMode="auto">
          <a:xfrm>
            <a:off x="6175750" y="3639193"/>
            <a:ext cx="877271" cy="319818"/>
          </a:xfrm>
          <a:prstGeom prst="rect">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冲销计提</a:t>
            </a:r>
          </a:p>
        </p:txBody>
      </p:sp>
      <p:sp>
        <p:nvSpPr>
          <p:cNvPr id="41" name="직사각형 170">
            <a:extLst>
              <a:ext uri="{FF2B5EF4-FFF2-40B4-BE49-F238E27FC236}">
                <a16:creationId xmlns:a16="http://schemas.microsoft.com/office/drawing/2014/main" id="{D80B439A-F77B-415A-CD93-5C3A05BB07A0}"/>
              </a:ext>
            </a:extLst>
          </p:cNvPr>
          <p:cNvSpPr/>
          <p:nvPr/>
        </p:nvSpPr>
        <p:spPr bwMode="auto">
          <a:xfrm>
            <a:off x="6175750" y="4090418"/>
            <a:ext cx="877271" cy="319818"/>
          </a:xfrm>
          <a:prstGeom prst="rect">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实际费用入账</a:t>
            </a:r>
          </a:p>
        </p:txBody>
      </p:sp>
      <p:sp>
        <p:nvSpPr>
          <p:cNvPr id="42" name="직사각형 170">
            <a:extLst>
              <a:ext uri="{FF2B5EF4-FFF2-40B4-BE49-F238E27FC236}">
                <a16:creationId xmlns:a16="http://schemas.microsoft.com/office/drawing/2014/main" id="{470815FD-AA32-4A8D-15CD-924968FE8F02}"/>
              </a:ext>
            </a:extLst>
          </p:cNvPr>
          <p:cNvSpPr/>
          <p:nvPr/>
        </p:nvSpPr>
        <p:spPr bwMode="auto">
          <a:xfrm>
            <a:off x="5060912" y="3900921"/>
            <a:ext cx="877271" cy="319818"/>
          </a:xfrm>
          <a:prstGeom prst="rect">
            <a:avLst/>
          </a:prstGeom>
          <a:solidFill>
            <a:srgbClr val="7C9CD6"/>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0" cap="none" spc="0" normalizeH="0" baseline="0" noProof="0">
                <a:ln>
                  <a:noFill/>
                </a:ln>
                <a:solidFill>
                  <a:srgbClr val="FFFFFF"/>
                </a:solidFill>
                <a:effectLst/>
                <a:uLnTx/>
                <a:uFillTx/>
                <a:cs typeface="+mn-ea"/>
                <a:sym typeface="+mn-lt"/>
              </a:rPr>
              <a:t>费用报销单</a:t>
            </a:r>
          </a:p>
        </p:txBody>
      </p:sp>
      <p:sp>
        <p:nvSpPr>
          <p:cNvPr id="43" name="文本框 42">
            <a:extLst>
              <a:ext uri="{FF2B5EF4-FFF2-40B4-BE49-F238E27FC236}">
                <a16:creationId xmlns:a16="http://schemas.microsoft.com/office/drawing/2014/main" id="{B8F65FF5-CFF4-6674-215A-B717DC975CD3}"/>
              </a:ext>
            </a:extLst>
          </p:cNvPr>
          <p:cNvSpPr txBox="1"/>
          <p:nvPr/>
        </p:nvSpPr>
        <p:spPr>
          <a:xfrm>
            <a:off x="3679277" y="3561109"/>
            <a:ext cx="587785" cy="6058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200" kern="1200">
                <a:cs typeface="+mn-ea"/>
                <a:sym typeface="+mn-lt"/>
              </a:rPr>
              <a:t>辅助维度</a:t>
            </a:r>
            <a:endParaRPr lang="de-DE" sz="1200" kern="1200">
              <a:cs typeface="+mn-ea"/>
              <a:sym typeface="+mn-lt"/>
            </a:endParaRPr>
          </a:p>
        </p:txBody>
      </p:sp>
      <p:sp>
        <p:nvSpPr>
          <p:cNvPr id="44" name="左大括号 43">
            <a:extLst>
              <a:ext uri="{FF2B5EF4-FFF2-40B4-BE49-F238E27FC236}">
                <a16:creationId xmlns:a16="http://schemas.microsoft.com/office/drawing/2014/main" id="{00F0D49F-4EC0-41CF-CF86-AC69D7FBD79F}"/>
              </a:ext>
            </a:extLst>
          </p:cNvPr>
          <p:cNvSpPr/>
          <p:nvPr/>
        </p:nvSpPr>
        <p:spPr>
          <a:xfrm>
            <a:off x="4153477" y="3325510"/>
            <a:ext cx="150118" cy="1033592"/>
          </a:xfrm>
          <a:prstGeom prst="leftBrace">
            <a:avLst>
              <a:gd name="adj1" fmla="val 35000"/>
              <a:gd name="adj2" fmla="val 50000"/>
            </a:avLst>
          </a:prstGeom>
          <a:ln>
            <a:solidFill>
              <a:schemeClr val="bg2">
                <a:lumMod val="90000"/>
              </a:schemeClr>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cs typeface="+mn-ea"/>
              <a:sym typeface="+mn-lt"/>
            </a:endParaRPr>
          </a:p>
        </p:txBody>
      </p:sp>
      <p:cxnSp>
        <p:nvCxnSpPr>
          <p:cNvPr id="45" name="连接符: 肘形 44">
            <a:extLst>
              <a:ext uri="{FF2B5EF4-FFF2-40B4-BE49-F238E27FC236}">
                <a16:creationId xmlns:a16="http://schemas.microsoft.com/office/drawing/2014/main" id="{085E9E68-400F-81B5-9C2E-6EE2BA39B676}"/>
              </a:ext>
            </a:extLst>
          </p:cNvPr>
          <p:cNvCxnSpPr>
            <a:cxnSpLocks/>
            <a:endCxn id="46" idx="0"/>
          </p:cNvCxnSpPr>
          <p:nvPr/>
        </p:nvCxnSpPr>
        <p:spPr>
          <a:xfrm rot="10800000" flipV="1">
            <a:off x="5375212" y="3041660"/>
            <a:ext cx="994365" cy="438646"/>
          </a:xfrm>
          <a:prstGeom prst="bentConnector2">
            <a:avLst/>
          </a:prstGeom>
          <a:ln w="12700">
            <a:solidFill>
              <a:srgbClr val="007FC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DC9988D4-A7D2-6905-30B7-3C11ECDB0492}"/>
              </a:ext>
            </a:extLst>
          </p:cNvPr>
          <p:cNvSpPr/>
          <p:nvPr/>
        </p:nvSpPr>
        <p:spPr>
          <a:xfrm>
            <a:off x="4891087" y="3480306"/>
            <a:ext cx="968248" cy="1148038"/>
          </a:xfrm>
          <a:prstGeom prst="rect">
            <a:avLst/>
          </a:prstGeom>
          <a:ln>
            <a:noFill/>
            <a:prstDash val="sysDash"/>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cs typeface="+mn-ea"/>
              <a:sym typeface="+mn-lt"/>
            </a:endParaRPr>
          </a:p>
        </p:txBody>
      </p:sp>
      <p:sp>
        <p:nvSpPr>
          <p:cNvPr id="47" name="椭圆 46">
            <a:extLst>
              <a:ext uri="{FF2B5EF4-FFF2-40B4-BE49-F238E27FC236}">
                <a16:creationId xmlns:a16="http://schemas.microsoft.com/office/drawing/2014/main" id="{B137749E-9B4A-EF66-F43F-9CAA2CA0F4FF}"/>
              </a:ext>
            </a:extLst>
          </p:cNvPr>
          <p:cNvSpPr/>
          <p:nvPr/>
        </p:nvSpPr>
        <p:spPr>
          <a:xfrm>
            <a:off x="3371951" y="2731814"/>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1</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48" name="文本框 47">
            <a:extLst>
              <a:ext uri="{FF2B5EF4-FFF2-40B4-BE49-F238E27FC236}">
                <a16:creationId xmlns:a16="http://schemas.microsoft.com/office/drawing/2014/main" id="{56AAE3F5-6A34-CE47-56DA-060DA51F24B2}"/>
              </a:ext>
            </a:extLst>
          </p:cNvPr>
          <p:cNvSpPr txBox="1"/>
          <p:nvPr/>
        </p:nvSpPr>
        <p:spPr>
          <a:xfrm>
            <a:off x="3104717" y="2746791"/>
            <a:ext cx="2048530" cy="2171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000" kern="1200">
                <a:cs typeface="+mn-ea"/>
                <a:sym typeface="+mn-lt"/>
              </a:rPr>
              <a:t>将项目主数据同步至</a:t>
            </a:r>
            <a:r>
              <a:rPr lang="en-US" altLang="zh-CN" sz="1000" kern="1200">
                <a:cs typeface="+mn-ea"/>
                <a:sym typeface="+mn-lt"/>
              </a:rPr>
              <a:t>SAP</a:t>
            </a:r>
            <a:endParaRPr lang="de-DE" sz="1000" kern="1200">
              <a:cs typeface="+mn-ea"/>
              <a:sym typeface="+mn-lt"/>
            </a:endParaRPr>
          </a:p>
        </p:txBody>
      </p:sp>
      <p:cxnSp>
        <p:nvCxnSpPr>
          <p:cNvPr id="49" name="连接符: 肘形 48">
            <a:extLst>
              <a:ext uri="{FF2B5EF4-FFF2-40B4-BE49-F238E27FC236}">
                <a16:creationId xmlns:a16="http://schemas.microsoft.com/office/drawing/2014/main" id="{EBE70B15-64DE-AD8A-8AF2-C137F3E8A0A8}"/>
              </a:ext>
            </a:extLst>
          </p:cNvPr>
          <p:cNvCxnSpPr>
            <a:cxnSpLocks/>
            <a:stCxn id="23" idx="3"/>
          </p:cNvCxnSpPr>
          <p:nvPr/>
        </p:nvCxnSpPr>
        <p:spPr>
          <a:xfrm flipV="1">
            <a:off x="2786158" y="2916614"/>
            <a:ext cx="3583408" cy="9820"/>
          </a:xfrm>
          <a:prstGeom prst="bentConnector3">
            <a:avLst>
              <a:gd name="adj1" fmla="val 50000"/>
            </a:avLst>
          </a:prstGeom>
          <a:ln w="12700">
            <a:solidFill>
              <a:srgbClr val="007FC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EF97A552-7219-C97F-256D-096F25A9183F}"/>
              </a:ext>
            </a:extLst>
          </p:cNvPr>
          <p:cNvSpPr/>
          <p:nvPr/>
        </p:nvSpPr>
        <p:spPr>
          <a:xfrm>
            <a:off x="5786366" y="3851177"/>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3</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cxnSp>
        <p:nvCxnSpPr>
          <p:cNvPr id="51" name="连接符: 肘形 50">
            <a:extLst>
              <a:ext uri="{FF2B5EF4-FFF2-40B4-BE49-F238E27FC236}">
                <a16:creationId xmlns:a16="http://schemas.microsoft.com/office/drawing/2014/main" id="{B4F5CCFB-DA2C-B7BC-1884-6D7956FFD60C}"/>
              </a:ext>
            </a:extLst>
          </p:cNvPr>
          <p:cNvCxnSpPr>
            <a:cxnSpLocks/>
            <a:stCxn id="37" idx="3"/>
            <a:endCxn id="39" idx="1"/>
          </p:cNvCxnSpPr>
          <p:nvPr/>
        </p:nvCxnSpPr>
        <p:spPr>
          <a:xfrm flipV="1">
            <a:off x="5934333" y="3347877"/>
            <a:ext cx="241417" cy="351331"/>
          </a:xfrm>
          <a:prstGeom prst="bentConnector3">
            <a:avLst>
              <a:gd name="adj1" fmla="val 50000"/>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连接符: 肘形 51">
            <a:extLst>
              <a:ext uri="{FF2B5EF4-FFF2-40B4-BE49-F238E27FC236}">
                <a16:creationId xmlns:a16="http://schemas.microsoft.com/office/drawing/2014/main" id="{AA385834-000B-E729-FCEF-CC06AC728CA7}"/>
              </a:ext>
            </a:extLst>
          </p:cNvPr>
          <p:cNvCxnSpPr>
            <a:cxnSpLocks/>
            <a:stCxn id="42" idx="3"/>
            <a:endCxn id="41" idx="1"/>
          </p:cNvCxnSpPr>
          <p:nvPr/>
        </p:nvCxnSpPr>
        <p:spPr>
          <a:xfrm>
            <a:off x="5938183" y="4060830"/>
            <a:ext cx="237567" cy="189497"/>
          </a:xfrm>
          <a:prstGeom prst="bentConnector3">
            <a:avLst>
              <a:gd name="adj1" fmla="val 50000"/>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2D5BCFE4-8803-E511-EC12-4B742322911E}"/>
              </a:ext>
            </a:extLst>
          </p:cNvPr>
          <p:cNvSpPr txBox="1"/>
          <p:nvPr/>
        </p:nvSpPr>
        <p:spPr>
          <a:xfrm>
            <a:off x="5879691" y="3566570"/>
            <a:ext cx="246329" cy="83559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000" kern="1200">
                <a:cs typeface="+mn-ea"/>
                <a:sym typeface="+mn-lt"/>
              </a:rPr>
              <a:t>费用自动入账</a:t>
            </a:r>
            <a:endParaRPr lang="de-DE" sz="1000" kern="1200">
              <a:cs typeface="+mn-ea"/>
              <a:sym typeface="+mn-lt"/>
            </a:endParaRPr>
          </a:p>
        </p:txBody>
      </p:sp>
      <p:cxnSp>
        <p:nvCxnSpPr>
          <p:cNvPr id="54" name="连接符: 肘形 53">
            <a:extLst>
              <a:ext uri="{FF2B5EF4-FFF2-40B4-BE49-F238E27FC236}">
                <a16:creationId xmlns:a16="http://schemas.microsoft.com/office/drawing/2014/main" id="{93FADBE7-06FA-009E-FC60-395E2E2631A7}"/>
              </a:ext>
            </a:extLst>
          </p:cNvPr>
          <p:cNvCxnSpPr>
            <a:cxnSpLocks/>
            <a:stCxn id="39" idx="2"/>
            <a:endCxn id="40" idx="0"/>
          </p:cNvCxnSpPr>
          <p:nvPr/>
        </p:nvCxnSpPr>
        <p:spPr>
          <a:xfrm rot="5400000">
            <a:off x="6548683" y="3573489"/>
            <a:ext cx="131407" cy="12700"/>
          </a:xfrm>
          <a:prstGeom prst="bentConnector3">
            <a:avLst>
              <a:gd name="adj1" fmla="val 50000"/>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8">
            <a:extLst>
              <a:ext uri="{FF2B5EF4-FFF2-40B4-BE49-F238E27FC236}">
                <a16:creationId xmlns:a16="http://schemas.microsoft.com/office/drawing/2014/main" id="{9CC7BCC3-F201-A0E5-D0C1-4525107E426E}"/>
              </a:ext>
            </a:extLst>
          </p:cNvPr>
          <p:cNvSpPr txBox="1"/>
          <p:nvPr/>
        </p:nvSpPr>
        <p:spPr>
          <a:xfrm>
            <a:off x="966713" y="723591"/>
            <a:ext cx="9669635" cy="307777"/>
          </a:xfrm>
          <a:prstGeom prst="rect">
            <a:avLst/>
          </a:prstGeom>
          <a:noFill/>
        </p:spPr>
        <p:txBody>
          <a:bodyPr wrap="none" lIns="91440" tIns="45720" rIns="91440" bIns="45720" rtlCol="0" anchor="t">
            <a:spAutoFit/>
          </a:bodyPr>
          <a:lstStyle/>
          <a:p>
            <a:r>
              <a:rPr lang="zh-CN" altLang="en-US" sz="1400" dirty="0">
                <a:cs typeface="+mn-ea"/>
                <a:sym typeface="+mn-lt"/>
              </a:rPr>
              <a:t>实施范围：针对在</a:t>
            </a:r>
            <a:r>
              <a:rPr lang="en-US" altLang="zh-CN" sz="1400" dirty="0">
                <a:cs typeface="+mn-ea"/>
                <a:sym typeface="+mn-lt"/>
              </a:rPr>
              <a:t>MPM</a:t>
            </a:r>
            <a:r>
              <a:rPr lang="zh-CN" altLang="en-US" sz="1400" dirty="0">
                <a:cs typeface="+mn-ea"/>
                <a:sym typeface="+mn-lt"/>
              </a:rPr>
              <a:t>立项的推广费业务，包括</a:t>
            </a:r>
            <a:r>
              <a:rPr lang="en-US" altLang="zh-CN" sz="1400" dirty="0">
                <a:cs typeface="+mn-ea"/>
                <a:sym typeface="+mn-lt"/>
              </a:rPr>
              <a:t>CBG</a:t>
            </a:r>
            <a:r>
              <a:rPr lang="zh-CN" altLang="en-US" sz="1400" dirty="0">
                <a:cs typeface="+mn-ea"/>
                <a:sym typeface="+mn-lt"/>
              </a:rPr>
              <a:t>、</a:t>
            </a:r>
            <a:r>
              <a:rPr lang="en-US" altLang="zh-CN" sz="1400" dirty="0">
                <a:cs typeface="+mn-ea"/>
                <a:sym typeface="+mn-lt"/>
              </a:rPr>
              <a:t>OBG(</a:t>
            </a:r>
            <a:r>
              <a:rPr lang="zh-CN" altLang="en-US" sz="1400" dirty="0">
                <a:cs typeface="+mn-ea"/>
                <a:sym typeface="+mn-lt"/>
              </a:rPr>
              <a:t>全球市场中心统管的项目）；在</a:t>
            </a:r>
            <a:r>
              <a:rPr lang="en-US" altLang="zh-CN" sz="1400" dirty="0">
                <a:cs typeface="+mn-ea"/>
                <a:sym typeface="+mn-lt"/>
              </a:rPr>
              <a:t>OA</a:t>
            </a:r>
            <a:r>
              <a:rPr lang="zh-CN" altLang="en-US" sz="1400" dirty="0">
                <a:cs typeface="+mn-ea"/>
                <a:sym typeface="+mn-lt"/>
              </a:rPr>
              <a:t>立项的项目暂不做改造。</a:t>
            </a:r>
            <a:endParaRPr lang="en-US" altLang="zh-CN" sz="1400" dirty="0">
              <a:cs typeface="+mn-ea"/>
              <a:sym typeface="+mn-lt"/>
            </a:endParaRPr>
          </a:p>
        </p:txBody>
      </p:sp>
      <p:sp>
        <p:nvSpPr>
          <p:cNvPr id="56" name="Rectangle 77">
            <a:extLst>
              <a:ext uri="{FF2B5EF4-FFF2-40B4-BE49-F238E27FC236}">
                <a16:creationId xmlns:a16="http://schemas.microsoft.com/office/drawing/2014/main" id="{ABF353C5-7D24-D4E1-37F7-70C3C4E5AAB3}"/>
              </a:ext>
            </a:extLst>
          </p:cNvPr>
          <p:cNvSpPr/>
          <p:nvPr/>
        </p:nvSpPr>
        <p:spPr>
          <a:xfrm>
            <a:off x="1755981" y="1860102"/>
            <a:ext cx="6682341" cy="3779656"/>
          </a:xfrm>
          <a:prstGeom prst="rect">
            <a:avLst/>
          </a:prstGeom>
          <a:noFill/>
          <a:ln w="19050">
            <a:solidFill>
              <a:srgbClr val="007F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cs typeface="+mn-ea"/>
              <a:sym typeface="+mn-lt"/>
            </a:endParaRPr>
          </a:p>
        </p:txBody>
      </p:sp>
      <p:sp>
        <p:nvSpPr>
          <p:cNvPr id="57" name="文本框 56">
            <a:extLst>
              <a:ext uri="{FF2B5EF4-FFF2-40B4-BE49-F238E27FC236}">
                <a16:creationId xmlns:a16="http://schemas.microsoft.com/office/drawing/2014/main" id="{325D2E89-F54F-E542-286E-20978658EF48}"/>
              </a:ext>
            </a:extLst>
          </p:cNvPr>
          <p:cNvSpPr txBox="1"/>
          <p:nvPr/>
        </p:nvSpPr>
        <p:spPr>
          <a:xfrm>
            <a:off x="1809652" y="4926592"/>
            <a:ext cx="5243048" cy="4082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defTabSz="600075">
              <a:lnSpc>
                <a:spcPct val="90000"/>
              </a:lnSpc>
              <a:spcBef>
                <a:spcPct val="0"/>
              </a:spcBef>
              <a:spcAft>
                <a:spcPct val="35000"/>
              </a:spcAft>
              <a:buNone/>
            </a:pPr>
            <a:r>
              <a:rPr lang="zh-CN" altLang="en-US" sz="1200">
                <a:cs typeface="+mn-ea"/>
                <a:sym typeface="+mn-lt"/>
              </a:rPr>
              <a:t>短期内保留现有系统功能，不进行系统改造。</a:t>
            </a:r>
            <a:endParaRPr lang="de-DE" sz="1200" kern="1200">
              <a:cs typeface="+mn-ea"/>
              <a:sym typeface="+mn-lt"/>
            </a:endParaRPr>
          </a:p>
        </p:txBody>
      </p:sp>
      <p:sp>
        <p:nvSpPr>
          <p:cNvPr id="58" name="椭圆 57">
            <a:extLst>
              <a:ext uri="{FF2B5EF4-FFF2-40B4-BE49-F238E27FC236}">
                <a16:creationId xmlns:a16="http://schemas.microsoft.com/office/drawing/2014/main" id="{B3CF070A-CB2E-5E08-08D0-FD55FA97DDD0}"/>
              </a:ext>
            </a:extLst>
          </p:cNvPr>
          <p:cNvSpPr/>
          <p:nvPr/>
        </p:nvSpPr>
        <p:spPr>
          <a:xfrm>
            <a:off x="8754974" y="1578250"/>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1</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59" name="椭圆 58">
            <a:extLst>
              <a:ext uri="{FF2B5EF4-FFF2-40B4-BE49-F238E27FC236}">
                <a16:creationId xmlns:a16="http://schemas.microsoft.com/office/drawing/2014/main" id="{B01047E5-E2E7-CB12-3D67-C71782725612}"/>
              </a:ext>
            </a:extLst>
          </p:cNvPr>
          <p:cNvSpPr/>
          <p:nvPr/>
        </p:nvSpPr>
        <p:spPr>
          <a:xfrm>
            <a:off x="8745748" y="2700585"/>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2</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60" name="文本框 59">
            <a:extLst>
              <a:ext uri="{FF2B5EF4-FFF2-40B4-BE49-F238E27FC236}">
                <a16:creationId xmlns:a16="http://schemas.microsoft.com/office/drawing/2014/main" id="{9C2749A0-3CA0-2584-1510-B70E00790495}"/>
              </a:ext>
            </a:extLst>
          </p:cNvPr>
          <p:cNvSpPr txBox="1"/>
          <p:nvPr/>
        </p:nvSpPr>
        <p:spPr>
          <a:xfrm>
            <a:off x="8961866" y="1552736"/>
            <a:ext cx="1569660" cy="276999"/>
          </a:xfrm>
          <a:prstGeom prst="rect">
            <a:avLst/>
          </a:prstGeom>
          <a:noFill/>
        </p:spPr>
        <p:txBody>
          <a:bodyPr wrap="none" rtlCol="0">
            <a:spAutoFit/>
          </a:bodyPr>
          <a:lstStyle/>
          <a:p>
            <a:r>
              <a:rPr lang="zh-CN" altLang="en-US" sz="1200" b="1">
                <a:cs typeface="+mn-ea"/>
                <a:sym typeface="+mn-lt"/>
              </a:rPr>
              <a:t>同步推广项目主数据</a:t>
            </a:r>
          </a:p>
        </p:txBody>
      </p:sp>
      <p:sp>
        <p:nvSpPr>
          <p:cNvPr id="61" name="文本框 60">
            <a:extLst>
              <a:ext uri="{FF2B5EF4-FFF2-40B4-BE49-F238E27FC236}">
                <a16:creationId xmlns:a16="http://schemas.microsoft.com/office/drawing/2014/main" id="{C6437264-58C4-3FF5-0F88-61B8DA659BE0}"/>
              </a:ext>
            </a:extLst>
          </p:cNvPr>
          <p:cNvSpPr txBox="1"/>
          <p:nvPr/>
        </p:nvSpPr>
        <p:spPr>
          <a:xfrm>
            <a:off x="8960963" y="1805682"/>
            <a:ext cx="2737583" cy="830997"/>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a:cs typeface="+mn-ea"/>
                <a:sym typeface="+mn-lt"/>
              </a:rPr>
              <a:t>将</a:t>
            </a:r>
            <a:r>
              <a:rPr lang="en-US" altLang="zh-CN" sz="1200">
                <a:cs typeface="+mn-ea"/>
                <a:sym typeface="+mn-lt"/>
              </a:rPr>
              <a:t>MPM</a:t>
            </a:r>
            <a:r>
              <a:rPr lang="zh-CN" altLang="en-US" sz="1200">
                <a:cs typeface="+mn-ea"/>
                <a:sym typeface="+mn-lt"/>
              </a:rPr>
              <a:t>系统的项目主数据同步到</a:t>
            </a:r>
            <a:r>
              <a:rPr lang="en-US" altLang="zh-CN" sz="1200">
                <a:cs typeface="+mn-ea"/>
                <a:sym typeface="+mn-lt"/>
              </a:rPr>
              <a:t>SAP</a:t>
            </a:r>
            <a:r>
              <a:rPr lang="zh-CN" altLang="en-US" sz="1200">
                <a:cs typeface="+mn-ea"/>
                <a:sym typeface="+mn-lt"/>
              </a:rPr>
              <a:t>，并在</a:t>
            </a:r>
            <a:r>
              <a:rPr lang="en-US" altLang="zh-CN" sz="1200">
                <a:cs typeface="+mn-ea"/>
                <a:sym typeface="+mn-lt"/>
              </a:rPr>
              <a:t>SAP</a:t>
            </a:r>
            <a:r>
              <a:rPr lang="zh-CN" altLang="en-US" sz="1200">
                <a:cs typeface="+mn-ea"/>
                <a:sym typeface="+mn-lt"/>
              </a:rPr>
              <a:t>系统创建</a:t>
            </a:r>
            <a:r>
              <a:rPr lang="en-US" altLang="zh-CN" sz="1200">
                <a:cs typeface="+mn-ea"/>
                <a:sym typeface="+mn-lt"/>
              </a:rPr>
              <a:t>WBS</a:t>
            </a:r>
            <a:r>
              <a:rPr lang="zh-CN" altLang="en-US" sz="1200">
                <a:cs typeface="+mn-ea"/>
                <a:sym typeface="+mn-lt"/>
              </a:rPr>
              <a:t>元素承接项目主数据，同时将</a:t>
            </a:r>
            <a:r>
              <a:rPr lang="en-US" altLang="zh-CN" sz="1200">
                <a:cs typeface="+mn-ea"/>
                <a:sym typeface="+mn-lt"/>
              </a:rPr>
              <a:t>SAP</a:t>
            </a:r>
            <a:r>
              <a:rPr lang="zh-CN" altLang="en-US" sz="1200">
                <a:cs typeface="+mn-ea"/>
                <a:sym typeface="+mn-lt"/>
              </a:rPr>
              <a:t>系统</a:t>
            </a:r>
            <a:r>
              <a:rPr lang="en-US" altLang="zh-CN" sz="1200">
                <a:cs typeface="+mn-ea"/>
                <a:sym typeface="+mn-lt"/>
              </a:rPr>
              <a:t>WBS</a:t>
            </a:r>
            <a:r>
              <a:rPr lang="zh-CN" altLang="en-US" sz="1200">
                <a:cs typeface="+mn-ea"/>
                <a:sym typeface="+mn-lt"/>
              </a:rPr>
              <a:t>元素推送到</a:t>
            </a:r>
            <a:r>
              <a:rPr lang="en-US" altLang="zh-CN" sz="1200">
                <a:cs typeface="+mn-ea"/>
                <a:sym typeface="+mn-lt"/>
              </a:rPr>
              <a:t>FSSC</a:t>
            </a:r>
          </a:p>
        </p:txBody>
      </p:sp>
      <p:sp>
        <p:nvSpPr>
          <p:cNvPr id="62" name="文本框 61">
            <a:extLst>
              <a:ext uri="{FF2B5EF4-FFF2-40B4-BE49-F238E27FC236}">
                <a16:creationId xmlns:a16="http://schemas.microsoft.com/office/drawing/2014/main" id="{EB1F0E54-AFE0-D760-CF92-09CDF2B23A67}"/>
              </a:ext>
            </a:extLst>
          </p:cNvPr>
          <p:cNvSpPr txBox="1"/>
          <p:nvPr/>
        </p:nvSpPr>
        <p:spPr>
          <a:xfrm>
            <a:off x="8950637" y="4135042"/>
            <a:ext cx="2339102" cy="276999"/>
          </a:xfrm>
          <a:prstGeom prst="rect">
            <a:avLst/>
          </a:prstGeom>
          <a:noFill/>
        </p:spPr>
        <p:txBody>
          <a:bodyPr wrap="none" rtlCol="0">
            <a:spAutoFit/>
          </a:bodyPr>
          <a:lstStyle/>
          <a:p>
            <a:r>
              <a:rPr lang="zh-CN" altLang="en-US" sz="1200" b="1">
                <a:cs typeface="+mn-ea"/>
                <a:sym typeface="+mn-lt"/>
              </a:rPr>
              <a:t>集成多维度费用计提及费用报销</a:t>
            </a:r>
          </a:p>
        </p:txBody>
      </p:sp>
      <p:sp>
        <p:nvSpPr>
          <p:cNvPr id="63" name="文本框 62">
            <a:extLst>
              <a:ext uri="{FF2B5EF4-FFF2-40B4-BE49-F238E27FC236}">
                <a16:creationId xmlns:a16="http://schemas.microsoft.com/office/drawing/2014/main" id="{916BED1C-1927-6880-A662-327673965C4F}"/>
              </a:ext>
            </a:extLst>
          </p:cNvPr>
          <p:cNvSpPr txBox="1"/>
          <p:nvPr/>
        </p:nvSpPr>
        <p:spPr>
          <a:xfrm>
            <a:off x="8950637" y="4456155"/>
            <a:ext cx="2737583" cy="830997"/>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a:cs typeface="+mn-ea"/>
                <a:sym typeface="+mn-lt"/>
              </a:rPr>
              <a:t>将</a:t>
            </a:r>
            <a:r>
              <a:rPr lang="en-US" altLang="zh-CN" sz="1200">
                <a:cs typeface="+mn-ea"/>
                <a:sym typeface="+mn-lt"/>
              </a:rPr>
              <a:t>FSSC</a:t>
            </a:r>
            <a:r>
              <a:rPr lang="zh-CN" altLang="en-US" sz="1200">
                <a:cs typeface="+mn-ea"/>
                <a:sym typeface="+mn-lt"/>
              </a:rPr>
              <a:t>系统的推广费单据同步到</a:t>
            </a:r>
            <a:r>
              <a:rPr lang="en-US" altLang="zh-CN" sz="1200">
                <a:cs typeface="+mn-ea"/>
                <a:sym typeface="+mn-lt"/>
              </a:rPr>
              <a:t>SAP</a:t>
            </a:r>
            <a:r>
              <a:rPr lang="zh-CN" altLang="en-US" sz="1200">
                <a:cs typeface="+mn-ea"/>
                <a:sym typeface="+mn-lt"/>
              </a:rPr>
              <a:t>系统并生成凭证，同步辅助核算到辅助核算项目（</a:t>
            </a:r>
            <a:r>
              <a:rPr lang="en-US" altLang="zh-CN" sz="1200">
                <a:cs typeface="+mn-ea"/>
                <a:sym typeface="+mn-lt"/>
              </a:rPr>
              <a:t>WBS</a:t>
            </a:r>
            <a:r>
              <a:rPr lang="zh-CN" altLang="en-US" sz="1200">
                <a:cs typeface="+mn-ea"/>
                <a:sym typeface="+mn-lt"/>
              </a:rPr>
              <a:t>）、品类、渠道、区域、动因</a:t>
            </a:r>
            <a:endParaRPr lang="en-US" altLang="zh-CN" sz="1200">
              <a:cs typeface="+mn-ea"/>
              <a:sym typeface="+mn-lt"/>
            </a:endParaRPr>
          </a:p>
        </p:txBody>
      </p:sp>
      <p:sp>
        <p:nvSpPr>
          <p:cNvPr id="64" name="椭圆 63">
            <a:extLst>
              <a:ext uri="{FF2B5EF4-FFF2-40B4-BE49-F238E27FC236}">
                <a16:creationId xmlns:a16="http://schemas.microsoft.com/office/drawing/2014/main" id="{24BBA4BB-3956-1F35-2B26-52507261C707}"/>
              </a:ext>
            </a:extLst>
          </p:cNvPr>
          <p:cNvSpPr/>
          <p:nvPr/>
        </p:nvSpPr>
        <p:spPr>
          <a:xfrm>
            <a:off x="3941475" y="3406730"/>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2</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65" name="椭圆 64">
            <a:extLst>
              <a:ext uri="{FF2B5EF4-FFF2-40B4-BE49-F238E27FC236}">
                <a16:creationId xmlns:a16="http://schemas.microsoft.com/office/drawing/2014/main" id="{FA2115B7-7002-7B8D-6AD8-13EE65EBE00E}"/>
              </a:ext>
            </a:extLst>
          </p:cNvPr>
          <p:cNvSpPr/>
          <p:nvPr/>
        </p:nvSpPr>
        <p:spPr>
          <a:xfrm>
            <a:off x="8734637" y="4149219"/>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3</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66" name="文本框 65">
            <a:extLst>
              <a:ext uri="{FF2B5EF4-FFF2-40B4-BE49-F238E27FC236}">
                <a16:creationId xmlns:a16="http://schemas.microsoft.com/office/drawing/2014/main" id="{03E2D7FC-7849-072B-5766-136D79E6C356}"/>
              </a:ext>
            </a:extLst>
          </p:cNvPr>
          <p:cNvSpPr txBox="1"/>
          <p:nvPr/>
        </p:nvSpPr>
        <p:spPr>
          <a:xfrm>
            <a:off x="8960963" y="2679739"/>
            <a:ext cx="1988045" cy="276999"/>
          </a:xfrm>
          <a:prstGeom prst="rect">
            <a:avLst/>
          </a:prstGeom>
          <a:noFill/>
        </p:spPr>
        <p:txBody>
          <a:bodyPr wrap="none" rtlCol="0">
            <a:spAutoFit/>
          </a:bodyPr>
          <a:lstStyle/>
          <a:p>
            <a:r>
              <a:rPr lang="en-US" altLang="zh-CN" sz="1200" b="1">
                <a:cs typeface="+mn-ea"/>
                <a:sym typeface="+mn-lt"/>
              </a:rPr>
              <a:t>FSSC</a:t>
            </a:r>
            <a:r>
              <a:rPr lang="zh-CN" altLang="en-US" sz="1200" b="1">
                <a:cs typeface="+mn-ea"/>
                <a:sym typeface="+mn-lt"/>
              </a:rPr>
              <a:t>多维度费用申请</a:t>
            </a:r>
            <a:r>
              <a:rPr lang="en-US" altLang="zh-CN" sz="1200" b="1">
                <a:cs typeface="+mn-ea"/>
                <a:sym typeface="+mn-lt"/>
              </a:rPr>
              <a:t>/</a:t>
            </a:r>
            <a:r>
              <a:rPr lang="zh-CN" altLang="en-US" sz="1200" b="1">
                <a:cs typeface="+mn-ea"/>
                <a:sym typeface="+mn-lt"/>
              </a:rPr>
              <a:t>报销</a:t>
            </a:r>
          </a:p>
        </p:txBody>
      </p:sp>
      <p:sp>
        <p:nvSpPr>
          <p:cNvPr id="67" name="文本框 66">
            <a:extLst>
              <a:ext uri="{FF2B5EF4-FFF2-40B4-BE49-F238E27FC236}">
                <a16:creationId xmlns:a16="http://schemas.microsoft.com/office/drawing/2014/main" id="{C7D7E3DA-9012-7C98-8523-14D05FEF0908}"/>
              </a:ext>
            </a:extLst>
          </p:cNvPr>
          <p:cNvSpPr txBox="1"/>
          <p:nvPr/>
        </p:nvSpPr>
        <p:spPr>
          <a:xfrm>
            <a:off x="8960963" y="2999904"/>
            <a:ext cx="2737583" cy="1015663"/>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a:cs typeface="+mn-ea"/>
                <a:sym typeface="+mn-lt"/>
              </a:rPr>
              <a:t>在</a:t>
            </a:r>
            <a:r>
              <a:rPr lang="en-US" altLang="zh-CN" sz="1200">
                <a:cs typeface="+mn-ea"/>
                <a:sym typeface="+mn-lt"/>
              </a:rPr>
              <a:t>FSSC</a:t>
            </a:r>
            <a:r>
              <a:rPr lang="zh-CN" altLang="en-US" sz="1200">
                <a:cs typeface="+mn-ea"/>
                <a:sym typeface="+mn-lt"/>
              </a:rPr>
              <a:t>系统提报费用申请单、费用报销单等单据时，需强制指定项目、品类、渠道、区域、动因必输</a:t>
            </a:r>
            <a:endParaRPr lang="en-US" altLang="zh-CN" sz="1200">
              <a:cs typeface="+mn-ea"/>
              <a:sym typeface="+mn-lt"/>
            </a:endParaRPr>
          </a:p>
          <a:p>
            <a:pPr marL="171450" indent="-171450">
              <a:buFont typeface="Wingdings" panose="05000000000000000000" pitchFamily="2" charset="2"/>
              <a:buChar char="ü"/>
            </a:pPr>
            <a:r>
              <a:rPr lang="zh-CN" altLang="en-US" sz="1200">
                <a:cs typeface="+mn-ea"/>
                <a:sym typeface="+mn-lt"/>
              </a:rPr>
              <a:t>对于全球市场中心统管的项目，自动扩充至全量法人公司</a:t>
            </a:r>
            <a:endParaRPr lang="en-US" altLang="zh-CN" sz="1200">
              <a:cs typeface="+mn-ea"/>
              <a:sym typeface="+mn-lt"/>
            </a:endParaRPr>
          </a:p>
        </p:txBody>
      </p:sp>
      <p:sp>
        <p:nvSpPr>
          <p:cNvPr id="68" name="矩形 90">
            <a:extLst>
              <a:ext uri="{FF2B5EF4-FFF2-40B4-BE49-F238E27FC236}">
                <a16:creationId xmlns:a16="http://schemas.microsoft.com/office/drawing/2014/main" id="{E402279F-9730-7B8B-1189-B7079F7A54F3}"/>
              </a:ext>
            </a:extLst>
          </p:cNvPr>
          <p:cNvSpPr/>
          <p:nvPr/>
        </p:nvSpPr>
        <p:spPr>
          <a:xfrm>
            <a:off x="393790" y="5750953"/>
            <a:ext cx="1547609" cy="7857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cs typeface="+mn-ea"/>
                <a:sym typeface="+mn-lt"/>
              </a:rPr>
              <a:t>长期方案</a:t>
            </a:r>
            <a:endParaRPr kumimoji="0" lang="en-US" altLang="zh-CN" sz="1400" b="1" i="0" u="none" strike="noStrike" kern="1200" cap="none" spc="0" normalizeH="0" baseline="0" noProof="0">
              <a:ln>
                <a:noFill/>
              </a:ln>
              <a:solidFill>
                <a:prstClr val="white"/>
              </a:solidFill>
              <a:effectLst/>
              <a:uLnTx/>
              <a:uFillTx/>
              <a:cs typeface="+mn-ea"/>
              <a:sym typeface="+mn-lt"/>
            </a:endParaRPr>
          </a:p>
        </p:txBody>
      </p:sp>
      <p:pic>
        <p:nvPicPr>
          <p:cNvPr id="69" name="Graphic 4">
            <a:extLst>
              <a:ext uri="{FF2B5EF4-FFF2-40B4-BE49-F238E27FC236}">
                <a16:creationId xmlns:a16="http://schemas.microsoft.com/office/drawing/2014/main" id="{8C4B0A45-E253-7760-1103-7518E1EB25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1006" y="5849113"/>
            <a:ext cx="548640" cy="589439"/>
          </a:xfrm>
          <a:prstGeom prst="rect">
            <a:avLst/>
          </a:prstGeom>
        </p:spPr>
      </p:pic>
      <p:sp>
        <p:nvSpPr>
          <p:cNvPr id="70" name="Slide Number Placeholder 1">
            <a:extLst>
              <a:ext uri="{FF2B5EF4-FFF2-40B4-BE49-F238E27FC236}">
                <a16:creationId xmlns:a16="http://schemas.microsoft.com/office/drawing/2014/main" id="{F6D824E8-9083-7974-1979-DD2397F9FEF0}"/>
              </a:ext>
            </a:extLst>
          </p:cNvPr>
          <p:cNvSpPr txBox="1">
            <a:spLocks/>
          </p:cNvSpPr>
          <p:nvPr/>
        </p:nvSpPr>
        <p:spPr>
          <a:xfrm>
            <a:off x="5803430" y="6424571"/>
            <a:ext cx="585140" cy="232752"/>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E292F-1EBE-6D4A-B339-A324D614A372}" type="slidenum">
              <a:rPr kumimoji="1" lang="zh-CN" altLang="en-US" smtClean="0">
                <a:latin typeface="+mn-lt"/>
                <a:ea typeface="+mn-ea"/>
                <a:cs typeface="+mn-ea"/>
                <a:sym typeface="+mn-lt"/>
              </a:rPr>
              <a:pPr/>
              <a:t>6</a:t>
            </a:fld>
            <a:endParaRPr kumimoji="1" lang="zh-CN" altLang="en-US">
              <a:latin typeface="+mn-lt"/>
              <a:ea typeface="+mn-ea"/>
              <a:cs typeface="+mn-ea"/>
              <a:sym typeface="+mn-lt"/>
            </a:endParaRPr>
          </a:p>
        </p:txBody>
      </p:sp>
      <p:sp>
        <p:nvSpPr>
          <p:cNvPr id="71" name="椭圆 70">
            <a:extLst>
              <a:ext uri="{FF2B5EF4-FFF2-40B4-BE49-F238E27FC236}">
                <a16:creationId xmlns:a16="http://schemas.microsoft.com/office/drawing/2014/main" id="{ADF17137-4C1F-AC16-1D2F-389BD487C88F}"/>
              </a:ext>
            </a:extLst>
          </p:cNvPr>
          <p:cNvSpPr/>
          <p:nvPr/>
        </p:nvSpPr>
        <p:spPr>
          <a:xfrm>
            <a:off x="5340039" y="2948568"/>
            <a:ext cx="216000" cy="2171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white"/>
                </a:solidFill>
                <a:effectLst/>
                <a:uLnTx/>
                <a:uFillTx/>
                <a:cs typeface="+mn-ea"/>
                <a:sym typeface="+mn-lt"/>
              </a:rPr>
              <a:t>1</a:t>
            </a:r>
            <a:endParaRPr kumimoji="0" lang="zh-CN" altLang="en-US" sz="1200" b="1" i="0" u="none" strike="noStrike" kern="1200" cap="none" spc="0" normalizeH="0" baseline="0" noProof="0">
              <a:ln>
                <a:noFill/>
              </a:ln>
              <a:solidFill>
                <a:prstClr val="white"/>
              </a:solidFill>
              <a:effectLst/>
              <a:uLnTx/>
              <a:uFillTx/>
              <a:cs typeface="+mn-ea"/>
              <a:sym typeface="+mn-lt"/>
            </a:endParaRPr>
          </a:p>
        </p:txBody>
      </p:sp>
      <p:sp>
        <p:nvSpPr>
          <p:cNvPr id="72" name="文本框 71">
            <a:extLst>
              <a:ext uri="{FF2B5EF4-FFF2-40B4-BE49-F238E27FC236}">
                <a16:creationId xmlns:a16="http://schemas.microsoft.com/office/drawing/2014/main" id="{2AC50A5B-9316-BD16-2FF9-D6CA2D6457E1}"/>
              </a:ext>
            </a:extLst>
          </p:cNvPr>
          <p:cNvSpPr txBox="1"/>
          <p:nvPr/>
        </p:nvSpPr>
        <p:spPr>
          <a:xfrm>
            <a:off x="4414432" y="2918543"/>
            <a:ext cx="2048530" cy="32104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00075">
              <a:lnSpc>
                <a:spcPct val="90000"/>
              </a:lnSpc>
              <a:spcBef>
                <a:spcPct val="0"/>
              </a:spcBef>
              <a:spcAft>
                <a:spcPct val="35000"/>
              </a:spcAft>
              <a:buNone/>
            </a:pPr>
            <a:r>
              <a:rPr lang="zh-CN" altLang="en-US" sz="1000" kern="1200">
                <a:cs typeface="+mn-ea"/>
                <a:sym typeface="+mn-lt"/>
              </a:rPr>
              <a:t>将项目主数</a:t>
            </a:r>
            <a:endParaRPr lang="en-US" altLang="zh-CN" sz="1000" kern="1200">
              <a:cs typeface="+mn-ea"/>
              <a:sym typeface="+mn-lt"/>
            </a:endParaRPr>
          </a:p>
          <a:p>
            <a:pPr marL="0" lvl="0" indent="0" algn="r" defTabSz="600075">
              <a:lnSpc>
                <a:spcPct val="90000"/>
              </a:lnSpc>
              <a:spcBef>
                <a:spcPct val="0"/>
              </a:spcBef>
              <a:spcAft>
                <a:spcPct val="35000"/>
              </a:spcAft>
              <a:buNone/>
            </a:pPr>
            <a:r>
              <a:rPr lang="zh-CN" altLang="en-US" sz="1000" kern="1200">
                <a:cs typeface="+mn-ea"/>
                <a:sym typeface="+mn-lt"/>
              </a:rPr>
              <a:t>据同步至</a:t>
            </a:r>
            <a:r>
              <a:rPr lang="en-US" altLang="zh-CN" sz="1000" kern="1200">
                <a:cs typeface="+mn-ea"/>
                <a:sym typeface="+mn-lt"/>
              </a:rPr>
              <a:t>FSSC</a:t>
            </a:r>
            <a:endParaRPr lang="de-DE" sz="1000" kern="1200">
              <a:cs typeface="+mn-ea"/>
              <a:sym typeface="+mn-lt"/>
            </a:endParaRPr>
          </a:p>
        </p:txBody>
      </p:sp>
      <p:sp>
        <p:nvSpPr>
          <p:cNvPr id="73" name="직사각형 170">
            <a:extLst>
              <a:ext uri="{FF2B5EF4-FFF2-40B4-BE49-F238E27FC236}">
                <a16:creationId xmlns:a16="http://schemas.microsoft.com/office/drawing/2014/main" id="{60238425-70C7-C4E9-0135-B2F255D09DB2}"/>
              </a:ext>
            </a:extLst>
          </p:cNvPr>
          <p:cNvSpPr/>
          <p:nvPr/>
        </p:nvSpPr>
        <p:spPr bwMode="auto">
          <a:xfrm>
            <a:off x="5061087" y="4282464"/>
            <a:ext cx="877271" cy="319818"/>
          </a:xfrm>
          <a:prstGeom prst="rect">
            <a:avLst/>
          </a:prstGeom>
          <a:solidFill>
            <a:srgbClr val="7C9CD6"/>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a:ln>
                  <a:noFill/>
                </a:ln>
                <a:solidFill>
                  <a:srgbClr val="FFFFFF"/>
                </a:solidFill>
                <a:effectLst/>
                <a:uLnTx/>
                <a:uFillTx/>
                <a:cs typeface="+mn-ea"/>
                <a:sym typeface="+mn-lt"/>
              </a:rPr>
              <a:t>….</a:t>
            </a:r>
            <a:r>
              <a:rPr lang="zh-CN" altLang="en-US" sz="1100" b="1" kern="0">
                <a:solidFill>
                  <a:srgbClr val="FFFFFF"/>
                </a:solidFill>
                <a:cs typeface="+mn-ea"/>
                <a:sym typeface="+mn-lt"/>
              </a:rPr>
              <a:t>其他推广费单据</a:t>
            </a:r>
            <a:endParaRPr kumimoji="0" lang="zh-CN" altLang="en-US" sz="1100" b="1" i="0" u="none" strike="noStrike" kern="0" cap="none" spc="0" normalizeH="0" baseline="0" noProof="0">
              <a:ln>
                <a:noFill/>
              </a:ln>
              <a:solidFill>
                <a:srgbClr val="FFFFFF"/>
              </a:solidFill>
              <a:effectLst/>
              <a:uLnTx/>
              <a:uFillTx/>
              <a:cs typeface="+mn-ea"/>
              <a:sym typeface="+mn-lt"/>
            </a:endParaRPr>
          </a:p>
        </p:txBody>
      </p:sp>
    </p:spTree>
    <p:extLst>
      <p:ext uri="{BB962C8B-B14F-4D97-AF65-F5344CB8AC3E}">
        <p14:creationId xmlns:p14="http://schemas.microsoft.com/office/powerpoint/2010/main" val="248398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主标题为方正兰亭 , 最大30pt">
            <a:extLst>
              <a:ext uri="{FF2B5EF4-FFF2-40B4-BE49-F238E27FC236}">
                <a16:creationId xmlns:a16="http://schemas.microsoft.com/office/drawing/2014/main" id="{BB22DEFA-61CB-4A55-AA59-B926BC0CA5F5}"/>
              </a:ext>
            </a:extLst>
          </p:cNvPr>
          <p:cNvSpPr txBox="1"/>
          <p:nvPr/>
        </p:nvSpPr>
        <p:spPr>
          <a:xfrm>
            <a:off x="1123472" y="195099"/>
            <a:ext cx="4629472"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项目方案与实施计划（财务需求方案）</a:t>
            </a:r>
            <a:endParaRPr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pic>
        <p:nvPicPr>
          <p:cNvPr id="31" name="图片 30" descr="文本&#10;&#10;描述已自动生成">
            <a:extLst>
              <a:ext uri="{FF2B5EF4-FFF2-40B4-BE49-F238E27FC236}">
                <a16:creationId xmlns:a16="http://schemas.microsoft.com/office/drawing/2014/main" id="{66AF3B77-CFEB-259A-36B6-32E9058976AE}"/>
              </a:ext>
            </a:extLst>
          </p:cNvPr>
          <p:cNvPicPr>
            <a:picLocks noChangeAspect="1"/>
          </p:cNvPicPr>
          <p:nvPr/>
        </p:nvPicPr>
        <p:blipFill rotWithShape="1">
          <a:blip r:embed="rId3"/>
          <a:srcRect l="3513" t="6490" r="1602" b="987"/>
          <a:stretch/>
        </p:blipFill>
        <p:spPr>
          <a:xfrm>
            <a:off x="869003" y="1173805"/>
            <a:ext cx="9987065" cy="5103778"/>
          </a:xfrm>
          <a:prstGeom prst="rect">
            <a:avLst/>
          </a:prstGeom>
        </p:spPr>
      </p:pic>
    </p:spTree>
    <p:extLst>
      <p:ext uri="{BB962C8B-B14F-4D97-AF65-F5344CB8AC3E}">
        <p14:creationId xmlns:p14="http://schemas.microsoft.com/office/powerpoint/2010/main" val="24074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幻灯片编号占位符 1">
            <a:extLst>
              <a:ext uri="{FF2B5EF4-FFF2-40B4-BE49-F238E27FC236}">
                <a16:creationId xmlns:a16="http://schemas.microsoft.com/office/drawing/2014/main" id="{8C3FE724-48D3-4459-B7BE-09DB5C12EEF3}"/>
              </a:ext>
            </a:extLst>
          </p:cNvPr>
          <p:cNvSpPr>
            <a:spLocks noGrp="1"/>
          </p:cNvSpPr>
          <p:nvPr>
            <p:ph type="sldNum" sz="quarter" idx="12"/>
          </p:nvPr>
        </p:nvSpPr>
        <p:spPr>
          <a:xfrm>
            <a:off x="8942228" y="6356350"/>
            <a:ext cx="2743200" cy="365125"/>
          </a:xfrm>
        </p:spPr>
        <p:txBody>
          <a:bodyPr/>
          <a:lstStyle/>
          <a:p>
            <a:fld id="{2BFE292F-1EBE-6D4A-B339-A324D614A372}" type="slidenum">
              <a:rPr kumimoji="1" lang="zh-CN" altLang="en-US" smtClean="0"/>
              <a:t>8</a:t>
            </a:fld>
            <a:endParaRPr kumimoji="1" lang="zh-CN" altLang="en-US" dirty="0"/>
          </a:p>
        </p:txBody>
      </p:sp>
      <p:sp>
        <p:nvSpPr>
          <p:cNvPr id="79" name="主标题为方正兰亭 , 最大30pt">
            <a:extLst>
              <a:ext uri="{FF2B5EF4-FFF2-40B4-BE49-F238E27FC236}">
                <a16:creationId xmlns:a16="http://schemas.microsoft.com/office/drawing/2014/main" id="{F28ED1E0-0882-422C-A102-FF9A16C27F2F}"/>
              </a:ext>
            </a:extLst>
          </p:cNvPr>
          <p:cNvSpPr txBox="1"/>
          <p:nvPr/>
        </p:nvSpPr>
        <p:spPr>
          <a:xfrm>
            <a:off x="1123472" y="195099"/>
            <a:ext cx="4629472" cy="374461"/>
          </a:xfrm>
          <a:prstGeom prst="rect">
            <a:avLst/>
          </a:prstGeom>
          <a:ln w="12700">
            <a:miter lim="400000"/>
          </a:ln>
        </p:spPr>
        <p:txBody>
          <a:bodyPr wrap="none" lIns="25400" tIns="25400" rIns="25400" bIns="25400" anchor="ctr">
            <a:spAutoFit/>
          </a:bodyPr>
          <a:lstStyle/>
          <a:p>
            <a:pPr defTabSz="205740">
              <a:defRPr sz="6000">
                <a:solidFill>
                  <a:srgbClr val="5E5E5E"/>
                </a:solidFill>
                <a:latin typeface="Helvetica"/>
                <a:ea typeface="Helvetica"/>
                <a:cs typeface="Helvetica"/>
                <a:sym typeface="Helvetica"/>
              </a:defRPr>
            </a:pPr>
            <a:r>
              <a:rPr lang="zh-CN" altLang="en-US"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rPr>
              <a:t>项目方案与实施计划（运营管理方案）</a:t>
            </a:r>
            <a:endParaRPr sz="2100" dirty="0">
              <a:solidFill>
                <a:srgbClr val="FF0000"/>
              </a:solidFill>
              <a:latin typeface="Microsoft YaHei" panose="020B0503020204020204" pitchFamily="34" charset="-122"/>
              <a:ea typeface="Microsoft YaHei" panose="020B0503020204020204" pitchFamily="34" charset="-122"/>
              <a:cs typeface="FZLanTingHei-M-GBK" panose="02000000000000000000" pitchFamily="2" charset="-122"/>
            </a:endParaRPr>
          </a:p>
        </p:txBody>
      </p:sp>
      <p:sp>
        <p:nvSpPr>
          <p:cNvPr id="4" name="文本框 3">
            <a:extLst>
              <a:ext uri="{FF2B5EF4-FFF2-40B4-BE49-F238E27FC236}">
                <a16:creationId xmlns:a16="http://schemas.microsoft.com/office/drawing/2014/main" id="{E734C870-7773-5B67-DD1B-C4A9E5B6D71C}"/>
              </a:ext>
            </a:extLst>
          </p:cNvPr>
          <p:cNvSpPr txBox="1"/>
          <p:nvPr/>
        </p:nvSpPr>
        <p:spPr>
          <a:xfrm>
            <a:off x="298546" y="1292381"/>
            <a:ext cx="2921732" cy="1161985"/>
          </a:xfrm>
          <a:prstGeom prst="rect">
            <a:avLst/>
          </a:prstGeom>
          <a:noFill/>
        </p:spPr>
        <p:txBody>
          <a:bodyPr wrap="square">
            <a:spAutoFit/>
          </a:bodyPr>
          <a:lstStyle/>
          <a:p>
            <a:r>
              <a:rPr lang="zh-CN" altLang="en-US" sz="1200" b="1" dirty="0">
                <a:effectLst/>
                <a:ea typeface="等线" panose="02010600030101010101" pitchFamily="2" charset="-122"/>
                <a:cs typeface="Times New Roman" panose="02020603050405020304" pitchFamily="18" charset="0"/>
              </a:rPr>
              <a:t>一、目标及达成情况：</a:t>
            </a:r>
            <a:endParaRPr lang="en-US" altLang="zh-CN" sz="1200" b="1" dirty="0">
              <a:effectLst/>
              <a:ea typeface="等线" panose="02010600030101010101" pitchFamily="2" charset="-122"/>
              <a:cs typeface="Times New Roman" panose="02020603050405020304" pitchFamily="18" charset="0"/>
            </a:endParaRPr>
          </a:p>
          <a:p>
            <a:r>
              <a:rPr lang="zh-CN" altLang="zh-CN" sz="1200" b="1" dirty="0">
                <a:effectLst/>
                <a:ea typeface="等线" panose="02010600030101010101" pitchFamily="2" charset="-122"/>
                <a:cs typeface="Times New Roman" panose="02020603050405020304" pitchFamily="18" charset="0"/>
              </a:rPr>
              <a:t>实现品牌基金项目</a:t>
            </a:r>
            <a:r>
              <a:rPr lang="en-US" altLang="zh-CN" sz="1200" b="1" dirty="0">
                <a:effectLst/>
                <a:ea typeface="等线" panose="02010600030101010101" pitchFamily="2" charset="-122"/>
                <a:cs typeface="Times New Roman" panose="02020603050405020304" pitchFamily="18" charset="0"/>
              </a:rPr>
              <a:t>100%</a:t>
            </a:r>
            <a:r>
              <a:rPr lang="zh-CN" altLang="zh-CN" sz="1200" b="1" dirty="0">
                <a:effectLst/>
                <a:ea typeface="等线" panose="02010600030101010101" pitchFamily="2" charset="-122"/>
                <a:cs typeface="Times New Roman" panose="02020603050405020304" pitchFamily="18" charset="0"/>
              </a:rPr>
              <a:t>上线系统、推广费项目</a:t>
            </a:r>
            <a:r>
              <a:rPr lang="en-US" altLang="zh-CN" sz="1200" b="1" dirty="0">
                <a:effectLst/>
                <a:ea typeface="等线" panose="02010600030101010101" pitchFamily="2" charset="-122"/>
                <a:cs typeface="Times New Roman" panose="02020603050405020304" pitchFamily="18" charset="0"/>
              </a:rPr>
              <a:t>100%</a:t>
            </a:r>
            <a:r>
              <a:rPr lang="zh-CN" altLang="zh-CN" sz="1200" b="1" dirty="0">
                <a:effectLst/>
                <a:ea typeface="等线" panose="02010600030101010101" pitchFamily="2" charset="-122"/>
                <a:cs typeface="Times New Roman" panose="02020603050405020304" pitchFamily="18" charset="0"/>
              </a:rPr>
              <a:t>上线系统（以年初提报的预算项目清单为准）</a:t>
            </a:r>
            <a:r>
              <a:rPr lang="zh-CN" altLang="en-US" sz="1200" b="1" dirty="0">
                <a:effectLst/>
                <a:ea typeface="等线" panose="02010600030101010101" pitchFamily="2" charset="-122"/>
                <a:cs typeface="Times New Roman" panose="02020603050405020304" pitchFamily="18" charset="0"/>
              </a:rPr>
              <a:t>。</a:t>
            </a:r>
            <a:endParaRPr lang="en-US" altLang="zh-CN" sz="1200" b="1" dirty="0">
              <a:effectLst/>
              <a:ea typeface="等线" panose="02010600030101010101" pitchFamily="2" charset="-122"/>
              <a:cs typeface="Times New Roman" panose="02020603050405020304" pitchFamily="18" charset="0"/>
            </a:endParaRPr>
          </a:p>
          <a:p>
            <a:pPr>
              <a:lnSpc>
                <a:spcPts val="1200"/>
              </a:lnSpc>
            </a:pPr>
            <a:r>
              <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rPr>
              <a:t>品牌基金项目达成率</a:t>
            </a:r>
            <a:r>
              <a:rPr lang="en-US" altLang="zh-CN" sz="1050" kern="100" dirty="0">
                <a:effectLst/>
                <a:latin typeface="等线" panose="02010600030101010101" pitchFamily="2" charset="-122"/>
                <a:ea typeface="等线" panose="02010600030101010101" pitchFamily="2" charset="-122"/>
                <a:cs typeface="Times New Roman" panose="02020603050405020304" pitchFamily="18" charset="0"/>
              </a:rPr>
              <a:t>11.76%</a:t>
            </a:r>
            <a:r>
              <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rPr>
              <a:t>、推广费项目达成率</a:t>
            </a:r>
            <a:r>
              <a:rPr lang="en-US" altLang="zh-CN" sz="1050" kern="100" dirty="0">
                <a:effectLst/>
                <a:latin typeface="等线" panose="02010600030101010101" pitchFamily="2" charset="-122"/>
                <a:ea typeface="等线" panose="02010600030101010101" pitchFamily="2" charset="-122"/>
                <a:cs typeface="Times New Roman" panose="02020603050405020304" pitchFamily="18" charset="0"/>
              </a:rPr>
              <a:t>4.96%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pic>
        <p:nvPicPr>
          <p:cNvPr id="6" name="table" descr="图片包含 表格&#10;&#10;描述已自动生成">
            <a:extLst>
              <a:ext uri="{FF2B5EF4-FFF2-40B4-BE49-F238E27FC236}">
                <a16:creationId xmlns:a16="http://schemas.microsoft.com/office/drawing/2014/main" id="{5FC584A4-F3A3-2921-23AB-F026D8700CC1}"/>
              </a:ext>
            </a:extLst>
          </p:cNvPr>
          <p:cNvPicPr>
            <a:picLocks noChangeAspect="1"/>
          </p:cNvPicPr>
          <p:nvPr/>
        </p:nvPicPr>
        <p:blipFill>
          <a:blip r:embed="rId2"/>
          <a:stretch>
            <a:fillRect/>
          </a:stretch>
        </p:blipFill>
        <p:spPr>
          <a:xfrm>
            <a:off x="298546" y="2392018"/>
            <a:ext cx="2687288" cy="1271819"/>
          </a:xfrm>
          <a:prstGeom prst="rect">
            <a:avLst/>
          </a:prstGeom>
        </p:spPr>
      </p:pic>
      <p:pic>
        <p:nvPicPr>
          <p:cNvPr id="14" name="table" descr="表格&#10;&#10;描述已自动生成">
            <a:extLst>
              <a:ext uri="{FF2B5EF4-FFF2-40B4-BE49-F238E27FC236}">
                <a16:creationId xmlns:a16="http://schemas.microsoft.com/office/drawing/2014/main" id="{812B4129-43DA-429B-FB67-05A413B1038C}"/>
              </a:ext>
            </a:extLst>
          </p:cNvPr>
          <p:cNvPicPr>
            <a:picLocks noChangeAspect="1"/>
          </p:cNvPicPr>
          <p:nvPr/>
        </p:nvPicPr>
        <p:blipFill>
          <a:blip r:embed="rId3"/>
          <a:stretch>
            <a:fillRect/>
          </a:stretch>
        </p:blipFill>
        <p:spPr>
          <a:xfrm>
            <a:off x="298546" y="3783495"/>
            <a:ext cx="2687288" cy="1271819"/>
          </a:xfrm>
          <a:prstGeom prst="rect">
            <a:avLst/>
          </a:prstGeom>
        </p:spPr>
      </p:pic>
      <p:sp>
        <p:nvSpPr>
          <p:cNvPr id="74" name="文本框 73">
            <a:extLst>
              <a:ext uri="{FF2B5EF4-FFF2-40B4-BE49-F238E27FC236}">
                <a16:creationId xmlns:a16="http://schemas.microsoft.com/office/drawing/2014/main" id="{D94F2D42-12C7-5AC9-4A50-B1C71251B813}"/>
              </a:ext>
            </a:extLst>
          </p:cNvPr>
          <p:cNvSpPr txBox="1"/>
          <p:nvPr/>
        </p:nvSpPr>
        <p:spPr>
          <a:xfrm>
            <a:off x="3289120" y="1295547"/>
            <a:ext cx="2921732" cy="830997"/>
          </a:xfrm>
          <a:prstGeom prst="rect">
            <a:avLst/>
          </a:prstGeom>
          <a:noFill/>
        </p:spPr>
        <p:txBody>
          <a:bodyPr wrap="square">
            <a:spAutoFit/>
          </a:bodyPr>
          <a:lstStyle/>
          <a:p>
            <a:r>
              <a:rPr lang="zh-CN" altLang="en-US" sz="1200" b="1" dirty="0">
                <a:highlight>
                  <a:srgbClr val="FFFFFF"/>
                </a:highlight>
                <a:ea typeface="等线" panose="02010600030101010101" pitchFamily="2" charset="-122"/>
                <a:cs typeface="Times New Roman" panose="02020603050405020304" pitchFamily="18" charset="0"/>
              </a:rPr>
              <a:t>二</a:t>
            </a:r>
            <a:r>
              <a:rPr lang="zh-CN" altLang="en-US" sz="1200" b="1" dirty="0">
                <a:effectLst/>
                <a:highlight>
                  <a:srgbClr val="FFFFFF"/>
                </a:highlight>
                <a:ea typeface="等线" panose="02010600030101010101" pitchFamily="2" charset="-122"/>
                <a:cs typeface="Times New Roman" panose="02020603050405020304" pitchFamily="18" charset="0"/>
              </a:rPr>
              <a:t>、运营规划与进展情况：</a:t>
            </a:r>
            <a:endParaRPr lang="en-US" altLang="zh-CN" sz="1200" b="1" dirty="0">
              <a:effectLst/>
              <a:highlight>
                <a:srgbClr val="FFFFFF"/>
              </a:highlight>
              <a:ea typeface="等线" panose="02010600030101010101" pitchFamily="2" charset="-122"/>
              <a:cs typeface="Times New Roman" panose="02020603050405020304" pitchFamily="18" charset="0"/>
            </a:endParaRPr>
          </a:p>
          <a:p>
            <a:r>
              <a:rPr lang="zh-CN" altLang="en-US" sz="1200" dirty="0">
                <a:effectLst/>
                <a:highlight>
                  <a:srgbClr val="FFFFFF"/>
                </a:highlight>
                <a:ea typeface="等线" panose="02010600030101010101" pitchFamily="2" charset="-122"/>
                <a:cs typeface="Times New Roman" panose="02020603050405020304" pitchFamily="18" charset="0"/>
              </a:rPr>
              <a:t>收集并整理实业各营销组织全年营销项目工作日历，根据营销日历跟踪项目立项进展情况。</a:t>
            </a:r>
            <a:endParaRPr lang="en-US" altLang="zh-CN" sz="1200" dirty="0">
              <a:effectLst/>
              <a:highlight>
                <a:srgbClr val="FFFFFF"/>
              </a:highlight>
              <a:ea typeface="等线" panose="02010600030101010101" pitchFamily="2" charset="-122"/>
              <a:cs typeface="Times New Roman" panose="02020603050405020304" pitchFamily="18" charset="0"/>
            </a:endParaRPr>
          </a:p>
        </p:txBody>
      </p:sp>
      <p:pic>
        <p:nvPicPr>
          <p:cNvPr id="75" name="图片 74">
            <a:extLst>
              <a:ext uri="{FF2B5EF4-FFF2-40B4-BE49-F238E27FC236}">
                <a16:creationId xmlns:a16="http://schemas.microsoft.com/office/drawing/2014/main" id="{CB010E2E-93A9-80EE-1A63-D2F14C1192C4}"/>
              </a:ext>
            </a:extLst>
          </p:cNvPr>
          <p:cNvPicPr>
            <a:picLocks noChangeAspect="1"/>
          </p:cNvPicPr>
          <p:nvPr/>
        </p:nvPicPr>
        <p:blipFill>
          <a:blip r:embed="rId4"/>
          <a:stretch>
            <a:fillRect/>
          </a:stretch>
        </p:blipFill>
        <p:spPr>
          <a:xfrm>
            <a:off x="3289120" y="2392018"/>
            <a:ext cx="2581563" cy="2663296"/>
          </a:xfrm>
          <a:prstGeom prst="rect">
            <a:avLst/>
          </a:prstGeom>
          <a:ln>
            <a:solidFill>
              <a:schemeClr val="tx1"/>
            </a:solidFill>
          </a:ln>
        </p:spPr>
      </p:pic>
      <p:sp>
        <p:nvSpPr>
          <p:cNvPr id="76" name="文本框 75">
            <a:extLst>
              <a:ext uri="{FF2B5EF4-FFF2-40B4-BE49-F238E27FC236}">
                <a16:creationId xmlns:a16="http://schemas.microsoft.com/office/drawing/2014/main" id="{1F1D9705-F1CF-B600-BA6D-762C4BF3789F}"/>
              </a:ext>
            </a:extLst>
          </p:cNvPr>
          <p:cNvSpPr txBox="1"/>
          <p:nvPr/>
        </p:nvSpPr>
        <p:spPr>
          <a:xfrm>
            <a:off x="6279694" y="1292381"/>
            <a:ext cx="2921732" cy="830997"/>
          </a:xfrm>
          <a:prstGeom prst="rect">
            <a:avLst/>
          </a:prstGeom>
          <a:noFill/>
        </p:spPr>
        <p:txBody>
          <a:bodyPr wrap="square">
            <a:spAutoFit/>
          </a:bodyPr>
          <a:lstStyle/>
          <a:p>
            <a:r>
              <a:rPr lang="zh-CN" altLang="en-US" sz="1200" b="1" dirty="0">
                <a:effectLst/>
                <a:ea typeface="等线" panose="02010600030101010101" pitchFamily="2" charset="-122"/>
                <a:cs typeface="Times New Roman" panose="02020603050405020304" pitchFamily="18" charset="0"/>
              </a:rPr>
              <a:t>三、系统功能建设规划与进展情况：</a:t>
            </a:r>
            <a:endParaRPr lang="en-US" altLang="zh-CN" sz="1200" b="1" dirty="0">
              <a:effectLst/>
              <a:ea typeface="等线" panose="02010600030101010101" pitchFamily="2" charset="-122"/>
              <a:cs typeface="Times New Roman" panose="02020603050405020304" pitchFamily="18" charset="0"/>
            </a:endParaRPr>
          </a:p>
          <a:p>
            <a:r>
              <a:rPr lang="zh-CN" altLang="zh-CN" sz="1200" dirty="0">
                <a:ea typeface="等线" panose="02010600030101010101" pitchFamily="2" charset="-122"/>
                <a:cs typeface="Times New Roman" panose="02020603050405020304" pitchFamily="18" charset="0"/>
              </a:rPr>
              <a:t>为了实现重点项目流程应用率</a:t>
            </a:r>
            <a:r>
              <a:rPr lang="en-US" altLang="zh-CN" sz="1200" dirty="0">
                <a:ea typeface="等线" panose="02010600030101010101" pitchFamily="2" charset="-122"/>
                <a:cs typeface="Times New Roman" panose="02020603050405020304" pitchFamily="18" charset="0"/>
              </a:rPr>
              <a:t>100%</a:t>
            </a:r>
            <a:r>
              <a:rPr lang="zh-CN" altLang="zh-CN" sz="1200" dirty="0">
                <a:ea typeface="等线" panose="02010600030101010101" pitchFamily="2" charset="-122"/>
                <a:cs typeface="Times New Roman" panose="02020603050405020304" pitchFamily="18" charset="0"/>
              </a:rPr>
              <a:t>，系统</a:t>
            </a:r>
            <a:r>
              <a:rPr lang="zh-CN" altLang="en-US" sz="1200">
                <a:ea typeface="等线" panose="02010600030101010101" pitchFamily="2" charset="-122"/>
                <a:cs typeface="Times New Roman" panose="02020603050405020304" pitchFamily="18" charset="0"/>
              </a:rPr>
              <a:t>上半年主线任务为</a:t>
            </a:r>
            <a:r>
              <a:rPr lang="zh-CN" altLang="zh-CN" sz="1200" dirty="0">
                <a:ea typeface="等线" panose="02010600030101010101" pitchFamily="2" charset="-122"/>
                <a:cs typeface="Times New Roman" panose="02020603050405020304" pitchFamily="18" charset="0"/>
              </a:rPr>
              <a:t>完善结项管理与费用报销管理相关功能。</a:t>
            </a:r>
            <a:endParaRPr lang="en-US" altLang="zh-CN" sz="1200" dirty="0">
              <a:effectLst/>
              <a:ea typeface="等线" panose="02010600030101010101" pitchFamily="2" charset="-122"/>
              <a:cs typeface="Times New Roman" panose="02020603050405020304" pitchFamily="18" charset="0"/>
            </a:endParaRPr>
          </a:p>
        </p:txBody>
      </p:sp>
      <p:pic>
        <p:nvPicPr>
          <p:cNvPr id="77" name="图片 76">
            <a:extLst>
              <a:ext uri="{FF2B5EF4-FFF2-40B4-BE49-F238E27FC236}">
                <a16:creationId xmlns:a16="http://schemas.microsoft.com/office/drawing/2014/main" id="{F994A0A6-E8E2-24B4-29E0-8FA05341F2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79694" y="2338620"/>
            <a:ext cx="2899242" cy="1606302"/>
          </a:xfrm>
          <a:prstGeom prst="rect">
            <a:avLst/>
          </a:prstGeom>
        </p:spPr>
      </p:pic>
      <p:sp>
        <p:nvSpPr>
          <p:cNvPr id="80" name="文本框 79">
            <a:extLst>
              <a:ext uri="{FF2B5EF4-FFF2-40B4-BE49-F238E27FC236}">
                <a16:creationId xmlns:a16="http://schemas.microsoft.com/office/drawing/2014/main" id="{06016ECD-C0D5-5158-CFA2-8BB3D138D3EC}"/>
              </a:ext>
            </a:extLst>
          </p:cNvPr>
          <p:cNvSpPr txBox="1"/>
          <p:nvPr/>
        </p:nvSpPr>
        <p:spPr>
          <a:xfrm>
            <a:off x="9270268" y="1292381"/>
            <a:ext cx="2921732" cy="276999"/>
          </a:xfrm>
          <a:prstGeom prst="rect">
            <a:avLst/>
          </a:prstGeom>
          <a:noFill/>
        </p:spPr>
        <p:txBody>
          <a:bodyPr wrap="square">
            <a:spAutoFit/>
          </a:bodyPr>
          <a:lstStyle/>
          <a:p>
            <a:r>
              <a:rPr lang="zh-CN" altLang="en-US" sz="1200" b="1" dirty="0">
                <a:effectLst/>
                <a:ea typeface="等线" panose="02010600030101010101" pitchFamily="2" charset="-122"/>
                <a:cs typeface="Times New Roman" panose="02020603050405020304" pitchFamily="18" charset="0"/>
              </a:rPr>
              <a:t>四、反馈意见收集与不规范立项提醒：</a:t>
            </a:r>
            <a:endParaRPr lang="en-US" altLang="zh-CN" sz="1200" b="1" dirty="0">
              <a:effectLst/>
              <a:ea typeface="等线" panose="02010600030101010101" pitchFamily="2" charset="-122"/>
              <a:cs typeface="Times New Roman" panose="02020603050405020304" pitchFamily="18" charset="0"/>
            </a:endParaRPr>
          </a:p>
        </p:txBody>
      </p:sp>
      <p:pic>
        <p:nvPicPr>
          <p:cNvPr id="81" name="图片 80">
            <a:extLst>
              <a:ext uri="{FF2B5EF4-FFF2-40B4-BE49-F238E27FC236}">
                <a16:creationId xmlns:a16="http://schemas.microsoft.com/office/drawing/2014/main" id="{1EF32E49-9B71-18B4-23A0-4395558D86C3}"/>
              </a:ext>
            </a:extLst>
          </p:cNvPr>
          <p:cNvPicPr>
            <a:picLocks noChangeAspect="1"/>
          </p:cNvPicPr>
          <p:nvPr/>
        </p:nvPicPr>
        <p:blipFill>
          <a:blip r:embed="rId6"/>
          <a:stretch>
            <a:fillRect/>
          </a:stretch>
        </p:blipFill>
        <p:spPr>
          <a:xfrm>
            <a:off x="6337734" y="3929503"/>
            <a:ext cx="2653866" cy="1250810"/>
          </a:xfrm>
          <a:prstGeom prst="rect">
            <a:avLst/>
          </a:prstGeom>
          <a:ln>
            <a:solidFill>
              <a:schemeClr val="tx1"/>
            </a:solidFill>
          </a:ln>
        </p:spPr>
      </p:pic>
      <p:pic>
        <p:nvPicPr>
          <p:cNvPr id="82" name="图片 81">
            <a:extLst>
              <a:ext uri="{FF2B5EF4-FFF2-40B4-BE49-F238E27FC236}">
                <a16:creationId xmlns:a16="http://schemas.microsoft.com/office/drawing/2014/main" id="{BF73BCDE-948F-CF00-CE9F-801EA3226052}"/>
              </a:ext>
            </a:extLst>
          </p:cNvPr>
          <p:cNvPicPr>
            <a:picLocks noChangeAspect="1"/>
          </p:cNvPicPr>
          <p:nvPr/>
        </p:nvPicPr>
        <p:blipFill>
          <a:blip r:embed="rId7"/>
          <a:stretch>
            <a:fillRect/>
          </a:stretch>
        </p:blipFill>
        <p:spPr>
          <a:xfrm>
            <a:off x="9336529" y="2392017"/>
            <a:ext cx="2716323" cy="1131615"/>
          </a:xfrm>
          <a:prstGeom prst="rect">
            <a:avLst/>
          </a:prstGeom>
          <a:ln>
            <a:solidFill>
              <a:schemeClr val="tx1"/>
            </a:solidFill>
          </a:ln>
        </p:spPr>
      </p:pic>
      <p:pic>
        <p:nvPicPr>
          <p:cNvPr id="83" name="图片 82">
            <a:extLst>
              <a:ext uri="{FF2B5EF4-FFF2-40B4-BE49-F238E27FC236}">
                <a16:creationId xmlns:a16="http://schemas.microsoft.com/office/drawing/2014/main" id="{8D64BBE7-AD40-BDEC-30B9-6FB97DCD344E}"/>
              </a:ext>
            </a:extLst>
          </p:cNvPr>
          <p:cNvPicPr>
            <a:picLocks noChangeAspect="1"/>
          </p:cNvPicPr>
          <p:nvPr/>
        </p:nvPicPr>
        <p:blipFill>
          <a:blip r:embed="rId8"/>
          <a:stretch>
            <a:fillRect/>
          </a:stretch>
        </p:blipFill>
        <p:spPr>
          <a:xfrm>
            <a:off x="9336528" y="3783495"/>
            <a:ext cx="2716323" cy="1199228"/>
          </a:xfrm>
          <a:prstGeom prst="rect">
            <a:avLst/>
          </a:prstGeom>
          <a:ln>
            <a:solidFill>
              <a:schemeClr val="tx1"/>
            </a:solidFill>
          </a:ln>
        </p:spPr>
      </p:pic>
    </p:spTree>
    <p:extLst>
      <p:ext uri="{BB962C8B-B14F-4D97-AF65-F5344CB8AC3E}">
        <p14:creationId xmlns:p14="http://schemas.microsoft.com/office/powerpoint/2010/main" val="12282958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0QgITJtL02kh7O1ZZvR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RVku4teQEWKc3CUQQFZ.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F1e_d_sFLka0Aw9xRZiYD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UUkoweU_b0yZurFXS2jCG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Mr8Qx3Y706zJTkzSRU_Y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J7TGTlit2UuzbJUft1me2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iJvPxRAhO0iYUsPmp7c94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i91vulwgqUuRxfLbfVx7n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lR7uGzz1wkOyj4YMNKNFq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6oZ4j3CVeUyYal3jcOttj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oZXyv1SOgkmUr8AvzxTLp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vKJX6yPDFEKyAkAOD8xw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IwEV_QyqkKJZTqQhoeDp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ya9ZIYH.ckqLrjb58bOos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sCdnIRWdy0SdzMZTKXfxu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sCdnIRWdy0SdzMZTKXfxu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sCdnIRWdy0SdzMZTKXfxu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sCdnIRWdy0SdzMZTKXfxu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sCdnIRWdy0SdzMZTKXfxu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sCdnIRWdy0SdzMZTKXfxu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sCdnIRWdy0SdzMZTKXfxu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6oZ4j3CVeUyYal3jcOttj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6oZ4j3CVeUyYal3jcOttj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BURYhtlVE06dWOyZiJhJd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WzGPcWCrUe9vVXKr5ws4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IwEV_QyqkKJZTqQhoeDp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bWzGPcWCrUe9vVXKr5ws4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TAtm60SVUaGv6s7YWgy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yLvrKExxU2TQ58BEfXaf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5Qz1nx0pOEKIZD9qNTQHL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SThqhAVXEany7uVZQtCJ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zUbeRtqTUmx7vAk2VBLe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pIwEV_QyqkKJZTqQhoeDp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WzGPcWCrUe9vVXKr5ws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qdNZa7ZKkiJKODDixLrY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YwmSwNBBuEeOhmgwa4e5h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i_ZKX99wUiGVgQpt2X3P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IKpkA6pmY0mGPL0XsWOL2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36Mo.0PCuUasd0Xt3VH5U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wXg0vng8EaHqb7wQSEF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4HiDGcInT0mWpx.zVbiJ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JngQnqWFEe.neit2dGoh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6jJnt8JfEehhL9dOMYZV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MI5m_lQq00WSIyJhyBd.J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a956LxtPEePsQcWVhnvU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BCkNYMe8iUyulEY_XBrpi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kxk2s0Az90uZtXSDOL.h9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SOO.2SleaEm7xrD2sSTfh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7L5nP7_EECsr0QlceZZU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XVKdGe4Ee1Z_FUWwk_o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kYP_minUFUefG0meug_vY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uTdHExck0KvqvIUrevND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c3iO2aZki0imhnjZaiW64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qToLjbV0P0OUyizRmetdI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sXd5x.OYJ0y7nhWVMcub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LGRy9O9wUikPCMchll9J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I70IrbdyN0S6eXCu4otiz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0YRIMCXJ0GiRoTf3bxvE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BOf15lLL6Ue.Q5u6lUlr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3VogNasuwE6Tia6nChgz2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jsMwCohTzUSvrd0U.zyie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ywUuHJICXkS8ZSIWvFxeE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Cy3xIpwckKnh9bd953xX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sfx_6EtV02387QU1oHjG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xY2US8UjUqLXW1YqzTjB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NjND.UWekW_pP.uS3GkB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4qeAkelgGkmOtP3WqDxEP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eZ8yJhN5EU2NaIXMRzviw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N62AAwWIUeeHLMU1DhyU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DIB9eaUskyrMC1Vv3H4Q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c.5XEjafLkynOA9WZSan8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T1X8Vk587UebG9w_R_gYn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5_jT4OOT0kK5zqdElOrN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PL7m1D1_kCGCQpImUSBF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FZl3VBTd0OeVuodc7ld5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qN25S62mUGzO.gI10Aft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B1PKRrmIu0e0Mub_ihdqO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11lCTPcC_0es9A4qTBU1l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pGNefqORc0SvdyIpV8bum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obxxlr9cn0G2iwfNpdpL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DmAZtTEX0u7WxXDb99mu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1QJ2uK5XDkiidESlo3SAo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n.cw89FOpkSO3UVtn4xJK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YsF3tnnaESttUZur_e.M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mZzXL4MzTEuUFIjwOV9m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6pqBMVAaBkS8rIWNIEGUj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Sp6oneXnmkW4g0jj49ocv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EDVCbsQgESfJrXCL7PVA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WzGPcWCrUe9vVXKr5ws4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pIwEV_QyqkKJZTqQhoeDp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3NomBqQfUSC_k5Pbj4rD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bWzGPcWCrUe9vVXKr5ws4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IwEV_QyqkKJZTqQhoeDp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bWzGPcWCrUe9vVXKr5ws4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pIwEV_QyqkKJZTqQhoeDp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YbflpKnEuu9bp9mbrIE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bWzGPcWCrUe9vVXKr5ws4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pIwEV_QyqkKJZTqQhoeDp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EFZDjoIYr0C.LIq23zOQ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L3Ht0HBjUKpVcSeupsDt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4aXJOyufk0S9z1jcjLFTc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3714</Words>
  <Application>Microsoft Office PowerPoint</Application>
  <PresentationFormat>宽屏</PresentationFormat>
  <Paragraphs>673</Paragraphs>
  <Slides>18</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FrutigerNext LT Regular</vt:lpstr>
      <vt:lpstr>FZLanTingHei-M-GBK</vt:lpstr>
      <vt:lpstr>Microsoft YaHei Bold</vt:lpstr>
      <vt:lpstr>Microsoft YaHei Light</vt:lpstr>
      <vt:lpstr>Microsoft YaHei Regular</vt:lpstr>
      <vt:lpstr>DengXian</vt:lpstr>
      <vt:lpstr>DengXian</vt:lpstr>
      <vt:lpstr>等线 Light</vt:lpstr>
      <vt:lpstr>黑体</vt:lpstr>
      <vt:lpstr>华文细黑</vt:lpstr>
      <vt:lpstr>微软雅黑</vt:lpstr>
      <vt:lpstr>微软雅黑</vt:lpstr>
      <vt:lpstr>Arial</vt:lpstr>
      <vt:lpstr>Open Sans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w1683</dc:creator>
  <cp:lastModifiedBy>He Anjay</cp:lastModifiedBy>
  <cp:revision>5</cp:revision>
  <cp:lastPrinted>2022-01-05T03:46:55Z</cp:lastPrinted>
  <dcterms:created xsi:type="dcterms:W3CDTF">2022-01-05T03:46:55Z</dcterms:created>
  <dcterms:modified xsi:type="dcterms:W3CDTF">2023-05-10T09:57:00Z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