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104" d="100"/>
          <a:sy n="104" d="100"/>
        </p:scale>
        <p:origin x="9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75A75-E9D0-AE76-B527-84AF7C101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068EB-11AF-F69F-4053-827BD7D64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2F563-D4AF-CE1F-A632-0374D611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C955A-27EC-7FCF-3BFF-45C43E4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244AD-EBC4-6636-AE95-DDA0ED81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4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69FC-D1D9-E3D6-C969-6943A266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5724A-C661-1173-83D9-90387175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E22A0-3765-EDB2-CD37-2F2C9AD0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C0EAA-2D26-34C8-7B3B-E624CE5C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D0B4E-C780-69F8-BD78-461D44B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8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DCE54-123D-C41B-6C09-11775AF44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04607-DF8E-ACF7-5D85-7CD4A992E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02F5A-A2F6-29C8-1501-1ECD77E0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26A2D-05E1-764E-FBE6-6F70E8A4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09ACB-B1B7-32A2-CD33-4C0CD906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53C1-8873-5931-F3B8-F017A837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9CFE8-9692-90D1-2FC3-E3406CBD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5550E-0870-A9B1-D7A7-2F2D1437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2F323-864E-2C2F-50BB-02E0FBA8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9AC80-00BE-D2B3-5177-A64F2703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43C18-80B2-6823-4F02-B48D1563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DD4C9-F9FF-DBBE-51E8-1BC17B35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1CD58-A52E-293F-5D0D-C6C6138D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2AC0D-045A-1D2A-4EEF-7FC9109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EEFDD-CAA4-D4C3-B3D9-3CBC1578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9C24-3332-606D-1A86-97421EE1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CB2CA-6ADA-00D6-4F8A-756D409B0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76804-AB18-6D3B-3106-1311B59AB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9DDA4-765B-4968-8938-8079610A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996F1-16E3-400B-8DB2-500F536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060D3-FCD0-318F-36A9-3A597843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7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8D6B4-E962-3DEF-B309-2ADC1D6E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81B9E-EF21-C7D6-FF37-E5E65836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6844C-CE18-92E9-4669-625D0473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4AFED9-6568-C922-F1DA-413D8EE9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AA7987-D81F-8B7F-676B-E958E80E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21E68-93D3-893C-151C-483AC16D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D4CC4-D785-FBAA-2176-11890F0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DE9E0C-1F09-9B8B-F2C9-D08BAC70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55889-B140-8D0C-BFE0-144F3792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DF6DD-FBC1-666F-8943-8CB351B7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3B6D3-8432-DE3B-B819-BB0E0526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84C34-89D0-86A7-1819-8F7DF6E0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25188C-7434-3F7A-F6B5-A767EA7F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D4C5-B14D-C5A7-7B44-62C65188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4F4C6-F48F-82A5-DDC3-BC6AC38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AE7F-F5F3-1CE1-DE67-C0C7E8C3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CDE5-370E-1DE9-EC6A-2E89FB93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2774B-D7EE-24F7-8A4B-5BFB7E12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9DAF9-254E-233B-937A-C2BABBA3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CA2F9-D052-387F-A238-3CF783B7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93B11-92DC-FE69-3BC8-A524FB66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1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3E216-0EF0-BC19-B330-1967D82C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024D74-AAEF-01FE-5588-3E926C2E7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4B405-C7F1-882F-AB3B-2C356110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1A1E9-07F8-EC32-34E9-CE9217AA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F178A-0B9F-5944-3BEC-E52411BF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8002C-76E5-D956-1307-AE95F084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5738B-A0D4-6A6B-B977-53C80D8A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53C52-D4B8-F615-9A5E-176BE532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8E5BB-4390-A5A0-38AB-D34443854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9F79-6E13-40B5-B73F-DC6C7852A18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A2157-AAD5-6C1D-EEBD-1F64FA5F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1DB7F-9334-3043-3DCC-2773C2E60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1077-5938-44DF-9F20-214607E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75E9CE9-1949-4CC6-8A73-E9D1BF33D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54275"/>
              </p:ext>
            </p:extLst>
          </p:nvPr>
        </p:nvGraphicFramePr>
        <p:xfrm>
          <a:off x="836786" y="712476"/>
          <a:ext cx="460052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56">
                  <a:extLst>
                    <a:ext uri="{9D8B030D-6E8A-4147-A177-3AD203B41FA5}">
                      <a16:colId xmlns:a16="http://schemas.microsoft.com/office/drawing/2014/main" val="2703238635"/>
                    </a:ext>
                  </a:extLst>
                </a:gridCol>
                <a:gridCol w="877244">
                  <a:extLst>
                    <a:ext uri="{9D8B030D-6E8A-4147-A177-3AD203B41FA5}">
                      <a16:colId xmlns:a16="http://schemas.microsoft.com/office/drawing/2014/main" val="2124211878"/>
                    </a:ext>
                  </a:extLst>
                </a:gridCol>
                <a:gridCol w="637626">
                  <a:extLst>
                    <a:ext uri="{9D8B030D-6E8A-4147-A177-3AD203B41FA5}">
                      <a16:colId xmlns:a16="http://schemas.microsoft.com/office/drawing/2014/main" val="656768858"/>
                    </a:ext>
                  </a:extLst>
                </a:gridCol>
                <a:gridCol w="487359">
                  <a:extLst>
                    <a:ext uri="{9D8B030D-6E8A-4147-A177-3AD203B41FA5}">
                      <a16:colId xmlns:a16="http://schemas.microsoft.com/office/drawing/2014/main" val="2970969668"/>
                    </a:ext>
                  </a:extLst>
                </a:gridCol>
                <a:gridCol w="767589">
                  <a:extLst>
                    <a:ext uri="{9D8B030D-6E8A-4147-A177-3AD203B41FA5}">
                      <a16:colId xmlns:a16="http://schemas.microsoft.com/office/drawing/2014/main" val="2935607066"/>
                    </a:ext>
                  </a:extLst>
                </a:gridCol>
                <a:gridCol w="690424">
                  <a:extLst>
                    <a:ext uri="{9D8B030D-6E8A-4147-A177-3AD203B41FA5}">
                      <a16:colId xmlns:a16="http://schemas.microsoft.com/office/drawing/2014/main" val="3468754212"/>
                    </a:ext>
                  </a:extLst>
                </a:gridCol>
                <a:gridCol w="600122">
                  <a:extLst>
                    <a:ext uri="{9D8B030D-6E8A-4147-A177-3AD203B41FA5}">
                      <a16:colId xmlns:a16="http://schemas.microsoft.com/office/drawing/2014/main" val="554699021"/>
                    </a:ext>
                  </a:extLst>
                </a:gridCol>
              </a:tblGrid>
              <a:tr h="161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在系统上立项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参与培训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已立项数量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已立项金额（人民币）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全年预算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</a:t>
                      </a:r>
                      <a:endParaRPr lang="en-US" altLang="zh-CN" sz="1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11883"/>
                  </a:ext>
                </a:extLst>
              </a:tr>
              <a:tr h="124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83.71%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9048610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CBG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9469386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OBG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23975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35.82%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1630312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NABG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9378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28.79%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0040639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4737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28.86%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0917963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12492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0.8%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078630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0.1%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113526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537708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0103DC9-7741-17D2-47E6-28B9F2B99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80581"/>
              </p:ext>
            </p:extLst>
          </p:nvPr>
        </p:nvGraphicFramePr>
        <p:xfrm>
          <a:off x="6163629" y="706340"/>
          <a:ext cx="5054647" cy="279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96">
                  <a:extLst>
                    <a:ext uri="{9D8B030D-6E8A-4147-A177-3AD203B41FA5}">
                      <a16:colId xmlns:a16="http://schemas.microsoft.com/office/drawing/2014/main" val="2703238635"/>
                    </a:ext>
                  </a:extLst>
                </a:gridCol>
                <a:gridCol w="763623">
                  <a:extLst>
                    <a:ext uri="{9D8B030D-6E8A-4147-A177-3AD203B41FA5}">
                      <a16:colId xmlns:a16="http://schemas.microsoft.com/office/drawing/2014/main" val="2124211878"/>
                    </a:ext>
                  </a:extLst>
                </a:gridCol>
                <a:gridCol w="555042">
                  <a:extLst>
                    <a:ext uri="{9D8B030D-6E8A-4147-A177-3AD203B41FA5}">
                      <a16:colId xmlns:a16="http://schemas.microsoft.com/office/drawing/2014/main" val="656768858"/>
                    </a:ext>
                  </a:extLst>
                </a:gridCol>
                <a:gridCol w="424236">
                  <a:extLst>
                    <a:ext uri="{9D8B030D-6E8A-4147-A177-3AD203B41FA5}">
                      <a16:colId xmlns:a16="http://schemas.microsoft.com/office/drawing/2014/main" val="2970969668"/>
                    </a:ext>
                  </a:extLst>
                </a:gridCol>
                <a:gridCol w="577803">
                  <a:extLst>
                    <a:ext uri="{9D8B030D-6E8A-4147-A177-3AD203B41FA5}">
                      <a16:colId xmlns:a16="http://schemas.microsoft.com/office/drawing/2014/main" val="1251873420"/>
                    </a:ext>
                  </a:extLst>
                </a:gridCol>
                <a:gridCol w="472181">
                  <a:extLst>
                    <a:ext uri="{9D8B030D-6E8A-4147-A177-3AD203B41FA5}">
                      <a16:colId xmlns:a16="http://schemas.microsoft.com/office/drawing/2014/main" val="1099507638"/>
                    </a:ext>
                  </a:extLst>
                </a:gridCol>
                <a:gridCol w="668171">
                  <a:extLst>
                    <a:ext uri="{9D8B030D-6E8A-4147-A177-3AD203B41FA5}">
                      <a16:colId xmlns:a16="http://schemas.microsoft.com/office/drawing/2014/main" val="2935607066"/>
                    </a:ext>
                  </a:extLst>
                </a:gridCol>
                <a:gridCol w="601000">
                  <a:extLst>
                    <a:ext uri="{9D8B030D-6E8A-4147-A177-3AD203B41FA5}">
                      <a16:colId xmlns:a16="http://schemas.microsoft.com/office/drawing/2014/main" val="3468754212"/>
                    </a:ext>
                  </a:extLst>
                </a:gridCol>
                <a:gridCol w="522395">
                  <a:extLst>
                    <a:ext uri="{9D8B030D-6E8A-4147-A177-3AD203B41FA5}">
                      <a16:colId xmlns:a16="http://schemas.microsoft.com/office/drawing/2014/main" val="554699021"/>
                    </a:ext>
                  </a:extLst>
                </a:gridCol>
              </a:tblGrid>
              <a:tr h="6647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在系统上立项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参与培训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已立项数量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全年项目数量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立项率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已立项金额（人民币）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全年预算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</a:t>
                      </a:r>
                      <a:endParaRPr lang="en-US" altLang="zh-CN" sz="1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11883"/>
                  </a:ext>
                </a:extLst>
              </a:tr>
              <a:tr h="445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40.19%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9048610"/>
                  </a:ext>
                </a:extLst>
              </a:tr>
              <a:tr h="320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CBG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9.52%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10230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4.89%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469386"/>
                  </a:ext>
                </a:extLst>
              </a:tr>
              <a:tr h="320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OBG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33.33%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11827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42.08%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1630312"/>
                  </a:ext>
                </a:extLst>
              </a:tr>
              <a:tr h="445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NABG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33.33%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66.83%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0040639"/>
                  </a:ext>
                </a:extLst>
              </a:tr>
              <a:tr h="320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091796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B50EA8-4CD6-1BAA-6AD5-40ACE1D71291}"/>
              </a:ext>
            </a:extLst>
          </p:cNvPr>
          <p:cNvSpPr txBox="1"/>
          <p:nvPr/>
        </p:nvSpPr>
        <p:spPr>
          <a:xfrm>
            <a:off x="840756" y="375284"/>
            <a:ext cx="403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推广费项目立项情况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（截至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FAF4A4-0EAD-F50C-6D08-73C0D2AB3B17}"/>
              </a:ext>
            </a:extLst>
          </p:cNvPr>
          <p:cNvSpPr txBox="1"/>
          <p:nvPr/>
        </p:nvSpPr>
        <p:spPr>
          <a:xfrm>
            <a:off x="6149186" y="393695"/>
            <a:ext cx="333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品牌基金项目立项情况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（截至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F60ED0-4417-E97E-A5E0-07B6514211A0}"/>
              </a:ext>
            </a:extLst>
          </p:cNvPr>
          <p:cNvSpPr txBox="1"/>
          <p:nvPr/>
        </p:nvSpPr>
        <p:spPr>
          <a:xfrm>
            <a:off x="825493" y="3575413"/>
            <a:ext cx="208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本周新增项目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DB07B7D8-BA22-D845-8B54-892E56D8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78893"/>
              </p:ext>
            </p:extLst>
          </p:nvPr>
        </p:nvGraphicFramePr>
        <p:xfrm>
          <a:off x="830648" y="3933423"/>
          <a:ext cx="10369217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40">
                  <a:extLst>
                    <a:ext uri="{9D8B030D-6E8A-4147-A177-3AD203B41FA5}">
                      <a16:colId xmlns:a16="http://schemas.microsoft.com/office/drawing/2014/main" val="2703238635"/>
                    </a:ext>
                  </a:extLst>
                </a:gridCol>
                <a:gridCol w="1048339">
                  <a:extLst>
                    <a:ext uri="{9D8B030D-6E8A-4147-A177-3AD203B41FA5}">
                      <a16:colId xmlns:a16="http://schemas.microsoft.com/office/drawing/2014/main" val="2124211878"/>
                    </a:ext>
                  </a:extLst>
                </a:gridCol>
                <a:gridCol w="1037712">
                  <a:extLst>
                    <a:ext uri="{9D8B030D-6E8A-4147-A177-3AD203B41FA5}">
                      <a16:colId xmlns:a16="http://schemas.microsoft.com/office/drawing/2014/main" val="656768858"/>
                    </a:ext>
                  </a:extLst>
                </a:gridCol>
                <a:gridCol w="1371367">
                  <a:extLst>
                    <a:ext uri="{9D8B030D-6E8A-4147-A177-3AD203B41FA5}">
                      <a16:colId xmlns:a16="http://schemas.microsoft.com/office/drawing/2014/main" val="2935607066"/>
                    </a:ext>
                  </a:extLst>
                </a:gridCol>
                <a:gridCol w="1000317">
                  <a:extLst>
                    <a:ext uri="{9D8B030D-6E8A-4147-A177-3AD203B41FA5}">
                      <a16:colId xmlns:a16="http://schemas.microsoft.com/office/drawing/2014/main" val="3468754212"/>
                    </a:ext>
                  </a:extLst>
                </a:gridCol>
                <a:gridCol w="2816842">
                  <a:extLst>
                    <a:ext uri="{9D8B030D-6E8A-4147-A177-3AD203B41FA5}">
                      <a16:colId xmlns:a16="http://schemas.microsoft.com/office/drawing/2014/main" val="554699021"/>
                    </a:ext>
                  </a:extLst>
                </a:gridCol>
              </a:tblGrid>
              <a:tr h="161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主导部门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项目周期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项目预算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11883"/>
                  </a:ext>
                </a:extLst>
              </a:tr>
              <a:tr h="124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MEA-2023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年区域发布会总部支持投入</a:t>
                      </a:r>
                      <a:endParaRPr lang="en-US" altLang="zh-CN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OBG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张子君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23/6/1-23/6/2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9048610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TCL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商用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V60Pro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帮助中心视频制作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丁冬梅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23/5/1-23/5/31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9469386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年商用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5-6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月全国渠道会暨新品品鉴会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滕玉龙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23/5/17-23/7/30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12.5W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1630312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顶级媒体合作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科技类媒体立项申请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OBG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袁芳程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23/6/1-23/7/31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0040639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年冰洗垂直媒体及头部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KOL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CBG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雷舒云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23/5/18-24/5/18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091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92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272</Words>
  <Application>Microsoft Office PowerPoint</Application>
  <PresentationFormat>宽屏</PresentationFormat>
  <Paragraphs>157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Anjay</dc:creator>
  <cp:lastModifiedBy>He Anjay</cp:lastModifiedBy>
  <cp:revision>4</cp:revision>
  <dcterms:created xsi:type="dcterms:W3CDTF">2023-03-14T11:20:04Z</dcterms:created>
  <dcterms:modified xsi:type="dcterms:W3CDTF">2023-05-22T03:10:40Z</dcterms:modified>
</cp:coreProperties>
</file>