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22"/>
  </p:notesMasterIdLst>
  <p:sldIdLst>
    <p:sldId id="315" r:id="rId2"/>
    <p:sldId id="264" r:id="rId3"/>
    <p:sldId id="317" r:id="rId4"/>
    <p:sldId id="321" r:id="rId5"/>
    <p:sldId id="322" r:id="rId6"/>
    <p:sldId id="323" r:id="rId7"/>
    <p:sldId id="318" r:id="rId8"/>
    <p:sldId id="324" r:id="rId9"/>
    <p:sldId id="328" r:id="rId10"/>
    <p:sldId id="326" r:id="rId11"/>
    <p:sldId id="327" r:id="rId12"/>
    <p:sldId id="319" r:id="rId13"/>
    <p:sldId id="329" r:id="rId14"/>
    <p:sldId id="332" r:id="rId15"/>
    <p:sldId id="330" r:id="rId16"/>
    <p:sldId id="331" r:id="rId17"/>
    <p:sldId id="334" r:id="rId18"/>
    <p:sldId id="333" r:id="rId19"/>
    <p:sldId id="320" r:id="rId20"/>
    <p:sldId id="316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3E9006-369B-41C6-857A-EBAC400958ED}">
          <p14:sldIdLst>
            <p14:sldId id="315"/>
            <p14:sldId id="264"/>
            <p14:sldId id="317"/>
            <p14:sldId id="321"/>
            <p14:sldId id="322"/>
            <p14:sldId id="323"/>
            <p14:sldId id="318"/>
            <p14:sldId id="324"/>
            <p14:sldId id="328"/>
            <p14:sldId id="326"/>
            <p14:sldId id="327"/>
            <p14:sldId id="319"/>
            <p14:sldId id="329"/>
            <p14:sldId id="332"/>
            <p14:sldId id="330"/>
            <p14:sldId id="331"/>
            <p14:sldId id="334"/>
            <p14:sldId id="333"/>
            <p14:sldId id="320"/>
            <p14:sldId id="31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66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9161" autoAdjust="0"/>
  </p:normalViewPr>
  <p:slideViewPr>
    <p:cSldViewPr snapToGrid="0">
      <p:cViewPr>
        <p:scale>
          <a:sx n="66" d="100"/>
          <a:sy n="66" d="100"/>
        </p:scale>
        <p:origin x="-90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D4AD8-F581-479C-81C9-1DBFDD6B87B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EB262-B5DC-48EB-B83D-0FDE9D492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First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EB262-B5DC-48EB-B83D-0FDE9D4922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Outlines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EB262-B5DC-48EB-B83D-0FDE9D4922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Chèn</a:t>
            </a:r>
            <a:r>
              <a:rPr lang="en-US" baseline="0" smtClean="0"/>
              <a:t> hình thành viên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EB262-B5DC-48EB-B83D-0FDE9D4922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smtClean="0">
                <a:solidFill>
                  <a:schemeClr val="bg1"/>
                </a:solidFill>
              </a:rPr>
              <a:t>19/08/2020</a:t>
            </a:r>
          </a:p>
        </p:txBody>
      </p:sp>
    </p:spTree>
    <p:extLst>
      <p:ext uri="{BB962C8B-B14F-4D97-AF65-F5344CB8AC3E}">
        <p14:creationId xmlns:p14="http://schemas.microsoft.com/office/powerpoint/2010/main" val="195948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smtClean="0">
                <a:solidFill>
                  <a:schemeClr val="bg1"/>
                </a:solidFill>
              </a:rPr>
              <a:t>19/08/2020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14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1077704" y="427559"/>
            <a:ext cx="6368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I. </a:t>
            </a:r>
            <a:r>
              <a:rPr lang="en-US" sz="2800" b="1" kern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 CHẾ VÀ GIẢI ĐIỀU CHẾ FSK</a:t>
            </a:r>
            <a:endParaRPr lang="en-US" sz="2800" b="1" kern="12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1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smtClean="0">
                <a:solidFill>
                  <a:schemeClr val="bg1"/>
                </a:solidFill>
              </a:rPr>
              <a:t>19/08/2020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14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1077704" y="427559"/>
            <a:ext cx="785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II. </a:t>
            </a:r>
            <a:r>
              <a:rPr lang="en-US" sz="2800" b="1" kern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 CHẾ 4-FSK VỚI MATLAB</a:t>
            </a:r>
            <a:endParaRPr lang="en-US" sz="2800" b="1" kern="12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6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smtClean="0">
                <a:solidFill>
                  <a:schemeClr val="bg1"/>
                </a:solidFill>
              </a:rPr>
              <a:t>19/08/2020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14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1077704" y="427559"/>
            <a:ext cx="785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III.</a:t>
            </a:r>
            <a:r>
              <a:rPr lang="en-US" sz="2800" b="1" baseline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baseline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 CHẾ 4-FSK VỚI TMS320C5515</a:t>
            </a:r>
            <a:endParaRPr lang="en-US" sz="2800" b="1" kern="120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9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6_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smtClean="0">
                <a:solidFill>
                  <a:schemeClr val="bg1"/>
                </a:solidFill>
              </a:rPr>
              <a:t>19/08/2020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14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1077704" y="427559"/>
            <a:ext cx="785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IV.</a:t>
            </a:r>
            <a:r>
              <a:rPr lang="en-US" sz="2800" b="1" baseline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GIẢI </a:t>
            </a:r>
            <a:r>
              <a:rPr lang="en-US" sz="2800" b="1" kern="1200" baseline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 </a:t>
            </a:r>
            <a:r>
              <a:rPr lang="en-US" sz="2800" b="1" kern="1200" baseline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 4-FSK VỚI TMS320C5515</a:t>
            </a:r>
            <a:endParaRPr lang="en-US" sz="2800" b="1" kern="120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8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smtClean="0">
                <a:solidFill>
                  <a:schemeClr val="bg1"/>
                </a:solidFill>
              </a:rPr>
              <a:t>19/08/2020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14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1077704" y="427559"/>
            <a:ext cx="7855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800" b="1" baseline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kern="1200" baseline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LUẬN</a:t>
            </a:r>
            <a:endParaRPr lang="en-US" sz="2800" b="1" kern="120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1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custom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977B-AFE6-4427-8163-6C2498F2193A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63398" y="6454455"/>
            <a:ext cx="1312025" cy="365125"/>
          </a:xfrm>
        </p:spPr>
        <p:txBody>
          <a:bodyPr/>
          <a:lstStyle>
            <a:lvl1pPr>
              <a:defRPr sz="1400" b="1"/>
            </a:lvl1pPr>
          </a:lstStyle>
          <a:p>
            <a:fld id="{48C235CA-A013-4B9F-9106-6FD37E13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" y="6475511"/>
            <a:ext cx="2385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err="1" smtClean="0">
                <a:solidFill>
                  <a:schemeClr val="bg1"/>
                </a:solidFill>
              </a:rPr>
              <a:t>Bộ</a:t>
            </a:r>
            <a:r>
              <a:rPr lang="en-US" sz="1400" b="1" smtClean="0">
                <a:solidFill>
                  <a:schemeClr val="bg1"/>
                </a:solidFill>
              </a:rPr>
              <a:t> </a:t>
            </a:r>
            <a:r>
              <a:rPr lang="en-US" sz="1400" b="1" err="1" smtClean="0">
                <a:solidFill>
                  <a:schemeClr val="bg1"/>
                </a:solidFill>
              </a:rPr>
              <a:t>môn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Viễn</a:t>
            </a:r>
            <a:r>
              <a:rPr lang="en-US" sz="1400" b="1" baseline="0" smtClean="0">
                <a:solidFill>
                  <a:schemeClr val="bg1"/>
                </a:solidFill>
              </a:rPr>
              <a:t> </a:t>
            </a:r>
            <a:r>
              <a:rPr lang="en-US" sz="1400" b="1" baseline="0" err="1" smtClean="0">
                <a:solidFill>
                  <a:schemeClr val="bg1"/>
                </a:solidFill>
              </a:rPr>
              <a:t>Thông</a:t>
            </a:r>
            <a:r>
              <a:rPr lang="en-US" sz="1400" b="1" baseline="0" smtClean="0">
                <a:solidFill>
                  <a:schemeClr val="bg1"/>
                </a:solidFill>
              </a:rPr>
              <a:t>-LVTN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47210" y="6475510"/>
            <a:ext cx="183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HV: </a:t>
            </a:r>
            <a:r>
              <a:rPr lang="en-US" sz="1400" b="1" err="1" smtClean="0">
                <a:solidFill>
                  <a:schemeClr val="bg1"/>
                </a:solidFill>
              </a:rPr>
              <a:t>Bùi</a:t>
            </a:r>
            <a:r>
              <a:rPr lang="en-US" sz="1400" b="1" baseline="0" smtClean="0">
                <a:solidFill>
                  <a:schemeClr val="bg1"/>
                </a:solidFill>
              </a:rPr>
              <a:t> Thanh Tính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653091" y="649604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smtClean="0">
                <a:solidFill>
                  <a:schemeClr val="bg1"/>
                </a:solidFill>
              </a:rPr>
              <a:t>19/08/2020</a:t>
            </a:r>
            <a:endParaRPr lang="en-US" sz="1400" b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14" name="Picture 13" descr="Logo_hcmu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1077704" y="427559"/>
            <a:ext cx="7855281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V.</a:t>
            </a:r>
            <a:r>
              <a:rPr lang="en-US" sz="2800" b="1" baseline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KẾT LUẬN VÀ HƯỚNG PHÁT TRIỂN</a:t>
            </a:r>
            <a:endParaRPr lang="en-US" sz="2800" b="1">
              <a:solidFill>
                <a:schemeClr val="accent1">
                  <a:lumMod val="7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2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82803" y="612095"/>
            <a:ext cx="932656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170272"/>
                </a:solidFill>
                <a:cs typeface="Arial" panose="020B0604020202020204" pitchFamily="34" charset="0"/>
              </a:rPr>
              <a:t>ĐẠI HỌC QUỐC GIA TP.HỒ CHÍ MINH</a:t>
            </a:r>
          </a:p>
          <a:p>
            <a:pPr algn="ctr">
              <a:defRPr/>
            </a:pPr>
            <a:r>
              <a:rPr lang="en-US" sz="2400" b="1" dirty="0">
                <a:solidFill>
                  <a:srgbClr val="170272"/>
                </a:solidFill>
                <a:cs typeface="Arial" panose="020B0604020202020204" pitchFamily="34" charset="0"/>
              </a:rPr>
              <a:t>TRƯỜNG ĐẠI HỌC BÁCH KHOA</a:t>
            </a:r>
          </a:p>
          <a:p>
            <a:pPr algn="ctr">
              <a:defRPr/>
            </a:pPr>
            <a:r>
              <a:rPr lang="en-US" sz="2200" b="1" dirty="0">
                <a:solidFill>
                  <a:srgbClr val="170272"/>
                </a:solidFill>
                <a:cs typeface="Arial" panose="020B0604020202020204" pitchFamily="34" charset="0"/>
              </a:rPr>
              <a:t>KHOA ĐIỆN-ĐIỆN TỬ </a:t>
            </a:r>
          </a:p>
        </p:txBody>
      </p:sp>
      <p:pic>
        <p:nvPicPr>
          <p:cNvPr id="7" name="Picture 13" descr="Logo_hcm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74266" y="455022"/>
            <a:ext cx="1562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cxnSp>
        <p:nvCxnSpPr>
          <p:cNvPr id="8" name="Straight Connector 7"/>
          <p:cNvCxnSpPr/>
          <p:nvPr userDrawn="1"/>
        </p:nvCxnSpPr>
        <p:spPr>
          <a:xfrm>
            <a:off x="3094445" y="2017122"/>
            <a:ext cx="59784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5435888" y="3157051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99FF"/>
                </a:solidFill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Đề tài: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837" y="2638430"/>
            <a:ext cx="10915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PROJECT</a:t>
            </a:r>
          </a:p>
          <a:p>
            <a:pPr algn="ctr"/>
            <a:endParaRPr lang="en-US" sz="3200" b="1" smtClean="0">
              <a:solidFill>
                <a:srgbClr val="FF6600"/>
              </a:solidFill>
              <a:cs typeface="Arial" panose="020B0604020202020204" pitchFamily="34" charset="0"/>
            </a:endParaRPr>
          </a:p>
          <a:p>
            <a:pPr algn="just"/>
            <a:endParaRPr lang="en-US">
              <a:cs typeface="Arial" panose="020B0604020202020204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ĐIỀU CHẾ VÀ GIẢI ĐIỀU CHẾ 4-FSK TRÊN TMS320C5515</a:t>
            </a:r>
          </a:p>
          <a:p>
            <a:pPr algn="just"/>
            <a:endParaRPr lang="en-US"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231888" y="5278955"/>
            <a:ext cx="5681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GVHD: GS</a:t>
            </a:r>
            <a:r>
              <a:rPr lang="en-US" sz="2000" baseline="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 Lê Tiến Thường</a:t>
            </a:r>
            <a:endParaRPr lang="en-US" sz="2000" smtClean="0">
              <a:solidFill>
                <a:schemeClr val="accent1">
                  <a:lumMod val="50000"/>
                </a:schemeClr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SVTH:	Bùi Thanh Tính  - 1970464</a:t>
            </a:r>
          </a:p>
        </p:txBody>
      </p:sp>
      <p:sp>
        <p:nvSpPr>
          <p:cNvPr id="15" name="TextBox 12"/>
          <p:cNvSpPr txBox="1">
            <a:spLocks noChangeArrowheads="1"/>
          </p:cNvSpPr>
          <p:nvPr userDrawn="1"/>
        </p:nvSpPr>
        <p:spPr bwMode="auto">
          <a:xfrm>
            <a:off x="7594277" y="6453187"/>
            <a:ext cx="408499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chemeClr val="bg1"/>
                </a:solidFill>
              </a:rPr>
              <a:t>TP.Hồ Chí </a:t>
            </a:r>
            <a:r>
              <a:rPr lang="en-US" altLang="en-US" sz="1400" b="1" smtClean="0">
                <a:solidFill>
                  <a:schemeClr val="bg1"/>
                </a:solidFill>
              </a:rPr>
              <a:t>Minh,</a:t>
            </a:r>
            <a:r>
              <a:rPr lang="en-US" altLang="en-US" sz="1400" b="1" baseline="0" smtClean="0">
                <a:solidFill>
                  <a:schemeClr val="bg1"/>
                </a:solidFill>
              </a:rPr>
              <a:t> ngày 19 tháng 8 năm 2020</a:t>
            </a:r>
            <a:endParaRPr lang="en-US" alt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73"/>
          <a:stretch/>
        </p:blipFill>
        <p:spPr>
          <a:xfrm>
            <a:off x="-2" y="0"/>
            <a:ext cx="8347587" cy="632823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 userDrawn="1"/>
        </p:nvSpPr>
        <p:spPr>
          <a:xfrm>
            <a:off x="2840383" y="1435120"/>
            <a:ext cx="8229600" cy="762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buFontTx/>
              <a:buNone/>
            </a:pPr>
            <a:r>
              <a:rPr lang="en-US" altLang="en-US" sz="12000" b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END</a:t>
            </a:r>
            <a:endParaRPr lang="en-US" altLang="en-US" sz="12000" b="1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83046" y="4042228"/>
            <a:ext cx="2325556" cy="2517831"/>
            <a:chOff x="2719388" y="1676400"/>
            <a:chExt cx="4084835" cy="4422564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719388" y="1676400"/>
              <a:ext cx="1735137" cy="327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0" b="1" dirty="0">
                  <a:solidFill>
                    <a:srgbClr val="0070C0"/>
                  </a:solidFill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5069084" y="2044699"/>
              <a:ext cx="1735139" cy="327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0" b="1" dirty="0">
                  <a:solidFill>
                    <a:srgbClr val="0070C0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127269" y="3233737"/>
              <a:ext cx="1735139" cy="286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0000" b="1" dirty="0">
                  <a:solidFill>
                    <a:srgbClr val="00B0F0"/>
                  </a:solidFill>
                  <a:latin typeface="Tahoma" panose="020B0604030504040204" pitchFamily="34" charset="0"/>
                </a:rPr>
                <a:t>&amp;</a:t>
              </a:r>
              <a:endParaRPr lang="en-US" altLang="en-US" sz="15000" b="1" dirty="0">
                <a:solidFill>
                  <a:srgbClr val="00B0F0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49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6B3450-534E-4C5F-B757-A545DCF36E88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235CA-A013-4B9F-9106-6FD37E13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4" r:id="rId2"/>
    <p:sldLayoutId id="2147483865" r:id="rId3"/>
    <p:sldLayoutId id="2147483866" r:id="rId4"/>
    <p:sldLayoutId id="2147483869" r:id="rId5"/>
    <p:sldLayoutId id="2147483867" r:id="rId6"/>
    <p:sldLayoutId id="2147483868" r:id="rId7"/>
    <p:sldLayoutId id="2147483862" r:id="rId8"/>
    <p:sldLayoutId id="2147483863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42" y="0"/>
            <a:ext cx="5341257" cy="63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70" y="1257700"/>
            <a:ext cx="6571429" cy="2632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70" y="3697233"/>
            <a:ext cx="6571429" cy="26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1516779"/>
            <a:ext cx="4921935" cy="4257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1" y="1888895"/>
            <a:ext cx="4658387" cy="35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27" y="2036272"/>
            <a:ext cx="5806148" cy="3145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88" y="1376708"/>
            <a:ext cx="3115110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2806"/>
              </p:ext>
            </p:extLst>
          </p:nvPr>
        </p:nvGraphicFramePr>
        <p:xfrm>
          <a:off x="2220683" y="2293571"/>
          <a:ext cx="6937830" cy="254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610"/>
                <a:gridCol w="2312610"/>
                <a:gridCol w="2312610"/>
              </a:tblGrid>
              <a:tr h="712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Mức</a:t>
                      </a:r>
                      <a:r>
                        <a:rPr lang="en-US" sz="2400" b="1" baseline="0" smtClean="0"/>
                        <a:t> tần số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Tần</a:t>
                      </a:r>
                      <a:r>
                        <a:rPr lang="en-US" sz="2400" b="1" baseline="0" smtClean="0"/>
                        <a:t> số (kHz)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Chuỗi</a:t>
                      </a:r>
                      <a:r>
                        <a:rPr lang="en-US" sz="2400" b="1" baseline="0" smtClean="0"/>
                        <a:t> bit</a:t>
                      </a:r>
                      <a:endParaRPr lang="en-US" sz="2400" b="1"/>
                    </a:p>
                  </a:txBody>
                  <a:tcPr/>
                </a:tc>
              </a:tr>
              <a:tr h="42051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00</a:t>
                      </a:r>
                      <a:endParaRPr lang="en-US" sz="2400" b="1"/>
                    </a:p>
                  </a:txBody>
                  <a:tcPr/>
                </a:tc>
              </a:tr>
              <a:tr h="42051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01</a:t>
                      </a:r>
                      <a:endParaRPr lang="en-US" sz="2400" b="1"/>
                    </a:p>
                  </a:txBody>
                  <a:tcPr/>
                </a:tc>
              </a:tr>
              <a:tr h="42051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10</a:t>
                      </a:r>
                      <a:endParaRPr lang="en-US" sz="2400" b="1"/>
                    </a:p>
                  </a:txBody>
                  <a:tcPr/>
                </a:tc>
              </a:tr>
              <a:tr h="420511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11</a:t>
                      </a:r>
                      <a:endParaRPr lang="en-US" sz="24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5543" y="143691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Fs = 48000</a:t>
            </a:r>
          </a:p>
          <a:p>
            <a:r>
              <a:rPr lang="en-US" smtClean="0"/>
              <a:t>Bit_rate = 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1586139"/>
            <a:ext cx="5143500" cy="432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64" y="1586139"/>
            <a:ext cx="5143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02" y="1810883"/>
            <a:ext cx="9583267" cy="39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2144741"/>
            <a:ext cx="687801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2" y="1571625"/>
            <a:ext cx="5143500" cy="432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4" y="1571625"/>
            <a:ext cx="5718628" cy="4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0515" y="1654629"/>
            <a:ext cx="10029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/>
              <a:t>K</a:t>
            </a:r>
            <a:r>
              <a:rPr lang="vi-VN" sz="2400" smtClean="0"/>
              <a:t>iến </a:t>
            </a:r>
            <a:r>
              <a:rPr lang="vi-VN" sz="2400"/>
              <a:t>thức đạt </a:t>
            </a:r>
            <a:r>
              <a:rPr lang="vi-VN" sz="2400" smtClean="0"/>
              <a:t>được</a:t>
            </a:r>
            <a:r>
              <a:rPr lang="en-US" sz="2400" smtClean="0"/>
              <a:t>: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Áp </a:t>
            </a:r>
            <a:r>
              <a:rPr lang="vi-VN" sz="2400"/>
              <a:t>dụng điều chế </a:t>
            </a:r>
            <a:r>
              <a:rPr lang="vi-VN" sz="2400" smtClean="0"/>
              <a:t>4-FSK </a:t>
            </a:r>
            <a:r>
              <a:rPr lang="vi-VN" sz="2400"/>
              <a:t>trong các mô phỏng MATLAB. </a:t>
            </a:r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Làm </a:t>
            </a:r>
            <a:r>
              <a:rPr lang="vi-VN" sz="2400"/>
              <a:t>quen với bộ KIT C5515eZdsp được thiết kế chuyên dùng cho xử lý tín hiệu. </a:t>
            </a:r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Lập </a:t>
            </a:r>
            <a:r>
              <a:rPr lang="vi-VN" sz="2400"/>
              <a:t>trình bộ điều </a:t>
            </a:r>
            <a:r>
              <a:rPr lang="vi-VN" sz="2400" smtClean="0"/>
              <a:t>chế</a:t>
            </a:r>
            <a:r>
              <a:rPr lang="en-US" sz="2400" smtClean="0"/>
              <a:t> và giải điều chế</a:t>
            </a:r>
            <a:r>
              <a:rPr lang="vi-VN" sz="2400" smtClean="0"/>
              <a:t> </a:t>
            </a:r>
            <a:r>
              <a:rPr lang="vi-VN" sz="2400"/>
              <a:t>4-FSK trên KIT C5515eZdsp</a:t>
            </a:r>
            <a:r>
              <a:rPr lang="vi-VN" sz="2400" smtClean="0"/>
              <a:t>.</a:t>
            </a:r>
            <a:endParaRPr lang="en-US" sz="2400" smtClean="0"/>
          </a:p>
          <a:p>
            <a:pPr algn="just"/>
            <a:endParaRPr lang="en-US" sz="2400"/>
          </a:p>
          <a:p>
            <a:pPr algn="just"/>
            <a:r>
              <a:rPr lang="en-US" sz="2400" smtClean="0"/>
              <a:t>Nội dung chưa làm được: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/>
              <a:t>Tính tỷ lệ lỗi bit (BER)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91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923" y="623521"/>
            <a:ext cx="4529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smtClean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Arial" panose="020B0604020202020204" pitchFamily="34" charset="0"/>
              </a:rPr>
              <a:t>      NỘI DUNG</a:t>
            </a:r>
            <a:endParaRPr lang="en-US" sz="2600" b="1">
              <a:solidFill>
                <a:schemeClr val="accent1">
                  <a:lumMod val="75000"/>
                </a:schemeClr>
              </a:solidFill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8823" y="248194"/>
            <a:ext cx="11443063" cy="990600"/>
            <a:chOff x="378823" y="248194"/>
            <a:chExt cx="11443063" cy="990600"/>
          </a:xfrm>
        </p:grpSpPr>
        <p:pic>
          <p:nvPicPr>
            <p:cNvPr id="7" name="Picture 13" descr="Logo_hcmu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823" y="248194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21000"/>
                </a:srgbClr>
              </a:outerShdw>
            </a:effec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31223" y="1238794"/>
              <a:ext cx="11290663" cy="0"/>
            </a:xfrm>
            <a:prstGeom prst="line">
              <a:avLst/>
            </a:prstGeom>
            <a:ln w="50800" cmpd="sng">
              <a:solidFill>
                <a:srgbClr val="0070C0"/>
              </a:solidFill>
              <a:bevel/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31223" y="1491291"/>
            <a:ext cx="1030550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smtClean="0">
                <a:ea typeface="Calibri" panose="020F0502020204030204" pitchFamily="34" charset="0"/>
                <a:cs typeface="Arial" panose="020B0604020202020204" pitchFamily="34" charset="0"/>
              </a:rPr>
              <a:t>ĐIỀU CHẾ VÀ GIẢI ĐIỀU CHẾ FSK</a:t>
            </a:r>
          </a:p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smtClean="0">
                <a:ea typeface="Calibri" panose="020F0502020204030204" pitchFamily="34" charset="0"/>
                <a:cs typeface="Arial" panose="020B0604020202020204" pitchFamily="34" charset="0"/>
              </a:rPr>
              <a:t>ĐIỀU CHẾ 4-FSK VỚI MATLAB</a:t>
            </a:r>
          </a:p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ea typeface="Calibri" panose="020F0502020204030204" pitchFamily="34" charset="0"/>
                <a:cs typeface="Arial" panose="020B0604020202020204" pitchFamily="34" charset="0"/>
              </a:rPr>
              <a:t>ĐIỀU CHẾ 4-FSK VỚI </a:t>
            </a:r>
            <a:r>
              <a:rPr lang="en-US" sz="2400" b="1" smtClean="0">
                <a:ea typeface="Calibri" panose="020F0502020204030204" pitchFamily="34" charset="0"/>
                <a:cs typeface="Arial" panose="020B0604020202020204" pitchFamily="34" charset="0"/>
              </a:rPr>
              <a:t>TMS320C5515</a:t>
            </a:r>
          </a:p>
          <a:p>
            <a:pPr marL="400050" marR="0" indent="-40005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romanUcPeriod"/>
            </a:pPr>
            <a:r>
              <a:rPr lang="en-US" sz="2400" b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KẾT LUẬN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>
                <a:cs typeface="Arial" panose="020B0604020202020204" pitchFamily="34" charset="0"/>
              </a:rPr>
              <a:t>2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6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1" y="1344622"/>
            <a:ext cx="4529833" cy="2283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2" y="3487869"/>
            <a:ext cx="3940335" cy="231784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49495"/>
              </p:ext>
            </p:extLst>
          </p:nvPr>
        </p:nvGraphicFramePr>
        <p:xfrm>
          <a:off x="5213938" y="2232441"/>
          <a:ext cx="6499090" cy="50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5" imgW="2273040" imgH="177480" progId="Equation.DSMT4">
                  <p:embed/>
                </p:oleObj>
              </mc:Choice>
              <mc:Fallback>
                <p:oleObj name="Equation" r:id="rId5" imgW="227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3938" y="2232441"/>
                        <a:ext cx="6499090" cy="508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7310"/>
              </p:ext>
            </p:extLst>
          </p:nvPr>
        </p:nvGraphicFramePr>
        <p:xfrm>
          <a:off x="5834743" y="3487869"/>
          <a:ext cx="5718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10"/>
                <a:gridCol w="1906210"/>
                <a:gridCol w="1906210"/>
              </a:tblGrid>
              <a:tr h="421654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24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400" b="1" baseline="-2500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b="1" baseline="0" smtClean="0">
                          <a:solidFill>
                            <a:schemeClr val="tx1"/>
                          </a:solidFill>
                        </a:rPr>
                        <a:t>(t)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400" b="1" baseline="-2500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2400" b="1" baseline="0" smtClean="0">
                          <a:solidFill>
                            <a:schemeClr val="tx1"/>
                          </a:solidFill>
                        </a:rPr>
                        <a:t>(t)</a:t>
                      </a:r>
                      <a:endParaRPr lang="en-US" sz="2400" b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1654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1654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6" y="1851380"/>
            <a:ext cx="3785026" cy="368442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16649"/>
              </p:ext>
            </p:extLst>
          </p:nvPr>
        </p:nvGraphicFramePr>
        <p:xfrm>
          <a:off x="5599313" y="3453713"/>
          <a:ext cx="6137954" cy="4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4" imgW="6499080" imgH="507960" progId="Equation.DSMT4">
                  <p:embed/>
                </p:oleObj>
              </mc:Choice>
              <mc:Fallback>
                <p:oleObj name="Equation" r:id="rId4" imgW="6499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9313" y="3453713"/>
                        <a:ext cx="6137954" cy="47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4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6" y="2106038"/>
            <a:ext cx="4282520" cy="2799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14" y="1958199"/>
            <a:ext cx="6960156" cy="29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6" y="2232622"/>
            <a:ext cx="6279666" cy="2557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686" y="1756843"/>
            <a:ext cx="4615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/>
              <a:t>Ưu điểm: </a:t>
            </a:r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Mạch </a:t>
            </a:r>
            <a:r>
              <a:rPr lang="vi-VN" sz="2400"/>
              <a:t>đơn giản </a:t>
            </a:r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Xác </a:t>
            </a:r>
            <a:r>
              <a:rPr lang="vi-VN" sz="2400"/>
              <a:t>suất lỗi bit thấp </a:t>
            </a:r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SNR cao </a:t>
            </a:r>
            <a:endParaRPr lang="en-US" sz="2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400" smtClean="0"/>
              <a:t>Ổn </a:t>
            </a:r>
            <a:r>
              <a:rPr lang="vi-VN" sz="2400"/>
              <a:t>định với nhiễu tốt hơn </a:t>
            </a:r>
            <a:r>
              <a:rPr lang="vi-VN" sz="2400" smtClean="0"/>
              <a:t>ASK</a:t>
            </a:r>
            <a:endParaRPr lang="en-US" sz="2400" smtClean="0"/>
          </a:p>
          <a:p>
            <a:pPr algn="just"/>
            <a:endParaRPr lang="en-US" sz="2400"/>
          </a:p>
          <a:p>
            <a:pPr algn="just"/>
            <a:r>
              <a:rPr lang="en-US" sz="2400" smtClean="0"/>
              <a:t>Nhược điểm: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Băng thông yêu cầu lớn hơn ASK và PSK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0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3" y="384234"/>
            <a:ext cx="4731657" cy="593413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36427"/>
              </p:ext>
            </p:extLst>
          </p:nvPr>
        </p:nvGraphicFramePr>
        <p:xfrm>
          <a:off x="798283" y="2235514"/>
          <a:ext cx="5950860" cy="260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620"/>
                <a:gridCol w="1983620"/>
                <a:gridCol w="1983620"/>
              </a:tblGrid>
              <a:tr h="774665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Mức</a:t>
                      </a:r>
                      <a:r>
                        <a:rPr lang="en-US" sz="2400" b="1" baseline="0" smtClean="0"/>
                        <a:t> tần số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Tần</a:t>
                      </a:r>
                      <a:r>
                        <a:rPr lang="en-US" sz="2400" b="1" baseline="0" smtClean="0"/>
                        <a:t> số </a:t>
                      </a:r>
                      <a:r>
                        <a:rPr lang="en-US" sz="2400" b="1" baseline="0" smtClean="0"/>
                        <a:t>(kHz</a:t>
                      </a:r>
                      <a:r>
                        <a:rPr lang="en-US" sz="2400" b="1" baseline="0" smtClean="0"/>
                        <a:t>)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Chuỗi</a:t>
                      </a:r>
                      <a:r>
                        <a:rPr lang="en-US" sz="2400" b="1" baseline="0" smtClean="0"/>
                        <a:t> bit</a:t>
                      </a:r>
                      <a:endParaRPr lang="en-US" sz="2400" b="1"/>
                    </a:p>
                  </a:txBody>
                  <a:tcPr/>
                </a:tc>
              </a:tr>
              <a:tr h="430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00</a:t>
                      </a:r>
                      <a:endParaRPr lang="en-US" sz="2400" b="1"/>
                    </a:p>
                  </a:txBody>
                  <a:tcPr/>
                </a:tc>
              </a:tr>
              <a:tr h="430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2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01</a:t>
                      </a:r>
                      <a:endParaRPr lang="en-US" sz="2400" b="1"/>
                    </a:p>
                  </a:txBody>
                  <a:tcPr/>
                </a:tc>
              </a:tr>
              <a:tr h="430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3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10</a:t>
                      </a:r>
                      <a:endParaRPr lang="en-US" sz="2400" b="1"/>
                    </a:p>
                  </a:txBody>
                  <a:tcPr/>
                </a:tc>
              </a:tr>
              <a:tr h="430369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4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11</a:t>
                      </a:r>
                      <a:endParaRPr lang="en-US" sz="2400" b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9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19" y="1267097"/>
            <a:ext cx="6571429" cy="2623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19" y="3701364"/>
            <a:ext cx="6571429" cy="26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35CA-A013-4B9F-9106-6FD37E13F25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19" y="1263012"/>
            <a:ext cx="6571429" cy="2632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19" y="3732030"/>
            <a:ext cx="6571429" cy="26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5322</TotalTime>
  <Words>210</Words>
  <Application>Microsoft Office PowerPoint</Application>
  <PresentationFormat>Custom</PresentationFormat>
  <Paragraphs>85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Retrospect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Thanh Âu</dc:creator>
  <cp:lastModifiedBy>TINH BKer_15</cp:lastModifiedBy>
  <cp:revision>436</cp:revision>
  <dcterms:created xsi:type="dcterms:W3CDTF">2017-04-22T02:52:11Z</dcterms:created>
  <dcterms:modified xsi:type="dcterms:W3CDTF">2020-08-29T05:35:53Z</dcterms:modified>
</cp:coreProperties>
</file>