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14.png" ContentType="image/png"/>
  <Override PartName="/ppt/media/image10.jpeg" ContentType="image/jpeg"/>
  <Override PartName="/ppt/media/image3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9.jpeg" ContentType="image/jpeg"/>
  <Override PartName="/ppt/media/image22.png" ContentType="image/png"/>
  <Override PartName="/ppt/media/image2.png" ContentType="image/png"/>
  <Override PartName="/ppt/media/image7.jpeg" ContentType="image/jpeg"/>
  <Override PartName="/ppt/media/image17.png" ContentType="image/png"/>
  <Override PartName="/ppt/media/image8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18680" y="1715400"/>
            <a:ext cx="65055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BÀI TẬP LỚN THỊ GIÁC MÁY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9000" y="2652480"/>
            <a:ext cx="7685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NHẬN DẠNG KHUÔN MẶT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762560" y="494280"/>
            <a:ext cx="5472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TRƯỜNG ĐẠI HỌC BÁCH KHOA TP. HCM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KHOA ĐIỆN – ĐIỆN TỬ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1444320" y="3774600"/>
            <a:ext cx="637992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GVHD :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Nguyễn Đức Thành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SVTH :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Trương Thiện Nhân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Bùi Thanh Tính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Trịnh Vũ Đăng Nguyên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Lê Quang Đức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96520" y="623880"/>
            <a:ext cx="6019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Hình một đồ thị histogram mẫu.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5" descr=""/>
          <p:cNvPicPr/>
          <p:nvPr/>
        </p:nvPicPr>
        <p:blipFill>
          <a:blip r:embed="rId1"/>
          <a:stretch/>
        </p:blipFill>
        <p:spPr>
          <a:xfrm>
            <a:off x="1642320" y="1472760"/>
            <a:ext cx="5857920" cy="4190400"/>
          </a:xfrm>
          <a:prstGeom prst="rect">
            <a:avLst/>
          </a:prstGeom>
          <a:ln>
            <a:noFill/>
          </a:ln>
        </p:spPr>
      </p:pic>
    </p:spTree>
  </p:cSld>
  <p:transition>
    <p:wipe dir="u"/>
  </p:transition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97040" y="331200"/>
            <a:ext cx="407808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GIẢI THUẬT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87320" y="1039320"/>
            <a:ext cx="48758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 SƠ ĐỒ KHỐI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439560" y="216000"/>
            <a:ext cx="3462840" cy="6501240"/>
          </a:xfrm>
          <a:prstGeom prst="rect">
            <a:avLst/>
          </a:prstGeom>
          <a:ln>
            <a:noFill/>
          </a:ln>
        </p:spPr>
      </p:pic>
      <p:pic>
        <p:nvPicPr>
          <p:cNvPr id="141" name="Picture 2" descr=""/>
          <p:cNvPicPr/>
          <p:nvPr/>
        </p:nvPicPr>
        <p:blipFill>
          <a:blip r:embed="rId2"/>
          <a:stretch/>
        </p:blipFill>
        <p:spPr>
          <a:xfrm>
            <a:off x="4356000" y="124920"/>
            <a:ext cx="4215240" cy="659196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2349360" y="289440"/>
            <a:ext cx="1662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Đăng ký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94640" y="147960"/>
            <a:ext cx="23482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Nhận dạng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922120" y="225360"/>
            <a:ext cx="32986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NỘI DUNG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80640" y="16750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  GIỚI THIỆU ĐỀ TÀI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80640" y="25822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 GIẢI THUẬT NHẬN DẠNG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980640" y="34894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 THỰC HIỆN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980640" y="43966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IV. KẾT LUẬN VÀ HƯỚNG PHÁT TRIỂN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97040" y="331200"/>
            <a:ext cx="39484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87320" y="1039320"/>
            <a:ext cx="6183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NHẬN DẠNG ẢNH VÀ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940680" y="1636200"/>
            <a:ext cx="2307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Ảnh huấn luyện: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723960" y="2097720"/>
            <a:ext cx="8165160" cy="2492280"/>
          </a:xfrm>
          <a:prstGeom prst="rect">
            <a:avLst/>
          </a:prstGeom>
          <a:ln>
            <a:noFill/>
          </a:ln>
        </p:spPr>
      </p:pic>
    </p:spTree>
  </p:cSld>
  <p:transition>
    <p:wipe dir="u"/>
  </p:transition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597040" y="331200"/>
            <a:ext cx="39484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87320" y="1039320"/>
            <a:ext cx="55234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NHẬN DẠNG ẢNH VÀ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935280" y="1636200"/>
            <a:ext cx="131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Kết quả: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6" descr=""/>
          <p:cNvPicPr/>
          <p:nvPr/>
        </p:nvPicPr>
        <p:blipFill>
          <a:blip r:embed="rId1"/>
          <a:stretch/>
        </p:blipFill>
        <p:spPr>
          <a:xfrm>
            <a:off x="749160" y="2097720"/>
            <a:ext cx="7644240" cy="3628800"/>
          </a:xfrm>
          <a:prstGeom prst="rect">
            <a:avLst/>
          </a:prstGeom>
          <a:ln>
            <a:noFill/>
          </a:ln>
        </p:spPr>
      </p:pic>
      <p:pic>
        <p:nvPicPr>
          <p:cNvPr id="157" name="Picture 7" descr=""/>
          <p:cNvPicPr/>
          <p:nvPr/>
        </p:nvPicPr>
        <p:blipFill>
          <a:blip r:embed="rId2"/>
          <a:stretch/>
        </p:blipFill>
        <p:spPr>
          <a:xfrm>
            <a:off x="717480" y="2048040"/>
            <a:ext cx="7764840" cy="3678480"/>
          </a:xfrm>
          <a:prstGeom prst="rect">
            <a:avLst/>
          </a:prstGeom>
          <a:ln>
            <a:noFill/>
          </a:ln>
        </p:spPr>
      </p:pic>
    </p:spTree>
  </p:cSld>
  <p:transition>
    <p:wipe dir="u"/>
  </p:transition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597040" y="331200"/>
            <a:ext cx="39484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87320" y="1039320"/>
            <a:ext cx="62218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NHẬN DẠNG SỬ DỤNG WEBCAM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40680" y="1636200"/>
            <a:ext cx="2307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Ảnh huấn luyện: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6" descr=""/>
          <p:cNvPicPr/>
          <p:nvPr/>
        </p:nvPicPr>
        <p:blipFill>
          <a:blip r:embed="rId1"/>
          <a:stretch/>
        </p:blipFill>
        <p:spPr>
          <a:xfrm>
            <a:off x="3473280" y="2356560"/>
            <a:ext cx="2196000" cy="2358000"/>
          </a:xfrm>
          <a:prstGeom prst="rect">
            <a:avLst/>
          </a:prstGeom>
          <a:ln>
            <a:noFill/>
          </a:ln>
        </p:spPr>
      </p:pic>
    </p:spTree>
  </p:cSld>
  <p:transition>
    <p:wipe dir="u"/>
  </p:transition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597040" y="331200"/>
            <a:ext cx="39484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87320" y="1039320"/>
            <a:ext cx="62218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NHẬN DẠNG SỬ DỤNG WEBCAM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935280" y="1636200"/>
            <a:ext cx="1319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Kết quả: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7" descr=""/>
          <p:cNvPicPr/>
          <p:nvPr/>
        </p:nvPicPr>
        <p:blipFill>
          <a:blip r:embed="rId1"/>
          <a:stretch/>
        </p:blipFill>
        <p:spPr>
          <a:xfrm>
            <a:off x="1595160" y="2243160"/>
            <a:ext cx="5942520" cy="3589920"/>
          </a:xfrm>
          <a:prstGeom prst="rect">
            <a:avLst/>
          </a:prstGeom>
          <a:ln>
            <a:noFill/>
          </a:ln>
        </p:spPr>
      </p:pic>
    </p:spTree>
  </p:cSld>
  <p:transition>
    <p:wipe dir="u"/>
  </p:transition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922120" y="225360"/>
            <a:ext cx="32986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NỘI DUNG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80640" y="16750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  GIỚI THIỆU ĐỀ TÀI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80640" y="25822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 GIẢI THUẬT NHẬN DẠNG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980640" y="34894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 THỰC HIỆN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980640" y="43966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IV. KẾT LUẬN VÀ HƯỚNG PHÁT TRIỂN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597040" y="331200"/>
            <a:ext cx="39484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KẾT LUẬN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87320" y="1547280"/>
            <a:ext cx="599328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Nhóm đã thực hiện được: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Sử dụng thuật toán Haar classifier để phát giác khuôn mặt.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Sử dụng thuật toán LBPH để trích đặc trưng và so sánh khuôn mặt.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Phát triển chương trình Python nhận dạng khuôn mặt trong ảnh, video, webcam.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220" dur="indefinite" restart="never" nodeType="tmRoot">
          <p:childTnLst>
            <p:seq>
              <p:cTn id="221" dur="indefinite" nodeType="mainSeq">
                <p:childTnLst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22120" y="225360"/>
            <a:ext cx="32986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NỘI DUNG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80640" y="16750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  GIỚI THIỆU ĐỀ TÀI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80640" y="25822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 GIẢI THUẬT NHẬN DẠNG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980640" y="34894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 THỰC HIỆN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80640" y="43966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IV. KẾT LUẬN VÀ HƯỚNG PHÁT TRIỂN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69880" y="2659680"/>
            <a:ext cx="80031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 YOU FOR WATCHING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749680" y="305640"/>
            <a:ext cx="38332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09480" y="1013400"/>
            <a:ext cx="3338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TỔNG QUAN: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92680" y="1536840"/>
            <a:ext cx="52005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a. Bài toán nhận dạng khuôn mặt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723960" y="3216960"/>
            <a:ext cx="7695000" cy="129528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5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726840" y="2244600"/>
            <a:ext cx="203508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200" rIns="142200" tIns="142200" bIns="142200" anchor="b"/>
          <a:p>
            <a:pPr algn="ctr"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Sự bùng nổ công nghệ thông tin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1582560" y="3702960"/>
            <a:ext cx="322920" cy="322920"/>
          </a:xfrm>
          <a:prstGeom prst="ellipse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7" name="CustomShape 7"/>
          <p:cNvSpPr/>
          <p:nvPr/>
        </p:nvSpPr>
        <p:spPr>
          <a:xfrm>
            <a:off x="2864520" y="4188960"/>
            <a:ext cx="203508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200" rIns="142200" tIns="142200" bIns="142200"/>
          <a:p>
            <a:pPr algn="ctr"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Giao tiếp giữa con người và máy tính ngày càng nhiều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3720600" y="3702960"/>
            <a:ext cx="322920" cy="322920"/>
          </a:xfrm>
          <a:prstGeom prst="ellipse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89" name="CustomShape 9"/>
          <p:cNvSpPr/>
          <p:nvPr/>
        </p:nvSpPr>
        <p:spPr>
          <a:xfrm>
            <a:off x="5002560" y="2244600"/>
            <a:ext cx="264420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200" rIns="142200" tIns="142200" bIns="142200" anchor="b"/>
          <a:p>
            <a:pPr algn="ctr"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Nhận dạng khuôn mặt giúp máy tính và con người giao tiếp với nhau tốt hơn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6162840" y="3702960"/>
            <a:ext cx="322920" cy="322920"/>
          </a:xfrm>
          <a:prstGeom prst="ellipse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ransition>
    <p:wipe dir="u"/>
  </p:transition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49680" y="305640"/>
            <a:ext cx="39247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09480" y="1013400"/>
            <a:ext cx="49287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TỔNG QUAN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119960" y="1536840"/>
            <a:ext cx="6903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b. Những khó khăn trong nhận dạng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264680" y="2518200"/>
            <a:ext cx="6613560" cy="4021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extrusionH="63500" z="152400" prstMaterial="dkEdge">
            <a:bevelT prst="relaxedInset" w="135400" h="16350"/>
            <a:contourClr>
              <a:schemeClr val="bg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95" name="CustomShape 5"/>
          <p:cNvSpPr/>
          <p:nvPr/>
        </p:nvSpPr>
        <p:spPr>
          <a:xfrm>
            <a:off x="1595520" y="2282040"/>
            <a:ext cx="4730760" cy="471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prstMaterial="plastic">
            <a:bevelT prst="relaxedInset" w="127000" h="25400"/>
          </a:sp3d>
        </p:spPr>
        <p:style>
          <a:lnRef idx="0"/>
          <a:fillRef idx="0"/>
          <a:effectRef idx="2"/>
          <a:fontRef idx="minor"/>
        </p:style>
        <p:txBody>
          <a:bodyPr lIns="198000" rIns="174960" tIns="23040" bIns="23040" anchor="ctr"/>
          <a:p>
            <a:pPr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Tư thế, góc chụp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1264680" y="3243960"/>
            <a:ext cx="6613560" cy="4021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2450223"/>
                <a:satOff val="-10194"/>
                <a:lumOff val="2402"/>
                <a:alphaOff val="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extrusionH="63500" z="152400" prstMaterial="dkEdge">
            <a:bevelT prst="relaxedInset" w="135400" h="16350"/>
            <a:contourClr>
              <a:schemeClr val="bg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97" name="CustomShape 7"/>
          <p:cNvSpPr/>
          <p:nvPr/>
        </p:nvSpPr>
        <p:spPr>
          <a:xfrm>
            <a:off x="1595520" y="3007800"/>
            <a:ext cx="4725360" cy="471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2450223"/>
                  <a:satOff val="-10194"/>
                  <a:lumOff val="2402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hueOff val="2450223"/>
                  <a:satOff val="-10194"/>
                  <a:lumOff val="2402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hueOff val="2450223"/>
                  <a:satOff val="-10194"/>
                  <a:lumOff val="2402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prstMaterial="plastic">
            <a:bevelT prst="relaxedInset" w="127000" h="25400"/>
          </a:sp3d>
        </p:spPr>
        <p:style>
          <a:lnRef idx="0"/>
          <a:fillRef idx="0"/>
          <a:effectRef idx="2"/>
          <a:fontRef idx="minor"/>
        </p:style>
        <p:txBody>
          <a:bodyPr lIns="198000" rIns="174960" tIns="23040" bIns="23040" anchor="ctr"/>
          <a:p>
            <a:pPr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Thiếu một số thành phần của khuôn mặt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1264680" y="3969720"/>
            <a:ext cx="6613560" cy="4021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4900445"/>
                <a:satOff val="-20388"/>
                <a:lumOff val="4804"/>
                <a:alphaOff val="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extrusionH="63500" z="152400" prstMaterial="dkEdge">
            <a:bevelT prst="relaxedInset" w="135400" h="16350"/>
            <a:contourClr>
              <a:schemeClr val="bg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99" name="CustomShape 9"/>
          <p:cNvSpPr/>
          <p:nvPr/>
        </p:nvSpPr>
        <p:spPr>
          <a:xfrm>
            <a:off x="1595520" y="3733560"/>
            <a:ext cx="4705200" cy="471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4900445"/>
                  <a:satOff val="-20388"/>
                  <a:lumOff val="4804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hueOff val="4900445"/>
                  <a:satOff val="-20388"/>
                  <a:lumOff val="4804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hueOff val="4900445"/>
                  <a:satOff val="-20388"/>
                  <a:lumOff val="4804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prstMaterial="plastic">
            <a:bevelT prst="relaxedInset" w="127000" h="25400"/>
          </a:sp3d>
        </p:spPr>
        <p:style>
          <a:lnRef idx="0"/>
          <a:fillRef idx="0"/>
          <a:effectRef idx="2"/>
          <a:fontRef idx="minor"/>
        </p:style>
        <p:txBody>
          <a:bodyPr lIns="198000" rIns="174960" tIns="23040" bIns="23040" anchor="ctr"/>
          <a:p>
            <a:pPr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Sự che khuất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1264680" y="4695480"/>
            <a:ext cx="6613560" cy="4021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7350668"/>
                <a:satOff val="-30583"/>
                <a:lumOff val="7206"/>
                <a:alphaOff val="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extrusionH="63500" z="152400" prstMaterial="dkEdge">
            <a:bevelT prst="relaxedInset" w="135400" h="16350"/>
            <a:contourClr>
              <a:schemeClr val="bg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01" name="CustomShape 11"/>
          <p:cNvSpPr/>
          <p:nvPr/>
        </p:nvSpPr>
        <p:spPr>
          <a:xfrm>
            <a:off x="1595520" y="4459320"/>
            <a:ext cx="4705200" cy="471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7350668"/>
                  <a:satOff val="-30583"/>
                  <a:lumOff val="7206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hueOff val="7350668"/>
                  <a:satOff val="-30583"/>
                  <a:lumOff val="7206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hueOff val="7350668"/>
                  <a:satOff val="-30583"/>
                  <a:lumOff val="7206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prstMaterial="plastic">
            <a:bevelT prst="relaxedInset" w="127000" h="25400"/>
          </a:sp3d>
        </p:spPr>
        <p:style>
          <a:lnRef idx="0"/>
          <a:fillRef idx="0"/>
          <a:effectRef idx="2"/>
          <a:fontRef idx="minor"/>
        </p:style>
        <p:txBody>
          <a:bodyPr lIns="198000" rIns="174960" tIns="23040" bIns="23040" anchor="ctr"/>
          <a:p>
            <a:pPr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Hướng của ảnh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1264680" y="5421240"/>
            <a:ext cx="6613560" cy="4021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9800891"/>
                <a:satOff val="-40777"/>
                <a:lumOff val="9608"/>
                <a:alphaOff val="0"/>
              </a:schemeClr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extrusionH="63500" z="152400" prstMaterial="dkEdge">
            <a:bevelT prst="relaxedInset" w="135400" h="16350"/>
            <a:contourClr>
              <a:schemeClr val="bg1"/>
            </a:contourClr>
          </a:sp3d>
        </p:spPr>
        <p:style>
          <a:lnRef idx="1"/>
          <a:fillRef idx="0"/>
          <a:effectRef idx="2"/>
          <a:fontRef idx="minor"/>
        </p:style>
      </p:sp>
      <p:sp>
        <p:nvSpPr>
          <p:cNvPr id="103" name="CustomShape 13"/>
          <p:cNvSpPr/>
          <p:nvPr/>
        </p:nvSpPr>
        <p:spPr>
          <a:xfrm>
            <a:off x="1595520" y="5185080"/>
            <a:ext cx="4705200" cy="47124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9800891"/>
                  <a:satOff val="-40777"/>
                  <a:lumOff val="9608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hueOff val="9800891"/>
                  <a:satOff val="-40777"/>
                  <a:lumOff val="9608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hueOff val="9800891"/>
                  <a:satOff val="-40777"/>
                  <a:lumOff val="9608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7500000"/>
            </a:lightRig>
          </a:scene3d>
          <a:sp3d prstMaterial="plastic">
            <a:bevelT prst="relaxedInset" w="127000" h="25400"/>
          </a:sp3d>
        </p:spPr>
        <p:style>
          <a:lnRef idx="0"/>
          <a:fillRef idx="0"/>
          <a:effectRef idx="2"/>
          <a:fontRef idx="minor"/>
        </p:style>
        <p:txBody>
          <a:bodyPr lIns="198000" rIns="174960" tIns="23040" bIns="23040" anchor="ctr"/>
          <a:p>
            <a:pPr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Điều kiện của ảnh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613960" y="305640"/>
            <a:ext cx="39150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09480" y="1285560"/>
            <a:ext cx="77115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CÁC BƯỚC NHẬN DẠNG KHUÔN MẶT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444560" y="109080"/>
            <a:ext cx="25344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Calibri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159200" y="2099160"/>
            <a:ext cx="6904440" cy="3472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5"/>
          <p:cNvSpPr/>
          <p:nvPr/>
        </p:nvSpPr>
        <p:spPr>
          <a:xfrm>
            <a:off x="1143000" y="3141000"/>
            <a:ext cx="2094480" cy="138852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000" rIns="76320" tIns="144000" bIns="144360" anchor="ctr"/>
          <a:p>
            <a:pPr algn="ctr"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Phát hiện vị trí khuôn mặt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564000" y="3141000"/>
            <a:ext cx="2094480" cy="138852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000" rIns="76320" tIns="144000" bIns="144360" anchor="ctr"/>
          <a:p>
            <a:pPr algn="ctr"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Tìm những vị trí đặc trưng trên khuôn mặt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5985000" y="3141000"/>
            <a:ext cx="2094480" cy="1388520"/>
          </a:xfrm>
          <a:prstGeom prst="roundRect">
            <a:avLst>
              <a:gd name="adj" fmla="val 16667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4000" rIns="76320" tIns="144000" bIns="144360" anchor="ctr"/>
          <a:p>
            <a:pPr algn="ctr">
              <a:lnSpc>
                <a:spcPct val="9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Tìm kiếm và nhận diện khuôn mặt dựa trên những đặc trưng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666880" y="331200"/>
            <a:ext cx="38088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GIỚI THIỆU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09480" y="1285560"/>
            <a:ext cx="789840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3.ỨNG DỤNG CỦA NHẬN DẠNG KHUÔN MẶT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88840" y="2146320"/>
            <a:ext cx="1445040" cy="3300840"/>
          </a:xfrm>
          <a:prstGeom prst="roundRect">
            <a:avLst>
              <a:gd name="adj" fmla="val 1000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170640" tIns="1491480" bIns="830880" anchor="ctr"/>
          <a:p>
            <a:pPr algn="ctr">
              <a:lnSpc>
                <a:spcPct val="9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Xác minh tội phạm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062360" y="2344320"/>
            <a:ext cx="1098360" cy="1098360"/>
          </a:xfrm>
          <a:prstGeom prst="ellipse">
            <a:avLst/>
          </a:prstGeom>
          <a:blipFill>
            <a:blip r:embed="rId1"/>
            <a:stretch>
              <a:fillRect l="-2217857" t="0" r="-2217857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5" name="CustomShape 5"/>
          <p:cNvSpPr/>
          <p:nvPr/>
        </p:nvSpPr>
        <p:spPr>
          <a:xfrm>
            <a:off x="2378520" y="2146320"/>
            <a:ext cx="1445040" cy="3300840"/>
          </a:xfrm>
          <a:prstGeom prst="roundRect">
            <a:avLst>
              <a:gd name="adj" fmla="val 10000"/>
            </a:avLst>
          </a:prstGeom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170640" tIns="1491480" bIns="830880" anchor="ctr"/>
          <a:p>
            <a:pPr algn="ctr">
              <a:lnSpc>
                <a:spcPct val="9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Camera chống trộm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2551680" y="2344320"/>
            <a:ext cx="1098360" cy="1098360"/>
          </a:xfrm>
          <a:prstGeom prst="ellipse">
            <a:avLst/>
          </a:prstGeom>
          <a:blipFill>
            <a:blip r:embed="rId2"/>
            <a:stretch>
              <a:fillRect l="-7605899" t="0" r="-7605899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7" name="CustomShape 7"/>
          <p:cNvSpPr/>
          <p:nvPr/>
        </p:nvSpPr>
        <p:spPr>
          <a:xfrm>
            <a:off x="3867840" y="2146320"/>
            <a:ext cx="1445040" cy="3300840"/>
          </a:xfrm>
          <a:prstGeom prst="roundRect">
            <a:avLst>
              <a:gd name="adj" fmla="val 10000"/>
            </a:avLst>
          </a:prstGeom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170640" tIns="1491480" bIns="830880" anchor="ctr"/>
          <a:p>
            <a:pPr algn="ctr">
              <a:lnSpc>
                <a:spcPct val="9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Bảo mật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4041360" y="2344320"/>
            <a:ext cx="1098360" cy="1098360"/>
          </a:xfrm>
          <a:prstGeom prst="ellipse">
            <a:avLst/>
          </a:prstGeom>
          <a:blipFill>
            <a:blip r:embed="rId3"/>
            <a:stretch>
              <a:fillRect l="-2897084" t="0" r="-2897084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19" name="CustomShape 9"/>
          <p:cNvSpPr/>
          <p:nvPr/>
        </p:nvSpPr>
        <p:spPr>
          <a:xfrm>
            <a:off x="5357520" y="2146320"/>
            <a:ext cx="1445040" cy="3300840"/>
          </a:xfrm>
          <a:prstGeom prst="roundRect">
            <a:avLst>
              <a:gd name="adj" fmla="val 10000"/>
            </a:avLst>
          </a:prstGeom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170640" tIns="1491480" bIns="830880" anchor="ctr"/>
          <a:p>
            <a:pPr algn="ctr">
              <a:lnSpc>
                <a:spcPct val="9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Lưu trữ khuôn mặt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5530680" y="2344320"/>
            <a:ext cx="1098360" cy="1098360"/>
          </a:xfrm>
          <a:prstGeom prst="ellipse">
            <a:avLst/>
          </a:prstGeom>
          <a:blipFill>
            <a:blip r:embed="rId4"/>
            <a:stretch>
              <a:fillRect l="-2897084" t="0" r="-2897084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1" name="CustomShape 11"/>
          <p:cNvSpPr/>
          <p:nvPr/>
        </p:nvSpPr>
        <p:spPr>
          <a:xfrm>
            <a:off x="6846840" y="2146320"/>
            <a:ext cx="1445040" cy="3300840"/>
          </a:xfrm>
          <a:prstGeom prst="roundRect">
            <a:avLst>
              <a:gd name="adj" fmla="val 10000"/>
            </a:avLst>
          </a:prstGeom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70640" rIns="170640" tIns="1491480" bIns="830880" anchor="ctr"/>
          <a:p>
            <a:pPr algn="ctr">
              <a:lnSpc>
                <a:spcPct val="90000"/>
              </a:lnSpc>
            </a:pP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Các ứng dụng khác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7020360" y="2344320"/>
            <a:ext cx="1098360" cy="1098360"/>
          </a:xfrm>
          <a:prstGeom prst="ellipse">
            <a:avLst/>
          </a:prstGeom>
          <a:blipFill>
            <a:blip r:embed="rId5"/>
            <a:stretch>
              <a:fillRect l="-5159203" t="0" r="-5159203" b="0"/>
            </a:stretch>
          </a:blip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1185120" y="4788000"/>
            <a:ext cx="6810840" cy="4942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</p:spTree>
  </p:cSld>
  <p:transition>
    <p:wipe dir="u"/>
  </p:transition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922120" y="225360"/>
            <a:ext cx="329868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NỘI DUNG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80640" y="16750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   GIỚI THIỆU ĐỀ TÀI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80640" y="25822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 GIẢI THUẬT NHẬN DẠNG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980640" y="34894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III. KẾT QUẢ THỰC HIỆN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980640" y="4396680"/>
            <a:ext cx="7181640" cy="785160"/>
          </a:xfrm>
          <a:prstGeom prst="roundRect">
            <a:avLst>
              <a:gd name="adj" fmla="val 16667"/>
            </a:avLst>
          </a:prstGeom>
          <a:solidFill>
            <a:schemeClr val="dk2">
              <a:hueOff val="0"/>
              <a:satOff val="0"/>
              <a:lumOff val="0"/>
              <a:alphaOff val="0"/>
            </a:schemeClr>
          </a:solidFill>
          <a:ln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5080" rIns="106560" tIns="145080" bIns="14472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IV. KẾT LUẬN VÀ HƯỚNG PHÁT TRIỂN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wipe dir="u"/>
  </p:transition>
  <p:timing>
    <p:tnLst>
      <p:par>
        <p:cTn id="92" dur="indefinite" restart="never" nodeType="tmRoot">
          <p:childTnLst>
            <p:seq>
              <p:cTn id="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590920" y="331200"/>
            <a:ext cx="39614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GIẢI THUẬT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9480" y="1285560"/>
            <a:ext cx="77778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 HAARCASCADE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320840" y="2174760"/>
            <a:ext cx="2539080" cy="2873520"/>
          </a:xfrm>
          <a:prstGeom prst="rect">
            <a:avLst/>
          </a:prstGeom>
          <a:ln>
            <a:noFill/>
          </a:ln>
        </p:spPr>
      </p:pic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4821120" y="2174760"/>
            <a:ext cx="3462840" cy="2873520"/>
          </a:xfrm>
          <a:prstGeom prst="rect">
            <a:avLst/>
          </a:prstGeom>
          <a:ln>
            <a:noFill/>
          </a:ln>
        </p:spPr>
      </p:pic>
    </p:spTree>
  </p:cSld>
  <p:transition>
    <p:wipe dir="u"/>
  </p:transition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65360" y="318600"/>
            <a:ext cx="4012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II. GIẢI THUẬT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09480" y="1285560"/>
            <a:ext cx="77778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 LOCAL BINARY PATTERNS HISTOGRAMS (LBPH)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1"/>
          <a:srcRect l="0" t="0" r="0" b="14965"/>
          <a:stretch/>
        </p:blipFill>
        <p:spPr>
          <a:xfrm>
            <a:off x="609480" y="2734920"/>
            <a:ext cx="7923600" cy="2305800"/>
          </a:xfrm>
          <a:prstGeom prst="rect">
            <a:avLst/>
          </a:prstGeom>
          <a:ln>
            <a:noFill/>
          </a:ln>
        </p:spPr>
      </p:pic>
    </p:spTree>
  </p:cSld>
  <p:transition>
    <p:wipe dir="u"/>
  </p:transition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Application>LibreOffice/5.1.6.2$Linux_X86_64 LibreOffice_project/10m0$Build-2</Application>
  <Words>468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2018-06-15T20:45:14Z</dcterms:created>
  <dc:creator>Nhan</dc:creator>
  <dc:description/>
  <dc:language>en-US</dc:language>
  <cp:lastModifiedBy/>
  <dcterms:modified xsi:type="dcterms:W3CDTF">2018-12-04T11:37:24Z</dcterms:modified>
  <cp:revision>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