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61" r:id="rId4"/>
    <p:sldId id="259" r:id="rId5"/>
    <p:sldId id="260" r:id="rId6"/>
    <p:sldId id="262" r:id="rId7"/>
    <p:sldId id="26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4F8DD2-71F2-467F-975D-F041BFCB33D3}" type="datetimeFigureOut">
              <a:rPr lang="en-US" smtClean="0"/>
              <a:t>9/24/2017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601B6-B243-41E8-99B8-3BF59C55C487}" type="slidenum">
              <a:rPr lang="en-US" smtClean="0"/>
              <a:t>‹#›</a:t>
            </a:fld>
            <a:endParaRPr lang="en-US"/>
          </a:p>
        </p:txBody>
      </p:sp>
    </p:spTree>
    <p:extLst>
      <p:ext uri="{BB962C8B-B14F-4D97-AF65-F5344CB8AC3E}">
        <p14:creationId xmlns:p14="http://schemas.microsoft.com/office/powerpoint/2010/main" val="3024921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51F2EA-BBC6-47D2-8E18-6468DBDD2EEF}" type="datetime1">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9F64A-9A0E-4E08-9C80-6AEF6BB07E35}" type="slidenum">
              <a:rPr lang="en-US" smtClean="0"/>
              <a:t>‹#›</a:t>
            </a:fld>
            <a:endParaRPr lang="en-US"/>
          </a:p>
        </p:txBody>
      </p:sp>
    </p:spTree>
    <p:extLst>
      <p:ext uri="{BB962C8B-B14F-4D97-AF65-F5344CB8AC3E}">
        <p14:creationId xmlns:p14="http://schemas.microsoft.com/office/powerpoint/2010/main" val="375913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A38BC-2158-4F10-AFF2-521C601C7818}" type="datetime1">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9F64A-9A0E-4E08-9C80-6AEF6BB07E35}" type="slidenum">
              <a:rPr lang="en-US" smtClean="0"/>
              <a:t>‹#›</a:t>
            </a:fld>
            <a:endParaRPr lang="en-US"/>
          </a:p>
        </p:txBody>
      </p:sp>
    </p:spTree>
    <p:extLst>
      <p:ext uri="{BB962C8B-B14F-4D97-AF65-F5344CB8AC3E}">
        <p14:creationId xmlns:p14="http://schemas.microsoft.com/office/powerpoint/2010/main" val="1452312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F94DC-989E-4B55-989D-57EC77340E52}" type="datetime1">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9F64A-9A0E-4E08-9C80-6AEF6BB07E35}" type="slidenum">
              <a:rPr lang="en-US" smtClean="0"/>
              <a:t>‹#›</a:t>
            </a:fld>
            <a:endParaRPr lang="en-US"/>
          </a:p>
        </p:txBody>
      </p:sp>
    </p:spTree>
    <p:extLst>
      <p:ext uri="{BB962C8B-B14F-4D97-AF65-F5344CB8AC3E}">
        <p14:creationId xmlns:p14="http://schemas.microsoft.com/office/powerpoint/2010/main" val="47485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A512BE-ADAC-4D2E-8623-898EABB2AC4B}" type="datetime1">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9F64A-9A0E-4E08-9C80-6AEF6BB07E35}" type="slidenum">
              <a:rPr lang="en-US" smtClean="0"/>
              <a:t>‹#›</a:t>
            </a:fld>
            <a:endParaRPr lang="en-US"/>
          </a:p>
        </p:txBody>
      </p:sp>
    </p:spTree>
    <p:extLst>
      <p:ext uri="{BB962C8B-B14F-4D97-AF65-F5344CB8AC3E}">
        <p14:creationId xmlns:p14="http://schemas.microsoft.com/office/powerpoint/2010/main" val="3659335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E9D4E1-AD95-45CE-9090-5951AE169574}" type="datetime1">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9F64A-9A0E-4E08-9C80-6AEF6BB07E35}" type="slidenum">
              <a:rPr lang="en-US" smtClean="0"/>
              <a:t>‹#›</a:t>
            </a:fld>
            <a:endParaRPr lang="en-US"/>
          </a:p>
        </p:txBody>
      </p:sp>
    </p:spTree>
    <p:extLst>
      <p:ext uri="{BB962C8B-B14F-4D97-AF65-F5344CB8AC3E}">
        <p14:creationId xmlns:p14="http://schemas.microsoft.com/office/powerpoint/2010/main" val="3344882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D5BAB9-10DB-4F12-A76E-32F1F443877F}" type="datetime1">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9F64A-9A0E-4E08-9C80-6AEF6BB07E35}" type="slidenum">
              <a:rPr lang="en-US" smtClean="0"/>
              <a:t>‹#›</a:t>
            </a:fld>
            <a:endParaRPr lang="en-US"/>
          </a:p>
        </p:txBody>
      </p:sp>
    </p:spTree>
    <p:extLst>
      <p:ext uri="{BB962C8B-B14F-4D97-AF65-F5344CB8AC3E}">
        <p14:creationId xmlns:p14="http://schemas.microsoft.com/office/powerpoint/2010/main" val="839795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5BA347-2B4F-482A-9F29-CD9FD24DFC3D}" type="datetime1">
              <a:rPr lang="en-US" smtClean="0"/>
              <a:t>9/24/2017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9F64A-9A0E-4E08-9C80-6AEF6BB07E35}" type="slidenum">
              <a:rPr lang="en-US" smtClean="0"/>
              <a:t>‹#›</a:t>
            </a:fld>
            <a:endParaRPr lang="en-US"/>
          </a:p>
        </p:txBody>
      </p:sp>
    </p:spTree>
    <p:extLst>
      <p:ext uri="{BB962C8B-B14F-4D97-AF65-F5344CB8AC3E}">
        <p14:creationId xmlns:p14="http://schemas.microsoft.com/office/powerpoint/2010/main" val="72828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16D291-5D45-440D-AC3D-F253AA7FCF11}" type="datetime1">
              <a:rPr lang="en-US" smtClean="0"/>
              <a:t>9/24/2017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9F64A-9A0E-4E08-9C80-6AEF6BB07E35}" type="slidenum">
              <a:rPr lang="en-US" smtClean="0"/>
              <a:t>‹#›</a:t>
            </a:fld>
            <a:endParaRPr lang="en-US"/>
          </a:p>
        </p:txBody>
      </p:sp>
    </p:spTree>
    <p:extLst>
      <p:ext uri="{BB962C8B-B14F-4D97-AF65-F5344CB8AC3E}">
        <p14:creationId xmlns:p14="http://schemas.microsoft.com/office/powerpoint/2010/main" val="97458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8D962-249B-463A-B05D-C9E270E685F8}" type="datetime1">
              <a:rPr lang="en-US" smtClean="0"/>
              <a:t>9/24/2017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9F64A-9A0E-4E08-9C80-6AEF6BB07E35}" type="slidenum">
              <a:rPr lang="en-US" smtClean="0"/>
              <a:t>‹#›</a:t>
            </a:fld>
            <a:endParaRPr lang="en-US"/>
          </a:p>
        </p:txBody>
      </p:sp>
    </p:spTree>
    <p:extLst>
      <p:ext uri="{BB962C8B-B14F-4D97-AF65-F5344CB8AC3E}">
        <p14:creationId xmlns:p14="http://schemas.microsoft.com/office/powerpoint/2010/main" val="214449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4200CF-D557-4A2E-93ED-6FDA29E90FAD}" type="datetime1">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9F64A-9A0E-4E08-9C80-6AEF6BB07E35}" type="slidenum">
              <a:rPr lang="en-US" smtClean="0"/>
              <a:t>‹#›</a:t>
            </a:fld>
            <a:endParaRPr lang="en-US"/>
          </a:p>
        </p:txBody>
      </p:sp>
    </p:spTree>
    <p:extLst>
      <p:ext uri="{BB962C8B-B14F-4D97-AF65-F5344CB8AC3E}">
        <p14:creationId xmlns:p14="http://schemas.microsoft.com/office/powerpoint/2010/main" val="2263430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71EC17-EB10-4E47-B55B-491275F34CDA}" type="datetime1">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9F64A-9A0E-4E08-9C80-6AEF6BB07E35}" type="slidenum">
              <a:rPr lang="en-US" smtClean="0"/>
              <a:t>‹#›</a:t>
            </a:fld>
            <a:endParaRPr lang="en-US"/>
          </a:p>
        </p:txBody>
      </p:sp>
    </p:spTree>
    <p:extLst>
      <p:ext uri="{BB962C8B-B14F-4D97-AF65-F5344CB8AC3E}">
        <p14:creationId xmlns:p14="http://schemas.microsoft.com/office/powerpoint/2010/main" val="263895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BC6C0D-FD65-4392-A573-5E40BDF86E28}" type="datetime1">
              <a:rPr lang="en-US" smtClean="0"/>
              <a:t>9/24/2017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9F64A-9A0E-4E08-9C80-6AEF6BB07E35}" type="slidenum">
              <a:rPr lang="en-US" smtClean="0"/>
              <a:t>‹#›</a:t>
            </a:fld>
            <a:endParaRPr lang="en-US"/>
          </a:p>
        </p:txBody>
      </p:sp>
    </p:spTree>
    <p:extLst>
      <p:ext uri="{BB962C8B-B14F-4D97-AF65-F5344CB8AC3E}">
        <p14:creationId xmlns:p14="http://schemas.microsoft.com/office/powerpoint/2010/main" val="1092321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368" y="1605242"/>
            <a:ext cx="8966200" cy="2387600"/>
          </a:xfrm>
        </p:spPr>
        <p:txBody>
          <a:bodyPr>
            <a:normAutofit/>
          </a:bodyPr>
          <a:lstStyle/>
          <a:p>
            <a:r>
              <a:rPr lang="en-US" sz="3200" dirty="0">
                <a:latin typeface="Arial" panose="020B0604020202020204" pitchFamily="34" charset="0"/>
                <a:cs typeface="Arial" panose="020B0604020202020204" pitchFamily="34" charset="0"/>
              </a:rPr>
              <a:t>Machine Learning Proposal</a:t>
            </a:r>
            <a:br>
              <a:rPr lang="en-US" sz="4400" dirty="0">
                <a:latin typeface="Arial" panose="020B0604020202020204" pitchFamily="34" charset="0"/>
                <a:cs typeface="Arial" panose="020B0604020202020204" pitchFamily="34" charset="0"/>
              </a:rPr>
            </a:br>
            <a:r>
              <a:rPr lang="en-US" sz="4400" b="1" dirty="0">
                <a:latin typeface="Arial" panose="020B0604020202020204" pitchFamily="34" charset="0"/>
                <a:cs typeface="Arial" panose="020B0604020202020204" pitchFamily="34" charset="0"/>
              </a:rPr>
              <a:t>Human Resources Analytics</a:t>
            </a:r>
            <a:br>
              <a:rPr lang="en-US" dirty="0"/>
            </a:br>
            <a:endParaRPr lang="en-US" dirty="0">
              <a:latin typeface="+mn-lt"/>
            </a:endParaRPr>
          </a:p>
        </p:txBody>
      </p:sp>
      <p:sp>
        <p:nvSpPr>
          <p:cNvPr id="3" name="Subtitle 2"/>
          <p:cNvSpPr>
            <a:spLocks noGrp="1"/>
          </p:cNvSpPr>
          <p:nvPr>
            <p:ph type="subTitle" idx="1"/>
          </p:nvPr>
        </p:nvSpPr>
        <p:spPr>
          <a:xfrm>
            <a:off x="6392333" y="3892244"/>
            <a:ext cx="2675235" cy="2464107"/>
          </a:xfrm>
        </p:spPr>
        <p:txBody>
          <a:bodyPr>
            <a:normAutofit lnSpcReduction="10000"/>
          </a:bodyPr>
          <a:lstStyle/>
          <a:p>
            <a:pPr algn="l"/>
            <a:r>
              <a:rPr lang="en-US" sz="2800" dirty="0"/>
              <a:t>Group Member </a:t>
            </a:r>
          </a:p>
          <a:p>
            <a:pPr algn="l"/>
            <a:r>
              <a:rPr lang="en-US" sz="2000" dirty="0" err="1">
                <a:latin typeface="Times New Roman" panose="02020603050405020304" pitchFamily="18" charset="0"/>
                <a:cs typeface="Times New Roman" panose="02020603050405020304" pitchFamily="18" charset="0"/>
              </a:rPr>
              <a:t>Yonghua</a:t>
            </a:r>
            <a:r>
              <a:rPr lang="en-US" sz="2000" dirty="0">
                <a:latin typeface="Times New Roman" panose="02020603050405020304" pitchFamily="18" charset="0"/>
                <a:cs typeface="Times New Roman" panose="02020603050405020304" pitchFamily="18" charset="0"/>
              </a:rPr>
              <a:t> Yu</a:t>
            </a:r>
          </a:p>
          <a:p>
            <a:pPr algn="l"/>
            <a:r>
              <a:rPr lang="en-US" sz="2000" dirty="0" err="1">
                <a:latin typeface="Times New Roman" panose="02020603050405020304" pitchFamily="18" charset="0"/>
                <a:cs typeface="Times New Roman" panose="02020603050405020304" pitchFamily="18" charset="0"/>
              </a:rPr>
              <a:t>Yuchen</a:t>
            </a:r>
            <a:r>
              <a:rPr lang="en-US" sz="2000" dirty="0">
                <a:latin typeface="Times New Roman" panose="02020603050405020304" pitchFamily="18" charset="0"/>
                <a:cs typeface="Times New Roman" panose="02020603050405020304" pitchFamily="18" charset="0"/>
              </a:rPr>
              <a:t> Zhou</a:t>
            </a:r>
          </a:p>
          <a:p>
            <a:pPr algn="l"/>
            <a:r>
              <a:rPr lang="en-US" sz="2000" dirty="0" err="1">
                <a:latin typeface="Times New Roman" panose="02020603050405020304" pitchFamily="18" charset="0"/>
                <a:cs typeface="Times New Roman" panose="02020603050405020304" pitchFamily="18" charset="0"/>
              </a:rPr>
              <a:t>Xuyu</a:t>
            </a:r>
            <a:r>
              <a:rPr lang="en-US" sz="2000" dirty="0">
                <a:latin typeface="Times New Roman" panose="02020603050405020304" pitchFamily="18" charset="0"/>
                <a:cs typeface="Times New Roman" panose="02020603050405020304" pitchFamily="18" charset="0"/>
              </a:rPr>
              <a:t> Yi</a:t>
            </a:r>
          </a:p>
          <a:p>
            <a:pPr algn="l"/>
            <a:r>
              <a:rPr lang="en-US" sz="2000" dirty="0" err="1">
                <a:latin typeface="Times New Roman" panose="02020603050405020304" pitchFamily="18" charset="0"/>
                <a:cs typeface="Times New Roman" panose="02020603050405020304" pitchFamily="18" charset="0"/>
              </a:rPr>
              <a:t>Weicheng</a:t>
            </a:r>
            <a:r>
              <a:rPr lang="en-US" sz="2000" dirty="0">
                <a:latin typeface="Times New Roman" panose="02020603050405020304" pitchFamily="18" charset="0"/>
                <a:cs typeface="Times New Roman" panose="02020603050405020304" pitchFamily="18" charset="0"/>
              </a:rPr>
              <a:t> Chao</a:t>
            </a:r>
          </a:p>
          <a:p>
            <a:pPr algn="l"/>
            <a:r>
              <a:rPr lang="en-US" sz="2000" dirty="0">
                <a:latin typeface="Times New Roman" panose="02020603050405020304" pitchFamily="18" charset="0"/>
                <a:cs typeface="Times New Roman" panose="02020603050405020304" pitchFamily="18" charset="0"/>
              </a:rPr>
              <a:t>Shuo Li</a:t>
            </a:r>
          </a:p>
          <a:p>
            <a:endParaRPr lang="en-US" dirty="0"/>
          </a:p>
          <a:p>
            <a:endParaRPr lang="en-US" dirty="0"/>
          </a:p>
        </p:txBody>
      </p:sp>
      <p:pic>
        <p:nvPicPr>
          <p:cNvPr id="1026" name="Picture 2" descr="Image result for uv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29" y="163052"/>
            <a:ext cx="1521355" cy="1521355"/>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96C3906F-70B5-45A8-BF3E-EB50C31E3F28}" type="datetime1">
              <a:rPr lang="en-US" smtClean="0"/>
              <a:t>9/24/2017</a:t>
            </a:fld>
            <a:endParaRPr lang="en-US"/>
          </a:p>
        </p:txBody>
      </p:sp>
      <p:sp>
        <p:nvSpPr>
          <p:cNvPr id="6" name="Slide Number Placeholder 5"/>
          <p:cNvSpPr>
            <a:spLocks noGrp="1"/>
          </p:cNvSpPr>
          <p:nvPr>
            <p:ph type="sldNum" sz="quarter" idx="12"/>
          </p:nvPr>
        </p:nvSpPr>
        <p:spPr/>
        <p:txBody>
          <a:bodyPr/>
          <a:lstStyle/>
          <a:p>
            <a:fld id="{7389F64A-9A0E-4E08-9C80-6AEF6BB07E35}" type="slidenum">
              <a:rPr lang="en-US" smtClean="0"/>
              <a:t>1</a:t>
            </a:fld>
            <a:endParaRPr lang="en-US"/>
          </a:p>
        </p:txBody>
      </p:sp>
    </p:spTree>
    <p:extLst>
      <p:ext uri="{BB962C8B-B14F-4D97-AF65-F5344CB8AC3E}">
        <p14:creationId xmlns:p14="http://schemas.microsoft.com/office/powerpoint/2010/main" val="28433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100" y="82186"/>
            <a:ext cx="7886700" cy="1325563"/>
          </a:xfrm>
        </p:spPr>
        <p:txBody>
          <a:bodyPr/>
          <a:lstStyle/>
          <a:p>
            <a:r>
              <a:rPr lang="en-US" b="1" dirty="0"/>
              <a:t>Group Member Introduction</a:t>
            </a:r>
          </a:p>
        </p:txBody>
      </p:sp>
      <p:pic>
        <p:nvPicPr>
          <p:cNvPr id="5" name="Picture 2" descr="Image result for uv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9440" y="107420"/>
            <a:ext cx="1110721" cy="1110721"/>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870D30AA-9CDD-41B8-8B3A-AFD372AAFFFE}" type="datetime1">
              <a:rPr lang="en-US" smtClean="0"/>
              <a:t>9/24/2017</a:t>
            </a:fld>
            <a:endParaRPr lang="en-US"/>
          </a:p>
        </p:txBody>
      </p:sp>
      <p:sp>
        <p:nvSpPr>
          <p:cNvPr id="10" name="Slide Number Placeholder 9"/>
          <p:cNvSpPr>
            <a:spLocks noGrp="1"/>
          </p:cNvSpPr>
          <p:nvPr>
            <p:ph type="sldNum" sz="quarter" idx="12"/>
          </p:nvPr>
        </p:nvSpPr>
        <p:spPr/>
        <p:txBody>
          <a:bodyPr/>
          <a:lstStyle/>
          <a:p>
            <a:fld id="{7389F64A-9A0E-4E08-9C80-6AEF6BB07E35}" type="slidenum">
              <a:rPr lang="en-US" smtClean="0"/>
              <a:t>2</a:t>
            </a:fld>
            <a:endParaRPr lang="en-US"/>
          </a:p>
        </p:txBody>
      </p:sp>
      <p:pic>
        <p:nvPicPr>
          <p:cNvPr id="13" name="Content Placeholder 12"/>
          <p:cNvPicPr>
            <a:picLocks noGrp="1" noChangeAspect="1"/>
          </p:cNvPicPr>
          <p:nvPr>
            <p:ph idx="1"/>
          </p:nvPr>
        </p:nvPicPr>
        <p:blipFill>
          <a:blip r:embed="rId3"/>
          <a:stretch>
            <a:fillRect/>
          </a:stretch>
        </p:blipFill>
        <p:spPr>
          <a:xfrm>
            <a:off x="820153" y="1439202"/>
            <a:ext cx="1650467" cy="1625307"/>
          </a:xfrm>
          <a:prstGeom prst="rect">
            <a:avLst/>
          </a:prstGeom>
        </p:spPr>
      </p:pic>
      <p:sp>
        <p:nvSpPr>
          <p:cNvPr id="14" name="Rectangle 13"/>
          <p:cNvSpPr/>
          <p:nvPr/>
        </p:nvSpPr>
        <p:spPr>
          <a:xfrm>
            <a:off x="304233" y="3150986"/>
            <a:ext cx="2614818" cy="646331"/>
          </a:xfrm>
          <a:prstGeom prst="rect">
            <a:avLst/>
          </a:prstGeom>
        </p:spPr>
        <p:txBody>
          <a:bodyPr wrap="none">
            <a:spAutoFit/>
          </a:bodyPr>
          <a:lstStyle/>
          <a:p>
            <a:pPr algn="ctr"/>
            <a:r>
              <a:rPr lang="en-US" dirty="0" err="1">
                <a:latin typeface="Times New Roman" panose="02020603050405020304" pitchFamily="18" charset="0"/>
                <a:cs typeface="Times New Roman" panose="02020603050405020304" pitchFamily="18" charset="0"/>
              </a:rPr>
              <a:t>Yonghua</a:t>
            </a:r>
            <a:r>
              <a:rPr lang="en-US" dirty="0">
                <a:latin typeface="Times New Roman" panose="02020603050405020304" pitchFamily="18" charset="0"/>
                <a:cs typeface="Times New Roman" panose="02020603050405020304" pitchFamily="18" charset="0"/>
              </a:rPr>
              <a:t> Yu</a:t>
            </a:r>
          </a:p>
          <a:p>
            <a:r>
              <a:rPr lang="en-US" dirty="0">
                <a:latin typeface="Times New Roman" panose="02020603050405020304" pitchFamily="18" charset="0"/>
                <a:cs typeface="Times New Roman" panose="02020603050405020304" pitchFamily="18" charset="0"/>
              </a:rPr>
              <a:t>First-year MS in CS Dept.</a:t>
            </a:r>
          </a:p>
        </p:txBody>
      </p:sp>
      <p:pic>
        <p:nvPicPr>
          <p:cNvPr id="15" name="Picture 14"/>
          <p:cNvPicPr>
            <a:picLocks noChangeAspect="1"/>
          </p:cNvPicPr>
          <p:nvPr/>
        </p:nvPicPr>
        <p:blipFill>
          <a:blip r:embed="rId4"/>
          <a:stretch>
            <a:fillRect/>
          </a:stretch>
        </p:blipFill>
        <p:spPr>
          <a:xfrm>
            <a:off x="3360070" y="1219582"/>
            <a:ext cx="2206542" cy="2047382"/>
          </a:xfrm>
          <a:prstGeom prst="rect">
            <a:avLst/>
          </a:prstGeom>
        </p:spPr>
      </p:pic>
      <p:sp>
        <p:nvSpPr>
          <p:cNvPr id="16" name="Rectangle 15"/>
          <p:cNvSpPr/>
          <p:nvPr/>
        </p:nvSpPr>
        <p:spPr>
          <a:xfrm>
            <a:off x="3311944" y="3131445"/>
            <a:ext cx="2614818" cy="646331"/>
          </a:xfrm>
          <a:prstGeom prst="rect">
            <a:avLst/>
          </a:prstGeom>
        </p:spPr>
        <p:txBody>
          <a:bodyPr wrap="none">
            <a:spAutoFit/>
          </a:bodyPr>
          <a:lstStyle/>
          <a:p>
            <a:pPr algn="ctr"/>
            <a:r>
              <a:rPr lang="en-US" dirty="0" err="1">
                <a:latin typeface="Times New Roman" panose="02020603050405020304" pitchFamily="18" charset="0"/>
                <a:cs typeface="Times New Roman" panose="02020603050405020304" pitchFamily="18" charset="0"/>
              </a:rPr>
              <a:t>Yuchen</a:t>
            </a:r>
            <a:r>
              <a:rPr lang="en-US" dirty="0">
                <a:latin typeface="Times New Roman" panose="02020603050405020304" pitchFamily="18" charset="0"/>
                <a:cs typeface="Times New Roman" panose="02020603050405020304" pitchFamily="18" charset="0"/>
              </a:rPr>
              <a:t> Zhou</a:t>
            </a:r>
          </a:p>
          <a:p>
            <a:r>
              <a:rPr lang="en-US" dirty="0">
                <a:latin typeface="Times New Roman" panose="02020603050405020304" pitchFamily="18" charset="0"/>
                <a:cs typeface="Times New Roman" panose="02020603050405020304" pitchFamily="18" charset="0"/>
              </a:rPr>
              <a:t>First-year MS in CS Dept.</a:t>
            </a:r>
          </a:p>
        </p:txBody>
      </p:sp>
      <p:pic>
        <p:nvPicPr>
          <p:cNvPr id="17" name="Picture 16"/>
          <p:cNvPicPr>
            <a:picLocks noChangeAspect="1"/>
          </p:cNvPicPr>
          <p:nvPr/>
        </p:nvPicPr>
        <p:blipFill>
          <a:blip r:embed="rId5"/>
          <a:stretch>
            <a:fillRect/>
          </a:stretch>
        </p:blipFill>
        <p:spPr>
          <a:xfrm>
            <a:off x="6456062" y="1379949"/>
            <a:ext cx="1701349" cy="1684560"/>
          </a:xfrm>
          <a:prstGeom prst="rect">
            <a:avLst/>
          </a:prstGeom>
        </p:spPr>
      </p:pic>
      <p:sp>
        <p:nvSpPr>
          <p:cNvPr id="18" name="Rectangle 17"/>
          <p:cNvSpPr/>
          <p:nvPr/>
        </p:nvSpPr>
        <p:spPr>
          <a:xfrm>
            <a:off x="6156210" y="3131445"/>
            <a:ext cx="2768707" cy="646331"/>
          </a:xfrm>
          <a:prstGeom prst="rect">
            <a:avLst/>
          </a:prstGeom>
        </p:spPr>
        <p:txBody>
          <a:bodyPr wrap="none">
            <a:spAutoFit/>
          </a:bodyPr>
          <a:lstStyle/>
          <a:p>
            <a:pPr algn="ctr"/>
            <a:r>
              <a:rPr lang="en-US" dirty="0" err="1">
                <a:latin typeface="Times New Roman" panose="02020603050405020304" pitchFamily="18" charset="0"/>
                <a:cs typeface="Times New Roman" panose="02020603050405020304" pitchFamily="18" charset="0"/>
              </a:rPr>
              <a:t>Xuyu</a:t>
            </a:r>
            <a:r>
              <a:rPr lang="en-US" dirty="0">
                <a:latin typeface="Times New Roman" panose="02020603050405020304" pitchFamily="18" charset="0"/>
                <a:cs typeface="Times New Roman" panose="02020603050405020304" pitchFamily="18" charset="0"/>
              </a:rPr>
              <a:t> Yi</a:t>
            </a:r>
          </a:p>
          <a:p>
            <a:r>
              <a:rPr lang="en-US" dirty="0">
                <a:latin typeface="Times New Roman" panose="02020603050405020304" pitchFamily="18" charset="0"/>
                <a:cs typeface="Times New Roman" panose="02020603050405020304" pitchFamily="18" charset="0"/>
              </a:rPr>
              <a:t>First-year MS in ECE Dept.</a:t>
            </a:r>
          </a:p>
        </p:txBody>
      </p:sp>
      <p:pic>
        <p:nvPicPr>
          <p:cNvPr id="19" name="Picture 18"/>
          <p:cNvPicPr>
            <a:picLocks noChangeAspect="1"/>
          </p:cNvPicPr>
          <p:nvPr/>
        </p:nvPicPr>
        <p:blipFill>
          <a:blip r:embed="rId6"/>
          <a:stretch>
            <a:fillRect/>
          </a:stretch>
        </p:blipFill>
        <p:spPr>
          <a:xfrm>
            <a:off x="2189669" y="4034588"/>
            <a:ext cx="1644393" cy="1634305"/>
          </a:xfrm>
          <a:prstGeom prst="rect">
            <a:avLst/>
          </a:prstGeom>
        </p:spPr>
      </p:pic>
      <p:sp>
        <p:nvSpPr>
          <p:cNvPr id="20" name="Rectangle 19"/>
          <p:cNvSpPr/>
          <p:nvPr/>
        </p:nvSpPr>
        <p:spPr>
          <a:xfrm>
            <a:off x="1750485" y="5677090"/>
            <a:ext cx="2614818" cy="646331"/>
          </a:xfrm>
          <a:prstGeom prst="rect">
            <a:avLst/>
          </a:prstGeom>
        </p:spPr>
        <p:txBody>
          <a:bodyPr wrap="none">
            <a:spAutoFit/>
          </a:bodyPr>
          <a:lstStyle/>
          <a:p>
            <a:pPr algn="ctr"/>
            <a:r>
              <a:rPr lang="en-US" dirty="0" err="1">
                <a:latin typeface="Times New Roman" panose="02020603050405020304" pitchFamily="18" charset="0"/>
                <a:cs typeface="Times New Roman" panose="02020603050405020304" pitchFamily="18" charset="0"/>
              </a:rPr>
              <a:t>Weicheng</a:t>
            </a:r>
            <a:r>
              <a:rPr lang="en-US" dirty="0">
                <a:latin typeface="Times New Roman" panose="02020603050405020304" pitchFamily="18" charset="0"/>
                <a:cs typeface="Times New Roman" panose="02020603050405020304" pitchFamily="18" charset="0"/>
              </a:rPr>
              <a:t> Chao</a:t>
            </a:r>
          </a:p>
          <a:p>
            <a:r>
              <a:rPr lang="en-US" dirty="0">
                <a:latin typeface="Times New Roman" panose="02020603050405020304" pitchFamily="18" charset="0"/>
                <a:cs typeface="Times New Roman" panose="02020603050405020304" pitchFamily="18" charset="0"/>
              </a:rPr>
              <a:t>First-year MS in CS Dept.</a:t>
            </a:r>
          </a:p>
        </p:txBody>
      </p:sp>
      <p:pic>
        <p:nvPicPr>
          <p:cNvPr id="21" name="Picture 20"/>
          <p:cNvPicPr>
            <a:picLocks noChangeAspect="1"/>
          </p:cNvPicPr>
          <p:nvPr/>
        </p:nvPicPr>
        <p:blipFill>
          <a:blip r:embed="rId7"/>
          <a:stretch>
            <a:fillRect/>
          </a:stretch>
        </p:blipFill>
        <p:spPr>
          <a:xfrm>
            <a:off x="5309936" y="4018408"/>
            <a:ext cx="1598168" cy="1618334"/>
          </a:xfrm>
          <a:prstGeom prst="rect">
            <a:avLst/>
          </a:prstGeom>
        </p:spPr>
      </p:pic>
      <p:sp>
        <p:nvSpPr>
          <p:cNvPr id="22" name="Rectangle 21"/>
          <p:cNvSpPr/>
          <p:nvPr/>
        </p:nvSpPr>
        <p:spPr>
          <a:xfrm>
            <a:off x="4677333" y="5657339"/>
            <a:ext cx="3102131" cy="646331"/>
          </a:xfrm>
          <a:prstGeom prst="rect">
            <a:avLst/>
          </a:prstGeom>
        </p:spPr>
        <p:txBody>
          <a:bodyPr wrap="none">
            <a:spAutoFit/>
          </a:bodyPr>
          <a:lstStyle/>
          <a:p>
            <a:pPr algn="ctr"/>
            <a:r>
              <a:rPr lang="en-US" dirty="0">
                <a:latin typeface="Times New Roman" panose="02020603050405020304" pitchFamily="18" charset="0"/>
                <a:cs typeface="Times New Roman" panose="02020603050405020304" pitchFamily="18" charset="0"/>
              </a:rPr>
              <a:t>Shuo Li</a:t>
            </a:r>
          </a:p>
          <a:p>
            <a:r>
              <a:rPr lang="en-US" dirty="0">
                <a:latin typeface="Times New Roman" panose="02020603050405020304" pitchFamily="18" charset="0"/>
                <a:cs typeface="Times New Roman" panose="02020603050405020304" pitchFamily="18" charset="0"/>
              </a:rPr>
              <a:t>Second-year PhD in ECE Dept.</a:t>
            </a:r>
          </a:p>
        </p:txBody>
      </p:sp>
    </p:spTree>
    <p:extLst>
      <p:ext uri="{BB962C8B-B14F-4D97-AF65-F5344CB8AC3E}">
        <p14:creationId xmlns:p14="http://schemas.microsoft.com/office/powerpoint/2010/main" val="219480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6913" y="1149351"/>
            <a:ext cx="8208437" cy="5207000"/>
          </a:xfrm>
        </p:spPr>
        <p:txBody>
          <a:bodyPr>
            <a:normAutofit/>
          </a:bodyPr>
          <a:lstStyle/>
          <a:p>
            <a:pPr>
              <a:lnSpc>
                <a:spcPct val="100000"/>
              </a:lnSpc>
            </a:pPr>
            <a:r>
              <a:rPr lang="en-US" dirty="0"/>
              <a:t>Talents have always been one of the core competence </a:t>
            </a:r>
            <a:r>
              <a:rPr lang="en-US" altLang="zh-CN" dirty="0"/>
              <a:t>for any company.</a:t>
            </a:r>
          </a:p>
          <a:p>
            <a:pPr>
              <a:lnSpc>
                <a:spcPct val="100000"/>
              </a:lnSpc>
            </a:pPr>
            <a:r>
              <a:rPr lang="en-US" dirty="0"/>
              <a:t>Human resources department in a company plays a critical role in the talent management processes.</a:t>
            </a:r>
          </a:p>
          <a:p>
            <a:pPr>
              <a:lnSpc>
                <a:spcPct val="100000"/>
              </a:lnSpc>
            </a:pPr>
            <a:r>
              <a:rPr lang="en-US" dirty="0"/>
              <a:t>Machine Learning technique helps </a:t>
            </a:r>
          </a:p>
          <a:p>
            <a:pPr marL="0" indent="0">
              <a:lnSpc>
                <a:spcPct val="100000"/>
              </a:lnSpc>
              <a:spcBef>
                <a:spcPts val="0"/>
              </a:spcBef>
              <a:buNone/>
            </a:pPr>
            <a:r>
              <a:rPr lang="en-US" dirty="0"/>
              <a:t>   HRs have a better understanding </a:t>
            </a:r>
          </a:p>
          <a:p>
            <a:pPr marL="0" indent="0">
              <a:lnSpc>
                <a:spcPct val="100000"/>
              </a:lnSpc>
              <a:spcBef>
                <a:spcPts val="0"/>
              </a:spcBef>
              <a:buNone/>
            </a:pPr>
            <a:r>
              <a:rPr lang="en-US" dirty="0"/>
              <a:t>   about their work and make them </a:t>
            </a:r>
          </a:p>
          <a:p>
            <a:pPr marL="0" indent="0">
              <a:lnSpc>
                <a:spcPct val="100000"/>
              </a:lnSpc>
              <a:spcBef>
                <a:spcPts val="0"/>
              </a:spcBef>
              <a:buNone/>
            </a:pPr>
            <a:r>
              <a:rPr lang="en-US" dirty="0"/>
              <a:t>   gain the capability to </a:t>
            </a:r>
            <a:r>
              <a:rPr lang="en-US" altLang="zh-CN" dirty="0"/>
              <a:t>perceive and </a:t>
            </a:r>
          </a:p>
          <a:p>
            <a:pPr marL="0" indent="0">
              <a:lnSpc>
                <a:spcPct val="100000"/>
              </a:lnSpc>
              <a:spcBef>
                <a:spcPts val="0"/>
              </a:spcBef>
              <a:buNone/>
            </a:pPr>
            <a:r>
              <a:rPr lang="en-US" altLang="zh-CN" dirty="0"/>
              <a:t>   prevent any</a:t>
            </a:r>
            <a:r>
              <a:rPr lang="en-US" dirty="0"/>
              <a:t> potential issues in </a:t>
            </a:r>
          </a:p>
          <a:p>
            <a:pPr marL="0" indent="0">
              <a:lnSpc>
                <a:spcPct val="100000"/>
              </a:lnSpc>
              <a:spcBef>
                <a:spcPts val="0"/>
              </a:spcBef>
              <a:buNone/>
            </a:pPr>
            <a:r>
              <a:rPr lang="en-US" dirty="0"/>
              <a:t>   advance.</a:t>
            </a:r>
          </a:p>
          <a:p>
            <a:pPr>
              <a:lnSpc>
                <a:spcPct val="100000"/>
              </a:lnSpc>
            </a:pPr>
            <a:endParaRPr lang="en-US" dirty="0"/>
          </a:p>
          <a:p>
            <a:endParaRPr lang="en-US" dirty="0"/>
          </a:p>
          <a:p>
            <a:endParaRPr lang="en-US" dirty="0"/>
          </a:p>
          <a:p>
            <a:endParaRPr lang="en-US" sz="2400" b="1" dirty="0"/>
          </a:p>
          <a:p>
            <a:endParaRPr lang="en-US" dirty="0"/>
          </a:p>
          <a:p>
            <a:pPr marL="0" indent="0">
              <a:buNone/>
            </a:pPr>
            <a:endParaRPr lang="en-US" b="1" cap="all" dirty="0"/>
          </a:p>
          <a:p>
            <a:endParaRPr lang="en-US" dirty="0"/>
          </a:p>
        </p:txBody>
      </p:sp>
      <p:sp>
        <p:nvSpPr>
          <p:cNvPr id="6" name="Title 1"/>
          <p:cNvSpPr txBox="1">
            <a:spLocks/>
          </p:cNvSpPr>
          <p:nvPr/>
        </p:nvSpPr>
        <p:spPr>
          <a:xfrm>
            <a:off x="628650" y="0"/>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Background</a:t>
            </a:r>
          </a:p>
        </p:txBody>
      </p:sp>
      <p:pic>
        <p:nvPicPr>
          <p:cNvPr id="7" name="Picture 2" descr="Image result for uv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9440" y="107420"/>
            <a:ext cx="1110721" cy="111072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9D2766B6-3E92-41B1-BB7F-69633B5C9FDC}" type="datetime1">
              <a:rPr lang="en-US" smtClean="0"/>
              <a:t>9/24/2017</a:t>
            </a:fld>
            <a:endParaRPr lang="en-US"/>
          </a:p>
        </p:txBody>
      </p:sp>
      <p:sp>
        <p:nvSpPr>
          <p:cNvPr id="3" name="Slide Number Placeholder 2"/>
          <p:cNvSpPr>
            <a:spLocks noGrp="1"/>
          </p:cNvSpPr>
          <p:nvPr>
            <p:ph type="sldNum" sz="quarter" idx="12"/>
          </p:nvPr>
        </p:nvSpPr>
        <p:spPr/>
        <p:txBody>
          <a:bodyPr/>
          <a:lstStyle/>
          <a:p>
            <a:fld id="{7389F64A-9A0E-4E08-9C80-6AEF6BB07E35}" type="slidenum">
              <a:rPr lang="en-US" smtClean="0"/>
              <a:t>3</a:t>
            </a:fld>
            <a:endParaRPr lang="en-US"/>
          </a:p>
        </p:txBody>
      </p:sp>
      <p:pic>
        <p:nvPicPr>
          <p:cNvPr id="4" name="Picture 3"/>
          <p:cNvPicPr>
            <a:picLocks noChangeAspect="1"/>
          </p:cNvPicPr>
          <p:nvPr/>
        </p:nvPicPr>
        <p:blipFill>
          <a:blip r:embed="rId3"/>
          <a:stretch>
            <a:fillRect/>
          </a:stretch>
        </p:blipFill>
        <p:spPr>
          <a:xfrm>
            <a:off x="5881687" y="3898023"/>
            <a:ext cx="2633663" cy="1760594"/>
          </a:xfrm>
          <a:prstGeom prst="rect">
            <a:avLst/>
          </a:prstGeom>
        </p:spPr>
      </p:pic>
    </p:spTree>
    <p:extLst>
      <p:ext uri="{BB962C8B-B14F-4D97-AF65-F5344CB8AC3E}">
        <p14:creationId xmlns:p14="http://schemas.microsoft.com/office/powerpoint/2010/main" val="168585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782" y="0"/>
            <a:ext cx="7886700" cy="1325563"/>
          </a:xfrm>
        </p:spPr>
        <p:txBody>
          <a:bodyPr/>
          <a:lstStyle/>
          <a:p>
            <a:r>
              <a:rPr lang="en-US" b="1" dirty="0"/>
              <a:t>Problem description</a:t>
            </a:r>
          </a:p>
        </p:txBody>
      </p:sp>
      <p:sp>
        <p:nvSpPr>
          <p:cNvPr id="3" name="Content Placeholder 2"/>
          <p:cNvSpPr>
            <a:spLocks noGrp="1"/>
          </p:cNvSpPr>
          <p:nvPr>
            <p:ph idx="1"/>
          </p:nvPr>
        </p:nvSpPr>
        <p:spPr>
          <a:xfrm>
            <a:off x="552448" y="1266292"/>
            <a:ext cx="7886700" cy="759883"/>
          </a:xfrm>
        </p:spPr>
        <p:txBody>
          <a:bodyPr>
            <a:normAutofit fontScale="92500" lnSpcReduction="10000"/>
          </a:bodyPr>
          <a:lstStyle/>
          <a:p>
            <a:pPr marL="0" indent="0">
              <a:buNone/>
            </a:pPr>
            <a:r>
              <a:rPr lang="en-US" dirty="0"/>
              <a:t>The brain drain problem has been</a:t>
            </a:r>
            <a:r>
              <a:rPr lang="en-US" altLang="zh-CN" dirty="0"/>
              <a:t> a large drag on the development of any company.</a:t>
            </a:r>
            <a:r>
              <a:rPr lang="en-US" dirty="0"/>
              <a:t> </a:t>
            </a:r>
          </a:p>
          <a:p>
            <a:endParaRPr lang="en-US" dirty="0"/>
          </a:p>
          <a:p>
            <a:endParaRPr lang="en-US" b="1" cap="all" dirty="0"/>
          </a:p>
          <a:p>
            <a:endParaRPr lang="en-US" dirty="0"/>
          </a:p>
        </p:txBody>
      </p:sp>
      <p:pic>
        <p:nvPicPr>
          <p:cNvPr id="4" name="Picture 2" descr="Image result for uv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9440" y="107420"/>
            <a:ext cx="1110721" cy="1110721"/>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F991D9EB-759F-4606-A71C-481F7D94ACDA}" type="datetime1">
              <a:rPr lang="en-US" smtClean="0"/>
              <a:t>9/24/2017</a:t>
            </a:fld>
            <a:endParaRPr lang="en-US"/>
          </a:p>
        </p:txBody>
      </p:sp>
      <p:sp>
        <p:nvSpPr>
          <p:cNvPr id="6" name="Slide Number Placeholder 5"/>
          <p:cNvSpPr>
            <a:spLocks noGrp="1"/>
          </p:cNvSpPr>
          <p:nvPr>
            <p:ph type="sldNum" sz="quarter" idx="12"/>
          </p:nvPr>
        </p:nvSpPr>
        <p:spPr/>
        <p:txBody>
          <a:bodyPr/>
          <a:lstStyle/>
          <a:p>
            <a:fld id="{7389F64A-9A0E-4E08-9C80-6AEF6BB07E35}" type="slidenum">
              <a:rPr lang="en-US" smtClean="0"/>
              <a:t>4</a:t>
            </a:fld>
            <a:endParaRPr lang="en-US"/>
          </a:p>
        </p:txBody>
      </p:sp>
      <p:sp>
        <p:nvSpPr>
          <p:cNvPr id="7" name="Content Placeholder 2">
            <a:extLst>
              <a:ext uri="{FF2B5EF4-FFF2-40B4-BE49-F238E27FC236}">
                <a16:creationId xmlns:a16="http://schemas.microsoft.com/office/drawing/2014/main" id="{F106B622-F70C-4F62-8EF3-EE4B00866567}"/>
              </a:ext>
            </a:extLst>
          </p:cNvPr>
          <p:cNvSpPr txBox="1">
            <a:spLocks/>
          </p:cNvSpPr>
          <p:nvPr/>
        </p:nvSpPr>
        <p:spPr>
          <a:xfrm>
            <a:off x="510111" y="2111908"/>
            <a:ext cx="8371417" cy="9482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So, why are our best and most experienced employees leaving prematurely?</a:t>
            </a:r>
          </a:p>
          <a:p>
            <a:endParaRPr lang="en-US" b="1" cap="all" dirty="0"/>
          </a:p>
          <a:p>
            <a:endParaRPr lang="en-US" dirty="0"/>
          </a:p>
        </p:txBody>
      </p:sp>
      <p:sp>
        <p:nvSpPr>
          <p:cNvPr id="8" name="Title 1">
            <a:extLst>
              <a:ext uri="{FF2B5EF4-FFF2-40B4-BE49-F238E27FC236}">
                <a16:creationId xmlns:a16="http://schemas.microsoft.com/office/drawing/2014/main" id="{8BBB70FC-E248-470A-AE68-18089CF2914C}"/>
              </a:ext>
            </a:extLst>
          </p:cNvPr>
          <p:cNvSpPr txBox="1">
            <a:spLocks/>
          </p:cNvSpPr>
          <p:nvPr/>
        </p:nvSpPr>
        <p:spPr>
          <a:xfrm>
            <a:off x="645584" y="3014398"/>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Motivation for our choice</a:t>
            </a:r>
          </a:p>
        </p:txBody>
      </p:sp>
      <p:sp>
        <p:nvSpPr>
          <p:cNvPr id="9" name="Content Placeholder 4">
            <a:extLst>
              <a:ext uri="{FF2B5EF4-FFF2-40B4-BE49-F238E27FC236}">
                <a16:creationId xmlns:a16="http://schemas.microsoft.com/office/drawing/2014/main" id="{A3C710F4-9556-4AA7-AC6D-3B89A561E6F1}"/>
              </a:ext>
            </a:extLst>
          </p:cNvPr>
          <p:cNvSpPr txBox="1">
            <a:spLocks/>
          </p:cNvSpPr>
          <p:nvPr/>
        </p:nvSpPr>
        <p:spPr>
          <a:xfrm>
            <a:off x="628650" y="4184388"/>
            <a:ext cx="7886700" cy="1996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dirty="0"/>
              <a:t>We hope our analysis and prediction about whether our current employees would leave or not could help HRs have a better understanding about this brain drain problem and prevent it in advance.</a:t>
            </a:r>
          </a:p>
          <a:p>
            <a:pPr>
              <a:lnSpc>
                <a:spcPct val="100000"/>
              </a:lnSpc>
            </a:pPr>
            <a:endParaRPr lang="en-US" dirty="0"/>
          </a:p>
          <a:p>
            <a:endParaRPr lang="en-US" dirty="0"/>
          </a:p>
          <a:p>
            <a:endParaRPr lang="en-US" dirty="0"/>
          </a:p>
          <a:p>
            <a:endParaRPr lang="en-US" sz="2400" b="1" dirty="0"/>
          </a:p>
          <a:p>
            <a:endParaRPr lang="en-US" dirty="0"/>
          </a:p>
          <a:p>
            <a:pPr marL="0" indent="0">
              <a:buFont typeface="Arial" panose="020B0604020202020204" pitchFamily="34" charset="0"/>
              <a:buNone/>
            </a:pPr>
            <a:endParaRPr lang="en-US" b="1" cap="all" dirty="0"/>
          </a:p>
          <a:p>
            <a:endParaRPr lang="en-US" dirty="0"/>
          </a:p>
        </p:txBody>
      </p:sp>
    </p:spTree>
    <p:extLst>
      <p:ext uri="{BB962C8B-B14F-4D97-AF65-F5344CB8AC3E}">
        <p14:creationId xmlns:p14="http://schemas.microsoft.com/office/powerpoint/2010/main" val="364792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8650" y="1752603"/>
            <a:ext cx="7886700" cy="4665132"/>
          </a:xfrm>
        </p:spPr>
        <p:txBody>
          <a:bodyPr>
            <a:normAutofit/>
          </a:bodyPr>
          <a:lstStyle/>
          <a:p>
            <a:pPr>
              <a:lnSpc>
                <a:spcPct val="100000"/>
              </a:lnSpc>
            </a:pPr>
            <a:r>
              <a:rPr lang="en-US" dirty="0"/>
              <a:t>Our data include 14999 data about the status of our employee, including satisfaction level, last evaluation, number project, average monthly hours, time spend company, Work accident, left, promotion last 5years, sales and salary.</a:t>
            </a:r>
          </a:p>
          <a:p>
            <a:pPr>
              <a:lnSpc>
                <a:spcPct val="100000"/>
              </a:lnSpc>
            </a:pPr>
            <a:r>
              <a:rPr lang="en-US" dirty="0"/>
              <a:t>Data source: https://www.kaggle.com/ludobenistant/hr-analytics/data</a:t>
            </a:r>
          </a:p>
          <a:p>
            <a:endParaRPr lang="en-US" dirty="0"/>
          </a:p>
          <a:p>
            <a:endParaRPr lang="en-US" dirty="0"/>
          </a:p>
          <a:p>
            <a:endParaRPr lang="en-US" sz="2400" b="1" dirty="0"/>
          </a:p>
          <a:p>
            <a:endParaRPr lang="en-US" dirty="0"/>
          </a:p>
          <a:p>
            <a:pPr marL="0" indent="0">
              <a:buNone/>
            </a:pPr>
            <a:endParaRPr lang="en-US" b="1" cap="all" dirty="0"/>
          </a:p>
          <a:p>
            <a:endParaRPr lang="en-US" dirty="0"/>
          </a:p>
        </p:txBody>
      </p:sp>
      <p:sp>
        <p:nvSpPr>
          <p:cNvPr id="6" name="Title 1"/>
          <p:cNvSpPr txBox="1">
            <a:spLocks/>
          </p:cNvSpPr>
          <p:nvPr/>
        </p:nvSpPr>
        <p:spPr>
          <a:xfrm>
            <a:off x="645861" y="192090"/>
            <a:ext cx="78014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Description of data and data source</a:t>
            </a:r>
          </a:p>
        </p:txBody>
      </p:sp>
      <p:pic>
        <p:nvPicPr>
          <p:cNvPr id="7" name="Picture 2" descr="Image result for uv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9440" y="107420"/>
            <a:ext cx="1110721" cy="111072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9D2766B6-3E92-41B1-BB7F-69633B5C9FDC}" type="datetime1">
              <a:rPr lang="en-US" smtClean="0"/>
              <a:t>9/24/2017</a:t>
            </a:fld>
            <a:endParaRPr lang="en-US"/>
          </a:p>
        </p:txBody>
      </p:sp>
      <p:sp>
        <p:nvSpPr>
          <p:cNvPr id="3" name="Slide Number Placeholder 2"/>
          <p:cNvSpPr>
            <a:spLocks noGrp="1"/>
          </p:cNvSpPr>
          <p:nvPr>
            <p:ph type="sldNum" sz="quarter" idx="12"/>
          </p:nvPr>
        </p:nvSpPr>
        <p:spPr/>
        <p:txBody>
          <a:bodyPr/>
          <a:lstStyle/>
          <a:p>
            <a:fld id="{7389F64A-9A0E-4E08-9C80-6AEF6BB07E35}" type="slidenum">
              <a:rPr lang="en-US" smtClean="0"/>
              <a:t>5</a:t>
            </a:fld>
            <a:endParaRPr lang="en-US"/>
          </a:p>
        </p:txBody>
      </p:sp>
    </p:spTree>
    <p:extLst>
      <p:ext uri="{BB962C8B-B14F-4D97-AF65-F5344CB8AC3E}">
        <p14:creationId xmlns:p14="http://schemas.microsoft.com/office/powerpoint/2010/main" val="356710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8650" y="1523999"/>
            <a:ext cx="7886700" cy="4817533"/>
          </a:xfrm>
        </p:spPr>
        <p:txBody>
          <a:bodyPr>
            <a:normAutofit/>
          </a:bodyPr>
          <a:lstStyle/>
          <a:p>
            <a:pPr>
              <a:lnSpc>
                <a:spcPct val="100000"/>
              </a:lnSpc>
            </a:pPr>
            <a:r>
              <a:rPr lang="en-US" sz="4000" dirty="0"/>
              <a:t>Decision Tree</a:t>
            </a:r>
          </a:p>
          <a:p>
            <a:pPr>
              <a:lnSpc>
                <a:spcPct val="100000"/>
              </a:lnSpc>
            </a:pPr>
            <a:r>
              <a:rPr lang="en-US" sz="4000" dirty="0"/>
              <a:t>KNN</a:t>
            </a:r>
          </a:p>
          <a:p>
            <a:pPr>
              <a:lnSpc>
                <a:spcPct val="100000"/>
              </a:lnSpc>
            </a:pPr>
            <a:endParaRPr lang="en-US" dirty="0"/>
          </a:p>
          <a:p>
            <a:endParaRPr lang="en-US" dirty="0"/>
          </a:p>
          <a:p>
            <a:endParaRPr lang="en-US" dirty="0"/>
          </a:p>
          <a:p>
            <a:endParaRPr lang="en-US" sz="2400" b="1" dirty="0"/>
          </a:p>
          <a:p>
            <a:endParaRPr lang="en-US" dirty="0"/>
          </a:p>
          <a:p>
            <a:pPr marL="0" indent="0">
              <a:buNone/>
            </a:pPr>
            <a:endParaRPr lang="en-US" b="1" cap="all" dirty="0"/>
          </a:p>
          <a:p>
            <a:endParaRPr lang="en-US" dirty="0"/>
          </a:p>
        </p:txBody>
      </p:sp>
      <p:sp>
        <p:nvSpPr>
          <p:cNvPr id="6" name="Title 1"/>
          <p:cNvSpPr txBox="1">
            <a:spLocks/>
          </p:cNvSpPr>
          <p:nvPr/>
        </p:nvSpPr>
        <p:spPr>
          <a:xfrm>
            <a:off x="628650" y="149223"/>
            <a:ext cx="7886700" cy="10271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Algorithms</a:t>
            </a:r>
          </a:p>
        </p:txBody>
      </p:sp>
      <p:pic>
        <p:nvPicPr>
          <p:cNvPr id="7" name="Picture 2" descr="Image result for uv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9440" y="107420"/>
            <a:ext cx="1110721" cy="111072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9D2766B6-3E92-41B1-BB7F-69633B5C9FDC}" type="datetime1">
              <a:rPr lang="en-US" smtClean="0"/>
              <a:t>9/24/2017</a:t>
            </a:fld>
            <a:endParaRPr lang="en-US"/>
          </a:p>
        </p:txBody>
      </p:sp>
      <p:sp>
        <p:nvSpPr>
          <p:cNvPr id="3" name="Slide Number Placeholder 2"/>
          <p:cNvSpPr>
            <a:spLocks noGrp="1"/>
          </p:cNvSpPr>
          <p:nvPr>
            <p:ph type="sldNum" sz="quarter" idx="12"/>
          </p:nvPr>
        </p:nvSpPr>
        <p:spPr/>
        <p:txBody>
          <a:bodyPr/>
          <a:lstStyle/>
          <a:p>
            <a:fld id="{7389F64A-9A0E-4E08-9C80-6AEF6BB07E35}" type="slidenum">
              <a:rPr lang="en-US" smtClean="0"/>
              <a:t>6</a:t>
            </a:fld>
            <a:endParaRPr lang="en-US"/>
          </a:p>
        </p:txBody>
      </p:sp>
    </p:spTree>
    <p:extLst>
      <p:ext uri="{BB962C8B-B14F-4D97-AF65-F5344CB8AC3E}">
        <p14:creationId xmlns:p14="http://schemas.microsoft.com/office/powerpoint/2010/main" val="2434314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8650" y="2582333"/>
            <a:ext cx="7886700" cy="1261534"/>
          </a:xfrm>
        </p:spPr>
        <p:txBody>
          <a:bodyPr>
            <a:normAutofit/>
          </a:bodyPr>
          <a:lstStyle/>
          <a:p>
            <a:pPr marL="0" indent="0" algn="ctr">
              <a:lnSpc>
                <a:spcPct val="100000"/>
              </a:lnSpc>
              <a:buNone/>
            </a:pPr>
            <a:r>
              <a:rPr lang="en-US" sz="6600" dirty="0"/>
              <a:t>Thank you!</a:t>
            </a:r>
          </a:p>
          <a:p>
            <a:pPr>
              <a:lnSpc>
                <a:spcPct val="100000"/>
              </a:lnSpc>
            </a:pPr>
            <a:endParaRPr lang="en-US" dirty="0"/>
          </a:p>
          <a:p>
            <a:endParaRPr lang="en-US" dirty="0"/>
          </a:p>
          <a:p>
            <a:endParaRPr lang="en-US" dirty="0"/>
          </a:p>
          <a:p>
            <a:endParaRPr lang="en-US" sz="2400" b="1" dirty="0"/>
          </a:p>
          <a:p>
            <a:endParaRPr lang="en-US" dirty="0"/>
          </a:p>
          <a:p>
            <a:pPr marL="0" indent="0">
              <a:buNone/>
            </a:pPr>
            <a:endParaRPr lang="en-US" b="1" cap="all" dirty="0"/>
          </a:p>
          <a:p>
            <a:endParaRPr lang="en-US" dirty="0"/>
          </a:p>
        </p:txBody>
      </p:sp>
      <p:pic>
        <p:nvPicPr>
          <p:cNvPr id="7" name="Picture 2" descr="Image result for uv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9440" y="107420"/>
            <a:ext cx="1110721" cy="111072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9D2766B6-3E92-41B1-BB7F-69633B5C9FDC}" type="datetime1">
              <a:rPr lang="en-US" smtClean="0"/>
              <a:t>9/24/2017</a:t>
            </a:fld>
            <a:endParaRPr lang="en-US"/>
          </a:p>
        </p:txBody>
      </p:sp>
      <p:sp>
        <p:nvSpPr>
          <p:cNvPr id="3" name="Slide Number Placeholder 2"/>
          <p:cNvSpPr>
            <a:spLocks noGrp="1"/>
          </p:cNvSpPr>
          <p:nvPr>
            <p:ph type="sldNum" sz="quarter" idx="12"/>
          </p:nvPr>
        </p:nvSpPr>
        <p:spPr/>
        <p:txBody>
          <a:bodyPr/>
          <a:lstStyle/>
          <a:p>
            <a:fld id="{7389F64A-9A0E-4E08-9C80-6AEF6BB07E35}" type="slidenum">
              <a:rPr lang="en-US" smtClean="0"/>
              <a:t>7</a:t>
            </a:fld>
            <a:endParaRPr lang="en-US"/>
          </a:p>
        </p:txBody>
      </p:sp>
    </p:spTree>
    <p:extLst>
      <p:ext uri="{BB962C8B-B14F-4D97-AF65-F5344CB8AC3E}">
        <p14:creationId xmlns:p14="http://schemas.microsoft.com/office/powerpoint/2010/main" val="6397895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1073</TotalTime>
  <Words>275</Words>
  <Application>Microsoft Office PowerPoint</Application>
  <PresentationFormat>On-screen Show (4:3)</PresentationFormat>
  <Paragraphs>78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等线</vt:lpstr>
      <vt:lpstr>Arial</vt:lpstr>
      <vt:lpstr>Calibri</vt:lpstr>
      <vt:lpstr>Calibri Light</vt:lpstr>
      <vt:lpstr>Times New Roman</vt:lpstr>
      <vt:lpstr>Office Theme</vt:lpstr>
      <vt:lpstr>Machine Learning Proposal Human Resources Analytics </vt:lpstr>
      <vt:lpstr>Group Member Introduction</vt:lpstr>
      <vt:lpstr>PowerPoint Presentation</vt:lpstr>
      <vt:lpstr>Problem description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Shuo Li</dc:creator>
  <cp:lastModifiedBy>Shuo Li</cp:lastModifiedBy>
  <cp:revision>124</cp:revision>
  <dcterms:created xsi:type="dcterms:W3CDTF">2017-02-12T21:59:09Z</dcterms:created>
  <dcterms:modified xsi:type="dcterms:W3CDTF">2017-09-25T03:23:07Z</dcterms:modified>
</cp:coreProperties>
</file>