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56" r:id="rId2"/>
    <p:sldId id="259" r:id="rId3"/>
    <p:sldId id="257" r:id="rId4"/>
    <p:sldId id="262"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C17B7-E7B2-40DC-8DF1-3E9BFA13AB0E}" type="datetimeFigureOut">
              <a:rPr lang="es-ES" smtClean="0"/>
              <a:t>25/07/2023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445FA-DB11-4E00-8FEB-68E98F8B8E14}" type="slidenum">
              <a:rPr lang="es-ES" smtClean="0"/>
              <a:t>‹Nº›</a:t>
            </a:fld>
            <a:endParaRPr lang="es-ES"/>
          </a:p>
        </p:txBody>
      </p:sp>
    </p:spTree>
    <p:extLst>
      <p:ext uri="{BB962C8B-B14F-4D97-AF65-F5344CB8AC3E}">
        <p14:creationId xmlns:p14="http://schemas.microsoft.com/office/powerpoint/2010/main" val="236824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BB445FA-DB11-4E00-8FEB-68E98F8B8E14}" type="slidenum">
              <a:rPr lang="es-ES" smtClean="0"/>
              <a:t>3</a:t>
            </a:fld>
            <a:endParaRPr lang="es-ES"/>
          </a:p>
        </p:txBody>
      </p:sp>
    </p:spTree>
    <p:extLst>
      <p:ext uri="{BB962C8B-B14F-4D97-AF65-F5344CB8AC3E}">
        <p14:creationId xmlns:p14="http://schemas.microsoft.com/office/powerpoint/2010/main" val="313073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July 25, 2023</a:t>
            </a:fld>
            <a:endParaRPr lang="en-US" dirty="0"/>
          </a:p>
        </p:txBody>
      </p:sp>
    </p:spTree>
    <p:extLst>
      <p:ext uri="{BB962C8B-B14F-4D97-AF65-F5344CB8AC3E}">
        <p14:creationId xmlns:p14="http://schemas.microsoft.com/office/powerpoint/2010/main" val="387029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Tuesday, July 25,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66130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Tuesday, July 25,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6305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July 25, 2023</a:t>
            </a:fld>
            <a:endParaRPr lang="en-US" dirty="0"/>
          </a:p>
        </p:txBody>
      </p:sp>
    </p:spTree>
    <p:extLst>
      <p:ext uri="{BB962C8B-B14F-4D97-AF65-F5344CB8AC3E}">
        <p14:creationId xmlns:p14="http://schemas.microsoft.com/office/powerpoint/2010/main" val="176810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Tuesday, July 25,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‹Nº›</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13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Tuesday, July 25,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406697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Tuesday, July 25,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848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Tuesday, July 25,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82352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Tuesday, July 25,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58253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Tuesday, July 25,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49154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Tuesday, July 25,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340295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July 25, 2023</a:t>
            </a:fld>
            <a:endParaRPr lang="en-US" dirty="0"/>
          </a:p>
        </p:txBody>
      </p:sp>
    </p:spTree>
    <p:extLst>
      <p:ext uri="{BB962C8B-B14F-4D97-AF65-F5344CB8AC3E}">
        <p14:creationId xmlns:p14="http://schemas.microsoft.com/office/powerpoint/2010/main" val="418045568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5958C4-0294-E077-C780-CDE2ED156323}"/>
              </a:ext>
            </a:extLst>
          </p:cNvPr>
          <p:cNvSpPr>
            <a:spLocks noGrp="1"/>
          </p:cNvSpPr>
          <p:nvPr>
            <p:ph type="ctrTitle"/>
          </p:nvPr>
        </p:nvSpPr>
        <p:spPr>
          <a:xfrm>
            <a:off x="448055" y="655200"/>
            <a:ext cx="5432045" cy="1969200"/>
          </a:xfrm>
        </p:spPr>
        <p:txBody>
          <a:bodyPr anchor="b">
            <a:normAutofit/>
          </a:bodyPr>
          <a:lstStyle/>
          <a:p>
            <a:r>
              <a:rPr lang="es-CO" dirty="0"/>
              <a:t>Actividad en R, La Regenta</a:t>
            </a:r>
            <a:endParaRPr lang="es-ES" dirty="0"/>
          </a:p>
        </p:txBody>
      </p:sp>
      <p:sp>
        <p:nvSpPr>
          <p:cNvPr id="3" name="Subtítulo 2">
            <a:extLst>
              <a:ext uri="{FF2B5EF4-FFF2-40B4-BE49-F238E27FC236}">
                <a16:creationId xmlns:a16="http://schemas.microsoft.com/office/drawing/2014/main" id="{0AE71469-AC4A-B741-AC7A-F1B2642CBE79}"/>
              </a:ext>
            </a:extLst>
          </p:cNvPr>
          <p:cNvSpPr>
            <a:spLocks noGrp="1"/>
          </p:cNvSpPr>
          <p:nvPr>
            <p:ph type="subTitle" idx="1"/>
          </p:nvPr>
        </p:nvSpPr>
        <p:spPr>
          <a:xfrm>
            <a:off x="448055" y="2624400"/>
            <a:ext cx="5432045" cy="3326456"/>
          </a:xfrm>
        </p:spPr>
        <p:txBody>
          <a:bodyPr>
            <a:normAutofit/>
          </a:bodyPr>
          <a:lstStyle/>
          <a:p>
            <a:pPr>
              <a:lnSpc>
                <a:spcPct val="110000"/>
              </a:lnSpc>
            </a:pPr>
            <a:r>
              <a:rPr lang="es-CO" sz="5900"/>
              <a:t>Wilkar Murillo</a:t>
            </a:r>
            <a:endParaRPr lang="es-ES" sz="5900"/>
          </a:p>
          <a:p>
            <a:pPr>
              <a:lnSpc>
                <a:spcPct val="110000"/>
              </a:lnSpc>
            </a:pPr>
            <a:r>
              <a:rPr lang="es-CO" sz="5900"/>
              <a:t>Oscar Poveda</a:t>
            </a:r>
          </a:p>
          <a:p>
            <a:pPr>
              <a:lnSpc>
                <a:spcPct val="110000"/>
              </a:lnSpc>
            </a:pPr>
            <a:r>
              <a:rPr lang="es-CO" sz="5900"/>
              <a:t>Jorge Sanchez</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C9021C-BF63-C428-D88F-D22ACB8F15BC}"/>
              </a:ext>
            </a:extLst>
          </p:cNvPr>
          <p:cNvPicPr>
            <a:picLocks noChangeAspect="1"/>
          </p:cNvPicPr>
          <p:nvPr/>
        </p:nvPicPr>
        <p:blipFill rotWithShape="1">
          <a:blip r:embed="rId2"/>
          <a:srcRect l="3216" r="41696" b="1"/>
          <a:stretch/>
        </p:blipFill>
        <p:spPr>
          <a:xfrm>
            <a:off x="6311900" y="10"/>
            <a:ext cx="5880100" cy="6857990"/>
          </a:xfrm>
          <a:prstGeom prst="rect">
            <a:avLst/>
          </a:prstGeom>
        </p:spPr>
      </p:pic>
    </p:spTree>
    <p:extLst>
      <p:ext uri="{BB962C8B-B14F-4D97-AF65-F5344CB8AC3E}">
        <p14:creationId xmlns:p14="http://schemas.microsoft.com/office/powerpoint/2010/main" val="395280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7A0A1E-1504-4B05-9042-77FA53EB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02CA47-CCC2-53A0-C734-7035CC58A7C5}"/>
              </a:ext>
            </a:extLst>
          </p:cNvPr>
          <p:cNvSpPr>
            <a:spLocks noGrp="1"/>
          </p:cNvSpPr>
          <p:nvPr>
            <p:ph type="title"/>
          </p:nvPr>
        </p:nvSpPr>
        <p:spPr>
          <a:xfrm>
            <a:off x="448056" y="388800"/>
            <a:ext cx="7380000" cy="860400"/>
          </a:xfrm>
        </p:spPr>
        <p:txBody>
          <a:bodyPr anchor="b">
            <a:normAutofit/>
          </a:bodyPr>
          <a:lstStyle/>
          <a:p>
            <a:r>
              <a:rPr lang="es-CO" dirty="0"/>
              <a:t>La Regenta de Leopoldo Alas</a:t>
            </a:r>
            <a:endParaRPr lang="es-ES" dirty="0"/>
          </a:p>
        </p:txBody>
      </p:sp>
      <p:cxnSp>
        <p:nvCxnSpPr>
          <p:cNvPr id="20"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E473451-A23D-1D46-D0B3-FCA124FD2AA8}"/>
              </a:ext>
            </a:extLst>
          </p:cNvPr>
          <p:cNvSpPr>
            <a:spLocks noGrp="1"/>
          </p:cNvSpPr>
          <p:nvPr>
            <p:ph idx="1"/>
          </p:nvPr>
        </p:nvSpPr>
        <p:spPr>
          <a:xfrm>
            <a:off x="448056" y="1944000"/>
            <a:ext cx="7380000" cy="4006800"/>
          </a:xfrm>
        </p:spPr>
        <p:txBody>
          <a:bodyPr>
            <a:normAutofit/>
          </a:bodyPr>
          <a:lstStyle/>
          <a:p>
            <a:r>
              <a:rPr lang="es-ES" dirty="0">
                <a:ln w="0"/>
                <a:solidFill>
                  <a:schemeClr val="tx1"/>
                </a:solidFill>
                <a:effectLst>
                  <a:outerShdw blurRad="38100" dist="19050" dir="2700000" algn="tl" rotWithShape="0">
                    <a:schemeClr val="dk1">
                      <a:alpha val="40000"/>
                    </a:schemeClr>
                  </a:outerShdw>
                </a:effectLst>
              </a:rPr>
              <a:t>También conocido como "Clarín". Es una novela española publicada en 1884 y es considerada una de las obras más importantes de la literatura española del siglo XIX. La historia se desarrolla en la ciudad ficticia de Vetusta y sigue la vida de Ana </a:t>
            </a:r>
            <a:r>
              <a:rPr lang="es-ES" dirty="0" err="1">
                <a:ln w="0"/>
                <a:solidFill>
                  <a:schemeClr val="tx1"/>
                </a:solidFill>
                <a:effectLst>
                  <a:outerShdw blurRad="38100" dist="19050" dir="2700000" algn="tl" rotWithShape="0">
                    <a:schemeClr val="dk1">
                      <a:alpha val="40000"/>
                    </a:schemeClr>
                  </a:outerShdw>
                </a:effectLst>
              </a:rPr>
              <a:t>Ozores</a:t>
            </a:r>
            <a:r>
              <a:rPr lang="es-ES" dirty="0">
                <a:ln w="0"/>
                <a:solidFill>
                  <a:schemeClr val="tx1"/>
                </a:solidFill>
                <a:effectLst>
                  <a:outerShdw blurRad="38100" dist="19050" dir="2700000" algn="tl" rotWithShape="0">
                    <a:schemeClr val="dk1">
                      <a:alpha val="40000"/>
                    </a:schemeClr>
                  </a:outerShdw>
                </a:effectLst>
              </a:rPr>
              <a:t>, conocida como La Regenta, una mujer casada que vive en un ambiente opresivo y se convierte en el centro de atención de varios hombres.</a:t>
            </a:r>
          </a:p>
        </p:txBody>
      </p:sp>
      <p:pic>
        <p:nvPicPr>
          <p:cNvPr id="5" name="Imagen 4" descr="Imagen que contiene texto, libro, foto, tabla&#10;&#10;Descripción generada automáticamente">
            <a:extLst>
              <a:ext uri="{FF2B5EF4-FFF2-40B4-BE49-F238E27FC236}">
                <a16:creationId xmlns:a16="http://schemas.microsoft.com/office/drawing/2014/main" id="{C8741540-4E0A-4772-FA4D-E65C0AFD717A}"/>
              </a:ext>
            </a:extLst>
          </p:cNvPr>
          <p:cNvPicPr>
            <a:picLocks noChangeAspect="1"/>
          </p:cNvPicPr>
          <p:nvPr/>
        </p:nvPicPr>
        <p:blipFill rotWithShape="1">
          <a:blip r:embed="rId2">
            <a:extLst>
              <a:ext uri="{28A0092B-C50C-407E-A947-70E740481C1C}">
                <a14:useLocalDpi xmlns:a14="http://schemas.microsoft.com/office/drawing/2010/main" val="0"/>
              </a:ext>
            </a:extLst>
          </a:blip>
          <a:srcRect l="375" r="4527"/>
          <a:stretch/>
        </p:blipFill>
        <p:spPr>
          <a:xfrm>
            <a:off x="8256588" y="450000"/>
            <a:ext cx="3492000" cy="5508000"/>
          </a:xfrm>
          <a:prstGeom prst="rect">
            <a:avLst/>
          </a:prstGeom>
        </p:spPr>
      </p:pic>
    </p:spTree>
    <p:extLst>
      <p:ext uri="{BB962C8B-B14F-4D97-AF65-F5344CB8AC3E}">
        <p14:creationId xmlns:p14="http://schemas.microsoft.com/office/powerpoint/2010/main" val="110332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1C9FCD-7752-7471-B3DE-E388CC7BDC2A}"/>
              </a:ext>
            </a:extLst>
          </p:cNvPr>
          <p:cNvSpPr>
            <a:spLocks noGrp="1"/>
          </p:cNvSpPr>
          <p:nvPr>
            <p:ph type="title"/>
          </p:nvPr>
        </p:nvSpPr>
        <p:spPr>
          <a:xfrm>
            <a:off x="448056" y="388800"/>
            <a:ext cx="5432044" cy="860400"/>
          </a:xfrm>
        </p:spPr>
        <p:txBody>
          <a:bodyPr anchor="b">
            <a:normAutofit fontScale="90000"/>
          </a:bodyPr>
          <a:lstStyle/>
          <a:p>
            <a:r>
              <a:rPr lang="es-CO" sz="3200" dirty="0"/>
              <a:t>Frecuencia de aparición de los personajes por capitulo</a:t>
            </a:r>
            <a:endParaRPr lang="es-CO" dirty="0"/>
          </a:p>
        </p:txBody>
      </p:sp>
      <p:cxnSp>
        <p:nvCxnSpPr>
          <p:cNvPr id="76" name="Straight Connector 75">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4418E94-4929-111F-CE95-B28006CB8B0A}"/>
              </a:ext>
            </a:extLst>
          </p:cNvPr>
          <p:cNvSpPr>
            <a:spLocks noGrp="1"/>
          </p:cNvSpPr>
          <p:nvPr>
            <p:ph idx="1"/>
          </p:nvPr>
        </p:nvSpPr>
        <p:spPr>
          <a:xfrm>
            <a:off x="448056" y="1944000"/>
            <a:ext cx="3784579" cy="4006800"/>
          </a:xfrm>
        </p:spPr>
        <p:txBody>
          <a:bodyPr>
            <a:normAutofit lnSpcReduction="10000"/>
          </a:bodyPr>
          <a:lstStyle/>
          <a:p>
            <a:r>
              <a:rPr lang="es-CO" sz="1600" dirty="0">
                <a:ln w="0"/>
                <a:solidFill>
                  <a:schemeClr val="tx1"/>
                </a:solidFill>
                <a:effectLst>
                  <a:outerShdw blurRad="38100" dist="19050" dir="2700000" algn="tl" rotWithShape="0">
                    <a:schemeClr val="dk1">
                      <a:alpha val="40000"/>
                    </a:schemeClr>
                  </a:outerShdw>
                </a:effectLst>
              </a:rPr>
              <a:t>Se dividió el texto en varios segmentos que denominamos “tomos” utilizando los índices encontrados para cada capítulo, se busca la frecuencia de aparición de cada personaje en cada capitulo. Se crea una tabla llamada </a:t>
            </a:r>
            <a:r>
              <a:rPr lang="es-CO" sz="1600" dirty="0" err="1">
                <a:ln w="0"/>
                <a:solidFill>
                  <a:schemeClr val="tx1"/>
                </a:solidFill>
                <a:effectLst>
                  <a:outerShdw blurRad="38100" dist="19050" dir="2700000" algn="tl" rotWithShape="0">
                    <a:schemeClr val="dk1">
                      <a:alpha val="40000"/>
                    </a:schemeClr>
                  </a:outerShdw>
                </a:effectLst>
              </a:rPr>
              <a:t>tabla_frecuencia_por_capitulo</a:t>
            </a:r>
            <a:r>
              <a:rPr lang="es-CO" sz="1600" dirty="0">
                <a:ln w="0"/>
                <a:solidFill>
                  <a:schemeClr val="tx1"/>
                </a:solidFill>
                <a:effectLst>
                  <a:outerShdw blurRad="38100" dist="19050" dir="2700000" algn="tl" rotWithShape="0">
                    <a:schemeClr val="dk1">
                      <a:alpha val="40000"/>
                    </a:schemeClr>
                  </a:outerShdw>
                </a:effectLst>
              </a:rPr>
              <a:t> con los resultados de las frecuencias de menciones de personajes y al finalizar se muestra la frecuencia de menciones en cada capitulo.</a:t>
            </a:r>
          </a:p>
        </p:txBody>
      </p:sp>
      <p:pic>
        <p:nvPicPr>
          <p:cNvPr id="6" name="Imagen 5">
            <a:extLst>
              <a:ext uri="{FF2B5EF4-FFF2-40B4-BE49-F238E27FC236}">
                <a16:creationId xmlns:a16="http://schemas.microsoft.com/office/drawing/2014/main" id="{36706FD5-B56D-4405-B402-C75845C6B88B}"/>
              </a:ext>
            </a:extLst>
          </p:cNvPr>
          <p:cNvPicPr>
            <a:picLocks noChangeAspect="1"/>
          </p:cNvPicPr>
          <p:nvPr/>
        </p:nvPicPr>
        <p:blipFill>
          <a:blip r:embed="rId3"/>
          <a:stretch>
            <a:fillRect/>
          </a:stretch>
        </p:blipFill>
        <p:spPr>
          <a:xfrm>
            <a:off x="4232635" y="1838733"/>
            <a:ext cx="7647364" cy="4495931"/>
          </a:xfrm>
          <a:prstGeom prst="rect">
            <a:avLst/>
          </a:prstGeom>
        </p:spPr>
      </p:pic>
    </p:spTree>
    <p:extLst>
      <p:ext uri="{BB962C8B-B14F-4D97-AF65-F5344CB8AC3E}">
        <p14:creationId xmlns:p14="http://schemas.microsoft.com/office/powerpoint/2010/main" val="398501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93236E-A8B6-6F63-32BF-97E1BB46C8FD}"/>
              </a:ext>
            </a:extLst>
          </p:cNvPr>
          <p:cNvSpPr>
            <a:spLocks noGrp="1"/>
          </p:cNvSpPr>
          <p:nvPr>
            <p:ph type="title"/>
          </p:nvPr>
        </p:nvSpPr>
        <p:spPr>
          <a:xfrm>
            <a:off x="448055" y="662400"/>
            <a:ext cx="11293200" cy="1000800"/>
          </a:xfrm>
        </p:spPr>
        <p:txBody>
          <a:bodyPr vert="horz" lIns="0" tIns="0" rIns="0" bIns="0" rtlCol="0" anchor="ctr">
            <a:noAutofit/>
          </a:bodyPr>
          <a:lstStyle/>
          <a:p>
            <a:r>
              <a:rPr lang="es-CO" dirty="0"/>
              <a:t>Frecuencia</a:t>
            </a:r>
            <a:r>
              <a:rPr lang="es-CO" sz="3600" dirty="0"/>
              <a:t> de aparición de los personajes por capitulo</a:t>
            </a: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814D7E18-B675-46B5-A6C6-FE1263598064}"/>
              </a:ext>
            </a:extLst>
          </p:cNvPr>
          <p:cNvPicPr>
            <a:picLocks noChangeAspect="1"/>
          </p:cNvPicPr>
          <p:nvPr/>
        </p:nvPicPr>
        <p:blipFill>
          <a:blip r:embed="rId2"/>
          <a:stretch>
            <a:fillRect/>
          </a:stretch>
        </p:blipFill>
        <p:spPr>
          <a:xfrm>
            <a:off x="4846017" y="1932122"/>
            <a:ext cx="6192770" cy="4475878"/>
          </a:xfrm>
          <a:prstGeom prst="rect">
            <a:avLst/>
          </a:prstGeom>
        </p:spPr>
      </p:pic>
      <p:pic>
        <p:nvPicPr>
          <p:cNvPr id="8" name="Imagen 7">
            <a:extLst>
              <a:ext uri="{FF2B5EF4-FFF2-40B4-BE49-F238E27FC236}">
                <a16:creationId xmlns:a16="http://schemas.microsoft.com/office/drawing/2014/main" id="{86292D1B-49CE-4534-B5BB-C9BC2AF90346}"/>
              </a:ext>
            </a:extLst>
          </p:cNvPr>
          <p:cNvPicPr>
            <a:picLocks noChangeAspect="1"/>
          </p:cNvPicPr>
          <p:nvPr/>
        </p:nvPicPr>
        <p:blipFill>
          <a:blip r:embed="rId3"/>
          <a:stretch>
            <a:fillRect/>
          </a:stretch>
        </p:blipFill>
        <p:spPr>
          <a:xfrm>
            <a:off x="1153213" y="1932123"/>
            <a:ext cx="2834325" cy="4481686"/>
          </a:xfrm>
          <a:prstGeom prst="rect">
            <a:avLst/>
          </a:prstGeom>
        </p:spPr>
      </p:pic>
    </p:spTree>
    <p:extLst>
      <p:ext uri="{BB962C8B-B14F-4D97-AF65-F5344CB8AC3E}">
        <p14:creationId xmlns:p14="http://schemas.microsoft.com/office/powerpoint/2010/main" val="181280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4079800-56F8-4FBC-9EC3-9B7FCA7B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7A6C30-0CC9-C0C4-C59D-0C7885C74C5C}"/>
              </a:ext>
            </a:extLst>
          </p:cNvPr>
          <p:cNvSpPr>
            <a:spLocks noGrp="1"/>
          </p:cNvSpPr>
          <p:nvPr>
            <p:ph type="title"/>
          </p:nvPr>
        </p:nvSpPr>
        <p:spPr>
          <a:xfrm>
            <a:off x="448056" y="388800"/>
            <a:ext cx="7380000" cy="860400"/>
          </a:xfrm>
        </p:spPr>
        <p:txBody>
          <a:bodyPr anchor="b">
            <a:normAutofit/>
          </a:bodyPr>
          <a:lstStyle/>
          <a:p>
            <a:r>
              <a:rPr lang="es-CO" dirty="0"/>
              <a:t>Palabras mas usadas</a:t>
            </a:r>
            <a:endParaRPr lang="es-ES" dirty="0"/>
          </a:p>
        </p:txBody>
      </p:sp>
      <p:cxnSp>
        <p:nvCxnSpPr>
          <p:cNvPr id="42" name="Straight Connector 4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0E979D7-9C87-004A-D068-2FC01DF27FE7}"/>
              </a:ext>
            </a:extLst>
          </p:cNvPr>
          <p:cNvSpPr>
            <a:spLocks noGrp="1"/>
          </p:cNvSpPr>
          <p:nvPr>
            <p:ph idx="1"/>
          </p:nvPr>
        </p:nvSpPr>
        <p:spPr>
          <a:xfrm>
            <a:off x="448056" y="1944000"/>
            <a:ext cx="3737445" cy="4006800"/>
          </a:xfrm>
        </p:spPr>
        <p:txBody>
          <a:bodyPr>
            <a:normAutofit fontScale="92500"/>
          </a:bodyPr>
          <a:lstStyle/>
          <a:p>
            <a:r>
              <a:rPr lang="es-CO" dirty="0">
                <a:ln w="0"/>
                <a:solidFill>
                  <a:schemeClr val="tx1"/>
                </a:solidFill>
                <a:effectLst>
                  <a:outerShdw blurRad="38100" dist="19050" dir="2700000" algn="tl" rotWithShape="0">
                    <a:schemeClr val="dk1">
                      <a:alpha val="40000"/>
                    </a:schemeClr>
                  </a:outerShdw>
                </a:effectLst>
              </a:rPr>
              <a:t>Para saber cuales son las palabras mas usadas, se </a:t>
            </a:r>
            <a:r>
              <a:rPr lang="es-CO" dirty="0" err="1">
                <a:ln w="0"/>
                <a:solidFill>
                  <a:schemeClr val="tx1"/>
                </a:solidFill>
                <a:effectLst>
                  <a:outerShdw blurRad="38100" dist="19050" dir="2700000" algn="tl" rotWithShape="0">
                    <a:schemeClr val="dk1">
                      <a:alpha val="40000"/>
                    </a:schemeClr>
                  </a:outerShdw>
                </a:effectLst>
              </a:rPr>
              <a:t>tokenizan</a:t>
            </a:r>
            <a:r>
              <a:rPr lang="es-CO" dirty="0">
                <a:ln w="0"/>
                <a:solidFill>
                  <a:schemeClr val="tx1"/>
                </a:solidFill>
                <a:effectLst>
                  <a:outerShdw blurRad="38100" dist="19050" dir="2700000" algn="tl" rotWithShape="0">
                    <a:schemeClr val="dk1">
                      <a:alpha val="40000"/>
                    </a:schemeClr>
                  </a:outerShdw>
                </a:effectLst>
              </a:rPr>
              <a:t> las palabras del texto y se almacena en la variable “palabra”, se crea una table de frecuencia de las palabras donde se filtra las palabras mayor a 4 caracteres y luego se ordenan por frecuencia descendente mostrando una table que contiene las palabras mas usadas en el texto</a:t>
            </a:r>
          </a:p>
        </p:txBody>
      </p:sp>
      <p:pic>
        <p:nvPicPr>
          <p:cNvPr id="8" name="Imagen 7" descr="Interfaz de usuario gráfica, Texto&#10;&#10;Descripción generada automáticamente">
            <a:extLst>
              <a:ext uri="{FF2B5EF4-FFF2-40B4-BE49-F238E27FC236}">
                <a16:creationId xmlns:a16="http://schemas.microsoft.com/office/drawing/2014/main" id="{FE114229-09E9-B76F-838C-95831BAAED4B}"/>
              </a:ext>
            </a:extLst>
          </p:cNvPr>
          <p:cNvPicPr>
            <a:picLocks noChangeAspect="1"/>
          </p:cNvPicPr>
          <p:nvPr/>
        </p:nvPicPr>
        <p:blipFill rotWithShape="1">
          <a:blip r:embed="rId2"/>
          <a:srcRect l="17582" t="77642" r="46282" b="8619"/>
          <a:stretch/>
        </p:blipFill>
        <p:spPr>
          <a:xfrm>
            <a:off x="4185500" y="1943999"/>
            <a:ext cx="6551449" cy="2759975"/>
          </a:xfrm>
          <a:custGeom>
            <a:avLst/>
            <a:gdLst/>
            <a:ahLst/>
            <a:cxnLst/>
            <a:rect l="l" t="t" r="r" b="b"/>
            <a:pathLst>
              <a:path w="3485412" h="2664000">
                <a:moveTo>
                  <a:pt x="0" y="0"/>
                </a:moveTo>
                <a:lnTo>
                  <a:pt x="3485412" y="0"/>
                </a:lnTo>
                <a:lnTo>
                  <a:pt x="3485412" y="2664000"/>
                </a:lnTo>
                <a:lnTo>
                  <a:pt x="0" y="2664000"/>
                </a:lnTo>
                <a:close/>
              </a:path>
            </a:pathLst>
          </a:custGeom>
        </p:spPr>
      </p:pic>
      <p:pic>
        <p:nvPicPr>
          <p:cNvPr id="6" name="Imagen 5" descr="Una captura de pantalla de una computadora&#10;&#10;Descripción generada automáticamente">
            <a:extLst>
              <a:ext uri="{FF2B5EF4-FFF2-40B4-BE49-F238E27FC236}">
                <a16:creationId xmlns:a16="http://schemas.microsoft.com/office/drawing/2014/main" id="{A416B691-87FD-B601-3F99-295BC3C6D507}"/>
              </a:ext>
            </a:extLst>
          </p:cNvPr>
          <p:cNvPicPr>
            <a:picLocks noChangeAspect="1"/>
          </p:cNvPicPr>
          <p:nvPr/>
        </p:nvPicPr>
        <p:blipFill rotWithShape="1">
          <a:blip r:embed="rId3"/>
          <a:srcRect t="82412" r="87444" b="3684"/>
          <a:stretch/>
        </p:blipFill>
        <p:spPr>
          <a:xfrm>
            <a:off x="8750707" y="3570253"/>
            <a:ext cx="2495469" cy="3061925"/>
          </a:xfrm>
          <a:custGeom>
            <a:avLst/>
            <a:gdLst/>
            <a:ahLst/>
            <a:cxnLst/>
            <a:rect l="l" t="t" r="r" b="b"/>
            <a:pathLst>
              <a:path w="3485412" h="2664000">
                <a:moveTo>
                  <a:pt x="0" y="0"/>
                </a:moveTo>
                <a:lnTo>
                  <a:pt x="3485412" y="0"/>
                </a:lnTo>
                <a:lnTo>
                  <a:pt x="3485412" y="2664000"/>
                </a:lnTo>
                <a:lnTo>
                  <a:pt x="0" y="2664000"/>
                </a:lnTo>
                <a:close/>
              </a:path>
            </a:pathLst>
          </a:custGeom>
        </p:spPr>
      </p:pic>
    </p:spTree>
    <p:extLst>
      <p:ext uri="{BB962C8B-B14F-4D97-AF65-F5344CB8AC3E}">
        <p14:creationId xmlns:p14="http://schemas.microsoft.com/office/powerpoint/2010/main" val="427255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4079800-56F8-4FBC-9EC3-9B7FCA7B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F239F6-6C81-1D00-3802-F26BCAB0656E}"/>
              </a:ext>
            </a:extLst>
          </p:cNvPr>
          <p:cNvSpPr>
            <a:spLocks noGrp="1"/>
          </p:cNvSpPr>
          <p:nvPr>
            <p:ph type="title"/>
          </p:nvPr>
        </p:nvSpPr>
        <p:spPr>
          <a:xfrm>
            <a:off x="448056" y="388800"/>
            <a:ext cx="7380000" cy="860400"/>
          </a:xfrm>
        </p:spPr>
        <p:txBody>
          <a:bodyPr anchor="b">
            <a:normAutofit/>
          </a:bodyPr>
          <a:lstStyle/>
          <a:p>
            <a:r>
              <a:rPr lang="es-CO" dirty="0"/>
              <a:t>Longitud promedio de las oraciones</a:t>
            </a:r>
            <a:endParaRPr lang="es-ES" dirty="0"/>
          </a:p>
        </p:txBody>
      </p:sp>
      <p:cxnSp>
        <p:nvCxnSpPr>
          <p:cNvPr id="29" name="Straight Connector 2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3AD380E-BCC4-F295-CFAB-8BDA411EBC22}"/>
              </a:ext>
            </a:extLst>
          </p:cNvPr>
          <p:cNvSpPr>
            <a:spLocks noGrp="1"/>
          </p:cNvSpPr>
          <p:nvPr>
            <p:ph idx="1"/>
          </p:nvPr>
        </p:nvSpPr>
        <p:spPr>
          <a:xfrm>
            <a:off x="448056" y="1944000"/>
            <a:ext cx="4208785" cy="4006800"/>
          </a:xfrm>
        </p:spPr>
        <p:txBody>
          <a:bodyPr>
            <a:normAutofit/>
          </a:bodyPr>
          <a:lstStyle/>
          <a:p>
            <a:r>
              <a:rPr lang="es-CO" sz="1700" dirty="0">
                <a:ln w="0"/>
                <a:solidFill>
                  <a:schemeClr val="tx1"/>
                </a:solidFill>
                <a:effectLst>
                  <a:outerShdw blurRad="38100" dist="19050" dir="2700000" algn="tl" rotWithShape="0">
                    <a:schemeClr val="dk1">
                      <a:alpha val="40000"/>
                    </a:schemeClr>
                  </a:outerShdw>
                </a:effectLst>
              </a:rPr>
              <a:t>Se </a:t>
            </a:r>
            <a:r>
              <a:rPr lang="es-CO" sz="1700" dirty="0" err="1">
                <a:ln w="0"/>
                <a:solidFill>
                  <a:schemeClr val="tx1"/>
                </a:solidFill>
                <a:effectLst>
                  <a:outerShdw blurRad="38100" dist="19050" dir="2700000" algn="tl" rotWithShape="0">
                    <a:schemeClr val="dk1">
                      <a:alpha val="40000"/>
                    </a:schemeClr>
                  </a:outerShdw>
                </a:effectLst>
              </a:rPr>
              <a:t>tokenizan</a:t>
            </a:r>
            <a:r>
              <a:rPr lang="es-CO" sz="1700" dirty="0">
                <a:ln w="0"/>
                <a:solidFill>
                  <a:schemeClr val="tx1"/>
                </a:solidFill>
                <a:effectLst>
                  <a:outerShdw blurRad="38100" dist="19050" dir="2700000" algn="tl" rotWithShape="0">
                    <a:schemeClr val="dk1">
                      <a:alpha val="40000"/>
                    </a:schemeClr>
                  </a:outerShdw>
                </a:effectLst>
              </a:rPr>
              <a:t> las oraciones y se almacenan en la variable “oraciones” luego se calcula la longitud de cada oración en carácter y se almacena en la variable “</a:t>
            </a:r>
            <a:r>
              <a:rPr lang="es-CO" sz="1700" dirty="0" err="1">
                <a:ln w="0"/>
                <a:solidFill>
                  <a:schemeClr val="tx1"/>
                </a:solidFill>
                <a:effectLst>
                  <a:outerShdw blurRad="38100" dist="19050" dir="2700000" algn="tl" rotWithShape="0">
                    <a:schemeClr val="dk1">
                      <a:alpha val="40000"/>
                    </a:schemeClr>
                  </a:outerShdw>
                </a:effectLst>
              </a:rPr>
              <a:t>longitud_oraciones</a:t>
            </a:r>
            <a:r>
              <a:rPr lang="es-CO" sz="1700" dirty="0">
                <a:ln w="0"/>
                <a:solidFill>
                  <a:schemeClr val="tx1"/>
                </a:solidFill>
                <a:effectLst>
                  <a:outerShdw blurRad="38100" dist="19050" dir="2700000" algn="tl" rotWithShape="0">
                    <a:schemeClr val="dk1">
                      <a:alpha val="40000"/>
                    </a:schemeClr>
                  </a:outerShdw>
                </a:effectLst>
              </a:rPr>
              <a:t>”, luego calcula la longitud promedio usando la función mean(), se almacena en la variable “</a:t>
            </a:r>
            <a:r>
              <a:rPr lang="es-CO" sz="1700" dirty="0" err="1">
                <a:ln w="0"/>
                <a:solidFill>
                  <a:schemeClr val="tx1"/>
                </a:solidFill>
                <a:effectLst>
                  <a:outerShdw blurRad="38100" dist="19050" dir="2700000" algn="tl" rotWithShape="0">
                    <a:schemeClr val="dk1">
                      <a:alpha val="40000"/>
                    </a:schemeClr>
                  </a:outerShdw>
                </a:effectLst>
              </a:rPr>
              <a:t>longitud_promedio</a:t>
            </a:r>
            <a:r>
              <a:rPr lang="es-CO" sz="1700" dirty="0">
                <a:ln w="0"/>
                <a:solidFill>
                  <a:schemeClr val="tx1"/>
                </a:solidFill>
                <a:effectLst>
                  <a:outerShdw blurRad="38100" dist="19050" dir="2700000" algn="tl" rotWithShape="0">
                    <a:schemeClr val="dk1">
                      <a:alpha val="40000"/>
                    </a:schemeClr>
                  </a:outerShdw>
                </a:effectLst>
              </a:rPr>
              <a:t>” por ultimo, se imprime en consola.</a:t>
            </a:r>
            <a:endParaRPr lang="es-ES" sz="1700" dirty="0">
              <a:ln w="0"/>
              <a:solidFill>
                <a:schemeClr val="tx1"/>
              </a:solidFill>
              <a:effectLst>
                <a:outerShdw blurRad="38100" dist="19050" dir="2700000" algn="tl" rotWithShape="0">
                  <a:schemeClr val="dk1">
                    <a:alpha val="40000"/>
                  </a:schemeClr>
                </a:outerShdw>
              </a:effectLst>
            </a:endParaRPr>
          </a:p>
        </p:txBody>
      </p:sp>
      <p:pic>
        <p:nvPicPr>
          <p:cNvPr id="5" name="Imagen 4" descr="Captura de pantalla de computadora&#10;&#10;Descripción generada automáticamente">
            <a:extLst>
              <a:ext uri="{FF2B5EF4-FFF2-40B4-BE49-F238E27FC236}">
                <a16:creationId xmlns:a16="http://schemas.microsoft.com/office/drawing/2014/main" id="{E994BDA8-C317-483F-87E1-EC10A9BADA31}"/>
              </a:ext>
            </a:extLst>
          </p:cNvPr>
          <p:cNvPicPr>
            <a:picLocks noChangeAspect="1"/>
          </p:cNvPicPr>
          <p:nvPr/>
        </p:nvPicPr>
        <p:blipFill rotWithShape="1">
          <a:blip r:embed="rId2"/>
          <a:srcRect l="21469" t="47667" r="52593" b="29521"/>
          <a:stretch/>
        </p:blipFill>
        <p:spPr>
          <a:xfrm>
            <a:off x="4760621" y="1944000"/>
            <a:ext cx="6061350" cy="2998645"/>
          </a:xfrm>
          <a:custGeom>
            <a:avLst/>
            <a:gdLst/>
            <a:ahLst/>
            <a:cxnLst/>
            <a:rect l="l" t="t" r="r" b="b"/>
            <a:pathLst>
              <a:path w="3485412" h="2664000">
                <a:moveTo>
                  <a:pt x="0" y="0"/>
                </a:moveTo>
                <a:lnTo>
                  <a:pt x="3485412" y="0"/>
                </a:lnTo>
                <a:lnTo>
                  <a:pt x="3485412" y="2664000"/>
                </a:lnTo>
                <a:lnTo>
                  <a:pt x="0" y="2664000"/>
                </a:lnTo>
                <a:close/>
              </a:path>
            </a:pathLst>
          </a:custGeom>
        </p:spPr>
      </p:pic>
      <p:pic>
        <p:nvPicPr>
          <p:cNvPr id="6" name="Imagen 5" descr="Interfaz de usuario gráfica, Aplicación&#10;&#10;Descripción generada automáticamente">
            <a:extLst>
              <a:ext uri="{FF2B5EF4-FFF2-40B4-BE49-F238E27FC236}">
                <a16:creationId xmlns:a16="http://schemas.microsoft.com/office/drawing/2014/main" id="{5CE8EAA6-5888-7302-C372-5E0723061983}"/>
              </a:ext>
            </a:extLst>
          </p:cNvPr>
          <p:cNvPicPr>
            <a:picLocks noChangeAspect="1"/>
          </p:cNvPicPr>
          <p:nvPr/>
        </p:nvPicPr>
        <p:blipFill rotWithShape="1">
          <a:blip r:embed="rId3"/>
          <a:srcRect l="187" t="66374" r="74335" b="20179"/>
          <a:stretch/>
        </p:blipFill>
        <p:spPr>
          <a:xfrm>
            <a:off x="6543974" y="4737186"/>
            <a:ext cx="4532521" cy="1345590"/>
          </a:xfrm>
          <a:custGeom>
            <a:avLst/>
            <a:gdLst/>
            <a:ahLst/>
            <a:cxnLst/>
            <a:rect l="l" t="t" r="r" b="b"/>
            <a:pathLst>
              <a:path w="3485412" h="2664000">
                <a:moveTo>
                  <a:pt x="0" y="0"/>
                </a:moveTo>
                <a:lnTo>
                  <a:pt x="3485412" y="0"/>
                </a:lnTo>
                <a:lnTo>
                  <a:pt x="3485412" y="2664000"/>
                </a:lnTo>
                <a:lnTo>
                  <a:pt x="0" y="2664000"/>
                </a:lnTo>
                <a:close/>
              </a:path>
            </a:pathLst>
          </a:custGeom>
        </p:spPr>
      </p:pic>
    </p:spTree>
    <p:extLst>
      <p:ext uri="{BB962C8B-B14F-4D97-AF65-F5344CB8AC3E}">
        <p14:creationId xmlns:p14="http://schemas.microsoft.com/office/powerpoint/2010/main" val="937266394"/>
      </p:ext>
    </p:extLst>
  </p:cSld>
  <p:clrMapOvr>
    <a:masterClrMapping/>
  </p:clrMapOvr>
</p:sld>
</file>

<file path=ppt/theme/theme1.xml><?xml version="1.0" encoding="utf-8"?>
<a:theme xmlns:a="http://schemas.openxmlformats.org/drawingml/2006/main" name="ThinLineVTI">
  <a:themeElements>
    <a:clrScheme name="AnalogousFromRegularSeedLeftStep">
      <a:dk1>
        <a:srgbClr val="000000"/>
      </a:dk1>
      <a:lt1>
        <a:srgbClr val="FFFFFF"/>
      </a:lt1>
      <a:dk2>
        <a:srgbClr val="2D213B"/>
      </a:dk2>
      <a:lt2>
        <a:srgbClr val="E2E8E6"/>
      </a:lt2>
      <a:accent1>
        <a:srgbClr val="CB456F"/>
      </a:accent1>
      <a:accent2>
        <a:srgbClr val="B93395"/>
      </a:accent2>
      <a:accent3>
        <a:srgbClr val="B845CB"/>
      </a:accent3>
      <a:accent4>
        <a:srgbClr val="6E33B9"/>
      </a:accent4>
      <a:accent5>
        <a:srgbClr val="4845CB"/>
      </a:accent5>
      <a:accent6>
        <a:srgbClr val="3368B9"/>
      </a:accent6>
      <a:hlink>
        <a:srgbClr val="319475"/>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307</Words>
  <Application>Microsoft Office PowerPoint</Application>
  <PresentationFormat>Panorámica</PresentationFormat>
  <Paragraphs>14</Paragraphs>
  <Slides>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Source Sans Pro</vt:lpstr>
      <vt:lpstr>Source Sans Pro Light</vt:lpstr>
      <vt:lpstr>ThinLineVTI</vt:lpstr>
      <vt:lpstr>Actividad en R, La Regenta</vt:lpstr>
      <vt:lpstr>La Regenta de Leopoldo Alas</vt:lpstr>
      <vt:lpstr>Frecuencia de aparición de los personajes por capitulo</vt:lpstr>
      <vt:lpstr>Frecuencia de aparición de los personajes por capitulo</vt:lpstr>
      <vt:lpstr>Palabras mas usadas</vt:lpstr>
      <vt:lpstr>Longitud promedio de las oraciones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en R, La Regenta</dc:title>
  <dc:creator>Oscar</dc:creator>
  <cp:lastModifiedBy>wilkar murillo diaz</cp:lastModifiedBy>
  <cp:revision>16</cp:revision>
  <dcterms:created xsi:type="dcterms:W3CDTF">2023-07-24T00:05:13Z</dcterms:created>
  <dcterms:modified xsi:type="dcterms:W3CDTF">2023-07-25T22:29:08Z</dcterms:modified>
</cp:coreProperties>
</file>