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9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0A77-56D3-48AB-8DCA-50871AA73C8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03B91-785D-4455-B691-3BC411FE3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3" name="Google Shape;1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9" name="Google Shape;1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0" name="Google Shape;1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2" name="Google Shape;12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9" name="Google Shape;13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6" name="Google Shape;13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8" name="Google Shape;1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7" name="Google Shape;10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7" name="Google Shape;1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8" name="Google Shape;11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A20B-5B08-852E-A651-9D58F1D3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4B32-8DB6-6460-0D2C-F2BFC9151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70545-5449-C8DB-C7D6-54C0BCE2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76A43-F5F2-0E12-BE0B-89848746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EA90D2-F05B-17E1-0AB4-0DDF666B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9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1E98A-D4CF-55F4-5854-C5847C11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F79045-181C-F80B-6018-31446AA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F2BD6-2CBB-622E-4169-EFBAE5EE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81DF1-9D41-354B-97FE-F539043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5DB72-F8CB-BCD8-FEE4-98DB7F2C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59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AE732-5D5A-7C56-7EBB-881A8A95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70C28E-783E-B90F-4E43-EEE4A8210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703E4-801C-8440-C810-4E7E6E84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EA8F-0E86-21DE-5D65-8CC8CBBB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0F176-50FC-FFF3-085B-3D8F7C67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48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960000" y="1582800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>
                <a:solidFill>
                  <a:srgbClr val="434343"/>
                </a:solidFill>
              </a:defRPr>
            </a:lvl1pPr>
            <a:lvl2pPr marL="1219170" lvl="1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p17"/>
          <p:cNvGrpSpPr/>
          <p:nvPr/>
        </p:nvGrpSpPr>
        <p:grpSpPr>
          <a:xfrm>
            <a:off x="63464" y="202008"/>
            <a:ext cx="12172419" cy="5889819"/>
            <a:chOff x="47598" y="151506"/>
            <a:chExt cx="9129314" cy="4417364"/>
          </a:xfrm>
        </p:grpSpPr>
        <p:sp>
          <p:nvSpPr>
            <p:cNvPr id="16" name="Google Shape;16;p17"/>
            <p:cNvSpPr/>
            <p:nvPr/>
          </p:nvSpPr>
          <p:spPr>
            <a:xfrm>
              <a:off x="8790746" y="3782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020376" y="9049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2551" y="19374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1470368" y="151506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20381" y="44091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47598" y="35007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8504408" y="71046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569767" y="2984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24;p17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25" name="Google Shape;25;p1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17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28" name="Google Shape;28;p1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17"/>
            <p:cNvSpPr/>
            <p:nvPr/>
          </p:nvSpPr>
          <p:spPr>
            <a:xfrm>
              <a:off x="8756193" y="14553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00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 idx="2"/>
          </p:nvPr>
        </p:nvSpPr>
        <p:spPr>
          <a:xfrm>
            <a:off x="960000" y="2187789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title" idx="3"/>
          </p:nvPr>
        </p:nvSpPr>
        <p:spPr>
          <a:xfrm>
            <a:off x="9600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1"/>
          </p:nvPr>
        </p:nvSpPr>
        <p:spPr>
          <a:xfrm>
            <a:off x="960000" y="3115556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title" idx="4"/>
          </p:nvPr>
        </p:nvSpPr>
        <p:spPr>
          <a:xfrm>
            <a:off x="4538400" y="2187756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 idx="5"/>
          </p:nvPr>
        </p:nvSpPr>
        <p:spPr>
          <a:xfrm>
            <a:off x="45384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6"/>
          </p:nvPr>
        </p:nvSpPr>
        <p:spPr>
          <a:xfrm>
            <a:off x="4538400" y="3070732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 idx="7"/>
          </p:nvPr>
        </p:nvSpPr>
        <p:spPr>
          <a:xfrm>
            <a:off x="8116800" y="2187781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title" idx="8"/>
          </p:nvPr>
        </p:nvSpPr>
        <p:spPr>
          <a:xfrm>
            <a:off x="81168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9"/>
          </p:nvPr>
        </p:nvSpPr>
        <p:spPr>
          <a:xfrm>
            <a:off x="8116800" y="3070732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title" idx="13"/>
          </p:nvPr>
        </p:nvSpPr>
        <p:spPr>
          <a:xfrm>
            <a:off x="960000" y="4593237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 idx="14"/>
          </p:nvPr>
        </p:nvSpPr>
        <p:spPr>
          <a:xfrm>
            <a:off x="960000" y="4030444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5"/>
          </p:nvPr>
        </p:nvSpPr>
        <p:spPr>
          <a:xfrm>
            <a:off x="960000" y="5521037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title" idx="16"/>
          </p:nvPr>
        </p:nvSpPr>
        <p:spPr>
          <a:xfrm>
            <a:off x="4538400" y="4593237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719982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title" idx="17"/>
          </p:nvPr>
        </p:nvSpPr>
        <p:spPr>
          <a:xfrm>
            <a:off x="4538400" y="4030444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18"/>
          </p:nvPr>
        </p:nvSpPr>
        <p:spPr>
          <a:xfrm>
            <a:off x="4538400" y="5521036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title" idx="19"/>
          </p:nvPr>
        </p:nvSpPr>
        <p:spPr>
          <a:xfrm>
            <a:off x="8116800" y="4593237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719982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title" idx="20"/>
          </p:nvPr>
        </p:nvSpPr>
        <p:spPr>
          <a:xfrm>
            <a:off x="8116800" y="4030444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67" b="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ubTitle" idx="21"/>
          </p:nvPr>
        </p:nvSpPr>
        <p:spPr>
          <a:xfrm>
            <a:off x="8116800" y="5521036"/>
            <a:ext cx="3216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" name="Google Shape;51;p18"/>
          <p:cNvGrpSpPr/>
          <p:nvPr/>
        </p:nvGrpSpPr>
        <p:grpSpPr>
          <a:xfrm>
            <a:off x="410368" y="275825"/>
            <a:ext cx="11589832" cy="6354584"/>
            <a:chOff x="307776" y="206869"/>
            <a:chExt cx="8692374" cy="4765938"/>
          </a:xfrm>
        </p:grpSpPr>
        <p:grpSp>
          <p:nvGrpSpPr>
            <p:cNvPr id="52" name="Google Shape;52;p18"/>
            <p:cNvGrpSpPr/>
            <p:nvPr/>
          </p:nvGrpSpPr>
          <p:grpSpPr>
            <a:xfrm>
              <a:off x="307776" y="206869"/>
              <a:ext cx="8692374" cy="4765938"/>
              <a:chOff x="307776" y="206869"/>
              <a:chExt cx="8692374" cy="4765938"/>
            </a:xfrm>
          </p:grpSpPr>
          <p:sp>
            <p:nvSpPr>
              <p:cNvPr id="53" name="Google Shape;53;p18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8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8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8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8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8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" name="Google Shape;59;p18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60" name="Google Shape;60;p1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1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" name="Google Shape;62;p18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18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-70733" y="-29200"/>
            <a:ext cx="12333600" cy="691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4951200" cy="2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0" b="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ubTitle" idx="1"/>
          </p:nvPr>
        </p:nvSpPr>
        <p:spPr>
          <a:xfrm>
            <a:off x="1078533" y="3268833"/>
            <a:ext cx="3703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19"/>
          <p:cNvGrpSpPr/>
          <p:nvPr/>
        </p:nvGrpSpPr>
        <p:grpSpPr>
          <a:xfrm>
            <a:off x="960008" y="1177785"/>
            <a:ext cx="10838067" cy="5026689"/>
            <a:chOff x="720006" y="883338"/>
            <a:chExt cx="8128550" cy="3770017"/>
          </a:xfrm>
        </p:grpSpPr>
        <p:grpSp>
          <p:nvGrpSpPr>
            <p:cNvPr id="71" name="Google Shape;71;p19"/>
            <p:cNvGrpSpPr/>
            <p:nvPr/>
          </p:nvGrpSpPr>
          <p:grpSpPr>
            <a:xfrm>
              <a:off x="720006" y="883338"/>
              <a:ext cx="8128550" cy="3770017"/>
              <a:chOff x="720006" y="883338"/>
              <a:chExt cx="8128550" cy="3770017"/>
            </a:xfrm>
          </p:grpSpPr>
          <p:sp>
            <p:nvSpPr>
              <p:cNvPr id="72" name="Google Shape;72;p19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9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9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76;p19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77" name="Google Shape;77;p1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79;p19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9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9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9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19"/>
            <p:cNvSpPr/>
            <p:nvPr/>
          </p:nvSpPr>
          <p:spPr>
            <a:xfrm>
              <a:off x="4540873" y="34948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5618442" y="263259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37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4208533" y="2244584"/>
            <a:ext cx="3774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2954367" y="3233400"/>
            <a:ext cx="6283600" cy="1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33" y="6384600"/>
            <a:ext cx="12192000" cy="47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20"/>
          <p:cNvGrpSpPr/>
          <p:nvPr/>
        </p:nvGrpSpPr>
        <p:grpSpPr>
          <a:xfrm>
            <a:off x="647935" y="653456"/>
            <a:ext cx="10367863" cy="5025029"/>
            <a:chOff x="485951" y="490092"/>
            <a:chExt cx="7775897" cy="3768772"/>
          </a:xfrm>
        </p:grpSpPr>
        <p:grpSp>
          <p:nvGrpSpPr>
            <p:cNvPr id="91" name="Google Shape;91;p20"/>
            <p:cNvGrpSpPr/>
            <p:nvPr/>
          </p:nvGrpSpPr>
          <p:grpSpPr>
            <a:xfrm>
              <a:off x="1223481" y="490092"/>
              <a:ext cx="6384146" cy="3768772"/>
              <a:chOff x="1223481" y="490092"/>
              <a:chExt cx="6384146" cy="3768772"/>
            </a:xfrm>
          </p:grpSpPr>
          <p:sp>
            <p:nvSpPr>
              <p:cNvPr id="92" name="Google Shape;92;p20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0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0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" name="Google Shape;96;p20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97" name="Google Shape;97;p2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2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" name="Google Shape;99;p20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20"/>
            <p:cNvSpPr/>
            <p:nvPr/>
          </p:nvSpPr>
          <p:spPr>
            <a:xfrm>
              <a:off x="485951" y="29672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8084792" y="19625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99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-70733" y="-29200"/>
            <a:ext cx="12333600" cy="6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6524400" cy="3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0"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1113533" y="4131633"/>
            <a:ext cx="38988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3286135" y="1305459"/>
            <a:ext cx="8084431" cy="4628175"/>
            <a:chOff x="2464601" y="979094"/>
            <a:chExt cx="6063323" cy="3471131"/>
          </a:xfrm>
        </p:grpSpPr>
        <p:grpSp>
          <p:nvGrpSpPr>
            <p:cNvPr id="109" name="Google Shape;109;p21"/>
            <p:cNvGrpSpPr/>
            <p:nvPr/>
          </p:nvGrpSpPr>
          <p:grpSpPr>
            <a:xfrm>
              <a:off x="4440171" y="979094"/>
              <a:ext cx="4087753" cy="3471120"/>
              <a:chOff x="4211571" y="902894"/>
              <a:chExt cx="4087753" cy="3471120"/>
            </a:xfrm>
          </p:grpSpPr>
          <p:sp>
            <p:nvSpPr>
              <p:cNvPr id="110" name="Google Shape;110;p21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1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" name="Google Shape;114;p21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115" name="Google Shape;115;p2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2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" name="Google Shape;117;p21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21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89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3" y="6384600"/>
            <a:ext cx="12192000" cy="4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635261" y="401963"/>
            <a:ext cx="11191563" cy="2436680"/>
            <a:chOff x="476446" y="301472"/>
            <a:chExt cx="8393672" cy="1827510"/>
          </a:xfrm>
        </p:grpSpPr>
        <p:grpSp>
          <p:nvGrpSpPr>
            <p:cNvPr id="124" name="Google Shape;124;p22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125" name="Google Shape;125;p22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" name="Google Shape;128;p22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129" name="Google Shape;129;p2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131;p22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22"/>
            <p:cNvSpPr/>
            <p:nvPr/>
          </p:nvSpPr>
          <p:spPr>
            <a:xfrm>
              <a:off x="8701193" y="1970218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5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-70733" y="-29200"/>
            <a:ext cx="12333600" cy="691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8047600" cy="2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/>
          </p:nvPr>
        </p:nvSpPr>
        <p:spPr>
          <a:xfrm>
            <a:off x="7752033" y="3839000"/>
            <a:ext cx="33648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200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1049567" y="3090000"/>
            <a:ext cx="38512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23"/>
          <p:cNvGrpSpPr/>
          <p:nvPr/>
        </p:nvGrpSpPr>
        <p:grpSpPr>
          <a:xfrm>
            <a:off x="893461" y="1213126"/>
            <a:ext cx="10528536" cy="3813409"/>
            <a:chOff x="670096" y="909844"/>
            <a:chExt cx="7896402" cy="2860057"/>
          </a:xfrm>
        </p:grpSpPr>
        <p:grpSp>
          <p:nvGrpSpPr>
            <p:cNvPr id="141" name="Google Shape;141;p23"/>
            <p:cNvGrpSpPr/>
            <p:nvPr/>
          </p:nvGrpSpPr>
          <p:grpSpPr>
            <a:xfrm>
              <a:off x="670096" y="909844"/>
              <a:ext cx="7896402" cy="2860057"/>
              <a:chOff x="670096" y="909844"/>
              <a:chExt cx="7896402" cy="2860057"/>
            </a:xfrm>
          </p:grpSpPr>
          <p:sp>
            <p:nvSpPr>
              <p:cNvPr id="142" name="Google Shape;142;p23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3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" name="Google Shape;146;p23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147" name="Google Shape;147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" name="Google Shape;149;p23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" name="Google Shape;150;p23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203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1069981" y="22407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1069981" y="2904267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2"/>
          </p:nvPr>
        </p:nvSpPr>
        <p:spPr>
          <a:xfrm>
            <a:off x="4668933" y="22407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3"/>
          </p:nvPr>
        </p:nvSpPr>
        <p:spPr>
          <a:xfrm>
            <a:off x="4668933" y="2904267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 idx="4"/>
          </p:nvPr>
        </p:nvSpPr>
        <p:spPr>
          <a:xfrm>
            <a:off x="1069981" y="42535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5"/>
          </p:nvPr>
        </p:nvSpPr>
        <p:spPr>
          <a:xfrm>
            <a:off x="1069981" y="4908600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 idx="6"/>
          </p:nvPr>
        </p:nvSpPr>
        <p:spPr>
          <a:xfrm>
            <a:off x="4668933" y="42535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7"/>
          </p:nvPr>
        </p:nvSpPr>
        <p:spPr>
          <a:xfrm>
            <a:off x="4668933" y="4908600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8"/>
          </p:nvPr>
        </p:nvSpPr>
        <p:spPr>
          <a:xfrm>
            <a:off x="8268135" y="22407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9"/>
          </p:nvPr>
        </p:nvSpPr>
        <p:spPr>
          <a:xfrm>
            <a:off x="8268135" y="2904267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13"/>
          </p:nvPr>
        </p:nvSpPr>
        <p:spPr>
          <a:xfrm>
            <a:off x="8268135" y="4253567"/>
            <a:ext cx="28540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4"/>
          </p:nvPr>
        </p:nvSpPr>
        <p:spPr>
          <a:xfrm>
            <a:off x="8268135" y="4908600"/>
            <a:ext cx="28540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3" y="6384600"/>
            <a:ext cx="12192000" cy="47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4"/>
          <p:cNvGrpSpPr/>
          <p:nvPr/>
        </p:nvGrpSpPr>
        <p:grpSpPr>
          <a:xfrm>
            <a:off x="287195" y="508309"/>
            <a:ext cx="11423736" cy="5489865"/>
            <a:chOff x="215396" y="381231"/>
            <a:chExt cx="8567802" cy="4117399"/>
          </a:xfrm>
        </p:grpSpPr>
        <p:grpSp>
          <p:nvGrpSpPr>
            <p:cNvPr id="168" name="Google Shape;168;p24"/>
            <p:cNvGrpSpPr/>
            <p:nvPr/>
          </p:nvGrpSpPr>
          <p:grpSpPr>
            <a:xfrm>
              <a:off x="215396" y="381231"/>
              <a:ext cx="8567802" cy="4117399"/>
              <a:chOff x="215396" y="381231"/>
              <a:chExt cx="8567802" cy="4117399"/>
            </a:xfrm>
          </p:grpSpPr>
          <p:sp>
            <p:nvSpPr>
              <p:cNvPr id="169" name="Google Shape;169;p24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24"/>
            <p:cNvSpPr/>
            <p:nvPr/>
          </p:nvSpPr>
          <p:spPr>
            <a:xfrm>
              <a:off x="7595401" y="46822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24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178" name="Google Shape;178;p2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6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FEF5F-C920-3DCD-99E0-F6C5A5C4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99E85-EE90-5127-3C14-B7F79353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C4F4E-4B7C-79EF-5DCB-031DE9FE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7EC53-0A5D-8644-B8BA-867450B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F2CEA-6C8C-C5D3-CC96-6A8A1DC3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35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-70733" y="-29200"/>
            <a:ext cx="12333600" cy="691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8047600" cy="2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20000" b="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1049567" y="3096767"/>
            <a:ext cx="36204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1177833" y="989658"/>
            <a:ext cx="9970071" cy="5089827"/>
            <a:chOff x="883374" y="742244"/>
            <a:chExt cx="7477553" cy="3817370"/>
          </a:xfrm>
        </p:grpSpPr>
        <p:grpSp>
          <p:nvGrpSpPr>
            <p:cNvPr id="187" name="Google Shape;187;p25"/>
            <p:cNvGrpSpPr/>
            <p:nvPr/>
          </p:nvGrpSpPr>
          <p:grpSpPr>
            <a:xfrm>
              <a:off x="1349196" y="742244"/>
              <a:ext cx="7011731" cy="3817370"/>
              <a:chOff x="1349196" y="742244"/>
              <a:chExt cx="7011731" cy="3817370"/>
            </a:xfrm>
          </p:grpSpPr>
          <p:grpSp>
            <p:nvGrpSpPr>
              <p:cNvPr id="188" name="Google Shape;188;p25"/>
              <p:cNvGrpSpPr/>
              <p:nvPr/>
            </p:nvGrpSpPr>
            <p:grpSpPr>
              <a:xfrm>
                <a:off x="1349196" y="742244"/>
                <a:ext cx="7011731" cy="3817370"/>
                <a:chOff x="1349196" y="742244"/>
                <a:chExt cx="7011731" cy="3817370"/>
              </a:xfrm>
            </p:grpSpPr>
            <p:sp>
              <p:nvSpPr>
                <p:cNvPr id="189" name="Google Shape;189;p25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5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5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5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4" name="Google Shape;194;p25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195" name="Google Shape;195;p25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25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97" name="Google Shape;197;p25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198" name="Google Shape;198;p25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9" name="Google Shape;199;p25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0" name="Google Shape;200;p25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" name="Google Shape;201;p25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" name="Google Shape;202;p25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03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33" y="6384600"/>
            <a:ext cx="12192000" cy="47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76395" y="460273"/>
            <a:ext cx="11041696" cy="3804187"/>
            <a:chOff x="432296" y="345205"/>
            <a:chExt cx="8281272" cy="2853140"/>
          </a:xfrm>
        </p:grpSpPr>
        <p:grpSp>
          <p:nvGrpSpPr>
            <p:cNvPr id="207" name="Google Shape;207;p26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208" name="Google Shape;208;p26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" name="Google Shape;212;p26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213" name="Google Shape;213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" name="Google Shape;215;p26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6"/>
            <p:cNvSpPr/>
            <p:nvPr/>
          </p:nvSpPr>
          <p:spPr>
            <a:xfrm>
              <a:off x="8424001" y="1980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13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-70733" y="-29200"/>
            <a:ext cx="12333600" cy="691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049567" y="941867"/>
            <a:ext cx="5744400" cy="2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20000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1049567" y="3090000"/>
            <a:ext cx="36844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27"/>
          <p:cNvGrpSpPr/>
          <p:nvPr/>
        </p:nvGrpSpPr>
        <p:grpSpPr>
          <a:xfrm>
            <a:off x="2410329" y="1114207"/>
            <a:ext cx="8343836" cy="4831484"/>
            <a:chOff x="1807746" y="835655"/>
            <a:chExt cx="6257877" cy="3623613"/>
          </a:xfrm>
        </p:grpSpPr>
        <p:sp>
          <p:nvSpPr>
            <p:cNvPr id="226" name="Google Shape;226;p27"/>
            <p:cNvSpPr/>
            <p:nvPr/>
          </p:nvSpPr>
          <p:spPr>
            <a:xfrm>
              <a:off x="5478826" y="30209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873324" y="18428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531706" y="41689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785423" y="10291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800642" y="8356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7923126" y="2376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304056" y="26981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 flipH="1">
              <a:off x="1807746" y="31983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 flipH="1">
              <a:off x="5577477" y="43595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215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33" y="6384600"/>
            <a:ext cx="12192000" cy="47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8"/>
          <p:cNvGrpSpPr/>
          <p:nvPr/>
        </p:nvGrpSpPr>
        <p:grpSpPr>
          <a:xfrm>
            <a:off x="733470" y="624297"/>
            <a:ext cx="11041367" cy="5236647"/>
            <a:chOff x="550102" y="468222"/>
            <a:chExt cx="8281025" cy="3927485"/>
          </a:xfrm>
        </p:grpSpPr>
        <p:grpSp>
          <p:nvGrpSpPr>
            <p:cNvPr id="239" name="Google Shape;239;p28"/>
            <p:cNvGrpSpPr/>
            <p:nvPr/>
          </p:nvGrpSpPr>
          <p:grpSpPr>
            <a:xfrm>
              <a:off x="550102" y="468222"/>
              <a:ext cx="8281025" cy="3927485"/>
              <a:chOff x="550102" y="468222"/>
              <a:chExt cx="8281025" cy="3927485"/>
            </a:xfrm>
          </p:grpSpPr>
          <p:sp>
            <p:nvSpPr>
              <p:cNvPr id="240" name="Google Shape;240;p28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8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249" name="Google Shape;249;p2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51" name="Google Shape;251;p28"/>
            <p:cNvSpPr/>
            <p:nvPr/>
          </p:nvSpPr>
          <p:spPr>
            <a:xfrm>
              <a:off x="2079076" y="4144568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25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479833" y="466733"/>
            <a:ext cx="11232400" cy="59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ctrTitle"/>
          </p:nvPr>
        </p:nvSpPr>
        <p:spPr>
          <a:xfrm>
            <a:off x="960000" y="940953"/>
            <a:ext cx="57120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1028800" y="2271367"/>
            <a:ext cx="5643200" cy="1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1028800" y="5757732"/>
            <a:ext cx="5643200" cy="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257" name="Google Shape;257;p29"/>
          <p:cNvGrpSpPr/>
          <p:nvPr/>
        </p:nvGrpSpPr>
        <p:grpSpPr>
          <a:xfrm>
            <a:off x="3802365" y="877007"/>
            <a:ext cx="7327233" cy="4725351"/>
            <a:chOff x="2851773" y="657755"/>
            <a:chExt cx="5495425" cy="3544013"/>
          </a:xfrm>
        </p:grpSpPr>
        <p:grpSp>
          <p:nvGrpSpPr>
            <p:cNvPr id="258" name="Google Shape;258;p29"/>
            <p:cNvGrpSpPr/>
            <p:nvPr/>
          </p:nvGrpSpPr>
          <p:grpSpPr>
            <a:xfrm>
              <a:off x="4867671" y="657755"/>
              <a:ext cx="3479527" cy="3544013"/>
              <a:chOff x="4867671" y="657755"/>
              <a:chExt cx="3479527" cy="3544013"/>
            </a:xfrm>
          </p:grpSpPr>
          <p:sp>
            <p:nvSpPr>
              <p:cNvPr id="259" name="Google Shape;259;p29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9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9"/>
          <p:cNvSpPr txBox="1"/>
          <p:nvPr/>
        </p:nvSpPr>
        <p:spPr>
          <a:xfrm>
            <a:off x="960000" y="4545167"/>
            <a:ext cx="51240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 b="1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 b="1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600" b="1" i="0" u="none" strike="noStrike" cap="none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571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1B0F7-E705-51C1-CD6D-F34D17E7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1E7C0-5D0F-69F6-8832-B1E22D0E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5E011-9C4A-1CD4-25BF-FA171B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9EBB9-1EFF-BCF9-5A67-97BED8AA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FF1C6B-C24C-2820-96CB-016C6228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43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EF113-0B26-A2C7-73B1-4559FEC0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CFA29-76CC-E630-3A43-9B79E0F6B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4BF8D-3716-BBE7-C1FB-7FAA7C0C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7AFE9-8879-00ED-4649-94BF0F98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AC39C1-0A2B-F83A-838A-14A75590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87DC2-6F04-37A9-AA30-0E926BD0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4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90628-DB5E-A6CD-804B-270FB80E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02441-C39A-F277-9D27-3BFB03FE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9B432-5467-5A07-07FD-2D42A21E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D8E12C-42E5-4918-DD01-39C8BABE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4BE175-3C2A-83C3-C43F-D02164A59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FEDC55-A085-8CD9-467A-D413B87C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DADA09-1FFC-EAA8-64E7-6EEB0695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939F9-5B2C-11E7-CC6B-1A2320C6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3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A25BC-3943-EACC-DFBA-093F995B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2837E8-4BCF-38AC-E890-01E9DCF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FC287B-6B48-D798-1D01-31C82E1C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FA26F8-D67C-CA7D-3A8C-ECDB9F12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B31F6-EB26-2D5D-4AE0-F3BF3341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82CAAF-F1BB-004E-14DE-FBC73B5F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A05B7-94AE-FFAA-CDED-D316084F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3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20D8A-14AD-7A09-69F5-4335EA5D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BEE80-50C0-6348-247E-C855CA74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74E80-EE63-3A1B-DF4E-A8D38BA8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183C1-7B2C-F222-DE7D-D236A5C7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7B8D8-9976-2EC4-98E1-B32758BE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1434A-31A2-D498-49DE-67AF238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17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69881-AE37-77FC-DBE2-8A27C5EC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31D2D-9AB3-D9C7-A7DC-FD6A1A90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CDB1C-3992-79D9-6F84-998AC084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C0CC2-A38D-9C52-9BE1-4D90ABC7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E98A1-2DDC-3BEA-9625-EED8DB37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5EE84-14C9-1640-D792-E36C8046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9D4677-6723-5CB7-84BA-E1F94416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50734-F6B5-339F-DFDD-87699F01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4389C-C971-8200-8880-850D29F41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2A495-0E9C-4558-A3F7-C2A594014A68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9D8A6-0D28-1AA4-E63B-69F73C65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F6567-79E0-04B5-DCDD-D58ADE3FD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8BFD1-771A-48C1-B3EF-F26B2D7706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7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>
            <a:spLocks noGrp="1"/>
          </p:cNvSpPr>
          <p:nvPr>
            <p:ph type="ctrTitle"/>
          </p:nvPr>
        </p:nvSpPr>
        <p:spPr>
          <a:xfrm>
            <a:off x="5524633" y="1343467"/>
            <a:ext cx="6251732" cy="35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  <a:buSzPts val="5200"/>
            </a:pPr>
            <a:r>
              <a:rPr lang="en" sz="6962" dirty="0">
                <a:solidFill>
                  <a:schemeClr val="accent4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Fraud detection</a:t>
            </a:r>
            <a:endParaRPr sz="6962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289" name="Google Shape;289;p1"/>
          <p:cNvGrpSpPr/>
          <p:nvPr/>
        </p:nvGrpSpPr>
        <p:grpSpPr>
          <a:xfrm>
            <a:off x="960031" y="1491166"/>
            <a:ext cx="4289571" cy="3875681"/>
            <a:chOff x="720023" y="1118374"/>
            <a:chExt cx="3217178" cy="2906761"/>
          </a:xfrm>
        </p:grpSpPr>
        <p:grpSp>
          <p:nvGrpSpPr>
            <p:cNvPr id="290" name="Google Shape;290;p1"/>
            <p:cNvGrpSpPr/>
            <p:nvPr/>
          </p:nvGrpSpPr>
          <p:grpSpPr>
            <a:xfrm>
              <a:off x="720023" y="1118374"/>
              <a:ext cx="2459728" cy="2108358"/>
              <a:chOff x="1187043" y="662769"/>
              <a:chExt cx="2921986" cy="2504583"/>
            </a:xfrm>
          </p:grpSpPr>
          <p:sp>
            <p:nvSpPr>
              <p:cNvPr id="291" name="Google Shape;291;p1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1"/>
            <p:cNvGrpSpPr/>
            <p:nvPr/>
          </p:nvGrpSpPr>
          <p:grpSpPr>
            <a:xfrm>
              <a:off x="2270536" y="2760030"/>
              <a:ext cx="1666665" cy="1083364"/>
              <a:chOff x="3028945" y="2612942"/>
              <a:chExt cx="1979883" cy="1286961"/>
            </a:xfrm>
          </p:grpSpPr>
          <p:grpSp>
            <p:nvGrpSpPr>
              <p:cNvPr id="302" name="Google Shape;302;p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03" name="Google Shape;303;p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49" name="Google Shape;349;p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400"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4" name="Google Shape;394;p1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395" name="Google Shape;395;p1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"/>
            <p:cNvGrpSpPr/>
            <p:nvPr/>
          </p:nvGrpSpPr>
          <p:grpSpPr>
            <a:xfrm>
              <a:off x="945636" y="2773584"/>
              <a:ext cx="1174369" cy="1009244"/>
              <a:chOff x="1455055" y="2629044"/>
              <a:chExt cx="1395068" cy="1198911"/>
            </a:xfrm>
          </p:grpSpPr>
          <p:sp>
            <p:nvSpPr>
              <p:cNvPr id="427" name="Google Shape;427;p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" name="Google Shape;446;p1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1"/>
            <p:cNvGrpSpPr/>
            <p:nvPr/>
          </p:nvGrpSpPr>
          <p:grpSpPr>
            <a:xfrm>
              <a:off x="1791664" y="3016450"/>
              <a:ext cx="938089" cy="1008685"/>
              <a:chOff x="2342231" y="2896027"/>
              <a:chExt cx="1114384" cy="1198248"/>
            </a:xfrm>
          </p:grpSpPr>
          <p:sp>
            <p:nvSpPr>
              <p:cNvPr id="448" name="Google Shape;448;p1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8" name="Google Shape;518;p1"/>
          <p:cNvGrpSpPr/>
          <p:nvPr/>
        </p:nvGrpSpPr>
        <p:grpSpPr>
          <a:xfrm>
            <a:off x="1123889" y="803441"/>
            <a:ext cx="9752552" cy="5059400"/>
            <a:chOff x="842917" y="602581"/>
            <a:chExt cx="7314414" cy="3794550"/>
          </a:xfrm>
        </p:grpSpPr>
        <p:grpSp>
          <p:nvGrpSpPr>
            <p:cNvPr id="519" name="Google Shape;519;p1"/>
            <p:cNvGrpSpPr/>
            <p:nvPr/>
          </p:nvGrpSpPr>
          <p:grpSpPr>
            <a:xfrm>
              <a:off x="842917" y="602581"/>
              <a:ext cx="7314414" cy="3794550"/>
              <a:chOff x="842917" y="602581"/>
              <a:chExt cx="7314414" cy="3794550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1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531" name="Google Shape;531;p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8"/>
          <p:cNvSpPr txBox="1">
            <a:spLocks noGrp="1"/>
          </p:cNvSpPr>
          <p:nvPr>
            <p:ph type="title"/>
          </p:nvPr>
        </p:nvSpPr>
        <p:spPr>
          <a:xfrm>
            <a:off x="959999" y="908433"/>
            <a:ext cx="8350255" cy="241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Modelos e implementaciones</a:t>
            </a:r>
            <a:endParaRPr/>
          </a:p>
        </p:txBody>
      </p:sp>
      <p:sp>
        <p:nvSpPr>
          <p:cNvPr id="1166" name="Google Shape;1166;p8"/>
          <p:cNvSpPr txBox="1">
            <a:spLocks noGrp="1"/>
          </p:cNvSpPr>
          <p:nvPr>
            <p:ph type="title" idx="2"/>
          </p:nvPr>
        </p:nvSpPr>
        <p:spPr>
          <a:xfrm>
            <a:off x="7752033" y="3839000"/>
            <a:ext cx="33648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"/>
          <p:cNvSpPr/>
          <p:nvPr/>
        </p:nvSpPr>
        <p:spPr>
          <a:xfrm>
            <a:off x="3311237" y="1356967"/>
            <a:ext cx="498764" cy="4025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Modelo de predicción</a:t>
            </a:r>
            <a:endParaRPr/>
          </a:p>
        </p:txBody>
      </p:sp>
      <p:sp>
        <p:nvSpPr>
          <p:cNvPr id="1173" name="Google Shape;1173;p9"/>
          <p:cNvSpPr txBox="1"/>
          <p:nvPr/>
        </p:nvSpPr>
        <p:spPr>
          <a:xfrm>
            <a:off x="1420000" y="3413043"/>
            <a:ext cx="4676000" cy="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Los 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árboles de decisión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 son modelos predictivos formados por reglas binarias (si/no) con las que se consigue repartir las observaciones en función de sus atributos y predecir así el valor de la variable respuesta.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Creamos un modelo basado en árboles, lo entrenamos y testeamos utilizando una métrica llamada “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F1 SCORE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 la cual es normalmente utilizada cuando los datos están desbalanceados y obtuvimos un 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74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% de aciertos.</a:t>
            </a: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74" name="Google Shape;1174;p9" descr="1 Árboles de regresión | Modelos Predictiv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2854" y="2313341"/>
            <a:ext cx="3360196" cy="2595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9"/>
          <p:cNvGrpSpPr/>
          <p:nvPr/>
        </p:nvGrpSpPr>
        <p:grpSpPr>
          <a:xfrm>
            <a:off x="8695857" y="748399"/>
            <a:ext cx="474188" cy="453535"/>
            <a:chOff x="5049750" y="832600"/>
            <a:chExt cx="505100" cy="483100"/>
          </a:xfrm>
        </p:grpSpPr>
        <p:sp>
          <p:nvSpPr>
            <p:cNvPr id="1176" name="Google Shape;1176;p9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4D9D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oogle Shape;1182;p10"/>
          <p:cNvGrpSpPr/>
          <p:nvPr/>
        </p:nvGrpSpPr>
        <p:grpSpPr>
          <a:xfrm>
            <a:off x="4517506" y="4222113"/>
            <a:ext cx="2095036" cy="1363756"/>
            <a:chOff x="6980995" y="445019"/>
            <a:chExt cx="1299328" cy="845793"/>
          </a:xfrm>
        </p:grpSpPr>
        <p:sp>
          <p:nvSpPr>
            <p:cNvPr id="1183" name="Google Shape;1183;p1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4" name="Google Shape;1194;p10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8047600" cy="21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Iteramos, optimizamos y medimos</a:t>
            </a:r>
            <a:endParaRPr/>
          </a:p>
        </p:txBody>
      </p:sp>
      <p:sp>
        <p:nvSpPr>
          <p:cNvPr id="1195" name="Google Shape;1195;p10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grpSp>
        <p:nvGrpSpPr>
          <p:cNvPr id="1196" name="Google Shape;1196;p10"/>
          <p:cNvGrpSpPr/>
          <p:nvPr/>
        </p:nvGrpSpPr>
        <p:grpSpPr>
          <a:xfrm>
            <a:off x="7952364" y="989665"/>
            <a:ext cx="3279637" cy="2811144"/>
            <a:chOff x="5964273" y="589849"/>
            <a:chExt cx="2459728" cy="2108358"/>
          </a:xfrm>
        </p:grpSpPr>
        <p:grpSp>
          <p:nvGrpSpPr>
            <p:cNvPr id="1197" name="Google Shape;1197;p10"/>
            <p:cNvGrpSpPr/>
            <p:nvPr/>
          </p:nvGrpSpPr>
          <p:grpSpPr>
            <a:xfrm>
              <a:off x="5964273" y="589849"/>
              <a:ext cx="2459728" cy="2108358"/>
              <a:chOff x="1187043" y="662769"/>
              <a:chExt cx="2921986" cy="2504583"/>
            </a:xfrm>
          </p:grpSpPr>
          <p:sp>
            <p:nvSpPr>
              <p:cNvPr id="1198" name="Google Shape;1198;p1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1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1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1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8" name="Google Shape;1208;p1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1209" name="Google Shape;1209;p1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1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1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1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1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1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1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1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1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1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1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1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1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0" name="Google Shape;1240;p10"/>
          <p:cNvGrpSpPr/>
          <p:nvPr/>
        </p:nvGrpSpPr>
        <p:grpSpPr>
          <a:xfrm>
            <a:off x="5669039" y="4222102"/>
            <a:ext cx="2018199" cy="1734425"/>
            <a:chOff x="1455055" y="2629044"/>
            <a:chExt cx="1395068" cy="1198911"/>
          </a:xfrm>
        </p:grpSpPr>
        <p:sp>
          <p:nvSpPr>
            <p:cNvPr id="1241" name="Google Shape;1241;p1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"/>
          <p:cNvSpPr/>
          <p:nvPr/>
        </p:nvSpPr>
        <p:spPr>
          <a:xfrm>
            <a:off x="1254272" y="3494436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1"/>
          <p:cNvSpPr/>
          <p:nvPr/>
        </p:nvSpPr>
        <p:spPr>
          <a:xfrm>
            <a:off x="3410353" y="2471745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1"/>
          <p:cNvSpPr/>
          <p:nvPr/>
        </p:nvSpPr>
        <p:spPr>
          <a:xfrm>
            <a:off x="3207153" y="2268545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1"/>
          <p:cNvSpPr/>
          <p:nvPr/>
        </p:nvSpPr>
        <p:spPr>
          <a:xfrm>
            <a:off x="3003953" y="2065345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1"/>
          <p:cNvSpPr/>
          <p:nvPr/>
        </p:nvSpPr>
        <p:spPr>
          <a:xfrm>
            <a:off x="1209697" y="3839392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¿Qué aprendimos?</a:t>
            </a:r>
            <a:endParaRPr/>
          </a:p>
        </p:txBody>
      </p:sp>
      <p:sp>
        <p:nvSpPr>
          <p:cNvPr id="1270" name="Google Shape;1270;p11"/>
          <p:cNvSpPr txBox="1"/>
          <p:nvPr/>
        </p:nvSpPr>
        <p:spPr>
          <a:xfrm>
            <a:off x="1421466" y="3772032"/>
            <a:ext cx="1735429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Logramos un </a:t>
            </a:r>
            <a:r>
              <a:rPr lang="en" sz="9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74%</a:t>
            </a: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de predicción con el modelo, la métrica que estamos midiendo es el </a:t>
            </a:r>
            <a:r>
              <a:rPr lang="en" sz="9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F1 SCORE</a:t>
            </a: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porque se adapta mejor a datos desbalanceados. Avancemos.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700"/>
            </a:pP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700"/>
            </a:pPr>
            <a:endParaRPr sz="9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700"/>
            </a:pPr>
            <a:endParaRPr sz="9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71" name="Google Shape;1271;p11"/>
          <p:cNvSpPr/>
          <p:nvPr/>
        </p:nvSpPr>
        <p:spPr>
          <a:xfrm>
            <a:off x="6726207" y="4862810"/>
            <a:ext cx="914400" cy="3495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1"/>
          <p:cNvSpPr/>
          <p:nvPr/>
        </p:nvSpPr>
        <p:spPr>
          <a:xfrm>
            <a:off x="8132981" y="2031549"/>
            <a:ext cx="374073" cy="360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1"/>
          <p:cNvSpPr txBox="1"/>
          <p:nvPr/>
        </p:nvSpPr>
        <p:spPr>
          <a:xfrm>
            <a:off x="8816136" y="3623901"/>
            <a:ext cx="2415864" cy="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Mejores métricas, mejores modelos. Una vez balanceados los datos y probados otros modelos detectamos que </a:t>
            </a:r>
            <a:r>
              <a:rPr lang="en" sz="9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otro modelo predecía mejor </a:t>
            </a:r>
            <a:r>
              <a:rPr lang="en" sz="9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 nuestra primera opción.</a:t>
            </a:r>
            <a:endParaRPr sz="9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74" name="Google Shape;1274;p11"/>
          <p:cNvGrpSpPr/>
          <p:nvPr/>
        </p:nvGrpSpPr>
        <p:grpSpPr>
          <a:xfrm>
            <a:off x="4812402" y="2766744"/>
            <a:ext cx="2155645" cy="2044037"/>
            <a:chOff x="4815575" y="1416800"/>
            <a:chExt cx="73750" cy="71400"/>
          </a:xfrm>
        </p:grpSpPr>
        <p:sp>
          <p:nvSpPr>
            <p:cNvPr id="1275" name="Google Shape;1275;p11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11"/>
          <p:cNvGrpSpPr/>
          <p:nvPr/>
        </p:nvGrpSpPr>
        <p:grpSpPr>
          <a:xfrm>
            <a:off x="7640607" y="3217349"/>
            <a:ext cx="1053624" cy="1142827"/>
            <a:chOff x="5037700" y="2430325"/>
            <a:chExt cx="75950" cy="65850"/>
          </a:xfrm>
        </p:grpSpPr>
        <p:sp>
          <p:nvSpPr>
            <p:cNvPr id="1279" name="Google Shape;1279;p1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11"/>
          <p:cNvGrpSpPr/>
          <p:nvPr/>
        </p:nvGrpSpPr>
        <p:grpSpPr>
          <a:xfrm>
            <a:off x="3185400" y="3267979"/>
            <a:ext cx="1053624" cy="1142827"/>
            <a:chOff x="5037700" y="2430325"/>
            <a:chExt cx="75950" cy="65850"/>
          </a:xfrm>
        </p:grpSpPr>
        <p:sp>
          <p:nvSpPr>
            <p:cNvPr id="1282" name="Google Shape;1282;p11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4" name="Google Shape;1284;p11"/>
          <p:cNvSpPr txBox="1"/>
          <p:nvPr/>
        </p:nvSpPr>
        <p:spPr>
          <a:xfrm>
            <a:off x="4812402" y="2471558"/>
            <a:ext cx="2802345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Podemos </a:t>
            </a:r>
            <a:r>
              <a:rPr lang="en" sz="10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mejorarlo</a:t>
            </a: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 Tenemos herramientas que nos ayuden a mejorar ese % y nos permita ser </a:t>
            </a:r>
            <a:r>
              <a:rPr lang="en" sz="10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más precisos</a:t>
            </a: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85" name="Google Shape;1285;p11"/>
          <p:cNvSpPr txBox="1"/>
          <p:nvPr/>
        </p:nvSpPr>
        <p:spPr>
          <a:xfrm>
            <a:off x="4825436" y="5835219"/>
            <a:ext cx="2802345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Hagamos un </a:t>
            </a:r>
            <a:r>
              <a:rPr lang="en" sz="10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balanceo de los datos</a:t>
            </a: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entrenemos nuevos modelos y midamos nuevamente!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" sz="10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800"/>
            </a:pPr>
            <a:endParaRPr sz="10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86" name="Google Shape;1286;p11"/>
          <p:cNvGrpSpPr/>
          <p:nvPr/>
        </p:nvGrpSpPr>
        <p:grpSpPr>
          <a:xfrm>
            <a:off x="1920031" y="2651855"/>
            <a:ext cx="410979" cy="410979"/>
            <a:chOff x="3270550" y="4993750"/>
            <a:chExt cx="483125" cy="483125"/>
          </a:xfrm>
        </p:grpSpPr>
        <p:sp>
          <p:nvSpPr>
            <p:cNvPr id="1287" name="Google Shape;1287;p11"/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0" name="Google Shape;1290;p11"/>
          <p:cNvGrpSpPr/>
          <p:nvPr/>
        </p:nvGrpSpPr>
        <p:grpSpPr>
          <a:xfrm>
            <a:off x="9797254" y="2724884"/>
            <a:ext cx="453628" cy="453557"/>
            <a:chOff x="5648375" y="1427025"/>
            <a:chExt cx="483200" cy="483125"/>
          </a:xfrm>
        </p:grpSpPr>
        <p:sp>
          <p:nvSpPr>
            <p:cNvPr id="1291" name="Google Shape;1291;p11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11"/>
          <p:cNvGrpSpPr/>
          <p:nvPr/>
        </p:nvGrpSpPr>
        <p:grpSpPr>
          <a:xfrm>
            <a:off x="5838735" y="4965074"/>
            <a:ext cx="454144" cy="453557"/>
            <a:chOff x="5053900" y="2021500"/>
            <a:chExt cx="483750" cy="483125"/>
          </a:xfrm>
        </p:grpSpPr>
        <p:sp>
          <p:nvSpPr>
            <p:cNvPr id="1294" name="Google Shape;1294;p11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11"/>
          <p:cNvGrpSpPr/>
          <p:nvPr/>
        </p:nvGrpSpPr>
        <p:grpSpPr>
          <a:xfrm>
            <a:off x="5905649" y="1464921"/>
            <a:ext cx="470899" cy="463465"/>
            <a:chOff x="683125" y="1955275"/>
            <a:chExt cx="299325" cy="294600"/>
          </a:xfrm>
        </p:grpSpPr>
        <p:sp>
          <p:nvSpPr>
            <p:cNvPr id="1303" name="Google Shape;1303;p11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2"/>
          <p:cNvSpPr txBox="1">
            <a:spLocks noGrp="1"/>
          </p:cNvSpPr>
          <p:nvPr>
            <p:ph type="title"/>
          </p:nvPr>
        </p:nvSpPr>
        <p:spPr>
          <a:xfrm>
            <a:off x="1073988" y="1969757"/>
            <a:ext cx="6075133" cy="215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Conclusiones</a:t>
            </a:r>
            <a:endParaRPr/>
          </a:p>
        </p:txBody>
      </p:sp>
      <p:sp>
        <p:nvSpPr>
          <p:cNvPr id="1312" name="Google Shape;1312;p12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Google Shape;13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3403" y="3762685"/>
            <a:ext cx="7121324" cy="139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Cambiar modelo de predicción</a:t>
            </a:r>
            <a:endParaRPr/>
          </a:p>
        </p:txBody>
      </p:sp>
      <p:sp>
        <p:nvSpPr>
          <p:cNvPr id="1319" name="Google Shape;1319;p13"/>
          <p:cNvSpPr txBox="1"/>
          <p:nvPr/>
        </p:nvSpPr>
        <p:spPr>
          <a:xfrm>
            <a:off x="6061829" y="2315995"/>
            <a:ext cx="4304232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 realizar una comparación de métricas entre los modelos llegamos a la conclusión de que, para desarrollar un modelo más eficiente con respecto a nuestros datos de entrada, necesitábamos cambiar de modelo.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3"/>
          <p:cNvSpPr txBox="1"/>
          <p:nvPr/>
        </p:nvSpPr>
        <p:spPr>
          <a:xfrm>
            <a:off x="1177055" y="2803656"/>
            <a:ext cx="2908236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Sirve esencialmente para clasificar valores buscando los puntos de datos “más similares” (por cercanía) aprendidos en la etapa de entrenamiento y haciendo conjeturas de nuevos puntos basado en esa clasificación.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900"/>
            </a:pP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algn="ctr">
              <a:buClr>
                <a:srgbClr val="000000"/>
              </a:buClr>
              <a:buSzPts val="900"/>
            </a:pP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21" name="Google Shape;1321;p13" descr="An illustration of K nearest neighbor model. | Download Scientific 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0811" y="3639413"/>
            <a:ext cx="2020723" cy="1744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13"/>
          <p:cNvSpPr txBox="1"/>
          <p:nvPr/>
        </p:nvSpPr>
        <p:spPr>
          <a:xfrm>
            <a:off x="1177055" y="1228657"/>
            <a:ext cx="442018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990"/>
            </a:pPr>
            <a:r>
              <a:rPr lang="en" sz="2667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K-Nearest Neighbors (KNN) </a:t>
            </a:r>
            <a:endParaRPr sz="2667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3" name="Google Shape;1323;p13"/>
          <p:cNvSpPr/>
          <p:nvPr/>
        </p:nvSpPr>
        <p:spPr>
          <a:xfrm>
            <a:off x="4890656" y="4511888"/>
            <a:ext cx="6572777" cy="26793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BC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 futuro…</a:t>
            </a:r>
            <a:endParaRPr/>
          </a:p>
        </p:txBody>
      </p:sp>
      <p:sp>
        <p:nvSpPr>
          <p:cNvPr id="1329" name="Google Shape;1329;p38"/>
          <p:cNvSpPr txBox="1"/>
          <p:nvPr/>
        </p:nvSpPr>
        <p:spPr>
          <a:xfrm>
            <a:off x="2796338" y="2330079"/>
            <a:ext cx="5486983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Agregar contexto a los datos para mejorar los resultados obtenidos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3334725" y="3339435"/>
            <a:ext cx="4882001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Solicitar más datos para entrenar el modelo y hacer mejores predicciones</a:t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1" name="Google Shape;1331;p38"/>
          <p:cNvSpPr txBox="1"/>
          <p:nvPr/>
        </p:nvSpPr>
        <p:spPr>
          <a:xfrm>
            <a:off x="2862935" y="4176332"/>
            <a:ext cx="5353791" cy="48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pos de evitar esta situación, hacer la inversión en un equipo de científicos de datos de forma temprana.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2" name="Google Shape;1332;p38"/>
          <p:cNvGrpSpPr/>
          <p:nvPr/>
        </p:nvGrpSpPr>
        <p:grpSpPr>
          <a:xfrm>
            <a:off x="8417150" y="4226097"/>
            <a:ext cx="488863" cy="488560"/>
            <a:chOff x="6479471" y="2079003"/>
            <a:chExt cx="348922" cy="348706"/>
          </a:xfrm>
        </p:grpSpPr>
        <p:sp>
          <p:nvSpPr>
            <p:cNvPr id="1333" name="Google Shape;1333;p38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4" name="Google Shape;1334;p38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1335" name="Google Shape;1335;p38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2" name="Google Shape;1342;p38"/>
          <p:cNvSpPr/>
          <p:nvPr/>
        </p:nvSpPr>
        <p:spPr>
          <a:xfrm>
            <a:off x="8420991" y="3329514"/>
            <a:ext cx="472156" cy="434989"/>
          </a:xfrm>
          <a:custGeom>
            <a:avLst/>
            <a:gdLst/>
            <a:ahLst/>
            <a:cxnLst/>
            <a:rect l="l" t="t" r="r" b="b"/>
            <a:pathLst>
              <a:path w="12005" h="11060" extrusionOk="0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rgbClr val="FFBC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38"/>
          <p:cNvGrpSpPr/>
          <p:nvPr/>
        </p:nvGrpSpPr>
        <p:grpSpPr>
          <a:xfrm>
            <a:off x="8417150" y="2290250"/>
            <a:ext cx="479837" cy="489553"/>
            <a:chOff x="-65129950" y="2646800"/>
            <a:chExt cx="311125" cy="317425"/>
          </a:xfrm>
        </p:grpSpPr>
        <p:sp>
          <p:nvSpPr>
            <p:cNvPr id="1344" name="Google Shape;1344;p38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4"/>
          <p:cNvSpPr txBox="1">
            <a:spLocks noGrp="1"/>
          </p:cNvSpPr>
          <p:nvPr>
            <p:ph type="ctrTitle"/>
          </p:nvPr>
        </p:nvSpPr>
        <p:spPr>
          <a:xfrm>
            <a:off x="960000" y="940953"/>
            <a:ext cx="57120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Gracias!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351" name="Google Shape;1351;p14"/>
          <p:cNvGrpSpPr/>
          <p:nvPr/>
        </p:nvGrpSpPr>
        <p:grpSpPr>
          <a:xfrm>
            <a:off x="10384728" y="4163874"/>
            <a:ext cx="133075" cy="133079"/>
            <a:chOff x="3688596" y="3879680"/>
            <a:chExt cx="99806" cy="99809"/>
          </a:xfrm>
        </p:grpSpPr>
        <p:sp>
          <p:nvSpPr>
            <p:cNvPr id="1352" name="Google Shape;1352;p14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14"/>
          <p:cNvSpPr/>
          <p:nvPr/>
        </p:nvSpPr>
        <p:spPr>
          <a:xfrm>
            <a:off x="960000" y="4623237"/>
            <a:ext cx="5195400" cy="12799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"/>
          <p:cNvSpPr/>
          <p:nvPr/>
        </p:nvSpPr>
        <p:spPr>
          <a:xfrm>
            <a:off x="1233055" y="5098474"/>
            <a:ext cx="415636" cy="3186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"/>
          <p:cNvSpPr txBox="1">
            <a:spLocks noGrp="1"/>
          </p:cNvSpPr>
          <p:nvPr>
            <p:ph type="title"/>
          </p:nvPr>
        </p:nvSpPr>
        <p:spPr>
          <a:xfrm>
            <a:off x="960000" y="31806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000">
                <a:solidFill>
                  <a:srgbClr val="FF994B"/>
                </a:solidFill>
              </a:rPr>
              <a:t>Sobre nosotros</a:t>
            </a:r>
            <a:endParaRPr sz="4000">
              <a:solidFill>
                <a:srgbClr val="FF994B"/>
              </a:solidFill>
            </a:endParaRPr>
          </a:p>
        </p:txBody>
      </p:sp>
      <p:sp>
        <p:nvSpPr>
          <p:cNvPr id="539" name="Google Shape;539;p2"/>
          <p:cNvSpPr txBox="1">
            <a:spLocks noGrp="1"/>
          </p:cNvSpPr>
          <p:nvPr>
            <p:ph type="body" idx="1"/>
          </p:nvPr>
        </p:nvSpPr>
        <p:spPr>
          <a:xfrm>
            <a:off x="960000" y="114992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 dirty="0">
                <a:solidFill>
                  <a:srgbClr val="FF994B"/>
                </a:solidFill>
              </a:rPr>
              <a:t>TripleTEN. </a:t>
            </a:r>
            <a:r>
              <a:rPr lang="en" dirty="0">
                <a:solidFill>
                  <a:srgbClr val="FF994B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Está formado por expertos de máximo nivel en campos de Machine Learning e Inteligencia Artificial . Formados en las mejores Academias de todo el mundo.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/>
          </a:p>
        </p:txBody>
      </p:sp>
      <p:grpSp>
        <p:nvGrpSpPr>
          <p:cNvPr id="540" name="Google Shape;540;p2"/>
          <p:cNvGrpSpPr/>
          <p:nvPr/>
        </p:nvGrpSpPr>
        <p:grpSpPr>
          <a:xfrm>
            <a:off x="10425108" y="2495436"/>
            <a:ext cx="1485845" cy="1597664"/>
            <a:chOff x="2342231" y="2896027"/>
            <a:chExt cx="1114384" cy="1198248"/>
          </a:xfrm>
        </p:grpSpPr>
        <p:sp>
          <p:nvSpPr>
            <p:cNvPr id="541" name="Google Shape;541;p2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2"/>
          <p:cNvSpPr txBox="1"/>
          <p:nvPr/>
        </p:nvSpPr>
        <p:spPr>
          <a:xfrm>
            <a:off x="4904479" y="2003283"/>
            <a:ext cx="169891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600" b="1" dirty="0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Jorge Carrillo</a:t>
            </a:r>
            <a:endParaRPr sz="2400" dirty="0"/>
          </a:p>
        </p:txBody>
      </p:sp>
      <p:sp>
        <p:nvSpPr>
          <p:cNvPr id="617" name="Google Shape;617;p2"/>
          <p:cNvSpPr txBox="1"/>
          <p:nvPr/>
        </p:nvSpPr>
        <p:spPr>
          <a:xfrm>
            <a:off x="4651215" y="4485875"/>
            <a:ext cx="2205443" cy="234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/>
            <a:r>
              <a:rPr lang="es-MX" sz="1400" b="1" dirty="0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r>
              <a:rPr lang="es-MX" sz="1400" b="1" dirty="0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MX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CTO</a:t>
            </a:r>
            <a:endParaRPr lang="es-MX" sz="2400" dirty="0"/>
          </a:p>
          <a:p>
            <a:pPr marL="0" lvl="1"/>
            <a:r>
              <a:rPr lang="en" sz="1400" b="1" dirty="0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Funciones:</a:t>
            </a:r>
            <a:r>
              <a:rPr lang="en" sz="1400" b="1" dirty="0">
                <a:solidFill>
                  <a:srgbClr val="FF99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333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Experto en Inteligencia Artificial y modelos de predicción, Matemático, experto en estadística..</a:t>
            </a:r>
            <a:endParaRPr lang="es-MX" sz="2400" dirty="0"/>
          </a:p>
          <a:p>
            <a:pPr marL="0" lvl="1"/>
            <a:endParaRPr lang="es-MX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/>
            <a:r>
              <a:rPr lang="en" sz="1200" dirty="0">
                <a:solidFill>
                  <a:schemeClr val="dk1"/>
                </a:solidFill>
                <a:latin typeface="Montserrat"/>
                <a:sym typeface="Montserrat"/>
              </a:rPr>
              <a:t>https://</a:t>
            </a:r>
            <a:r>
              <a:rPr lang="es-MX" sz="1200" dirty="0">
                <a:solidFill>
                  <a:schemeClr val="dk1"/>
                </a:solidFill>
                <a:latin typeface="Montserrat"/>
              </a:rPr>
              <a:t>www.linkedin.com/in/jorge-carrillo-negrete</a:t>
            </a:r>
            <a:endParaRPr sz="1200" dirty="0">
              <a:solidFill>
                <a:schemeClr val="dk1"/>
              </a:solidFill>
              <a:latin typeface="Montserrat"/>
            </a:endParaRPr>
          </a:p>
        </p:txBody>
      </p:sp>
      <p:grpSp>
        <p:nvGrpSpPr>
          <p:cNvPr id="624" name="Google Shape;624;p2"/>
          <p:cNvGrpSpPr/>
          <p:nvPr/>
        </p:nvGrpSpPr>
        <p:grpSpPr>
          <a:xfrm>
            <a:off x="4127526" y="6307331"/>
            <a:ext cx="332684" cy="332684"/>
            <a:chOff x="1323129" y="2571761"/>
            <a:chExt cx="417024" cy="417024"/>
          </a:xfrm>
        </p:grpSpPr>
        <p:sp>
          <p:nvSpPr>
            <p:cNvPr id="625" name="Google Shape;625;p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2"/>
          <p:cNvSpPr/>
          <p:nvPr/>
        </p:nvSpPr>
        <p:spPr>
          <a:xfrm>
            <a:off x="10280074" y="2349817"/>
            <a:ext cx="1911927" cy="195894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559A9F-36B1-0217-3BB3-86ECD0B7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79" y="2616689"/>
            <a:ext cx="1440873" cy="1440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/>
          <p:nvPr/>
        </p:nvSpPr>
        <p:spPr>
          <a:xfrm>
            <a:off x="1288473" y="5126182"/>
            <a:ext cx="277091" cy="24938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 txBox="1">
            <a:spLocks noGrp="1"/>
          </p:cNvSpPr>
          <p:nvPr>
            <p:ph type="title"/>
          </p:nvPr>
        </p:nvSpPr>
        <p:spPr>
          <a:xfrm>
            <a:off x="960000" y="31806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en" sz="4000">
                <a:solidFill>
                  <a:srgbClr val="FF994B"/>
                </a:solidFill>
              </a:rPr>
              <a:t>		            Nuestra misión</a:t>
            </a:r>
            <a:endParaRPr sz="4000">
              <a:solidFill>
                <a:srgbClr val="FF994B"/>
              </a:solidFill>
            </a:endParaRPr>
          </a:p>
        </p:txBody>
      </p:sp>
      <p:sp>
        <p:nvSpPr>
          <p:cNvPr id="636" name="Google Shape;636;p36"/>
          <p:cNvSpPr txBox="1">
            <a:spLocks noGrp="1"/>
          </p:cNvSpPr>
          <p:nvPr>
            <p:ph type="body" idx="1"/>
          </p:nvPr>
        </p:nvSpPr>
        <p:spPr>
          <a:xfrm>
            <a:off x="960000" y="1149928"/>
            <a:ext cx="10272000" cy="49880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2438339" indent="0">
              <a:buClr>
                <a:schemeClr val="dk1"/>
              </a:buClr>
              <a:buSzPts val="1100"/>
              <a:buNone/>
            </a:pPr>
            <a:r>
              <a:rPr lang="en" sz="1467" dirty="0"/>
              <a:t>"El fraude es el delito más creativo: Requiere de las mentes más agudas y podemos decir  que es prácticamente imposible de evitar. En el momento en que se descubre el remedio, alguien inventa algo nuevo“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			</a:t>
            </a:r>
            <a:endParaRPr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>
              <a:solidFill>
                <a:srgbClr val="FF994B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>
              <a:solidFill>
                <a:srgbClr val="FF994B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>
              <a:solidFill>
                <a:srgbClr val="FF994B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 dirty="0">
                <a:solidFill>
                  <a:srgbClr val="FF994B"/>
                </a:solidFill>
              </a:rPr>
              <a:t>           ¿Se imaginan tener la posibilidad de realizar una efectiva predicción de si una          			transacción/operación es fraudulenta o no?</a:t>
            </a:r>
            <a:endParaRPr b="1" dirty="0">
              <a:solidFill>
                <a:srgbClr val="FF994B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Tenemos como objetivo combatir el fraude con nuestra ayuda y mirada analítica, ayudamos a las entidades financieras con las grandes pérdidas que suponen las estafas. 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Gracias a </a:t>
            </a:r>
            <a:r>
              <a:rPr lang="en" b="1" dirty="0">
                <a:solidFill>
                  <a:srgbClr val="FF994B"/>
                </a:solidFill>
              </a:rPr>
              <a:t>IA.  </a:t>
            </a:r>
            <a:r>
              <a:rPr lang="en" dirty="0">
                <a:solidFill>
                  <a:schemeClr val="dk1"/>
                </a:solidFill>
              </a:rPr>
              <a:t>pueden estar seguros de que las ayudaremos a detectar el fraude de sus operaciones en base a sus datos históricos y poder crear modelos de detección automáticos.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637" name="Google Shape;637;p36"/>
          <p:cNvGrpSpPr/>
          <p:nvPr/>
        </p:nvGrpSpPr>
        <p:grpSpPr>
          <a:xfrm>
            <a:off x="10425108" y="2495436"/>
            <a:ext cx="1485845" cy="1597664"/>
            <a:chOff x="2342231" y="2896027"/>
            <a:chExt cx="1114384" cy="1198248"/>
          </a:xfrm>
        </p:grpSpPr>
        <p:sp>
          <p:nvSpPr>
            <p:cNvPr id="638" name="Google Shape;638;p36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8" name="Google Shape;7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474" y="948393"/>
            <a:ext cx="1789751" cy="178975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6"/>
          <p:cNvSpPr/>
          <p:nvPr/>
        </p:nvSpPr>
        <p:spPr>
          <a:xfrm>
            <a:off x="5412133" y="5785651"/>
            <a:ext cx="573188" cy="527324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FF9A4C"/>
          </a:solidFill>
          <a:ln w="9525" cap="flat" cmpd="sng">
            <a:solidFill>
              <a:srgbClr val="FF9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7183575" y="473072"/>
            <a:ext cx="458040" cy="453581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FF9A4C"/>
          </a:solidFill>
          <a:ln w="9525" cap="flat" cmpd="sng">
            <a:solidFill>
              <a:srgbClr val="FF9A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1" name="Google Shape;711;p36"/>
          <p:cNvGrpSpPr/>
          <p:nvPr/>
        </p:nvGrpSpPr>
        <p:grpSpPr>
          <a:xfrm>
            <a:off x="931113" y="3397883"/>
            <a:ext cx="454144" cy="453557"/>
            <a:chOff x="5053900" y="2021500"/>
            <a:chExt cx="483750" cy="483125"/>
          </a:xfrm>
        </p:grpSpPr>
        <p:sp>
          <p:nvSpPr>
            <p:cNvPr id="712" name="Google Shape;712;p3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FF9A4C"/>
            </a:solidFill>
            <a:ln w="9525" cap="flat" cmpd="sng">
              <a:solidFill>
                <a:srgbClr val="FF9A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Contenidos</a:t>
            </a:r>
            <a:endParaRPr/>
          </a:p>
        </p:txBody>
      </p:sp>
      <p:sp>
        <p:nvSpPr>
          <p:cNvPr id="725" name="Google Shape;725;p3"/>
          <p:cNvSpPr txBox="1">
            <a:spLocks noGrp="1"/>
          </p:cNvSpPr>
          <p:nvPr>
            <p:ph type="title" idx="2"/>
          </p:nvPr>
        </p:nvSpPr>
        <p:spPr>
          <a:xfrm>
            <a:off x="960000" y="2187789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Temática del proyecto de DS</a:t>
            </a:r>
            <a:endParaRPr/>
          </a:p>
        </p:txBody>
      </p:sp>
      <p:sp>
        <p:nvSpPr>
          <p:cNvPr id="726" name="Google Shape;726;p3"/>
          <p:cNvSpPr txBox="1">
            <a:spLocks noGrp="1"/>
          </p:cNvSpPr>
          <p:nvPr>
            <p:ph type="title" idx="3"/>
          </p:nvPr>
        </p:nvSpPr>
        <p:spPr>
          <a:xfrm>
            <a:off x="9600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01.</a:t>
            </a:r>
            <a:endParaRPr/>
          </a:p>
        </p:txBody>
      </p:sp>
      <p:sp>
        <p:nvSpPr>
          <p:cNvPr id="727" name="Google Shape;727;p3"/>
          <p:cNvSpPr txBox="1">
            <a:spLocks noGrp="1"/>
          </p:cNvSpPr>
          <p:nvPr>
            <p:ph type="title" idx="4"/>
          </p:nvPr>
        </p:nvSpPr>
        <p:spPr>
          <a:xfrm>
            <a:off x="4553945" y="2214243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Los datos y su exploración</a:t>
            </a:r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5"/>
          </p:nvPr>
        </p:nvSpPr>
        <p:spPr>
          <a:xfrm>
            <a:off x="45384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02.</a:t>
            </a:r>
            <a:endParaRPr/>
          </a:p>
        </p:txBody>
      </p:sp>
      <p:sp>
        <p:nvSpPr>
          <p:cNvPr id="729" name="Google Shape;729;p3"/>
          <p:cNvSpPr txBox="1">
            <a:spLocks noGrp="1"/>
          </p:cNvSpPr>
          <p:nvPr>
            <p:ph type="title" idx="7"/>
          </p:nvPr>
        </p:nvSpPr>
        <p:spPr>
          <a:xfrm>
            <a:off x="8116799" y="2187781"/>
            <a:ext cx="3344879" cy="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Modelos e implementaciones</a:t>
            </a:r>
            <a:endParaRPr/>
          </a:p>
        </p:txBody>
      </p:sp>
      <p:sp>
        <p:nvSpPr>
          <p:cNvPr id="730" name="Google Shape;730;p3"/>
          <p:cNvSpPr txBox="1">
            <a:spLocks noGrp="1"/>
          </p:cNvSpPr>
          <p:nvPr>
            <p:ph type="title" idx="8"/>
          </p:nvPr>
        </p:nvSpPr>
        <p:spPr>
          <a:xfrm>
            <a:off x="8116800" y="1624961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03.</a:t>
            </a:r>
            <a:endParaRPr/>
          </a:p>
        </p:txBody>
      </p:sp>
      <p:sp>
        <p:nvSpPr>
          <p:cNvPr id="731" name="Google Shape;731;p3"/>
          <p:cNvSpPr txBox="1">
            <a:spLocks noGrp="1"/>
          </p:cNvSpPr>
          <p:nvPr>
            <p:ph type="title" idx="13"/>
          </p:nvPr>
        </p:nvSpPr>
        <p:spPr>
          <a:xfrm>
            <a:off x="960000" y="4833157"/>
            <a:ext cx="3271341" cy="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Iteramos, optimizamos y medimos</a:t>
            </a:r>
            <a:endParaRPr/>
          </a:p>
        </p:txBody>
      </p:sp>
      <p:sp>
        <p:nvSpPr>
          <p:cNvPr id="732" name="Google Shape;732;p3"/>
          <p:cNvSpPr txBox="1">
            <a:spLocks noGrp="1"/>
          </p:cNvSpPr>
          <p:nvPr>
            <p:ph type="title" idx="14"/>
          </p:nvPr>
        </p:nvSpPr>
        <p:spPr>
          <a:xfrm>
            <a:off x="960000" y="4030444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04.</a:t>
            </a:r>
            <a:endParaRPr/>
          </a:p>
        </p:txBody>
      </p:sp>
      <p:sp>
        <p:nvSpPr>
          <p:cNvPr id="733" name="Google Shape;733;p3"/>
          <p:cNvSpPr txBox="1">
            <a:spLocks noGrp="1"/>
          </p:cNvSpPr>
          <p:nvPr>
            <p:ph type="title" idx="16"/>
          </p:nvPr>
        </p:nvSpPr>
        <p:spPr>
          <a:xfrm>
            <a:off x="4538400" y="4593237"/>
            <a:ext cx="316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Conclusiones</a:t>
            </a:r>
            <a:endParaRPr/>
          </a:p>
        </p:txBody>
      </p:sp>
      <p:sp>
        <p:nvSpPr>
          <p:cNvPr id="734" name="Google Shape;734;p3"/>
          <p:cNvSpPr txBox="1">
            <a:spLocks noGrp="1"/>
          </p:cNvSpPr>
          <p:nvPr>
            <p:ph type="title" idx="17"/>
          </p:nvPr>
        </p:nvSpPr>
        <p:spPr>
          <a:xfrm>
            <a:off x="4538400" y="4030444"/>
            <a:ext cx="1700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990"/>
            </a:pPr>
            <a:r>
              <a:rPr lang="en"/>
              <a:t>05.</a:t>
            </a:r>
            <a:endParaRPr/>
          </a:p>
        </p:txBody>
      </p:sp>
      <p:grpSp>
        <p:nvGrpSpPr>
          <p:cNvPr id="735" name="Google Shape;735;p3"/>
          <p:cNvGrpSpPr/>
          <p:nvPr/>
        </p:nvGrpSpPr>
        <p:grpSpPr>
          <a:xfrm>
            <a:off x="10167327" y="325390"/>
            <a:ext cx="2639844" cy="1715948"/>
            <a:chOff x="3028945" y="2612942"/>
            <a:chExt cx="1979883" cy="1286961"/>
          </a:xfrm>
        </p:grpSpPr>
        <p:grpSp>
          <p:nvGrpSpPr>
            <p:cNvPr id="736" name="Google Shape;736;p3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737" name="Google Shape;737;p3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2" name="Google Shape;782;p3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783" name="Google Shape;783;p3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2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"/>
          <p:cNvSpPr txBox="1">
            <a:spLocks noGrp="1"/>
          </p:cNvSpPr>
          <p:nvPr>
            <p:ph type="title"/>
          </p:nvPr>
        </p:nvSpPr>
        <p:spPr>
          <a:xfrm>
            <a:off x="960000" y="908433"/>
            <a:ext cx="4951200" cy="236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400"/>
              <a:t>Temática del proyecto de DS </a:t>
            </a:r>
            <a:endParaRPr sz="6400"/>
          </a:p>
        </p:txBody>
      </p:sp>
      <p:sp>
        <p:nvSpPr>
          <p:cNvPr id="833" name="Google Shape;833;p4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834" name="Google Shape;834;p4"/>
          <p:cNvGrpSpPr/>
          <p:nvPr/>
        </p:nvGrpSpPr>
        <p:grpSpPr>
          <a:xfrm>
            <a:off x="1228408" y="4478603"/>
            <a:ext cx="4330645" cy="1310005"/>
            <a:chOff x="892731" y="3511352"/>
            <a:chExt cx="3247984" cy="982504"/>
          </a:xfrm>
        </p:grpSpPr>
        <p:grpSp>
          <p:nvGrpSpPr>
            <p:cNvPr id="835" name="Google Shape;835;p4"/>
            <p:cNvGrpSpPr/>
            <p:nvPr/>
          </p:nvGrpSpPr>
          <p:grpSpPr>
            <a:xfrm>
              <a:off x="3501371" y="3511352"/>
              <a:ext cx="639344" cy="800141"/>
              <a:chOff x="1486921" y="3847202"/>
              <a:chExt cx="639344" cy="800141"/>
            </a:xfrm>
          </p:grpSpPr>
          <p:sp>
            <p:nvSpPr>
              <p:cNvPr id="836" name="Google Shape;836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1" name="Google Shape;871;p4"/>
            <p:cNvGrpSpPr/>
            <p:nvPr/>
          </p:nvGrpSpPr>
          <p:grpSpPr>
            <a:xfrm>
              <a:off x="1367771" y="3511352"/>
              <a:ext cx="639344" cy="800141"/>
              <a:chOff x="1486921" y="3847202"/>
              <a:chExt cx="639344" cy="800141"/>
            </a:xfrm>
          </p:grpSpPr>
          <p:sp>
            <p:nvSpPr>
              <p:cNvPr id="872" name="Google Shape;872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p4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908" name="Google Shape;908;p4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4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4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4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4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4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4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4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4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4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4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4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4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4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4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4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4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9" name="Google Shape;929;p4"/>
            <p:cNvGrpSpPr/>
            <p:nvPr/>
          </p:nvGrpSpPr>
          <p:grpSpPr>
            <a:xfrm>
              <a:off x="2080721" y="3806577"/>
              <a:ext cx="639344" cy="504923"/>
              <a:chOff x="2206646" y="4177177"/>
              <a:chExt cx="639344" cy="504923"/>
            </a:xfrm>
          </p:grpSpPr>
          <p:sp>
            <p:nvSpPr>
              <p:cNvPr id="930" name="Google Shape;930;p4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4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4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4" name="Google Shape;944;p4"/>
            <p:cNvGrpSpPr/>
            <p:nvPr/>
          </p:nvGrpSpPr>
          <p:grpSpPr>
            <a:xfrm>
              <a:off x="2490921" y="3693715"/>
              <a:ext cx="639344" cy="800141"/>
              <a:chOff x="1486921" y="3847202"/>
              <a:chExt cx="639344" cy="800141"/>
            </a:xfrm>
          </p:grpSpPr>
          <p:sp>
            <p:nvSpPr>
              <p:cNvPr id="945" name="Google Shape;945;p4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4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4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4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4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4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4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4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4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4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4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4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4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4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4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0" name="Google Shape;980;p4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981" name="Google Shape;981;p4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"/>
          <p:cNvSpPr/>
          <p:nvPr/>
        </p:nvSpPr>
        <p:spPr>
          <a:xfrm>
            <a:off x="1524000" y="1787237"/>
            <a:ext cx="457200" cy="33220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"/>
          <p:cNvSpPr txBox="1">
            <a:spLocks noGrp="1"/>
          </p:cNvSpPr>
          <p:nvPr>
            <p:ph type="title"/>
          </p:nvPr>
        </p:nvSpPr>
        <p:spPr>
          <a:xfrm>
            <a:off x="3029919" y="344577"/>
            <a:ext cx="5752885" cy="93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rgbClr val="FF994B"/>
                </a:solidFill>
              </a:rPr>
              <a:t>Detección de Fraude</a:t>
            </a:r>
            <a:endParaRPr>
              <a:solidFill>
                <a:srgbClr val="FF994B"/>
              </a:solidFill>
            </a:endParaRPr>
          </a:p>
        </p:txBody>
      </p:sp>
      <p:sp>
        <p:nvSpPr>
          <p:cNvPr id="1008" name="Google Shape;1008;p5"/>
          <p:cNvSpPr txBox="1"/>
          <p:nvPr/>
        </p:nvSpPr>
        <p:spPr>
          <a:xfrm>
            <a:off x="883863" y="1185855"/>
            <a:ext cx="10599175" cy="170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España, el porcentaje de ventas online sobre el total ha pasado del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3,5%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2015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 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8,7%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de un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17%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el último trimestre de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2021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/>
          </a:p>
          <a:p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Estos crecimientos vienen acompañados de unas tasas de entre el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0,15%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" sz="1600" dirty="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0,25%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transacciones fraudulentas o de suplantación. </a:t>
            </a:r>
            <a:endParaRPr sz="2400" dirty="0"/>
          </a:p>
          <a:p>
            <a:endParaRPr sz="1867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67" b="1" dirty="0">
                <a:solidFill>
                  <a:srgbClr val="FF994B"/>
                </a:solidFill>
                <a:latin typeface="Montserrat"/>
                <a:ea typeface="Montserrat"/>
                <a:cs typeface="Montserrat"/>
                <a:sym typeface="Montserrat"/>
              </a:rPr>
              <a:t>¿Qué Proponemos?</a:t>
            </a:r>
            <a:endParaRPr sz="2133" b="1" dirty="0">
              <a:solidFill>
                <a:srgbClr val="FF99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5"/>
          <p:cNvSpPr txBox="1"/>
          <p:nvPr/>
        </p:nvSpPr>
        <p:spPr>
          <a:xfrm>
            <a:off x="883863" y="2888886"/>
            <a:ext cx="7298364" cy="25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-Hacer un Análisis exhausto de todos los datos que nos presenten.</a:t>
            </a:r>
            <a:endParaRPr sz="2400"/>
          </a:p>
          <a:p>
            <a:pPr algn="r"/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-Entender la distribución/Sesgos de cada categoría.</a:t>
            </a:r>
            <a:endParaRPr sz="2400"/>
          </a:p>
          <a:p>
            <a:pPr algn="r"/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-Desarrollo de un modelo de ML automatizado que nos ayude a predecir las operaciones fraudulentas con un porcentaje de acierto superior al 95% .</a:t>
            </a:r>
            <a:endParaRPr sz="2400"/>
          </a:p>
          <a:p>
            <a:pPr algn="r"/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-Esto con los datos aportados (Perdidas año </a:t>
            </a:r>
            <a:r>
              <a:rPr lang="en" sz="160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2013: 58591€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supondrá una recuperación anual de mas de </a:t>
            </a:r>
            <a:r>
              <a:rPr lang="en" sz="1600">
                <a:solidFill>
                  <a:srgbClr val="FF9A4C"/>
                </a:solidFill>
                <a:latin typeface="Montserrat"/>
                <a:ea typeface="Montserrat"/>
                <a:cs typeface="Montserrat"/>
                <a:sym typeface="Montserrat"/>
              </a:rPr>
              <a:t>55k € al año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/>
          </a:p>
        </p:txBody>
      </p:sp>
      <p:grpSp>
        <p:nvGrpSpPr>
          <p:cNvPr id="1010" name="Google Shape;1010;p5"/>
          <p:cNvGrpSpPr/>
          <p:nvPr/>
        </p:nvGrpSpPr>
        <p:grpSpPr>
          <a:xfrm>
            <a:off x="8782805" y="587610"/>
            <a:ext cx="474188" cy="453535"/>
            <a:chOff x="5049750" y="832600"/>
            <a:chExt cx="505100" cy="483100"/>
          </a:xfrm>
        </p:grpSpPr>
        <p:sp>
          <p:nvSpPr>
            <p:cNvPr id="1011" name="Google Shape;1011;p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5"/>
          <p:cNvGrpSpPr/>
          <p:nvPr/>
        </p:nvGrpSpPr>
        <p:grpSpPr>
          <a:xfrm>
            <a:off x="8180544" y="2888885"/>
            <a:ext cx="410979" cy="410979"/>
            <a:chOff x="1487200" y="4993750"/>
            <a:chExt cx="483125" cy="483125"/>
          </a:xfrm>
        </p:grpSpPr>
        <p:sp>
          <p:nvSpPr>
            <p:cNvPr id="1014" name="Google Shape;1014;p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"/>
          <p:cNvGrpSpPr/>
          <p:nvPr/>
        </p:nvGrpSpPr>
        <p:grpSpPr>
          <a:xfrm>
            <a:off x="8179703" y="3359452"/>
            <a:ext cx="410979" cy="410979"/>
            <a:chOff x="1487200" y="4993750"/>
            <a:chExt cx="483125" cy="483125"/>
          </a:xfrm>
        </p:grpSpPr>
        <p:sp>
          <p:nvSpPr>
            <p:cNvPr id="1017" name="Google Shape;1017;p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5"/>
          <p:cNvGrpSpPr/>
          <p:nvPr/>
        </p:nvGrpSpPr>
        <p:grpSpPr>
          <a:xfrm>
            <a:off x="8179703" y="4078020"/>
            <a:ext cx="410979" cy="410979"/>
            <a:chOff x="1487200" y="4993750"/>
            <a:chExt cx="483125" cy="483125"/>
          </a:xfrm>
        </p:grpSpPr>
        <p:sp>
          <p:nvSpPr>
            <p:cNvPr id="1020" name="Google Shape;1020;p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5"/>
          <p:cNvGrpSpPr/>
          <p:nvPr/>
        </p:nvGrpSpPr>
        <p:grpSpPr>
          <a:xfrm>
            <a:off x="8181385" y="4921625"/>
            <a:ext cx="410979" cy="410979"/>
            <a:chOff x="1487200" y="4993750"/>
            <a:chExt cx="483125" cy="483125"/>
          </a:xfrm>
        </p:grpSpPr>
        <p:sp>
          <p:nvSpPr>
            <p:cNvPr id="1023" name="Google Shape;1023;p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F9A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"/>
          <p:cNvSpPr txBox="1">
            <a:spLocks noGrp="1"/>
          </p:cNvSpPr>
          <p:nvPr>
            <p:ph type="title"/>
          </p:nvPr>
        </p:nvSpPr>
        <p:spPr>
          <a:xfrm>
            <a:off x="974635" y="1712628"/>
            <a:ext cx="5811837" cy="15186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Los datos y su exploración</a:t>
            </a:r>
            <a:endParaRPr/>
          </a:p>
        </p:txBody>
      </p:sp>
      <p:sp>
        <p:nvSpPr>
          <p:cNvPr id="1030" name="Google Shape;1030;p6"/>
          <p:cNvSpPr txBox="1">
            <a:spLocks noGrp="1"/>
          </p:cNvSpPr>
          <p:nvPr>
            <p:ph type="title" idx="2"/>
          </p:nvPr>
        </p:nvSpPr>
        <p:spPr>
          <a:xfrm>
            <a:off x="6560400" y="3597600"/>
            <a:ext cx="46716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grpSp>
        <p:nvGrpSpPr>
          <p:cNvPr id="1031" name="Google Shape;1031;p6"/>
          <p:cNvGrpSpPr/>
          <p:nvPr/>
        </p:nvGrpSpPr>
        <p:grpSpPr>
          <a:xfrm>
            <a:off x="7484391" y="1114085"/>
            <a:ext cx="3239613" cy="2483524"/>
            <a:chOff x="5613293" y="835563"/>
            <a:chExt cx="2429710" cy="1862643"/>
          </a:xfrm>
        </p:grpSpPr>
        <p:grpSp>
          <p:nvGrpSpPr>
            <p:cNvPr id="1032" name="Google Shape;1032;p6"/>
            <p:cNvGrpSpPr/>
            <p:nvPr/>
          </p:nvGrpSpPr>
          <p:grpSpPr>
            <a:xfrm>
              <a:off x="6928619" y="1430602"/>
              <a:ext cx="1114384" cy="1198248"/>
              <a:chOff x="2342231" y="2896027"/>
              <a:chExt cx="1114384" cy="1198248"/>
            </a:xfrm>
          </p:grpSpPr>
          <p:sp>
            <p:nvSpPr>
              <p:cNvPr id="1033" name="Google Shape;1033;p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3" name="Google Shape;1103;p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104" name="Google Shape;1104;p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chemeClr val="accent2">
                  <a:alpha val="17254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chemeClr val="accent2">
                  <a:alpha val="17254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"/>
          <p:cNvSpPr/>
          <p:nvPr/>
        </p:nvSpPr>
        <p:spPr>
          <a:xfrm>
            <a:off x="3459524" y="755837"/>
            <a:ext cx="443345" cy="38985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"/>
          <p:cNvSpPr txBox="1">
            <a:spLocks noGrp="1"/>
          </p:cNvSpPr>
          <p:nvPr>
            <p:ph type="title"/>
          </p:nvPr>
        </p:nvSpPr>
        <p:spPr>
          <a:xfrm>
            <a:off x="960000" y="18286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400"/>
              <a:t>   </a:t>
            </a:r>
            <a:r>
              <a:rPr lang="en" sz="3733">
                <a:solidFill>
                  <a:schemeClr val="accent1"/>
                </a:solidFill>
              </a:rPr>
              <a:t>Dataset de la entidad</a:t>
            </a:r>
            <a:endParaRPr sz="5333">
              <a:solidFill>
                <a:schemeClr val="accent1"/>
              </a:solidFill>
            </a:endParaRPr>
          </a:p>
        </p:txBody>
      </p:sp>
      <p:sp>
        <p:nvSpPr>
          <p:cNvPr id="1121" name="Google Shape;1121;p7"/>
          <p:cNvSpPr txBox="1"/>
          <p:nvPr/>
        </p:nvSpPr>
        <p:spPr>
          <a:xfrm>
            <a:off x="1121523" y="5385167"/>
            <a:ext cx="4676000" cy="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0990" indent="-287859">
              <a:buClr>
                <a:srgbClr val="000000"/>
              </a:buClr>
              <a:buSzPts val="1100"/>
            </a:pPr>
            <a:endParaRPr sz="17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380990" indent="-287859">
              <a:buClr>
                <a:srgbClr val="000000"/>
              </a:buClr>
              <a:buSzPts val="11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22" name="Google Shape;1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3909" y="3040809"/>
            <a:ext cx="27813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7"/>
          <p:cNvSpPr txBox="1"/>
          <p:nvPr/>
        </p:nvSpPr>
        <p:spPr>
          <a:xfrm>
            <a:off x="1203342" y="851949"/>
            <a:ext cx="4119071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733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¿De qué datos disponemos?</a:t>
            </a:r>
            <a:endParaRPr sz="2400"/>
          </a:p>
        </p:txBody>
      </p:sp>
      <p:sp>
        <p:nvSpPr>
          <p:cNvPr id="1124" name="Google Shape;1124;p7"/>
          <p:cNvSpPr txBox="1"/>
          <p:nvPr/>
        </p:nvSpPr>
        <p:spPr>
          <a:xfrm>
            <a:off x="1203342" y="2437777"/>
            <a:ext cx="633197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867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¿Qué tipo de datos contiene el dataset?</a:t>
            </a:r>
            <a:endParaRPr sz="2400"/>
          </a:p>
        </p:txBody>
      </p:sp>
      <p:sp>
        <p:nvSpPr>
          <p:cNvPr id="1125" name="Google Shape;1125;p7"/>
          <p:cNvSpPr txBox="1"/>
          <p:nvPr/>
        </p:nvSpPr>
        <p:spPr>
          <a:xfrm>
            <a:off x="879521" y="1322991"/>
            <a:ext cx="4676000" cy="98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0990" indent="-38099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Contiene todas las operaciones realizadas en el mes de Septiembre del </a:t>
            </a:r>
            <a:r>
              <a:rPr lang="en" sz="1867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2013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6" name="Google Shape;1126;p7"/>
          <p:cNvSpPr txBox="1"/>
          <p:nvPr/>
        </p:nvSpPr>
        <p:spPr>
          <a:xfrm>
            <a:off x="856052" y="2852449"/>
            <a:ext cx="4676000" cy="328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0990" indent="-38099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mayoría de las columnas están catalogadas como “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V1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”, “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V2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”, “Vn”… obtenidas de un análisis de componentes principales, en pos de proteger datos sensibles.</a:t>
            </a:r>
            <a:endParaRPr sz="2400"/>
          </a:p>
          <a:p>
            <a:pPr marL="380990" indent="-38099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Todas las columnas son numéricas a excepción de las variables 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Tiempo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Monto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y </a:t>
            </a:r>
            <a:r>
              <a:rPr lang="en" sz="18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Clase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2400"/>
          </a:p>
          <a:p>
            <a:pPr marL="380990" indent="-38099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dataset cuenta con un total de </a:t>
            </a:r>
            <a:r>
              <a:rPr lang="en" sz="1867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284k  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filas y</a:t>
            </a:r>
            <a:r>
              <a:rPr lang="en" sz="1867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31 </a:t>
            </a: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columnas</a:t>
            </a: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380990" indent="-287859"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7" name="Google Shape;1127;p7"/>
          <p:cNvSpPr txBox="1"/>
          <p:nvPr/>
        </p:nvSpPr>
        <p:spPr>
          <a:xfrm>
            <a:off x="6184491" y="878801"/>
            <a:ext cx="6331973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867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¿Cómo se distribuye el dataset?</a:t>
            </a:r>
            <a:endParaRPr sz="2400"/>
          </a:p>
        </p:txBody>
      </p:sp>
      <p:sp>
        <p:nvSpPr>
          <p:cNvPr id="1128" name="Google Shape;1128;p7"/>
          <p:cNvSpPr txBox="1"/>
          <p:nvPr/>
        </p:nvSpPr>
        <p:spPr>
          <a:xfrm>
            <a:off x="5797523" y="1334020"/>
            <a:ext cx="4676000" cy="127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380990" indent="-380990">
              <a:buClr>
                <a:srgbClr val="000000"/>
              </a:buClr>
              <a:buSzPts val="1100"/>
              <a:buFont typeface="Arial"/>
              <a:buChar char="•"/>
            </a:pPr>
            <a:r>
              <a:rPr lang="en" sz="18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dataset cuenta con datos muy desbalanceados ya que solo el 0,17% de las operaciones son fraudulentas.</a:t>
            </a: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29" name="Google Shape;1129;p7"/>
          <p:cNvGrpSpPr/>
          <p:nvPr/>
        </p:nvGrpSpPr>
        <p:grpSpPr>
          <a:xfrm>
            <a:off x="4618525" y="1779171"/>
            <a:ext cx="465943" cy="465943"/>
            <a:chOff x="3963575" y="2317575"/>
            <a:chExt cx="296175" cy="296175"/>
          </a:xfrm>
        </p:grpSpPr>
        <p:sp>
          <p:nvSpPr>
            <p:cNvPr id="1130" name="Google Shape;1130;p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7753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7"/>
          <p:cNvSpPr txBox="1">
            <a:spLocks noGrp="1"/>
          </p:cNvSpPr>
          <p:nvPr>
            <p:ph type="title"/>
          </p:nvPr>
        </p:nvSpPr>
        <p:spPr>
          <a:xfrm>
            <a:off x="960000" y="18286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2400"/>
              <a:t>   </a:t>
            </a:r>
            <a:r>
              <a:rPr lang="en" sz="3733">
                <a:solidFill>
                  <a:schemeClr val="accent1"/>
                </a:solidFill>
              </a:rPr>
              <a:t>Dataset de la entidad</a:t>
            </a:r>
            <a:endParaRPr sz="5333">
              <a:solidFill>
                <a:schemeClr val="accent1"/>
              </a:solidFill>
            </a:endParaRPr>
          </a:p>
        </p:txBody>
      </p:sp>
      <p:sp>
        <p:nvSpPr>
          <p:cNvPr id="1151" name="Google Shape;1151;p37"/>
          <p:cNvSpPr txBox="1"/>
          <p:nvPr/>
        </p:nvSpPr>
        <p:spPr>
          <a:xfrm>
            <a:off x="1121523" y="5385167"/>
            <a:ext cx="4676000" cy="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80990" indent="-287859">
              <a:buClr>
                <a:srgbClr val="000000"/>
              </a:buClr>
              <a:buSzPts val="1100"/>
            </a:pPr>
            <a:endParaRPr sz="17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380990" indent="-287859">
              <a:buClr>
                <a:srgbClr val="000000"/>
              </a:buClr>
              <a:buSzPts val="11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buClr>
                <a:srgbClr val="000000"/>
              </a:buClr>
              <a:buSzPts val="1100"/>
            </a:pPr>
            <a:endParaRPr sz="1867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2" name="Google Shape;1152;p37"/>
          <p:cNvSpPr txBox="1"/>
          <p:nvPr/>
        </p:nvSpPr>
        <p:spPr>
          <a:xfrm>
            <a:off x="4348323" y="900885"/>
            <a:ext cx="4119071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733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¿Qué Exploración hemos realizado?</a:t>
            </a:r>
            <a:endParaRPr sz="2400"/>
          </a:p>
        </p:txBody>
      </p:sp>
      <p:sp>
        <p:nvSpPr>
          <p:cNvPr id="1153" name="Google Shape;1153;p37"/>
          <p:cNvSpPr txBox="1"/>
          <p:nvPr/>
        </p:nvSpPr>
        <p:spPr>
          <a:xfrm>
            <a:off x="742819" y="5396046"/>
            <a:ext cx="4676000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mayoría de las transacciones tienen un tiempo de ejecución similar donde se agregan las dos montañas.</a:t>
            </a:r>
            <a:endParaRPr sz="2400"/>
          </a:p>
        </p:txBody>
      </p:sp>
      <p:sp>
        <p:nvSpPr>
          <p:cNvPr id="1154" name="Google Shape;1154;p37"/>
          <p:cNvSpPr txBox="1"/>
          <p:nvPr/>
        </p:nvSpPr>
        <p:spPr>
          <a:xfrm>
            <a:off x="1678453" y="2251082"/>
            <a:ext cx="4119071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733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Tiempo de las operaciones</a:t>
            </a:r>
            <a:endParaRPr sz="2400"/>
          </a:p>
        </p:txBody>
      </p:sp>
      <p:pic>
        <p:nvPicPr>
          <p:cNvPr id="1155" name="Google Shape;11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459" y="2721659"/>
            <a:ext cx="5035360" cy="24697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37"/>
          <p:cNvSpPr txBox="1"/>
          <p:nvPr/>
        </p:nvSpPr>
        <p:spPr>
          <a:xfrm>
            <a:off x="698091" y="1376516"/>
            <a:ext cx="10461523" cy="6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733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Hemos realizado diferentes análisis exploratorios en profundidad para analizar el dataset. Esto nos ayuda a sacar las conclusiones necesarias y detectar diferentes fallos o faltantes.</a:t>
            </a:r>
            <a:endParaRPr sz="1733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7" name="Google Shape;1157;p37"/>
          <p:cNvSpPr txBox="1"/>
          <p:nvPr/>
        </p:nvSpPr>
        <p:spPr>
          <a:xfrm>
            <a:off x="7361731" y="2260581"/>
            <a:ext cx="4119071" cy="38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733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Valor de las operaciones.</a:t>
            </a:r>
            <a:endParaRPr sz="2400"/>
          </a:p>
        </p:txBody>
      </p:sp>
      <p:pic>
        <p:nvPicPr>
          <p:cNvPr id="1158" name="Google Shape;115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0816" y="2702386"/>
            <a:ext cx="5497417" cy="248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9" name="Google Shape;1159;p37"/>
          <p:cNvSpPr txBox="1"/>
          <p:nvPr/>
        </p:nvSpPr>
        <p:spPr>
          <a:xfrm>
            <a:off x="6176227" y="5421586"/>
            <a:ext cx="5180000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Aquí podemos ver que las mayoría de transacciones fraudulentas son de importes bajos, y tienen una desviación estándar más grande.</a:t>
            </a:r>
            <a:endParaRPr sz="1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0" name="Google Shape;1160;p37"/>
          <p:cNvSpPr/>
          <p:nvPr/>
        </p:nvSpPr>
        <p:spPr>
          <a:xfrm>
            <a:off x="3459524" y="812036"/>
            <a:ext cx="443345" cy="2906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900</Words>
  <Application>Microsoft Office PowerPoint</Application>
  <PresentationFormat>Panorámica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Montserrat</vt:lpstr>
      <vt:lpstr>Roboto Condensed Light</vt:lpstr>
      <vt:lpstr>Titillium Web</vt:lpstr>
      <vt:lpstr>Titillium Web Light</vt:lpstr>
      <vt:lpstr>Work Sans</vt:lpstr>
      <vt:lpstr>Tema de Office</vt:lpstr>
      <vt:lpstr>Fraud detection</vt:lpstr>
      <vt:lpstr>Sobre nosotros</vt:lpstr>
      <vt:lpstr>              Nuestra misión</vt:lpstr>
      <vt:lpstr>Contenidos</vt:lpstr>
      <vt:lpstr>Temática del proyecto de DS </vt:lpstr>
      <vt:lpstr>Detección de Fraude</vt:lpstr>
      <vt:lpstr>Los datos y su exploración</vt:lpstr>
      <vt:lpstr>   Dataset de la entidad</vt:lpstr>
      <vt:lpstr>   Dataset de la entidad</vt:lpstr>
      <vt:lpstr>Modelos e implementaciones</vt:lpstr>
      <vt:lpstr>Modelo de predicción</vt:lpstr>
      <vt:lpstr>Iteramos, optimizamos y medimos</vt:lpstr>
      <vt:lpstr>¿Qué aprendimos?</vt:lpstr>
      <vt:lpstr>Conclusiones</vt:lpstr>
      <vt:lpstr>Cambiar modelo de predicción</vt:lpstr>
      <vt:lpstr>A futuro…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Enrique Carrillo Negrete</dc:creator>
  <cp:lastModifiedBy>Jorge Enrique Carrillo Negrete</cp:lastModifiedBy>
  <cp:revision>1</cp:revision>
  <dcterms:created xsi:type="dcterms:W3CDTF">2024-09-11T18:12:26Z</dcterms:created>
  <dcterms:modified xsi:type="dcterms:W3CDTF">2024-09-11T18:16:41Z</dcterms:modified>
</cp:coreProperties>
</file>