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1" r:id="rId5"/>
    <p:sldId id="271" r:id="rId6"/>
    <p:sldId id="259" r:id="rId7"/>
    <p:sldId id="260" r:id="rId8"/>
    <p:sldId id="267" r:id="rId9"/>
    <p:sldId id="266" r:id="rId10"/>
    <p:sldId id="265" r:id="rId11"/>
    <p:sldId id="268" r:id="rId12"/>
    <p:sldId id="270" r:id="rId13"/>
    <p:sldId id="264" r:id="rId14"/>
    <p:sldId id="269" r:id="rId15"/>
    <p:sldId id="272" r:id="rId16"/>
    <p:sldId id="262"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32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39BBB22-889D-4C3A-8ED8-398FE65C56C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20F5D9-34EC-46FB-AA94-3373C1B1817F}"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F39BBB22-889D-4C3A-8ED8-398FE65C56C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20F5D9-34EC-46FB-AA94-3373C1B1817F}"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F39BBB22-889D-4C3A-8ED8-398FE65C56C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20F5D9-34EC-46FB-AA94-3373C1B1817F}"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endParaRPr lang="en-US" smtClean="0"/>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F39BBB22-889D-4C3A-8ED8-398FE65C56C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20F5D9-34EC-46FB-AA94-3373C1B1817F}" type="slidenum">
              <a:rPr lang="en-IN" smtClean="0"/>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F39BBB22-889D-4C3A-8ED8-398FE65C56C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20F5D9-34EC-46FB-AA94-3373C1B1817F}"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39BBB22-889D-4C3A-8ED8-398FE65C56CB}" type="datetimeFigureOut">
              <a:rPr lang="en-IN" smtClean="0"/>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20F5D9-34EC-46FB-AA94-3373C1B1817F}"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39BBB22-889D-4C3A-8ED8-398FE65C56CB}" type="datetimeFigureOut">
              <a:rPr lang="en-IN" smtClean="0"/>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20F5D9-34EC-46FB-AA94-3373C1B1817F}"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F39BBB22-889D-4C3A-8ED8-398FE65C56C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20F5D9-34EC-46FB-AA94-3373C1B1817F}"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F39BBB22-889D-4C3A-8ED8-398FE65C56C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20F5D9-34EC-46FB-AA94-3373C1B1817F}"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3"/>
          <p:cNvSpPr>
            <a:spLocks noGrp="1"/>
          </p:cNvSpPr>
          <p:nvPr>
            <p:ph type="dt" sz="half" idx="10"/>
          </p:nvPr>
        </p:nvSpPr>
        <p:spPr/>
        <p:txBody>
          <a:bodyPr/>
          <a:lstStyle/>
          <a:p>
            <a:fld id="{F39BBB22-889D-4C3A-8ED8-398FE65C56C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20F5D9-34EC-46FB-AA94-3373C1B1817F}"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F39BBB22-889D-4C3A-8ED8-398FE65C56C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20F5D9-34EC-46FB-AA94-3373C1B1817F}"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F39BBB22-889D-4C3A-8ED8-398FE65C56C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20F5D9-34EC-46FB-AA94-3373C1B1817F}"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F39BBB22-889D-4C3A-8ED8-398FE65C56CB}"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20F5D9-34EC-46FB-AA94-3373C1B1817F}"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39BBB22-889D-4C3A-8ED8-398FE65C56CB}" type="datetimeFigureOut">
              <a:rPr lang="en-IN" smtClean="0"/>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D20F5D9-34EC-46FB-AA94-3373C1B1817F}"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39BBB22-889D-4C3A-8ED8-398FE65C56CB}" type="datetimeFigureOut">
              <a:rPr lang="en-IN" smtClean="0"/>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D20F5D9-34EC-46FB-AA94-3373C1B1817F}"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7" name="Date Placeholder 4"/>
          <p:cNvSpPr>
            <a:spLocks noGrp="1"/>
          </p:cNvSpPr>
          <p:nvPr>
            <p:ph type="dt" sz="half" idx="10"/>
          </p:nvPr>
        </p:nvSpPr>
        <p:spPr/>
        <p:txBody>
          <a:bodyPr/>
          <a:lstStyle/>
          <a:p>
            <a:fld id="{F39BBB22-889D-4C3A-8ED8-398FE65C56CB}" type="datetimeFigureOut">
              <a:rPr lang="en-IN" smtClean="0"/>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D20F5D9-34EC-46FB-AA94-3373C1B1817F}"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F39BBB22-889D-4C3A-8ED8-398FE65C56C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20F5D9-34EC-46FB-AA94-3373C1B1817F}"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39BBB22-889D-4C3A-8ED8-398FE65C56CB}" type="datetimeFigureOut">
              <a:rPr lang="en-IN" smtClean="0"/>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D20F5D9-34EC-46FB-AA94-3373C1B1817F}"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emf"/></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9408" y="778498"/>
            <a:ext cx="7344517" cy="2709694"/>
          </a:xfrm>
        </p:spPr>
        <p:txBody>
          <a:bodyPr/>
          <a:lstStyle/>
          <a:p>
            <a:r>
              <a:rPr lang="en-US" sz="4000" b="1" dirty="0" smtClean="0">
                <a:latin typeface="Arial Black" panose="020B0A04020102020204" pitchFamily="34" charset="0"/>
              </a:rPr>
              <a:t>GENERATING HIGH-FIDELITY BRAIN TUMOR IMAGES WITH DEEP CONVOLUTIONAL GANS </a:t>
            </a:r>
            <a:endParaRPr lang="en-IN" sz="4000" dirty="0">
              <a:latin typeface="Arial Black" panose="020B0A04020102020204" pitchFamily="34" charset="0"/>
            </a:endParaRPr>
          </a:p>
        </p:txBody>
      </p:sp>
      <p:sp>
        <p:nvSpPr>
          <p:cNvPr id="3" name="Subtitle 2"/>
          <p:cNvSpPr>
            <a:spLocks noGrp="1"/>
          </p:cNvSpPr>
          <p:nvPr>
            <p:ph type="subTitle" idx="1"/>
          </p:nvPr>
        </p:nvSpPr>
        <p:spPr>
          <a:xfrm>
            <a:off x="1720561" y="3783989"/>
            <a:ext cx="8535800" cy="1121789"/>
          </a:xfrm>
        </p:spPr>
        <p:txBody>
          <a:bodyPr>
            <a:noAutofit/>
          </a:bodyPr>
          <a:lstStyle/>
          <a:p>
            <a:pPr algn="ctr"/>
            <a:r>
              <a:rPr lang="en-IN" sz="3600" dirty="0" smtClean="0"/>
              <a:t>ROSHAN NAIDU(21BAI1300) </a:t>
            </a:r>
            <a:endParaRPr lang="en-IN" sz="3600" dirty="0" smtClean="0"/>
          </a:p>
          <a:p>
            <a:pPr algn="ctr"/>
            <a:r>
              <a:rPr lang="en-IN" sz="3600" dirty="0" smtClean="0"/>
              <a:t>OM SUBRATO DEY (21BAI1876) </a:t>
            </a:r>
            <a:endParaRPr lang="en-IN" sz="3600" dirty="0" smtClean="0"/>
          </a:p>
          <a:p>
            <a:pPr algn="ctr"/>
            <a:r>
              <a:rPr lang="en-IN" sz="3600" dirty="0" smtClean="0"/>
              <a:t>SAURAV MISHRA (21BAI1299)</a:t>
            </a:r>
            <a:endParaRPr lang="en-IN" sz="3600" dirty="0" smtClean="0"/>
          </a:p>
          <a:p>
            <a:pPr algn="ctr"/>
            <a:r>
              <a:rPr lang="en-IN" sz="3600" dirty="0" smtClean="0"/>
              <a:t>LEKI CHOM THUNGON</a:t>
            </a:r>
            <a:endParaRPr lang="en-IN" sz="3600" dirty="0" smtClean="0"/>
          </a:p>
        </p:txBody>
      </p:sp>
      <p:pic>
        <p:nvPicPr>
          <p:cNvPr id="5" name="Picture 4"/>
          <p:cNvPicPr>
            <a:picLocks noChangeAspect="1"/>
          </p:cNvPicPr>
          <p:nvPr/>
        </p:nvPicPr>
        <p:blipFill>
          <a:blip r:embed="rId1"/>
          <a:stretch>
            <a:fillRect/>
          </a:stretch>
        </p:blipFill>
        <p:spPr>
          <a:xfrm>
            <a:off x="7745328" y="1015279"/>
            <a:ext cx="2511033" cy="254832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rial Black" panose="020B0A04020102020204" pitchFamily="34" charset="0"/>
              </a:rPr>
              <a:t>RESULTS AND ANALYSIS</a:t>
            </a:r>
            <a:endParaRPr lang="en-IN" b="1" dirty="0">
              <a:latin typeface="Arial Black" panose="020B0A04020102020204" pitchFamily="34" charset="0"/>
            </a:endParaRPr>
          </a:p>
        </p:txBody>
      </p:sp>
      <p:sp>
        <p:nvSpPr>
          <p:cNvPr id="3" name="Content Placeholder 2"/>
          <p:cNvSpPr>
            <a:spLocks noGrp="1"/>
          </p:cNvSpPr>
          <p:nvPr>
            <p:ph idx="1"/>
          </p:nvPr>
        </p:nvSpPr>
        <p:spPr>
          <a:xfrm>
            <a:off x="442913" y="2239186"/>
            <a:ext cx="5255154" cy="2341282"/>
          </a:xfrm>
        </p:spPr>
        <p:txBody>
          <a:bodyPr>
            <a:normAutofit fontScale="77500" lnSpcReduction="20000"/>
          </a:bodyPr>
          <a:lstStyle/>
          <a:p>
            <a:pPr marL="0" indent="0" algn="just">
              <a:buNone/>
            </a:pPr>
            <a:r>
              <a:rPr lang="en-US" b="1" dirty="0">
                <a:latin typeface="Arial Black" panose="020B0A04020102020204" pitchFamily="34" charset="0"/>
              </a:rPr>
              <a:t>As observed from the training loss curves, the generator loss gradually decreased over the training epochs, while the discriminator loss showed a slight rise, indicating that the GAN had achieved a balance in its adversarial learning process. The final loss values suggest that the generator became increasingly proficient at generating images that were difficult for the discriminator to distinguish from real images which can be seen in </a:t>
            </a:r>
            <a:r>
              <a:rPr lang="en-US" b="1" dirty="0" smtClean="0">
                <a:latin typeface="Arial Black" panose="020B0A04020102020204" pitchFamily="34" charset="0"/>
              </a:rPr>
              <a:t>below figure.</a:t>
            </a:r>
            <a:endParaRPr lang="en-US" b="1" dirty="0" smtClean="0">
              <a:latin typeface="Arial Black" panose="020B0A04020102020204" pitchFamily="34" charset="0"/>
            </a:endParaRPr>
          </a:p>
          <a:p>
            <a:pPr algn="just"/>
            <a:endParaRPr lang="en-IN" b="1" dirty="0">
              <a:latin typeface="Arial Black" panose="020B0A04020102020204" pitchFamily="34" charset="0"/>
            </a:endParaRPr>
          </a:p>
        </p:txBody>
      </p:sp>
      <p:pic>
        <p:nvPicPr>
          <p:cNvPr id="4" name="Picture 3"/>
          <p:cNvPicPr>
            <a:picLocks noChangeAspect="1"/>
          </p:cNvPicPr>
          <p:nvPr/>
        </p:nvPicPr>
        <p:blipFill>
          <a:blip r:embed="rId1"/>
          <a:stretch>
            <a:fillRect/>
          </a:stretch>
        </p:blipFill>
        <p:spPr>
          <a:xfrm>
            <a:off x="5994399" y="1853248"/>
            <a:ext cx="5831801" cy="311668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RESULTS AND ANALYSIS</a:t>
            </a:r>
            <a:endParaRPr lang="en-IN" b="1" dirty="0"/>
          </a:p>
        </p:txBody>
      </p:sp>
      <p:sp>
        <p:nvSpPr>
          <p:cNvPr id="3" name="Content Placeholder 2"/>
          <p:cNvSpPr>
            <a:spLocks noGrp="1"/>
          </p:cNvSpPr>
          <p:nvPr>
            <p:ph idx="1"/>
          </p:nvPr>
        </p:nvSpPr>
        <p:spPr>
          <a:xfrm>
            <a:off x="1104293" y="1384051"/>
            <a:ext cx="4534507" cy="4110816"/>
          </a:xfrm>
        </p:spPr>
        <p:txBody>
          <a:bodyPr>
            <a:normAutofit fontScale="92500" lnSpcReduction="10000"/>
          </a:bodyPr>
          <a:lstStyle/>
          <a:p>
            <a:pPr algn="just"/>
            <a:r>
              <a:rPr lang="en-US" b="1" dirty="0">
                <a:latin typeface="Arial Black" panose="020B0A04020102020204" pitchFamily="34" charset="0"/>
              </a:rPr>
              <a:t>Simulations of the GAN were conducted after every epoch, and the generated images were displayed for visual inspection. The improvement in image fidelity over epochs is evident in the simulation outputs, with earlier epochs showing noisier, lower-quality images, and later epochs producing clearer, more accurate brain tumor images as in figure </a:t>
            </a:r>
            <a:r>
              <a:rPr lang="en-US" b="1" dirty="0" smtClean="0">
                <a:latin typeface="Arial Black" panose="020B0A04020102020204" pitchFamily="34" charset="0"/>
              </a:rPr>
              <a:t>alongside demonstrating for real and generated images.</a:t>
            </a:r>
            <a:endParaRPr lang="en-IN" b="1" dirty="0">
              <a:latin typeface="Arial Black" panose="020B0A04020102020204" pitchFamily="34" charset="0"/>
            </a:endParaRPr>
          </a:p>
        </p:txBody>
      </p:sp>
      <p:pic>
        <p:nvPicPr>
          <p:cNvPr id="4" name="Picture 3"/>
          <p:cNvPicPr>
            <a:picLocks noChangeAspect="1"/>
          </p:cNvPicPr>
          <p:nvPr/>
        </p:nvPicPr>
        <p:blipFill>
          <a:blip r:embed="rId1"/>
          <a:stretch>
            <a:fillRect/>
          </a:stretch>
        </p:blipFill>
        <p:spPr>
          <a:xfrm>
            <a:off x="5781803" y="1670576"/>
            <a:ext cx="6237067" cy="340942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42489" cy="901949"/>
          </a:xfrm>
        </p:spPr>
        <p:txBody>
          <a:bodyPr/>
          <a:lstStyle/>
          <a:p>
            <a:r>
              <a:rPr lang="en-IN" b="1" dirty="0" smtClean="0">
                <a:latin typeface="Arial Black" panose="020B0A04020102020204" pitchFamily="34" charset="0"/>
              </a:rPr>
              <a:t>CHALLENGES AND LIMITATIONS</a:t>
            </a:r>
            <a:endParaRPr lang="en-IN" b="1" dirty="0">
              <a:latin typeface="Arial Black" panose="020B0A04020102020204" pitchFamily="34" charset="0"/>
            </a:endParaRPr>
          </a:p>
        </p:txBody>
      </p:sp>
      <p:sp>
        <p:nvSpPr>
          <p:cNvPr id="3" name="Content Placeholder 2"/>
          <p:cNvSpPr>
            <a:spLocks noGrp="1"/>
          </p:cNvSpPr>
          <p:nvPr>
            <p:ph idx="1"/>
          </p:nvPr>
        </p:nvSpPr>
        <p:spPr>
          <a:xfrm>
            <a:off x="1104293" y="1511052"/>
            <a:ext cx="8946541" cy="3806015"/>
          </a:xfrm>
        </p:spPr>
        <p:txBody>
          <a:bodyPr>
            <a:noAutofit/>
          </a:bodyPr>
          <a:lstStyle/>
          <a:p>
            <a:pPr marL="0" indent="0">
              <a:buNone/>
            </a:pPr>
            <a:r>
              <a:rPr lang="en-IN" sz="1050" b="1" dirty="0" smtClean="0">
                <a:latin typeface="Arial Black" panose="020B0A04020102020204" pitchFamily="34" charset="0"/>
              </a:rPr>
              <a:t>1. Data Challenges                                                                     4. Domain – Specific Concerns</a:t>
            </a:r>
            <a:endParaRPr lang="en-IN" sz="1050" b="1" dirty="0" smtClean="0">
              <a:latin typeface="Arial Black" panose="020B0A04020102020204" pitchFamily="34" charset="0"/>
            </a:endParaRPr>
          </a:p>
          <a:p>
            <a:pPr marL="0" indent="0">
              <a:buNone/>
            </a:pPr>
            <a:r>
              <a:rPr lang="en-IN" sz="1050" b="1" dirty="0" smtClean="0">
                <a:latin typeface="Arial Black" panose="020B0A04020102020204" pitchFamily="34" charset="0"/>
              </a:rPr>
              <a:t>-&gt; Limited </a:t>
            </a:r>
            <a:r>
              <a:rPr lang="en-IN" sz="1050" b="1" dirty="0">
                <a:latin typeface="Arial Black" panose="020B0A04020102020204" pitchFamily="34" charset="0"/>
              </a:rPr>
              <a:t>Data </a:t>
            </a:r>
            <a:r>
              <a:rPr lang="en-IN" sz="1050" b="1" dirty="0" smtClean="0">
                <a:latin typeface="Arial Black" panose="020B0A04020102020204" pitchFamily="34" charset="0"/>
              </a:rPr>
              <a:t>Availability 					       -&gt; </a:t>
            </a:r>
            <a:r>
              <a:rPr lang="en-IN" sz="1050" b="1" dirty="0" err="1" smtClean="0">
                <a:latin typeface="Arial Black" panose="020B0A04020102020204" pitchFamily="34" charset="0"/>
              </a:rPr>
              <a:t>Clininical</a:t>
            </a:r>
            <a:r>
              <a:rPr lang="en-IN" sz="1050" b="1" dirty="0" smtClean="0">
                <a:latin typeface="Arial Black" panose="020B0A04020102020204" pitchFamily="34" charset="0"/>
              </a:rPr>
              <a:t> Relevance</a:t>
            </a:r>
            <a:endParaRPr lang="en-IN" sz="1050" b="1" dirty="0">
              <a:latin typeface="Arial Black" panose="020B0A04020102020204" pitchFamily="34" charset="0"/>
            </a:endParaRPr>
          </a:p>
          <a:p>
            <a:pPr marL="0" indent="0">
              <a:buNone/>
            </a:pPr>
            <a:r>
              <a:rPr lang="en-IN" sz="1050" b="1" dirty="0" smtClean="0">
                <a:latin typeface="Arial Black" panose="020B0A04020102020204" pitchFamily="34" charset="0"/>
              </a:rPr>
              <a:t>-&gt; Imbalanced Datasets						       -&gt; Interpretability and Validation</a:t>
            </a:r>
            <a:endParaRPr lang="en-IN" sz="1050" b="1" dirty="0">
              <a:latin typeface="Arial Black" panose="020B0A04020102020204" pitchFamily="34" charset="0"/>
            </a:endParaRPr>
          </a:p>
          <a:p>
            <a:pPr marL="0" indent="0">
              <a:buNone/>
            </a:pPr>
            <a:r>
              <a:rPr lang="en-IN" sz="1050" b="1" dirty="0" smtClean="0">
                <a:latin typeface="Arial Black" panose="020B0A04020102020204" pitchFamily="34" charset="0"/>
              </a:rPr>
              <a:t>-&gt; High Variability										</a:t>
            </a:r>
            <a:endParaRPr lang="en-IN" sz="1050" b="1" dirty="0" smtClean="0">
              <a:latin typeface="Arial Black" panose="020B0A04020102020204" pitchFamily="34" charset="0"/>
            </a:endParaRPr>
          </a:p>
          <a:p>
            <a:endParaRPr lang="en-IN" sz="1050" b="1" dirty="0">
              <a:latin typeface="Arial Black" panose="020B0A04020102020204" pitchFamily="34" charset="0"/>
            </a:endParaRPr>
          </a:p>
          <a:p>
            <a:pPr marL="0" indent="0">
              <a:buNone/>
            </a:pPr>
            <a:r>
              <a:rPr lang="en-IN" sz="1050" b="1" dirty="0">
                <a:latin typeface="Arial Black" panose="020B0A04020102020204" pitchFamily="34" charset="0"/>
              </a:rPr>
              <a:t>2. Image </a:t>
            </a:r>
            <a:r>
              <a:rPr lang="en-IN" sz="1050" b="1" dirty="0" smtClean="0">
                <a:latin typeface="Arial Black" panose="020B0A04020102020204" pitchFamily="34" charset="0"/>
              </a:rPr>
              <a:t>Quality							       5. Ethical and Regulatory Issues</a:t>
            </a:r>
            <a:endParaRPr lang="en-IN" sz="1050" b="1" dirty="0">
              <a:latin typeface="Arial Black" panose="020B0A04020102020204" pitchFamily="34" charset="0"/>
            </a:endParaRPr>
          </a:p>
          <a:p>
            <a:pPr marL="0" indent="0">
              <a:buNone/>
            </a:pPr>
            <a:r>
              <a:rPr lang="en-IN" sz="1050" b="1" dirty="0" smtClean="0">
                <a:latin typeface="Arial Black" panose="020B0A04020102020204" pitchFamily="34" charset="0"/>
              </a:rPr>
              <a:t>-&gt; High-Resolution Requirements			</a:t>
            </a:r>
            <a:r>
              <a:rPr lang="en-IN" sz="1050" b="1" dirty="0">
                <a:latin typeface="Arial Black" panose="020B0A04020102020204" pitchFamily="34" charset="0"/>
              </a:rPr>
              <a:t> </a:t>
            </a:r>
            <a:r>
              <a:rPr lang="en-IN" sz="1050" b="1" dirty="0" smtClean="0">
                <a:latin typeface="Arial Black" panose="020B0A04020102020204" pitchFamily="34" charset="0"/>
              </a:rPr>
              <a:t>                -&gt; Data Privacy</a:t>
            </a:r>
            <a:endParaRPr lang="en-IN" sz="1050" b="1" dirty="0">
              <a:latin typeface="Arial Black" panose="020B0A04020102020204" pitchFamily="34" charset="0"/>
            </a:endParaRPr>
          </a:p>
          <a:p>
            <a:pPr marL="0" indent="0">
              <a:buNone/>
            </a:pPr>
            <a:r>
              <a:rPr lang="en-IN" sz="1050" b="1" dirty="0" smtClean="0">
                <a:latin typeface="Arial Black" panose="020B0A04020102020204" pitchFamily="34" charset="0"/>
              </a:rPr>
              <a:t>-&gt; Fine Details							       -&gt; Biases and Fairness</a:t>
            </a:r>
            <a:endParaRPr lang="en-IN" sz="1050" b="1" dirty="0" smtClean="0">
              <a:latin typeface="Arial Black" panose="020B0A04020102020204" pitchFamily="34" charset="0"/>
            </a:endParaRPr>
          </a:p>
          <a:p>
            <a:endParaRPr lang="en-IN" sz="1050" b="1" dirty="0">
              <a:latin typeface="Arial Black" panose="020B0A04020102020204" pitchFamily="34" charset="0"/>
            </a:endParaRPr>
          </a:p>
          <a:p>
            <a:pPr marL="0" indent="0">
              <a:buNone/>
            </a:pPr>
            <a:r>
              <a:rPr lang="en-IN" sz="1050" b="1" dirty="0">
                <a:latin typeface="Arial Black" panose="020B0A04020102020204" pitchFamily="34" charset="0"/>
              </a:rPr>
              <a:t>3. Model-Specific </a:t>
            </a:r>
            <a:r>
              <a:rPr lang="en-IN" sz="1050" b="1" dirty="0" smtClean="0">
                <a:latin typeface="Arial Black" panose="020B0A04020102020204" pitchFamily="34" charset="0"/>
              </a:rPr>
              <a:t>Challenges                                                    6. Computational Requirements</a:t>
            </a:r>
            <a:endParaRPr lang="en-IN" sz="1050" b="1" dirty="0">
              <a:latin typeface="Arial Black" panose="020B0A04020102020204" pitchFamily="34" charset="0"/>
            </a:endParaRPr>
          </a:p>
          <a:p>
            <a:pPr marL="0" indent="0">
              <a:buNone/>
            </a:pPr>
            <a:r>
              <a:rPr lang="en-IN" sz="1050" b="1" dirty="0" smtClean="0">
                <a:latin typeface="Arial Black" panose="020B0A04020102020204" pitchFamily="34" charset="0"/>
              </a:rPr>
              <a:t>-&gt; Mode Collapse							       -&gt; Resource Intensity</a:t>
            </a:r>
            <a:endParaRPr lang="en-IN" sz="1050" b="1" dirty="0" smtClean="0">
              <a:latin typeface="Arial Black" panose="020B0A04020102020204" pitchFamily="34" charset="0"/>
            </a:endParaRPr>
          </a:p>
          <a:p>
            <a:pPr marL="0" indent="0">
              <a:buNone/>
            </a:pPr>
            <a:r>
              <a:rPr lang="en-IN" sz="1050" b="1" dirty="0" smtClean="0">
                <a:latin typeface="Arial Black" panose="020B0A04020102020204" pitchFamily="34" charset="0"/>
              </a:rPr>
              <a:t>-&gt; Training Instability					</a:t>
            </a:r>
            <a:r>
              <a:rPr lang="en-IN" sz="1050" b="1" dirty="0">
                <a:latin typeface="Arial Black" panose="020B0A04020102020204" pitchFamily="34" charset="0"/>
              </a:rPr>
              <a:t> </a:t>
            </a:r>
            <a:r>
              <a:rPr lang="en-IN" sz="1050" b="1" dirty="0" smtClean="0">
                <a:latin typeface="Arial Black" panose="020B0A04020102020204" pitchFamily="34" charset="0"/>
              </a:rPr>
              <a:t>                -&gt; Memory Constraints</a:t>
            </a:r>
            <a:endParaRPr lang="en-IN" sz="1050" b="1" dirty="0">
              <a:latin typeface="Arial Black" panose="020B0A04020102020204" pitchFamily="34" charset="0"/>
            </a:endParaRPr>
          </a:p>
          <a:p>
            <a:pPr marL="0" indent="0">
              <a:buNone/>
            </a:pPr>
            <a:r>
              <a:rPr lang="en-IN" sz="1050" b="1" dirty="0" smtClean="0">
                <a:latin typeface="Arial Black" panose="020B0A04020102020204" pitchFamily="34" charset="0"/>
              </a:rPr>
              <a:t>-&gt; </a:t>
            </a:r>
            <a:r>
              <a:rPr lang="en-IN" sz="1050" b="1" dirty="0" err="1" smtClean="0">
                <a:latin typeface="Arial Black" panose="020B0A04020102020204" pitchFamily="34" charset="0"/>
              </a:rPr>
              <a:t>Hyperparameter</a:t>
            </a:r>
            <a:r>
              <a:rPr lang="en-IN" sz="1050" b="1" dirty="0" smtClean="0">
                <a:latin typeface="Arial Black" panose="020B0A04020102020204" pitchFamily="34" charset="0"/>
              </a:rPr>
              <a:t> Tuning</a:t>
            </a:r>
            <a:endParaRPr lang="en-IN" sz="1050" b="1" dirty="0" smtClean="0">
              <a:latin typeface="Arial Black" panose="020B0A04020102020204" pitchFamily="34" charset="0"/>
            </a:endParaRPr>
          </a:p>
          <a:p>
            <a:endParaRPr lang="en-IN" sz="1050" b="1" dirty="0">
              <a:latin typeface="Arial Black" panose="020B0A04020102020204" pitchFamily="34" charset="0"/>
            </a:endParaRPr>
          </a:p>
          <a:p>
            <a:pPr marL="0" indent="0">
              <a:buNone/>
            </a:pPr>
            <a:r>
              <a:rPr lang="en-IN" sz="1050" b="1" dirty="0">
                <a:latin typeface="Arial Black" panose="020B0A04020102020204" pitchFamily="34" charset="0"/>
              </a:rPr>
              <a:t>4. Domain-Specific Concerns</a:t>
            </a:r>
            <a:endParaRPr lang="en-IN" sz="1050" b="1" dirty="0">
              <a:latin typeface="Arial Black" panose="020B0A04020102020204" pitchFamily="34" charset="0"/>
            </a:endParaRPr>
          </a:p>
          <a:p>
            <a:pPr marL="0" indent="0">
              <a:buNone/>
            </a:pPr>
            <a:r>
              <a:rPr lang="en-IN" sz="1050" b="1" dirty="0" smtClean="0">
                <a:latin typeface="Arial Black" panose="020B0A04020102020204" pitchFamily="34" charset="0"/>
              </a:rPr>
              <a:t>-&gt; Clinical </a:t>
            </a:r>
            <a:r>
              <a:rPr lang="en-IN" sz="1050" b="1" dirty="0">
                <a:latin typeface="Arial Black" panose="020B0A04020102020204" pitchFamily="34" charset="0"/>
              </a:rPr>
              <a:t>Relevance</a:t>
            </a:r>
            <a:endParaRPr lang="en-IN" sz="1050" b="1" dirty="0">
              <a:latin typeface="Arial Black" panose="020B0A04020102020204" pitchFamily="34" charset="0"/>
            </a:endParaRPr>
          </a:p>
          <a:p>
            <a:pPr marL="0" indent="0">
              <a:buNone/>
            </a:pPr>
            <a:r>
              <a:rPr lang="en-IN" sz="1050" b="1" dirty="0" smtClean="0">
                <a:latin typeface="Arial Black" panose="020B0A04020102020204" pitchFamily="34" charset="0"/>
              </a:rPr>
              <a:t>-&gt; Interpretability </a:t>
            </a:r>
            <a:r>
              <a:rPr lang="en-IN" sz="1050" b="1" dirty="0">
                <a:latin typeface="Arial Black" panose="020B0A04020102020204" pitchFamily="34" charset="0"/>
              </a:rPr>
              <a:t>and </a:t>
            </a:r>
            <a:r>
              <a:rPr lang="en-IN" sz="1050" b="1" dirty="0" smtClean="0">
                <a:latin typeface="Arial Black" panose="020B0A04020102020204" pitchFamily="34" charset="0"/>
              </a:rPr>
              <a:t>Validation</a:t>
            </a:r>
            <a:endParaRPr lang="en-IN" sz="1050" b="1" dirty="0">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41082"/>
          </a:xfrm>
        </p:spPr>
        <p:txBody>
          <a:bodyPr/>
          <a:lstStyle/>
          <a:p>
            <a:r>
              <a:rPr lang="en-IN" b="1" dirty="0" smtClean="0">
                <a:latin typeface="Arial Black" panose="020B0A04020102020204" pitchFamily="34" charset="0"/>
              </a:rPr>
              <a:t>CONCLUSION</a:t>
            </a:r>
            <a:endParaRPr lang="en-IN" b="1" dirty="0">
              <a:latin typeface="Arial Black" panose="020B0A04020102020204" pitchFamily="34" charset="0"/>
            </a:endParaRPr>
          </a:p>
        </p:txBody>
      </p:sp>
      <p:sp>
        <p:nvSpPr>
          <p:cNvPr id="3" name="Content Placeholder 2"/>
          <p:cNvSpPr>
            <a:spLocks noGrp="1"/>
          </p:cNvSpPr>
          <p:nvPr>
            <p:ph idx="1"/>
          </p:nvPr>
        </p:nvSpPr>
        <p:spPr>
          <a:xfrm>
            <a:off x="552979" y="1290918"/>
            <a:ext cx="9793288" cy="5016749"/>
          </a:xfrm>
        </p:spPr>
        <p:txBody>
          <a:bodyPr>
            <a:normAutofit fontScale="92500" lnSpcReduction="20000"/>
          </a:bodyPr>
          <a:lstStyle/>
          <a:p>
            <a:r>
              <a:rPr lang="en-US" b="1" dirty="0">
                <a:latin typeface="Arial Black" panose="020B0A04020102020204" pitchFamily="34" charset="0"/>
              </a:rPr>
              <a:t>This study was able to establish that DC-GANs could be used to generate realistic images of brain tumors from a small sample. As is evidenced in the results, our model was able to generate images that are very similar to real brain tumor MRI scans by utilizing the enhanced </a:t>
            </a:r>
            <a:r>
              <a:rPr lang="en-US" b="1" dirty="0" err="1">
                <a:latin typeface="Arial Black" panose="020B0A04020102020204" pitchFamily="34" charset="0"/>
              </a:rPr>
              <a:t>upsampling</a:t>
            </a:r>
            <a:r>
              <a:rPr lang="en-US" b="1" dirty="0">
                <a:latin typeface="Arial Black" panose="020B0A04020102020204" pitchFamily="34" charset="0"/>
              </a:rPr>
              <a:t> of the generator and leveraging the discriminative discriminator.</a:t>
            </a:r>
            <a:endParaRPr lang="en-US" b="1" dirty="0">
              <a:latin typeface="Arial Black" panose="020B0A04020102020204" pitchFamily="34" charset="0"/>
            </a:endParaRPr>
          </a:p>
          <a:p>
            <a:r>
              <a:rPr lang="en-US" b="1" dirty="0">
                <a:latin typeface="Arial Black" panose="020B0A04020102020204" pitchFamily="34" charset="0"/>
              </a:rPr>
              <a:t>A SSIM of 0.2427 and a maximum Peak Signal to Noise Ratio (PSNR) of 60.66 show that the created images represent the features of the real brain tumor data while keeping the image quality high and images differing from one another. In addition, during the tuning of </a:t>
            </a:r>
            <a:r>
              <a:rPr lang="en-US" b="1" dirty="0" err="1">
                <a:latin typeface="Arial Black" panose="020B0A04020102020204" pitchFamily="34" charset="0"/>
              </a:rPr>
              <a:t>hyperparameters</a:t>
            </a:r>
            <a:r>
              <a:rPr lang="en-US" b="1" dirty="0">
                <a:latin typeface="Arial Black" panose="020B0A04020102020204" pitchFamily="34" charset="0"/>
              </a:rPr>
              <a:t>, we maintained proper training on both the generator and the discriminator, which were designed to reach a generator loss of 2.4969 with NOISE_DIM=100, BATCH_SIZE=4, and STEPS_PER_EPOCH=1000.</a:t>
            </a:r>
            <a:endParaRPr lang="en-US" b="1" dirty="0">
              <a:latin typeface="Arial Black" panose="020B0A04020102020204" pitchFamily="34" charset="0"/>
            </a:endParaRPr>
          </a:p>
          <a:p>
            <a:r>
              <a:rPr lang="en-US" b="1" dirty="0">
                <a:latin typeface="Arial Black" panose="020B0A04020102020204" pitchFamily="34" charset="0"/>
              </a:rPr>
              <a:t>However, this research provides a basis for future studies on object generation that aim to develop more complex image generation in medical imaging. The major disadvantage is that the average SSIM score is low, and a number of solutions could enhance the general perceptual quality of images.</a:t>
            </a:r>
            <a:endParaRPr lang="en-US" b="1" dirty="0">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51149"/>
          </a:xfrm>
        </p:spPr>
        <p:txBody>
          <a:bodyPr/>
          <a:lstStyle/>
          <a:p>
            <a:r>
              <a:rPr lang="en-IN" b="1" dirty="0" smtClean="0">
                <a:latin typeface="Arial Black" panose="020B0A04020102020204" pitchFamily="34" charset="0"/>
              </a:rPr>
              <a:t>FUTURE WORK</a:t>
            </a:r>
            <a:endParaRPr lang="en-IN" b="1" dirty="0">
              <a:latin typeface="Arial Black" panose="020B0A04020102020204" pitchFamily="34" charset="0"/>
            </a:endParaRPr>
          </a:p>
        </p:txBody>
      </p:sp>
      <p:sp>
        <p:nvSpPr>
          <p:cNvPr id="3" name="Content Placeholder 2"/>
          <p:cNvSpPr>
            <a:spLocks noGrp="1"/>
          </p:cNvSpPr>
          <p:nvPr>
            <p:ph idx="1"/>
          </p:nvPr>
        </p:nvSpPr>
        <p:spPr>
          <a:xfrm>
            <a:off x="1104293" y="1621118"/>
            <a:ext cx="8946541" cy="4195481"/>
          </a:xfrm>
        </p:spPr>
        <p:txBody>
          <a:bodyPr>
            <a:normAutofit fontScale="92500" lnSpcReduction="20000"/>
          </a:bodyPr>
          <a:lstStyle/>
          <a:p>
            <a:r>
              <a:rPr lang="en-US" b="1" dirty="0" smtClean="0">
                <a:latin typeface="Arial Black" panose="020B0A04020102020204" pitchFamily="34" charset="0"/>
              </a:rPr>
              <a:t>Architectural </a:t>
            </a:r>
            <a:r>
              <a:rPr lang="en-US" b="1" dirty="0">
                <a:latin typeface="Arial Black" panose="020B0A04020102020204" pitchFamily="34" charset="0"/>
              </a:rPr>
              <a:t>Improvements:</a:t>
            </a:r>
            <a:endParaRPr lang="en-US" b="1" dirty="0">
              <a:latin typeface="Arial Black" panose="020B0A04020102020204" pitchFamily="34" charset="0"/>
            </a:endParaRPr>
          </a:p>
          <a:p>
            <a:pPr lvl="1"/>
            <a:r>
              <a:rPr lang="en-US" b="1" dirty="0">
                <a:latin typeface="Arial Black" panose="020B0A04020102020204" pitchFamily="34" charset="0"/>
              </a:rPr>
              <a:t>Plan to improve the architectural design of GAN, such as </a:t>
            </a:r>
            <a:r>
              <a:rPr lang="en-US" b="1" dirty="0" err="1">
                <a:latin typeface="Arial Black" panose="020B0A04020102020204" pitchFamily="34" charset="0"/>
              </a:rPr>
              <a:t>StyleGAN</a:t>
            </a:r>
            <a:r>
              <a:rPr lang="en-US" b="1" dirty="0">
                <a:latin typeface="Arial Black" panose="020B0A04020102020204" pitchFamily="34" charset="0"/>
              </a:rPr>
              <a:t> or Progressive GAN, to yield superior results by enhancing the fine details of the generated images.</a:t>
            </a:r>
            <a:endParaRPr lang="en-US" b="1" dirty="0">
              <a:latin typeface="Arial Black" panose="020B0A04020102020204" pitchFamily="34" charset="0"/>
            </a:endParaRPr>
          </a:p>
          <a:p>
            <a:r>
              <a:rPr lang="en-US" b="1" dirty="0">
                <a:latin typeface="Arial Black" panose="020B0A04020102020204" pitchFamily="34" charset="0"/>
              </a:rPr>
              <a:t>Data Augmentation:</a:t>
            </a:r>
            <a:endParaRPr lang="en-US" b="1" dirty="0">
              <a:latin typeface="Arial Black" panose="020B0A04020102020204" pitchFamily="34" charset="0"/>
            </a:endParaRPr>
          </a:p>
          <a:p>
            <a:pPr lvl="1"/>
            <a:r>
              <a:rPr lang="en-US" b="1" dirty="0">
                <a:latin typeface="Arial Black" panose="020B0A04020102020204" pitchFamily="34" charset="0"/>
              </a:rPr>
              <a:t>Update the dataset with variations and severity of brain tumors to enhance the performance of the generalized model.</a:t>
            </a:r>
            <a:endParaRPr lang="en-US" b="1" dirty="0">
              <a:latin typeface="Arial Black" panose="020B0A04020102020204" pitchFamily="34" charset="0"/>
            </a:endParaRPr>
          </a:p>
          <a:p>
            <a:r>
              <a:rPr lang="en-US" b="1" dirty="0">
                <a:latin typeface="Arial Black" panose="020B0A04020102020204" pitchFamily="34" charset="0"/>
              </a:rPr>
              <a:t>Multi-Modal Inputs:</a:t>
            </a:r>
            <a:endParaRPr lang="en-US" b="1" dirty="0">
              <a:latin typeface="Arial Black" panose="020B0A04020102020204" pitchFamily="34" charset="0"/>
            </a:endParaRPr>
          </a:p>
          <a:p>
            <a:pPr lvl="1"/>
            <a:r>
              <a:rPr lang="en-US" b="1" dirty="0">
                <a:latin typeface="Arial Black" panose="020B0A04020102020204" pitchFamily="34" charset="0"/>
              </a:rPr>
              <a:t>Explore using multiple inputs simultaneously (e.g., MRI fused with CT images) to develop a more efficient tool for medical image catenation and enhancement.</a:t>
            </a:r>
            <a:endParaRPr lang="en-US" b="1" dirty="0">
              <a:latin typeface="Arial Black" panose="020B0A04020102020204" pitchFamily="34" charset="0"/>
            </a:endParaRPr>
          </a:p>
          <a:p>
            <a:r>
              <a:rPr lang="en-US" b="1" dirty="0">
                <a:latin typeface="Arial Black" panose="020B0A04020102020204" pitchFamily="34" charset="0"/>
              </a:rPr>
              <a:t>By mitigating these challenges, we anticipate that our work will play a major role in enhancing medical image synthesis for clinical use and diagnosable AI.</a:t>
            </a:r>
            <a:endParaRPr lang="en-US" b="1" dirty="0">
              <a:latin typeface="Arial Black" panose="020B0A04020102020204" pitchFamily="34" charset="0"/>
            </a:endParaRPr>
          </a:p>
          <a:p>
            <a:endParaRPr lang="en-IN" b="1" dirty="0">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957" y="304770"/>
            <a:ext cx="4416083" cy="716206"/>
          </a:xfrm>
        </p:spPr>
        <p:txBody>
          <a:bodyPr/>
          <a:lstStyle/>
          <a:p>
            <a:r>
              <a:rPr lang="en-IN" b="1" dirty="0" smtClean="0">
                <a:latin typeface="Arial Black" panose="020B0A04020102020204" pitchFamily="34" charset="0"/>
              </a:rPr>
              <a:t>REFERENCES</a:t>
            </a:r>
            <a:endParaRPr lang="en-IN" b="1" dirty="0">
              <a:latin typeface="Arial Black" panose="020B0A04020102020204" pitchFamily="34" charset="0"/>
            </a:endParaRPr>
          </a:p>
        </p:txBody>
      </p:sp>
      <p:sp>
        <p:nvSpPr>
          <p:cNvPr id="3" name="Content Placeholder 2"/>
          <p:cNvSpPr>
            <a:spLocks noGrp="1"/>
          </p:cNvSpPr>
          <p:nvPr>
            <p:ph idx="1"/>
          </p:nvPr>
        </p:nvSpPr>
        <p:spPr>
          <a:xfrm>
            <a:off x="374367" y="1101538"/>
            <a:ext cx="11538234" cy="5104527"/>
          </a:xfrm>
        </p:spPr>
        <p:txBody>
          <a:bodyPr>
            <a:noAutofit/>
          </a:bodyPr>
          <a:lstStyle/>
          <a:p>
            <a:r>
              <a:rPr lang="en-IN" sz="1100" dirty="0"/>
              <a:t>•</a:t>
            </a:r>
            <a:r>
              <a:rPr lang="en-IN" sz="1100" dirty="0" smtClean="0"/>
              <a:t>[</a:t>
            </a:r>
            <a:r>
              <a:rPr lang="en-IN" sz="1100" dirty="0"/>
              <a:t>1] I. </a:t>
            </a:r>
            <a:r>
              <a:rPr lang="en-IN" sz="1100" dirty="0" err="1"/>
              <a:t>Goodfellow</a:t>
            </a:r>
            <a:r>
              <a:rPr lang="en-IN" sz="1100" dirty="0"/>
              <a:t> et al., "Generative Adversarial Nets," Advances in Neural Information Processing Systems, 2014. </a:t>
            </a:r>
            <a:endParaRPr lang="en-IN" sz="1100" dirty="0"/>
          </a:p>
          <a:p>
            <a:r>
              <a:rPr lang="en-IN" sz="1100" dirty="0"/>
              <a:t>• [2] A. Radford, L. Metz, and S. </a:t>
            </a:r>
            <a:r>
              <a:rPr lang="en-IN" sz="1100" dirty="0" err="1"/>
              <a:t>Chintala</a:t>
            </a:r>
            <a:r>
              <a:rPr lang="en-IN" sz="1100" dirty="0"/>
              <a:t>, "Unsupervised Representation Learning with Deep Convolutional Generative Adversarial Networks," ICLR, 2016. </a:t>
            </a:r>
            <a:endParaRPr lang="en-IN" sz="1100" dirty="0" smtClean="0"/>
          </a:p>
          <a:p>
            <a:r>
              <a:rPr lang="en-IN" sz="1100" dirty="0" smtClean="0"/>
              <a:t>• </a:t>
            </a:r>
            <a:r>
              <a:rPr lang="en-IN" sz="1100" dirty="0"/>
              <a:t>[3] M. </a:t>
            </a:r>
            <a:r>
              <a:rPr lang="en-IN" sz="1100" dirty="0" err="1"/>
              <a:t>Frid</a:t>
            </a:r>
            <a:r>
              <a:rPr lang="en-IN" sz="1100" dirty="0"/>
              <a:t>-Adar et al., "GAN-based Synthetic Medical Image Augmentation for Improved Liver Lesion Classification," IEEE Transactions on Medical Imaging, 2018</a:t>
            </a:r>
            <a:r>
              <a:rPr lang="en-IN" sz="1100" dirty="0" smtClean="0"/>
              <a:t>.</a:t>
            </a:r>
            <a:endParaRPr lang="en-IN" sz="1100" dirty="0" smtClean="0"/>
          </a:p>
          <a:p>
            <a:r>
              <a:rPr lang="en-IN" sz="1100" dirty="0" smtClean="0"/>
              <a:t>• </a:t>
            </a:r>
            <a:r>
              <a:rPr lang="en-IN" sz="1100" dirty="0"/>
              <a:t>[4] M. </a:t>
            </a:r>
            <a:r>
              <a:rPr lang="en-IN" sz="1100" dirty="0" err="1"/>
              <a:t>Heusel</a:t>
            </a:r>
            <a:r>
              <a:rPr lang="en-IN" sz="1100" dirty="0"/>
              <a:t> et al., "GANs Trained by a Two Time-Scale Update Rule Converge to a Local Nash Equilibrium,” Advances in Neural Information Processing Systems, 2017. </a:t>
            </a:r>
            <a:endParaRPr lang="en-IN" sz="1100" dirty="0" smtClean="0"/>
          </a:p>
          <a:p>
            <a:r>
              <a:rPr lang="en-IN" sz="1100" dirty="0" smtClean="0"/>
              <a:t>• </a:t>
            </a:r>
            <a:r>
              <a:rPr lang="en-IN" sz="1100" dirty="0"/>
              <a:t>[5] M. J. </a:t>
            </a:r>
            <a:r>
              <a:rPr lang="en-IN" sz="1100" dirty="0" err="1"/>
              <a:t>Chuquicusma</a:t>
            </a:r>
            <a:r>
              <a:rPr lang="en-IN" sz="1100" dirty="0"/>
              <a:t> et al., "Generative Adversarial Networks for Data Augmentation in Brain MRI Classification,” IEEE Engineering in Medicine and Biology Society, 2018. </a:t>
            </a:r>
            <a:endParaRPr lang="en-IN" sz="1100" dirty="0" smtClean="0"/>
          </a:p>
          <a:p>
            <a:r>
              <a:rPr lang="en-IN" sz="1100" dirty="0" smtClean="0"/>
              <a:t>• </a:t>
            </a:r>
            <a:r>
              <a:rPr lang="en-IN" sz="1100" dirty="0"/>
              <a:t>[6] X. Han et al., "Synthesizing Brain </a:t>
            </a:r>
            <a:r>
              <a:rPr lang="en-IN" sz="1100" dirty="0" err="1"/>
              <a:t>Tumor</a:t>
            </a:r>
            <a:r>
              <a:rPr lang="en-IN" sz="1100" dirty="0"/>
              <a:t> Images with GANs for Glioma Classification," Medical Image Analysis, 2020. </a:t>
            </a:r>
            <a:endParaRPr lang="en-IN" sz="1100" dirty="0" smtClean="0"/>
          </a:p>
          <a:p>
            <a:r>
              <a:rPr lang="en-IN" sz="1100" dirty="0" smtClean="0"/>
              <a:t>• </a:t>
            </a:r>
            <a:r>
              <a:rPr lang="en-IN" sz="1100" dirty="0"/>
              <a:t>[7] Zhao, H., et al. "Synthesizing Chest X-Rays with Generative Adversarial Networks for Augmentation in Pneumonia Detection Models." IEEE Transactions on Medical Imaging, 2019. </a:t>
            </a:r>
            <a:endParaRPr lang="en-IN" sz="1100" dirty="0" smtClean="0"/>
          </a:p>
          <a:p>
            <a:r>
              <a:rPr lang="en-IN" sz="1100" dirty="0" smtClean="0"/>
              <a:t>• </a:t>
            </a:r>
            <a:r>
              <a:rPr lang="en-IN" sz="1100" dirty="0"/>
              <a:t>[8] Dai, X., et al. "Brain </a:t>
            </a:r>
            <a:r>
              <a:rPr lang="en-IN" sz="1100" dirty="0" err="1"/>
              <a:t>Tumor</a:t>
            </a:r>
            <a:r>
              <a:rPr lang="en-IN" sz="1100" dirty="0"/>
              <a:t> MRI Image Generation using Generative Adversarial Networks for Glioma Classification." Medical Imaging: Image Processing, 2019. </a:t>
            </a:r>
            <a:endParaRPr lang="en-IN" sz="1100" dirty="0" smtClean="0"/>
          </a:p>
          <a:p>
            <a:r>
              <a:rPr lang="en-IN" sz="1100" dirty="0" smtClean="0"/>
              <a:t>• </a:t>
            </a:r>
            <a:r>
              <a:rPr lang="en-IN" sz="1100" dirty="0"/>
              <a:t>[9] Liu, Y., et al. "Conditional GANs for Brain </a:t>
            </a:r>
            <a:r>
              <a:rPr lang="en-IN" sz="1100" dirty="0" err="1"/>
              <a:t>Tumor</a:t>
            </a:r>
            <a:r>
              <a:rPr lang="en-IN" sz="1100" dirty="0"/>
              <a:t> MRI Synthesis." IEEE Engineering in Medicine and Biology Society, 2020. </a:t>
            </a:r>
            <a:endParaRPr lang="en-IN" sz="1100" dirty="0" smtClean="0"/>
          </a:p>
          <a:p>
            <a:r>
              <a:rPr lang="en-IN" sz="1100" dirty="0" smtClean="0"/>
              <a:t>• </a:t>
            </a:r>
            <a:r>
              <a:rPr lang="en-IN" sz="1100" dirty="0"/>
              <a:t>[10] </a:t>
            </a:r>
            <a:r>
              <a:rPr lang="en-IN" sz="1100" dirty="0" err="1"/>
              <a:t>Mirsky</a:t>
            </a:r>
            <a:r>
              <a:rPr lang="en-IN" sz="1100" dirty="0"/>
              <a:t>, Y., et al. "Wasserstein GAN for Stable and Diverse Medical Image Synthesis." Proceedings of the 25th International Conference on Artificial Intelligence in Medicine, 2020. </a:t>
            </a:r>
            <a:endParaRPr lang="en-IN" sz="1100" dirty="0" smtClean="0"/>
          </a:p>
          <a:p>
            <a:r>
              <a:rPr lang="en-IN" sz="1100" dirty="0" smtClean="0"/>
              <a:t>• </a:t>
            </a:r>
            <a:r>
              <a:rPr lang="en-IN" sz="1100" dirty="0"/>
              <a:t>[11] </a:t>
            </a:r>
            <a:r>
              <a:rPr lang="en-IN" sz="1100" dirty="0" err="1"/>
              <a:t>Armanious</a:t>
            </a:r>
            <a:r>
              <a:rPr lang="en-IN" sz="1100" dirty="0"/>
              <a:t>, K., et al. "</a:t>
            </a:r>
            <a:r>
              <a:rPr lang="en-IN" sz="1100" dirty="0" err="1"/>
              <a:t>CycleGAN</a:t>
            </a:r>
            <a:r>
              <a:rPr lang="en-IN" sz="1100" dirty="0"/>
              <a:t> for Cross-Modality Medical Image Synthesis." IEEE Transactions on Medical Imaging, 2021</a:t>
            </a:r>
            <a:r>
              <a:rPr lang="en-IN" sz="1100" dirty="0" smtClean="0"/>
              <a:t>.</a:t>
            </a:r>
            <a:endParaRPr lang="en-IN" sz="1100" dirty="0" smtClean="0"/>
          </a:p>
          <a:p>
            <a:r>
              <a:rPr lang="en-IN" sz="1100" dirty="0" smtClean="0"/>
              <a:t>• </a:t>
            </a:r>
            <a:r>
              <a:rPr lang="en-IN" sz="1100" dirty="0"/>
              <a:t>[12] Zhu, J. Y., et al. "Unpaired Image-to-Image Translation using Cycle-Consistent Adversarial Networks." IEEE Transactions on Medical Imaging, 2018. </a:t>
            </a:r>
            <a:endParaRPr lang="en-IN" sz="1100" dirty="0" smtClean="0"/>
          </a:p>
          <a:p>
            <a:r>
              <a:rPr lang="en-IN" sz="1100" dirty="0" smtClean="0"/>
              <a:t>• </a:t>
            </a:r>
            <a:r>
              <a:rPr lang="en-IN" sz="1100" dirty="0"/>
              <a:t>[13] Zhang, Z., et al. "Deep Convolutional GAN for Brain </a:t>
            </a:r>
            <a:r>
              <a:rPr lang="en-IN" sz="1100" dirty="0" err="1"/>
              <a:t>Tumor</a:t>
            </a:r>
            <a:r>
              <a:rPr lang="en-IN" sz="1100" dirty="0"/>
              <a:t> Image Augmentation." Proceedings of the International Conference on Medical Image Computing and Computer-Assisted Intervention, 2020</a:t>
            </a:r>
            <a:r>
              <a:rPr lang="en-IN" sz="1100" dirty="0" smtClean="0"/>
              <a:t>.</a:t>
            </a:r>
            <a:endParaRPr lang="en-IN" sz="1100" dirty="0" smtClean="0"/>
          </a:p>
          <a:p>
            <a:r>
              <a:rPr lang="en-IN" sz="1100" dirty="0" smtClean="0"/>
              <a:t>• </a:t>
            </a:r>
            <a:r>
              <a:rPr lang="en-IN" sz="1100" dirty="0"/>
              <a:t>[14] </a:t>
            </a:r>
            <a:r>
              <a:rPr lang="en-IN" sz="1100" dirty="0" err="1"/>
              <a:t>Kamnitsas</a:t>
            </a:r>
            <a:r>
              <a:rPr lang="en-IN" sz="1100" dirty="0"/>
              <a:t>, K., et al. "3D Deep Convolutional GAN for Volumetric Brain </a:t>
            </a:r>
            <a:r>
              <a:rPr lang="en-IN" sz="1100" dirty="0" err="1"/>
              <a:t>Tumor</a:t>
            </a:r>
            <a:r>
              <a:rPr lang="en-IN" sz="1100" dirty="0"/>
              <a:t> Image Generation." Medical Image Analysis, 2021. </a:t>
            </a:r>
            <a:endParaRPr lang="en-IN" sz="1100" b="1"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4560889" cy="639482"/>
          </a:xfrm>
        </p:spPr>
        <p:txBody>
          <a:bodyPr/>
          <a:lstStyle/>
          <a:p>
            <a:r>
              <a:rPr lang="en-IN" b="1" dirty="0" smtClean="0">
                <a:latin typeface="Arial Black" panose="020B0A04020102020204" pitchFamily="34" charset="0"/>
              </a:rPr>
              <a:t>REFERENCES</a:t>
            </a:r>
            <a:endParaRPr lang="en-IN" b="1" dirty="0">
              <a:latin typeface="Arial Black" panose="020B0A04020102020204" pitchFamily="34" charset="0"/>
            </a:endParaRPr>
          </a:p>
        </p:txBody>
      </p:sp>
      <p:sp>
        <p:nvSpPr>
          <p:cNvPr id="3" name="Content Placeholder 2"/>
          <p:cNvSpPr>
            <a:spLocks noGrp="1"/>
          </p:cNvSpPr>
          <p:nvPr>
            <p:ph idx="1"/>
          </p:nvPr>
        </p:nvSpPr>
        <p:spPr>
          <a:xfrm>
            <a:off x="569912" y="1434852"/>
            <a:ext cx="10326688" cy="4195481"/>
          </a:xfrm>
        </p:spPr>
        <p:txBody>
          <a:bodyPr>
            <a:noAutofit/>
          </a:bodyPr>
          <a:lstStyle/>
          <a:p>
            <a:r>
              <a:rPr lang="en-IN" sz="1000" dirty="0"/>
              <a:t>• [15] Xu, B., et al. "Evaluating GANs with </a:t>
            </a:r>
            <a:r>
              <a:rPr lang="en-IN" sz="1000" dirty="0" err="1"/>
              <a:t>Fréchet</a:t>
            </a:r>
            <a:r>
              <a:rPr lang="en-IN" sz="1000" dirty="0"/>
              <a:t> Inception Distance: Application in Medical Image Synthesis." Neural Information Processing Systems, 2018. </a:t>
            </a:r>
            <a:endParaRPr lang="en-IN" sz="1000" dirty="0"/>
          </a:p>
          <a:p>
            <a:r>
              <a:rPr lang="en-IN" sz="1000" dirty="0"/>
              <a:t>• [16] Shi, L., et al. "Benchmarking GANs for Brain </a:t>
            </a:r>
            <a:r>
              <a:rPr lang="en-IN" sz="1000" dirty="0" err="1"/>
              <a:t>Tumor</a:t>
            </a:r>
            <a:r>
              <a:rPr lang="en-IN" sz="1000" dirty="0"/>
              <a:t> Image Synthesis using FID Score." Medical Image Computing and Computer Assisted Intervention, 2019. </a:t>
            </a:r>
            <a:endParaRPr lang="en-IN" sz="1000" dirty="0"/>
          </a:p>
          <a:p>
            <a:r>
              <a:rPr lang="en-IN" sz="1000" dirty="0"/>
              <a:t>• [17] Liu, H., et al. "</a:t>
            </a:r>
            <a:r>
              <a:rPr lang="en-IN" sz="1000" dirty="0" err="1"/>
              <a:t>StyleGAN</a:t>
            </a:r>
            <a:r>
              <a:rPr lang="en-IN" sz="1000" dirty="0"/>
              <a:t> for High-Fidelity and Diverse Brain </a:t>
            </a:r>
            <a:r>
              <a:rPr lang="en-IN" sz="1000" dirty="0" err="1"/>
              <a:t>Tumor</a:t>
            </a:r>
            <a:r>
              <a:rPr lang="en-IN" sz="1000" dirty="0"/>
              <a:t> Image Generation." Proceedings of the IEEE International Conference on Medical Imaging, 2020. </a:t>
            </a:r>
            <a:endParaRPr lang="en-IN" sz="1000" dirty="0"/>
          </a:p>
          <a:p>
            <a:r>
              <a:rPr lang="en-IN" sz="1000" dirty="0"/>
              <a:t>• [18] Bowles, C., et al. "Image-to-Image Translation GAN for Brain </a:t>
            </a:r>
            <a:r>
              <a:rPr lang="en-IN" sz="1000" dirty="0" err="1"/>
              <a:t>Tumor</a:t>
            </a:r>
            <a:r>
              <a:rPr lang="en-IN" sz="1000" dirty="0"/>
              <a:t> Dataset Augmentation." IEEE International Conference on Computer Vision, 2019. </a:t>
            </a:r>
            <a:endParaRPr lang="en-IN" sz="1000" dirty="0"/>
          </a:p>
          <a:p>
            <a:r>
              <a:rPr lang="en-IN" sz="1000" dirty="0"/>
              <a:t>• [19] Costa, P., et al. "Mask-Guided GANs for Brain </a:t>
            </a:r>
            <a:r>
              <a:rPr lang="en-IN" sz="1000" dirty="0" err="1"/>
              <a:t>Tumor</a:t>
            </a:r>
            <a:r>
              <a:rPr lang="en-IN" sz="1000" dirty="0"/>
              <a:t> Image Synthesis." Proceedings of the European Conference on Computer Vision, 2020. </a:t>
            </a:r>
            <a:endParaRPr lang="en-IN" sz="1000" dirty="0"/>
          </a:p>
          <a:p>
            <a:r>
              <a:rPr lang="en-IN" sz="1000" dirty="0"/>
              <a:t>• [20] Kumar, R., et al. "Adversarial </a:t>
            </a:r>
            <a:r>
              <a:rPr lang="en-IN" sz="1000" dirty="0" err="1"/>
              <a:t>Autoencoders</a:t>
            </a:r>
            <a:r>
              <a:rPr lang="en-IN" sz="1000" dirty="0"/>
              <a:t> and GANs for Brain MRI Image Synthesis." IEEE Transactions on Neural Networks and Learning Systems, 2021. </a:t>
            </a:r>
            <a:endParaRPr lang="en-IN" sz="1000" dirty="0"/>
          </a:p>
          <a:p>
            <a:r>
              <a:rPr lang="en-IN" sz="1000" dirty="0"/>
              <a:t>• [21] Dou, Q., et al. "PET to MRI Translation with GANs for </a:t>
            </a:r>
            <a:r>
              <a:rPr lang="en-IN" sz="1000" dirty="0" err="1"/>
              <a:t>Tumor</a:t>
            </a:r>
            <a:r>
              <a:rPr lang="en-IN" sz="1000" dirty="0"/>
              <a:t> Detection." Medical Image Analysis, 2020. </a:t>
            </a:r>
            <a:endParaRPr lang="en-IN" sz="1000" dirty="0"/>
          </a:p>
          <a:p>
            <a:r>
              <a:rPr lang="en-IN" sz="1000" dirty="0"/>
              <a:t>• [22] </a:t>
            </a:r>
            <a:r>
              <a:rPr lang="en-IN" sz="1000" dirty="0" err="1"/>
              <a:t>Cai</a:t>
            </a:r>
            <a:r>
              <a:rPr lang="en-IN" sz="1000" dirty="0"/>
              <a:t>, W., et al. "Multi-Modal GAN for Generating Brain </a:t>
            </a:r>
            <a:r>
              <a:rPr lang="en-IN" sz="1000" dirty="0" err="1"/>
              <a:t>Tumor</a:t>
            </a:r>
            <a:r>
              <a:rPr lang="en-IN" sz="1000" dirty="0"/>
              <a:t> Images across CT and MRI Modalities." IEEE Transactions on Medical Imaging, 2021. </a:t>
            </a:r>
            <a:endParaRPr lang="en-IN" sz="1000" dirty="0"/>
          </a:p>
          <a:p>
            <a:r>
              <a:rPr lang="en-IN" sz="1000" dirty="0"/>
              <a:t>• [23] Yang, G., et al. "Cross-Domain GAN for Synthetic Brain Image Generation and Segmentation." Medical Image Analysis, 2019. </a:t>
            </a:r>
            <a:endParaRPr lang="en-IN" sz="1000" dirty="0"/>
          </a:p>
          <a:p>
            <a:r>
              <a:rPr lang="en-IN" sz="1000" dirty="0"/>
              <a:t>• [24] </a:t>
            </a:r>
            <a:r>
              <a:rPr lang="en-IN" sz="1000" dirty="0" err="1"/>
              <a:t>Salimans</a:t>
            </a:r>
            <a:r>
              <a:rPr lang="en-IN" sz="1000" dirty="0"/>
              <a:t>, T., et al. "Improving GAN Training with Feature Matching and Mini-Batch Discrimination." Advances in Neural Information Processing Systems, 2016. </a:t>
            </a:r>
            <a:endParaRPr lang="en-IN" sz="1000" dirty="0"/>
          </a:p>
          <a:p>
            <a:r>
              <a:rPr lang="en-IN" sz="1000" dirty="0"/>
              <a:t>• [25] Perez, L., et al. "Generative Models for Medical Image Augmentation and Translation: A Survey." IEEE Transactions on Medical Imaging, 2021. </a:t>
            </a:r>
            <a:endParaRPr lang="en-IN" sz="1000" dirty="0"/>
          </a:p>
          <a:p>
            <a:r>
              <a:rPr lang="en-IN" sz="1000" dirty="0"/>
              <a:t>• [26] </a:t>
            </a:r>
            <a:r>
              <a:rPr lang="en-IN" sz="1000" dirty="0" err="1"/>
              <a:t>Karras</a:t>
            </a:r>
            <a:r>
              <a:rPr lang="en-IN" sz="1000" dirty="0"/>
              <a:t>, T., et al. "Progressive Growing of GANs for Improved Quality and Stability." International Conference on Learning Representations, 2018. </a:t>
            </a:r>
            <a:endParaRPr lang="en-IN" sz="1000" dirty="0"/>
          </a:p>
          <a:p>
            <a:r>
              <a:rPr lang="en-IN" sz="1000" dirty="0"/>
              <a:t>• [27] Zhao, J., et al. "Task-Specific GAN Evaluation for Medical Image Segmentation." IEEE Transactions on Medical Imaging, 2020. </a:t>
            </a:r>
            <a:endParaRPr lang="en-IN" sz="1000" dirty="0"/>
          </a:p>
          <a:p>
            <a:r>
              <a:rPr lang="en-IN" sz="1000" dirty="0"/>
              <a:t>• [28] </a:t>
            </a:r>
            <a:r>
              <a:rPr lang="en-IN" sz="1000" dirty="0" err="1"/>
              <a:t>Springenberg</a:t>
            </a:r>
            <a:r>
              <a:rPr lang="en-IN" sz="1000" dirty="0"/>
              <a:t>, J. T., et al. "Semi-Supervised GANs for Medical Image Analysis." Proceedings of the IEEE Conference on Computer Vision and Pattern Recognition, 2019. </a:t>
            </a:r>
            <a:endParaRPr lang="en-IN" sz="1000" dirty="0"/>
          </a:p>
          <a:p>
            <a:pPr marL="0" indent="0">
              <a:buNone/>
            </a:pPr>
            <a:endParaRPr lang="en-IN" sz="1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6395712" cy="687925"/>
          </a:xfrm>
        </p:spPr>
        <p:txBody>
          <a:bodyPr/>
          <a:lstStyle/>
          <a:p>
            <a:r>
              <a:rPr lang="en-IN" b="1" dirty="0" smtClean="0">
                <a:latin typeface="Arial Black" panose="020B0A04020102020204" pitchFamily="34" charset="0"/>
              </a:rPr>
              <a:t>INTRODUCTION</a:t>
            </a:r>
            <a:endParaRPr lang="en-IN" b="1" dirty="0">
              <a:latin typeface="Arial Black" panose="020B0A04020102020204" pitchFamily="34" charset="0"/>
            </a:endParaRPr>
          </a:p>
        </p:txBody>
      </p:sp>
      <p:sp>
        <p:nvSpPr>
          <p:cNvPr id="3" name="Content Placeholder 2"/>
          <p:cNvSpPr>
            <a:spLocks noGrp="1"/>
          </p:cNvSpPr>
          <p:nvPr>
            <p:ph idx="1"/>
          </p:nvPr>
        </p:nvSpPr>
        <p:spPr>
          <a:xfrm>
            <a:off x="1103312" y="1640264"/>
            <a:ext cx="10142865" cy="4608135"/>
          </a:xfrm>
        </p:spPr>
        <p:txBody>
          <a:bodyPr>
            <a:normAutofit fontScale="85000" lnSpcReduction="20000"/>
          </a:bodyPr>
          <a:lstStyle/>
          <a:p>
            <a:r>
              <a:rPr lang="en-US" dirty="0">
                <a:latin typeface="Arial Black" panose="020B0A04020102020204" pitchFamily="34" charset="0"/>
              </a:rPr>
              <a:t>Availability of medical data and the development of artificial intelligence have stimulated computer vision and its application in health care. One of the most significant healthcare problems is the proper identification, </a:t>
            </a:r>
            <a:r>
              <a:rPr lang="en-US" dirty="0" smtClean="0">
                <a:latin typeface="Arial Black" panose="020B0A04020102020204" pitchFamily="34" charset="0"/>
              </a:rPr>
              <a:t>categorization</a:t>
            </a:r>
            <a:r>
              <a:rPr lang="en-US" dirty="0">
                <a:latin typeface="Arial Black" panose="020B0A04020102020204" pitchFamily="34" charset="0"/>
              </a:rPr>
              <a:t>, and division of brain tumors from medical imaging such as MRI scans. The task of annotating these images with the help of radiologists is a very tedious process and is associated with inter-observer variability. Thus, the methods of the tumor identification, segmentation, and analysis that are automated and can be easily scaled are critical. DCGANs have found great importance as a generative model in producing high diverse and realistic images with good quality, which are beneficial in enhancing datasets and, by extension, the performance of machine learning models. </a:t>
            </a:r>
            <a:endParaRPr lang="en-US" dirty="0" smtClean="0">
              <a:latin typeface="Arial Black" panose="020B0A04020102020204" pitchFamily="34" charset="0"/>
            </a:endParaRPr>
          </a:p>
          <a:p>
            <a:r>
              <a:rPr lang="en-US" dirty="0" smtClean="0">
                <a:latin typeface="Arial Black" panose="020B0A04020102020204" pitchFamily="34" charset="0"/>
              </a:rPr>
              <a:t>The </a:t>
            </a:r>
            <a:r>
              <a:rPr lang="en-US" dirty="0">
                <a:latin typeface="Arial Black" panose="020B0A04020102020204" pitchFamily="34" charset="0"/>
              </a:rPr>
              <a:t>need for richer and high-fidelity synthetic data in medical imaging applications has arisen because of the problems that come with data acquisition and annotation of large datasets of real medical images. In particular, brain tumor images have the problem of limited datasets available for public use because of privacy and obtaining high-quality annotations. The challenges outlined above shall be solved with this study’s intention of using DCGANs to generate synthetic brain tumor images. Thus, the first approach is aimed at enhancing the quality of the image and the variety of the generated samples for the purpose of expanding training sets for a variety of MIP tasks. </a:t>
            </a:r>
            <a:endParaRPr lang="en-IN" dirty="0">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36495" cy="1400530"/>
          </a:xfrm>
        </p:spPr>
        <p:txBody>
          <a:bodyPr/>
          <a:lstStyle/>
          <a:p>
            <a:r>
              <a:rPr lang="en-IN" b="1" dirty="0" smtClean="0">
                <a:latin typeface="Arial Black" panose="020B0A04020102020204" pitchFamily="34" charset="0"/>
              </a:rPr>
              <a:t>ARCHITECTURE OF THE MODEL</a:t>
            </a:r>
            <a:endParaRPr lang="en-IN" b="1" dirty="0">
              <a:latin typeface="Arial Black" panose="020B0A04020102020204" pitchFamily="34" charset="0"/>
            </a:endParaRPr>
          </a:p>
        </p:txBody>
      </p:sp>
      <p:sp>
        <p:nvSpPr>
          <p:cNvPr id="3" name="Content Placeholder 2"/>
          <p:cNvSpPr>
            <a:spLocks noGrp="1"/>
          </p:cNvSpPr>
          <p:nvPr>
            <p:ph idx="1"/>
          </p:nvPr>
        </p:nvSpPr>
        <p:spPr>
          <a:xfrm>
            <a:off x="646111" y="2102177"/>
            <a:ext cx="10826310" cy="3902697"/>
          </a:xfrm>
        </p:spPr>
        <p:txBody>
          <a:bodyPr>
            <a:normAutofit/>
          </a:bodyPr>
          <a:lstStyle/>
          <a:p>
            <a:r>
              <a:rPr lang="en-IN" b="1" dirty="0" smtClean="0">
                <a:latin typeface="Arial Black" panose="020B0A04020102020204" pitchFamily="34" charset="0"/>
              </a:rPr>
              <a:t>1. THE NOISE INPUT (DATASET SOURCE FROM KAGGLE)</a:t>
            </a:r>
            <a:endParaRPr lang="en-IN" b="1" dirty="0" smtClean="0">
              <a:latin typeface="Arial Black" panose="020B0A04020102020204" pitchFamily="34" charset="0"/>
            </a:endParaRPr>
          </a:p>
          <a:p>
            <a:endParaRPr lang="en-IN" b="1" dirty="0">
              <a:latin typeface="Arial Black" panose="020B0A04020102020204" pitchFamily="34" charset="0"/>
            </a:endParaRPr>
          </a:p>
          <a:p>
            <a:r>
              <a:rPr lang="en-IN" b="1" dirty="0" smtClean="0">
                <a:latin typeface="Arial Black" panose="020B0A04020102020204" pitchFamily="34" charset="0"/>
              </a:rPr>
              <a:t>2. THE GENERATOR PART OF THE MODEL.</a:t>
            </a:r>
            <a:endParaRPr lang="en-IN" b="1" dirty="0" smtClean="0">
              <a:latin typeface="Arial Black" panose="020B0A04020102020204" pitchFamily="34" charset="0"/>
            </a:endParaRPr>
          </a:p>
          <a:p>
            <a:endParaRPr lang="en-IN" b="1" dirty="0">
              <a:latin typeface="Arial Black" panose="020B0A04020102020204" pitchFamily="34" charset="0"/>
            </a:endParaRPr>
          </a:p>
          <a:p>
            <a:r>
              <a:rPr lang="en-IN" b="1" dirty="0" smtClean="0">
                <a:latin typeface="Arial Black" panose="020B0A04020102020204" pitchFamily="34" charset="0"/>
              </a:rPr>
              <a:t>3. THE DISCRIMINATOR PART OF THE MODEL.</a:t>
            </a:r>
            <a:endParaRPr lang="en-IN" b="1" dirty="0" smtClean="0">
              <a:latin typeface="Arial Black" panose="020B0A04020102020204" pitchFamily="34" charset="0"/>
            </a:endParaRPr>
          </a:p>
          <a:p>
            <a:endParaRPr lang="en-IN" b="1" dirty="0">
              <a:latin typeface="Arial Black" panose="020B0A04020102020204" pitchFamily="34" charset="0"/>
            </a:endParaRPr>
          </a:p>
          <a:p>
            <a:r>
              <a:rPr lang="en-IN" b="1" dirty="0" smtClean="0">
                <a:latin typeface="Arial Black" panose="020B0A04020102020204" pitchFamily="34" charset="0"/>
              </a:rPr>
              <a:t>4. THE COMPLETE MODEL COMBINATION INCLUDING THE GENERATOR AND THE DISCRIMINATOR.</a:t>
            </a:r>
            <a:endParaRPr lang="en-IN" b="1" dirty="0">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778" y="368051"/>
            <a:ext cx="10639956" cy="1400530"/>
          </a:xfrm>
        </p:spPr>
        <p:txBody>
          <a:bodyPr/>
          <a:lstStyle/>
          <a:p>
            <a:r>
              <a:rPr lang="en-IN" b="1" dirty="0" smtClean="0">
                <a:latin typeface="Arial Black" panose="020B0A04020102020204" pitchFamily="34" charset="0"/>
              </a:rPr>
              <a:t>COMPLETE DC-GAN MODEL SETUP FOR THE RESPECTIVE TASK</a:t>
            </a:r>
            <a:endParaRPr lang="en-IN" b="1" dirty="0">
              <a:latin typeface="Arial Black" panose="020B0A04020102020204" pitchFamily="34" charset="0"/>
            </a:endParaRPr>
          </a:p>
        </p:txBody>
      </p:sp>
      <p:pic>
        <p:nvPicPr>
          <p:cNvPr id="4" name="Content Placeholder 3"/>
          <p:cNvPicPr>
            <a:picLocks noGrp="1" noChangeAspect="1"/>
          </p:cNvPicPr>
          <p:nvPr>
            <p:ph idx="1"/>
          </p:nvPr>
        </p:nvPicPr>
        <p:blipFill>
          <a:blip r:embed="rId1"/>
          <a:stretch>
            <a:fillRect/>
          </a:stretch>
        </p:blipFill>
        <p:spPr>
          <a:xfrm>
            <a:off x="3454401" y="1946381"/>
            <a:ext cx="4707466" cy="4195762"/>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rial Black" panose="020B0A04020102020204" pitchFamily="34" charset="0"/>
              </a:rPr>
              <a:t>THE COMPLETE DC-GAN ARCHITECTURE USED IN THE WORK.</a:t>
            </a:r>
            <a:endParaRPr lang="en-IN" b="1" dirty="0">
              <a:latin typeface="Arial Black" panose="020B0A04020102020204" pitchFamily="34" charset="0"/>
            </a:endParaRPr>
          </a:p>
        </p:txBody>
      </p:sp>
      <p:pic>
        <p:nvPicPr>
          <p:cNvPr id="4" name="Content Placeholder 3"/>
          <p:cNvPicPr>
            <a:picLocks noGrp="1" noChangeAspect="1"/>
          </p:cNvPicPr>
          <p:nvPr>
            <p:ph idx="1"/>
          </p:nvPr>
        </p:nvPicPr>
        <p:blipFill>
          <a:blip r:embed="rId1"/>
          <a:stretch>
            <a:fillRect/>
          </a:stretch>
        </p:blipFill>
        <p:spPr>
          <a:xfrm>
            <a:off x="4010606" y="2705492"/>
            <a:ext cx="3798550" cy="2713087"/>
          </a:xfrm>
          <a:prstGeom prst="rect">
            <a:avLst/>
          </a:prstGeom>
        </p:spPr>
      </p:pic>
      <p:pic>
        <p:nvPicPr>
          <p:cNvPr id="5" name="Picture 4"/>
          <p:cNvPicPr>
            <a:picLocks noChangeAspect="1"/>
          </p:cNvPicPr>
          <p:nvPr/>
        </p:nvPicPr>
        <p:blipFill>
          <a:blip r:embed="rId2"/>
          <a:stretch>
            <a:fillRect/>
          </a:stretch>
        </p:blipFill>
        <p:spPr>
          <a:xfrm>
            <a:off x="131366" y="2705492"/>
            <a:ext cx="3724197" cy="2713087"/>
          </a:xfrm>
          <a:prstGeom prst="rect">
            <a:avLst/>
          </a:prstGeom>
        </p:spPr>
      </p:pic>
      <p:pic>
        <p:nvPicPr>
          <p:cNvPr id="6" name="Picture 5"/>
          <p:cNvPicPr>
            <a:picLocks noChangeAspect="1"/>
          </p:cNvPicPr>
          <p:nvPr/>
        </p:nvPicPr>
        <p:blipFill>
          <a:blip r:embed="rId3"/>
          <a:stretch>
            <a:fillRect/>
          </a:stretch>
        </p:blipFill>
        <p:spPr>
          <a:xfrm>
            <a:off x="7964199" y="2714000"/>
            <a:ext cx="4092419" cy="2704579"/>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67035"/>
          </a:xfrm>
        </p:spPr>
        <p:txBody>
          <a:bodyPr/>
          <a:lstStyle/>
          <a:p>
            <a:r>
              <a:rPr lang="en-IN" b="1" dirty="0" smtClean="0">
                <a:latin typeface="Arial Black" panose="020B0A04020102020204" pitchFamily="34" charset="0"/>
              </a:rPr>
              <a:t>METHODOLOGY</a:t>
            </a:r>
            <a:endParaRPr lang="en-IN" b="1" dirty="0">
              <a:latin typeface="Arial Black" panose="020B0A04020102020204" pitchFamily="34" charset="0"/>
            </a:endParaRPr>
          </a:p>
        </p:txBody>
      </p:sp>
      <p:sp>
        <p:nvSpPr>
          <p:cNvPr id="3" name="Content Placeholder 2"/>
          <p:cNvSpPr>
            <a:spLocks noGrp="1"/>
          </p:cNvSpPr>
          <p:nvPr>
            <p:ph idx="1"/>
          </p:nvPr>
        </p:nvSpPr>
        <p:spPr>
          <a:xfrm>
            <a:off x="320512" y="1319753"/>
            <a:ext cx="11321592" cy="4928647"/>
          </a:xfrm>
        </p:spPr>
        <p:txBody>
          <a:bodyPr>
            <a:normAutofit lnSpcReduction="10000"/>
          </a:bodyPr>
          <a:lstStyle/>
          <a:p>
            <a:pPr marL="0" indent="0">
              <a:buNone/>
            </a:pPr>
            <a:r>
              <a:rPr lang="en-US" sz="1600" dirty="0">
                <a:latin typeface="Arial Black" panose="020B0A04020102020204" pitchFamily="34" charset="0"/>
              </a:rPr>
              <a:t>MRI brain images were sourced from </a:t>
            </a:r>
            <a:r>
              <a:rPr lang="en-US" sz="1600" dirty="0" err="1">
                <a:latin typeface="Arial Black" panose="020B0A04020102020204" pitchFamily="34" charset="0"/>
              </a:rPr>
              <a:t>Kaggle's</a:t>
            </a:r>
            <a:r>
              <a:rPr lang="en-US" sz="1600" dirty="0">
                <a:latin typeface="Arial Black" panose="020B0A04020102020204" pitchFamily="34" charset="0"/>
              </a:rPr>
              <a:t> Brain Tumor Detection dataset. Images were preprocessed by converting to grayscale and resizing to 128x128 pixels. The </a:t>
            </a:r>
            <a:r>
              <a:rPr lang="en-US" sz="1600" dirty="0" err="1">
                <a:latin typeface="Arial Black" panose="020B0A04020102020204" pitchFamily="34" charset="0"/>
              </a:rPr>
              <a:t>load_images</a:t>
            </a:r>
            <a:r>
              <a:rPr lang="en-US" sz="1600" dirty="0">
                <a:latin typeface="Arial Black" panose="020B0A04020102020204" pitchFamily="34" charset="0"/>
              </a:rPr>
              <a:t>() function handled preprocessing, normalization to [-1,1], and loading images as </a:t>
            </a:r>
            <a:r>
              <a:rPr lang="en-US" sz="1600" dirty="0" err="1">
                <a:latin typeface="Arial Black" panose="020B0A04020102020204" pitchFamily="34" charset="0"/>
              </a:rPr>
              <a:t>NumPy</a:t>
            </a:r>
            <a:r>
              <a:rPr lang="en-US" sz="1600" dirty="0">
                <a:latin typeface="Arial Black" panose="020B0A04020102020204" pitchFamily="34" charset="0"/>
              </a:rPr>
              <a:t> arrays. For training, 20 images were randomly selected, resized to match model input dimensions.</a:t>
            </a:r>
            <a:endParaRPr lang="en-US" sz="1600" dirty="0">
              <a:latin typeface="Arial Black" panose="020B0A04020102020204" pitchFamily="34" charset="0"/>
            </a:endParaRPr>
          </a:p>
          <a:p>
            <a:endParaRPr lang="en-US" sz="500" dirty="0" smtClean="0">
              <a:latin typeface="Arial Black" panose="020B0A04020102020204" pitchFamily="34" charset="0"/>
            </a:endParaRPr>
          </a:p>
          <a:p>
            <a:endParaRPr lang="en-US" sz="100" dirty="0">
              <a:latin typeface="Arial Black" panose="020B0A04020102020204" pitchFamily="34" charset="0"/>
            </a:endParaRPr>
          </a:p>
          <a:p>
            <a:r>
              <a:rPr lang="en-US" sz="1050" dirty="0">
                <a:latin typeface="Arial Black" panose="020B0A04020102020204" pitchFamily="34" charset="0"/>
              </a:rPr>
              <a:t>Model Architecture:</a:t>
            </a:r>
            <a:endParaRPr lang="en-US" sz="1050" dirty="0">
              <a:latin typeface="Arial Black" panose="020B0A04020102020204" pitchFamily="34" charset="0"/>
            </a:endParaRPr>
          </a:p>
          <a:p>
            <a:pPr marL="0" indent="0">
              <a:buNone/>
            </a:pPr>
            <a:r>
              <a:rPr lang="en-US" sz="1050" dirty="0" smtClean="0">
                <a:latin typeface="Arial Black" panose="020B0A04020102020204" pitchFamily="34" charset="0"/>
              </a:rPr>
              <a:t>Generator</a:t>
            </a:r>
            <a:r>
              <a:rPr lang="en-US" sz="1050" dirty="0">
                <a:latin typeface="Arial Black" panose="020B0A04020102020204" pitchFamily="34" charset="0"/>
              </a:rPr>
              <a:t>: Transformed a 100-dimensional latent noise into 128x128 grayscale images using Dense, </a:t>
            </a:r>
            <a:r>
              <a:rPr lang="en-US" sz="1050" dirty="0" err="1">
                <a:latin typeface="Arial Black" panose="020B0A04020102020204" pitchFamily="34" charset="0"/>
              </a:rPr>
              <a:t>LeakyReLU</a:t>
            </a:r>
            <a:r>
              <a:rPr lang="en-US" sz="1050" dirty="0">
                <a:latin typeface="Arial Black" panose="020B0A04020102020204" pitchFamily="34" charset="0"/>
              </a:rPr>
              <a:t>, and Conv2DTranspose layers. Binary cross-entropy loss and the Adam optimizer (β=0.5) were employed.</a:t>
            </a:r>
            <a:endParaRPr lang="en-US" sz="1050" dirty="0">
              <a:latin typeface="Arial Black" panose="020B0A04020102020204" pitchFamily="34" charset="0"/>
            </a:endParaRPr>
          </a:p>
          <a:p>
            <a:pPr marL="0" indent="0">
              <a:buNone/>
            </a:pPr>
            <a:r>
              <a:rPr lang="en-US" sz="1050" dirty="0">
                <a:latin typeface="Arial Black" panose="020B0A04020102020204" pitchFamily="34" charset="0"/>
              </a:rPr>
              <a:t>Discriminator: Classified real vs. fake images using Conv2D layers, </a:t>
            </a:r>
            <a:r>
              <a:rPr lang="en-US" sz="1050" dirty="0" err="1">
                <a:latin typeface="Arial Black" panose="020B0A04020102020204" pitchFamily="34" charset="0"/>
              </a:rPr>
              <a:t>LeakyReLU</a:t>
            </a:r>
            <a:r>
              <a:rPr lang="en-US" sz="1050" dirty="0">
                <a:latin typeface="Arial Black" panose="020B0A04020102020204" pitchFamily="34" charset="0"/>
              </a:rPr>
              <a:t> activations, Flatten, and Dropout layers, outputting binary classification via a sigmoid neuron. It also used binary cross-entropy loss and Adam </a:t>
            </a:r>
            <a:r>
              <a:rPr lang="en-US" sz="1050" dirty="0" smtClean="0">
                <a:latin typeface="Arial Black" panose="020B0A04020102020204" pitchFamily="34" charset="0"/>
              </a:rPr>
              <a:t>optimization.</a:t>
            </a:r>
            <a:endParaRPr lang="en-US" sz="1050" dirty="0" smtClean="0">
              <a:latin typeface="Arial Black" panose="020B0A04020102020204" pitchFamily="34" charset="0"/>
            </a:endParaRPr>
          </a:p>
          <a:p>
            <a:pPr marL="0" indent="0">
              <a:buNone/>
            </a:pPr>
            <a:r>
              <a:rPr lang="en-US" sz="1050" dirty="0" smtClean="0">
                <a:latin typeface="Arial Black" panose="020B0A04020102020204" pitchFamily="34" charset="0"/>
              </a:rPr>
              <a:t>GAN</a:t>
            </a:r>
            <a:r>
              <a:rPr lang="en-US" sz="1050" dirty="0">
                <a:latin typeface="Arial Black" panose="020B0A04020102020204" pitchFamily="34" charset="0"/>
              </a:rPr>
              <a:t>: Combined the generator and discriminator, with the discriminator made non-trainable during GAN training</a:t>
            </a:r>
            <a:r>
              <a:rPr lang="en-US" sz="1050" dirty="0" smtClean="0">
                <a:latin typeface="Arial Black" panose="020B0A04020102020204" pitchFamily="34" charset="0"/>
              </a:rPr>
              <a:t>.</a:t>
            </a:r>
            <a:endParaRPr lang="en-US" sz="1050" dirty="0" smtClean="0">
              <a:latin typeface="Arial Black" panose="020B0A04020102020204" pitchFamily="34" charset="0"/>
            </a:endParaRPr>
          </a:p>
          <a:p>
            <a:pPr marL="0" indent="0">
              <a:buNone/>
            </a:pPr>
            <a:endParaRPr lang="en-US" sz="100" dirty="0">
              <a:latin typeface="Arial Black" panose="020B0A04020102020204" pitchFamily="34" charset="0"/>
            </a:endParaRPr>
          </a:p>
          <a:p>
            <a:r>
              <a:rPr lang="en-US" sz="1050" dirty="0">
                <a:latin typeface="Arial Black" panose="020B0A04020102020204" pitchFamily="34" charset="0"/>
              </a:rPr>
              <a:t>Training </a:t>
            </a:r>
            <a:r>
              <a:rPr lang="en-US" sz="1050" dirty="0" smtClean="0">
                <a:latin typeface="Arial Black" panose="020B0A04020102020204" pitchFamily="34" charset="0"/>
              </a:rPr>
              <a:t>Process: The </a:t>
            </a:r>
            <a:r>
              <a:rPr lang="en-US" sz="1050" dirty="0">
                <a:latin typeface="Arial Black" panose="020B0A04020102020204" pitchFamily="34" charset="0"/>
              </a:rPr>
              <a:t>GAN trained for 10 epochs with 1000 steps per epoch. Each step involved generating fake images from Gaussian noise and using real images from the dataset. The generator aimed to deceive the discriminator, which classified images as real or fake. Training loss for both components was recorded, and generated images were visualized after each epoch.</a:t>
            </a:r>
            <a:endParaRPr lang="en-US" sz="1050" dirty="0">
              <a:latin typeface="Arial Black" panose="020B0A04020102020204" pitchFamily="34" charset="0"/>
            </a:endParaRPr>
          </a:p>
          <a:p>
            <a:endParaRPr lang="en-US" sz="100" dirty="0">
              <a:latin typeface="Arial Black" panose="020B0A04020102020204" pitchFamily="34" charset="0"/>
            </a:endParaRPr>
          </a:p>
          <a:p>
            <a:r>
              <a:rPr lang="en-US" sz="1050" dirty="0" smtClean="0">
                <a:latin typeface="Arial Black" panose="020B0A04020102020204" pitchFamily="34" charset="0"/>
              </a:rPr>
              <a:t>Evaluation: The </a:t>
            </a:r>
            <a:r>
              <a:rPr lang="en-US" sz="1050" dirty="0">
                <a:latin typeface="Arial Black" panose="020B0A04020102020204" pitchFamily="34" charset="0"/>
              </a:rPr>
              <a:t>model was assessed using Structural Similarity Index (SSIM) and Peak Signal-to-Noise Ratio (PSNR). SSIM averaged over batches, and higher PSNR indicated better quality. </a:t>
            </a:r>
            <a:r>
              <a:rPr lang="en-US" sz="1050" dirty="0" err="1">
                <a:latin typeface="Arial Black" panose="020B0A04020102020204" pitchFamily="34" charset="0"/>
              </a:rPr>
              <a:t>Hyperparameters</a:t>
            </a:r>
            <a:r>
              <a:rPr lang="en-US" sz="1050" dirty="0">
                <a:latin typeface="Arial Black" panose="020B0A04020102020204" pitchFamily="34" charset="0"/>
              </a:rPr>
              <a:t> like noise dimension (100), batch size (4), and steps per epoch (1000) were optimized, resulting in a generator loss of 2.4969.</a:t>
            </a:r>
            <a:endParaRPr lang="en-US" sz="1050" dirty="0">
              <a:latin typeface="Arial Black" panose="020B0A04020102020204" pitchFamily="34" charset="0"/>
            </a:endParaRPr>
          </a:p>
          <a:p>
            <a:endParaRPr lang="en-US" sz="100" dirty="0" smtClean="0">
              <a:latin typeface="Arial Black" panose="020B0A04020102020204" pitchFamily="34" charset="0"/>
            </a:endParaRPr>
          </a:p>
          <a:p>
            <a:r>
              <a:rPr lang="en-US" sz="1050" dirty="0" smtClean="0">
                <a:latin typeface="Arial Black" panose="020B0A04020102020204" pitchFamily="34" charset="0"/>
              </a:rPr>
              <a:t>Visualization: Training </a:t>
            </a:r>
            <a:r>
              <a:rPr lang="en-US" sz="1050" dirty="0">
                <a:latin typeface="Arial Black" panose="020B0A04020102020204" pitchFamily="34" charset="0"/>
              </a:rPr>
              <a:t>progression for generator and discriminator losses was plotted. </a:t>
            </a:r>
            <a:r>
              <a:rPr lang="en-US" sz="1050" dirty="0" err="1">
                <a:latin typeface="Arial Black" panose="020B0A04020102020204" pitchFamily="34" charset="0"/>
              </a:rPr>
              <a:t>Seaborn</a:t>
            </a:r>
            <a:r>
              <a:rPr lang="en-US" sz="1050" dirty="0">
                <a:latin typeface="Arial Black" panose="020B0A04020102020204" pitchFamily="34" charset="0"/>
              </a:rPr>
              <a:t> </a:t>
            </a:r>
            <a:r>
              <a:rPr lang="en-US" sz="1050" dirty="0" err="1">
                <a:latin typeface="Arial Black" panose="020B0A04020102020204" pitchFamily="34" charset="0"/>
              </a:rPr>
              <a:t>distplots</a:t>
            </a:r>
            <a:r>
              <a:rPr lang="en-US" sz="1050" dirty="0">
                <a:latin typeface="Arial Black" panose="020B0A04020102020204" pitchFamily="34" charset="0"/>
              </a:rPr>
              <a:t> analyzed variations between real and generated images.</a:t>
            </a:r>
            <a:endParaRPr lang="en-IN" sz="1050" dirty="0">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rial Black" panose="020B0A04020102020204" pitchFamily="34" charset="0"/>
              </a:rPr>
              <a:t>TRAINING PROCESS</a:t>
            </a:r>
            <a:endParaRPr lang="en-IN" b="1" dirty="0">
              <a:latin typeface="Arial Black" panose="020B0A04020102020204" pitchFamily="34" charset="0"/>
            </a:endParaRPr>
          </a:p>
        </p:txBody>
      </p:sp>
      <p:sp>
        <p:nvSpPr>
          <p:cNvPr id="3" name="Content Placeholder 2"/>
          <p:cNvSpPr>
            <a:spLocks noGrp="1"/>
          </p:cNvSpPr>
          <p:nvPr>
            <p:ph idx="1"/>
          </p:nvPr>
        </p:nvSpPr>
        <p:spPr>
          <a:xfrm>
            <a:off x="273579" y="1654985"/>
            <a:ext cx="11520488" cy="2307415"/>
          </a:xfrm>
        </p:spPr>
        <p:txBody>
          <a:bodyPr>
            <a:normAutofit fontScale="85000" lnSpcReduction="10000"/>
          </a:bodyPr>
          <a:lstStyle/>
          <a:p>
            <a:r>
              <a:rPr lang="en-US" b="1" dirty="0">
                <a:latin typeface="Arial Black" panose="020B0A04020102020204" pitchFamily="34" charset="0"/>
              </a:rPr>
              <a:t>The training process for GAN involved training for 10 epochs, but each epoch was made of 1000 iterations or steps. In each step, random noise vectors of Gaussian distribution were utilized to create fake images which were used along with real images from the training dataset. Discriminator learned batches of real and fake images while generator learned how to generate images that latter classifies as real by discriminator. during training the loss values of both the generator and discriminator functions were recorded for analysis. Image generation was also performed after every epochs within the training loop of the Convolutional Neural Network. The </a:t>
            </a:r>
            <a:r>
              <a:rPr lang="en-US" b="1" dirty="0" err="1">
                <a:latin typeface="Arial Black" panose="020B0A04020102020204" pitchFamily="34" charset="0"/>
              </a:rPr>
              <a:t>sample_images</a:t>
            </a:r>
            <a:r>
              <a:rPr lang="en-US" b="1" dirty="0">
                <a:latin typeface="Arial Black" panose="020B0A04020102020204" pitchFamily="34" charset="0"/>
              </a:rPr>
              <a:t>() function was used to generate and show a grid of generated images to let a user track the training progress. </a:t>
            </a:r>
            <a:endParaRPr lang="en-IN" b="1" dirty="0">
              <a:latin typeface="Arial Black" panose="020B0A04020102020204" pitchFamily="34" charset="0"/>
            </a:endParaRPr>
          </a:p>
        </p:txBody>
      </p:sp>
      <p:pic>
        <p:nvPicPr>
          <p:cNvPr id="5" name="Picture 4"/>
          <p:cNvPicPr>
            <a:picLocks noChangeAspect="1"/>
          </p:cNvPicPr>
          <p:nvPr/>
        </p:nvPicPr>
        <p:blipFill>
          <a:blip r:embed="rId1"/>
          <a:stretch>
            <a:fillRect/>
          </a:stretch>
        </p:blipFill>
        <p:spPr>
          <a:xfrm>
            <a:off x="3559944" y="3962400"/>
            <a:ext cx="4627323" cy="205617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9276822" cy="732615"/>
          </a:xfrm>
        </p:spPr>
        <p:txBody>
          <a:bodyPr/>
          <a:lstStyle/>
          <a:p>
            <a:r>
              <a:rPr lang="en-IN" b="1" dirty="0" smtClean="0">
                <a:latin typeface="Arial Black" panose="020B0A04020102020204" pitchFamily="34" charset="0"/>
              </a:rPr>
              <a:t>EVALUATION METRICS</a:t>
            </a:r>
            <a:endParaRPr lang="en-IN" b="1" dirty="0">
              <a:latin typeface="Arial Black" panose="020B0A04020102020204" pitchFamily="34" charset="0"/>
            </a:endParaRPr>
          </a:p>
        </p:txBody>
      </p:sp>
      <p:sp>
        <p:nvSpPr>
          <p:cNvPr id="4" name="Content Placeholder 3"/>
          <p:cNvSpPr>
            <a:spLocks noGrp="1"/>
          </p:cNvSpPr>
          <p:nvPr>
            <p:ph idx="1"/>
          </p:nvPr>
        </p:nvSpPr>
        <p:spPr>
          <a:xfrm>
            <a:off x="646112" y="1328771"/>
            <a:ext cx="8946541" cy="4195481"/>
          </a:xfrm>
        </p:spPr>
        <p:txBody>
          <a:bodyPr>
            <a:normAutofit fontScale="92500" lnSpcReduction="10000"/>
          </a:bodyPr>
          <a:lstStyle/>
          <a:p>
            <a:r>
              <a:rPr lang="en-US" sz="1600" b="1" dirty="0">
                <a:latin typeface="Arial Black" panose="020B0A04020102020204" pitchFamily="34" charset="0"/>
              </a:rPr>
              <a:t>To quantitatively evaluate the quality of the generated images, the following metrics were computed</a:t>
            </a:r>
            <a:r>
              <a:rPr lang="en-US" sz="1600" b="1" dirty="0" smtClean="0">
                <a:latin typeface="Arial Black" panose="020B0A04020102020204" pitchFamily="34" charset="0"/>
              </a:rPr>
              <a:t>:</a:t>
            </a:r>
            <a:endParaRPr lang="en-US" sz="1600" b="1" dirty="0" smtClean="0">
              <a:latin typeface="Arial Black" panose="020B0A04020102020204" pitchFamily="34" charset="0"/>
            </a:endParaRPr>
          </a:p>
          <a:p>
            <a:endParaRPr lang="en-US" sz="1600" b="1" dirty="0">
              <a:latin typeface="Arial Black" panose="020B0A04020102020204" pitchFamily="34" charset="0"/>
            </a:endParaRPr>
          </a:p>
          <a:p>
            <a:r>
              <a:rPr lang="en-US" sz="1600" b="1" dirty="0" smtClean="0">
                <a:latin typeface="Arial Black" panose="020B0A04020102020204" pitchFamily="34" charset="0"/>
              </a:rPr>
              <a:t>Structural </a:t>
            </a:r>
            <a:r>
              <a:rPr lang="en-US" sz="1600" b="1" dirty="0">
                <a:latin typeface="Arial Black" panose="020B0A04020102020204" pitchFamily="34" charset="0"/>
              </a:rPr>
              <a:t>Similarity Index (SSIM): SSIM is a perceptual metric that assesses the similarity between real and </a:t>
            </a:r>
            <a:r>
              <a:rPr lang="en-US" sz="1600" b="1" dirty="0" smtClean="0">
                <a:latin typeface="Arial Black" panose="020B0A04020102020204" pitchFamily="34" charset="0"/>
              </a:rPr>
              <a:t>generated images</a:t>
            </a:r>
            <a:r>
              <a:rPr lang="en-US" sz="1600" b="1" dirty="0">
                <a:latin typeface="Arial Black" panose="020B0A04020102020204" pitchFamily="34" charset="0"/>
              </a:rPr>
              <a:t>. The final SSIM score for the generated images was 0.2427, indicating moderate structural similarity</a:t>
            </a:r>
            <a:r>
              <a:rPr lang="en-US" sz="1600" b="1" dirty="0" smtClean="0">
                <a:latin typeface="Arial Black" panose="020B0A04020102020204" pitchFamily="34" charset="0"/>
              </a:rPr>
              <a:t>.</a:t>
            </a:r>
            <a:endParaRPr lang="en-US" sz="1600" b="1" dirty="0" smtClean="0">
              <a:latin typeface="Arial Black" panose="020B0A04020102020204" pitchFamily="34" charset="0"/>
            </a:endParaRPr>
          </a:p>
          <a:p>
            <a:endParaRPr lang="en-US" sz="1600" b="1" dirty="0">
              <a:latin typeface="Arial Black" panose="020B0A04020102020204" pitchFamily="34" charset="0"/>
            </a:endParaRPr>
          </a:p>
          <a:p>
            <a:r>
              <a:rPr lang="en-US" sz="1600" b="1" dirty="0" smtClean="0">
                <a:latin typeface="Arial Black" panose="020B0A04020102020204" pitchFamily="34" charset="0"/>
              </a:rPr>
              <a:t>Peak </a:t>
            </a:r>
            <a:r>
              <a:rPr lang="en-US" sz="1600" b="1" dirty="0">
                <a:latin typeface="Arial Black" panose="020B0A04020102020204" pitchFamily="34" charset="0"/>
              </a:rPr>
              <a:t>Signal-to-Noise Ratio (PSNR): PSNR measures the quality of the generated images compared to the </a:t>
            </a:r>
            <a:r>
              <a:rPr lang="en-US" sz="1600" b="1" dirty="0" smtClean="0">
                <a:latin typeface="Arial Black" panose="020B0A04020102020204" pitchFamily="34" charset="0"/>
              </a:rPr>
              <a:t>original images</a:t>
            </a:r>
            <a:r>
              <a:rPr lang="en-US" sz="1600" b="1" dirty="0">
                <a:latin typeface="Arial Black" panose="020B0A04020102020204" pitchFamily="34" charset="0"/>
              </a:rPr>
              <a:t>. The PSNR score was found to be 60.66 dB, which is high, reflecting the close resemblance of the </a:t>
            </a:r>
            <a:r>
              <a:rPr lang="en-US" sz="1600" b="1" dirty="0" smtClean="0">
                <a:latin typeface="Arial Black" panose="020B0A04020102020204" pitchFamily="34" charset="0"/>
              </a:rPr>
              <a:t>generated images </a:t>
            </a:r>
            <a:r>
              <a:rPr lang="en-US" sz="1600" b="1" dirty="0">
                <a:latin typeface="Arial Black" panose="020B0A04020102020204" pitchFamily="34" charset="0"/>
              </a:rPr>
              <a:t>to real images</a:t>
            </a:r>
            <a:r>
              <a:rPr lang="en-US" sz="1600" b="1" dirty="0" smtClean="0">
                <a:latin typeface="Arial Black" panose="020B0A04020102020204" pitchFamily="34" charset="0"/>
              </a:rPr>
              <a:t>.</a:t>
            </a:r>
            <a:endParaRPr lang="en-US" sz="1600" b="1" dirty="0" smtClean="0">
              <a:latin typeface="Arial Black" panose="020B0A04020102020204" pitchFamily="34" charset="0"/>
            </a:endParaRPr>
          </a:p>
          <a:p>
            <a:endParaRPr lang="en-US" sz="1600" b="1" dirty="0">
              <a:latin typeface="Arial Black" panose="020B0A04020102020204" pitchFamily="34" charset="0"/>
            </a:endParaRPr>
          </a:p>
          <a:p>
            <a:r>
              <a:rPr lang="en-US" sz="1600" b="1" dirty="0">
                <a:latin typeface="Arial Black" panose="020B0A04020102020204" pitchFamily="34" charset="0"/>
              </a:rPr>
              <a:t>Infidelity Score: An infidelity score of </a:t>
            </a:r>
            <a:r>
              <a:rPr lang="en-US" sz="1600" b="1" dirty="0" smtClean="0">
                <a:latin typeface="Arial Black" panose="020B0A04020102020204" pitchFamily="34" charset="0"/>
              </a:rPr>
              <a:t>0.3842 </a:t>
            </a:r>
            <a:r>
              <a:rPr lang="en-US" sz="1600" b="1" dirty="0">
                <a:latin typeface="Arial Black" panose="020B0A04020102020204" pitchFamily="34" charset="0"/>
              </a:rPr>
              <a:t>was computed, reflecting the model's capacity to generate images with </a:t>
            </a:r>
            <a:r>
              <a:rPr lang="en-US" sz="1600" b="1" dirty="0" smtClean="0">
                <a:latin typeface="Arial Black" panose="020B0A04020102020204" pitchFamily="34" charset="0"/>
              </a:rPr>
              <a:t>a balance </a:t>
            </a:r>
            <a:r>
              <a:rPr lang="en-US" sz="1600" b="1" dirty="0">
                <a:latin typeface="Arial Black" panose="020B0A04020102020204" pitchFamily="34" charset="0"/>
              </a:rPr>
              <a:t>between fidelity to the real data and variability.</a:t>
            </a:r>
            <a:endParaRPr lang="en-IN" sz="1600" b="1" dirty="0">
              <a:latin typeface="Arial Black" panose="020B0A04020102020204" pitchFamily="34" charset="0"/>
            </a:endParaRPr>
          </a:p>
        </p:txBody>
      </p:sp>
      <p:pic>
        <p:nvPicPr>
          <p:cNvPr id="5" name="Picture 4"/>
          <p:cNvPicPr>
            <a:picLocks noChangeAspect="1"/>
          </p:cNvPicPr>
          <p:nvPr/>
        </p:nvPicPr>
        <p:blipFill>
          <a:blip r:embed="rId1"/>
          <a:stretch>
            <a:fillRect/>
          </a:stretch>
        </p:blipFill>
        <p:spPr>
          <a:xfrm>
            <a:off x="2447090" y="5385252"/>
            <a:ext cx="7145563" cy="124763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11" y="181785"/>
            <a:ext cx="9539289" cy="1003549"/>
          </a:xfrm>
        </p:spPr>
        <p:txBody>
          <a:bodyPr/>
          <a:lstStyle/>
          <a:p>
            <a:r>
              <a:rPr lang="en-IN" b="1" dirty="0" smtClean="0">
                <a:latin typeface="Arial Black" panose="020B0A04020102020204" pitchFamily="34" charset="0"/>
              </a:rPr>
              <a:t>RESULTS AND ANALYSIS</a:t>
            </a:r>
            <a:endParaRPr lang="en-IN" b="1" dirty="0">
              <a:latin typeface="Arial Black" panose="020B0A04020102020204" pitchFamily="34" charset="0"/>
            </a:endParaRPr>
          </a:p>
        </p:txBody>
      </p:sp>
      <p:sp>
        <p:nvSpPr>
          <p:cNvPr id="3" name="Content Placeholder 2"/>
          <p:cNvSpPr>
            <a:spLocks noGrp="1"/>
          </p:cNvSpPr>
          <p:nvPr>
            <p:ph idx="1"/>
          </p:nvPr>
        </p:nvSpPr>
        <p:spPr>
          <a:xfrm>
            <a:off x="296333" y="1185334"/>
            <a:ext cx="11413067" cy="4622799"/>
          </a:xfrm>
        </p:spPr>
        <p:txBody>
          <a:bodyPr>
            <a:noAutofit/>
          </a:bodyPr>
          <a:lstStyle/>
          <a:p>
            <a:r>
              <a:rPr lang="en-US" sz="1050" b="1" dirty="0">
                <a:latin typeface="Arial Black" panose="020B0A04020102020204" pitchFamily="34" charset="0"/>
              </a:rPr>
              <a:t>Training Overview:</a:t>
            </a:r>
            <a:endParaRPr lang="en-US" sz="1050" b="1" dirty="0">
              <a:latin typeface="Arial Black" panose="020B0A04020102020204" pitchFamily="34" charset="0"/>
            </a:endParaRPr>
          </a:p>
          <a:p>
            <a:pPr lvl="1"/>
            <a:r>
              <a:rPr lang="en-US" sz="1000" b="1" dirty="0">
                <a:latin typeface="Arial Black" panose="020B0A04020102020204" pitchFamily="34" charset="0"/>
              </a:rPr>
              <a:t>Over 10 epochs, the generator loss decreased from 6.6827 to 3.4853, indicating improved performance in generating realistic images.</a:t>
            </a:r>
            <a:endParaRPr lang="en-US" sz="1000" b="1" dirty="0">
              <a:latin typeface="Arial Black" panose="020B0A04020102020204" pitchFamily="34" charset="0"/>
            </a:endParaRPr>
          </a:p>
          <a:p>
            <a:pPr lvl="1"/>
            <a:r>
              <a:rPr lang="en-US" sz="1000" b="1" dirty="0">
                <a:latin typeface="Arial Black" panose="020B0A04020102020204" pitchFamily="34" charset="0"/>
              </a:rPr>
              <a:t>The discriminator loss slightly increased from 0.0436 to 0.0883, suggesting that the discriminator maintained its effectiveness as the generator improved</a:t>
            </a:r>
            <a:r>
              <a:rPr lang="en-US" sz="1000" b="1" dirty="0" smtClean="0">
                <a:latin typeface="Arial Black" panose="020B0A04020102020204" pitchFamily="34" charset="0"/>
              </a:rPr>
              <a:t>.</a:t>
            </a:r>
            <a:endParaRPr lang="en-US" sz="1000" b="1" dirty="0">
              <a:latin typeface="Arial Black" panose="020B0A04020102020204" pitchFamily="34" charset="0"/>
            </a:endParaRPr>
          </a:p>
          <a:p>
            <a:r>
              <a:rPr lang="en-US" sz="1050" b="1" dirty="0">
                <a:latin typeface="Arial Black" panose="020B0A04020102020204" pitchFamily="34" charset="0"/>
              </a:rPr>
              <a:t>Optimal Configuration:</a:t>
            </a:r>
            <a:endParaRPr lang="en-US" sz="1050" b="1" dirty="0">
              <a:latin typeface="Arial Black" panose="020B0A04020102020204" pitchFamily="34" charset="0"/>
            </a:endParaRPr>
          </a:p>
          <a:p>
            <a:pPr lvl="1"/>
            <a:r>
              <a:rPr lang="en-US" sz="1000" b="1" dirty="0">
                <a:latin typeface="Arial Black" panose="020B0A04020102020204" pitchFamily="34" charset="0"/>
              </a:rPr>
              <a:t>Noise dimensions: 100</a:t>
            </a:r>
            <a:endParaRPr lang="en-US" sz="1000" b="1" dirty="0">
              <a:latin typeface="Arial Black" panose="020B0A04020102020204" pitchFamily="34" charset="0"/>
            </a:endParaRPr>
          </a:p>
          <a:p>
            <a:pPr lvl="1"/>
            <a:r>
              <a:rPr lang="en-US" sz="1000" b="1" dirty="0">
                <a:latin typeface="Arial Black" panose="020B0A04020102020204" pitchFamily="34" charset="0"/>
              </a:rPr>
              <a:t>Batch size: 4</a:t>
            </a:r>
            <a:endParaRPr lang="en-US" sz="1000" b="1" dirty="0">
              <a:latin typeface="Arial Black" panose="020B0A04020102020204" pitchFamily="34" charset="0"/>
            </a:endParaRPr>
          </a:p>
          <a:p>
            <a:pPr lvl="1"/>
            <a:r>
              <a:rPr lang="en-US" sz="1000" b="1" dirty="0">
                <a:latin typeface="Arial Black" panose="020B0A04020102020204" pitchFamily="34" charset="0"/>
              </a:rPr>
              <a:t>Steps per epoch: 1000</a:t>
            </a:r>
            <a:endParaRPr lang="en-US" sz="1000" b="1" dirty="0">
              <a:latin typeface="Arial Black" panose="020B0A04020102020204" pitchFamily="34" charset="0"/>
            </a:endParaRPr>
          </a:p>
          <a:p>
            <a:pPr lvl="1"/>
            <a:r>
              <a:rPr lang="en-US" sz="1000" b="1" dirty="0">
                <a:latin typeface="Arial Black" panose="020B0A04020102020204" pitchFamily="34" charset="0"/>
              </a:rPr>
              <a:t>This configuration achieved a generator loss of 2.4969 by epoch 10</a:t>
            </a:r>
            <a:r>
              <a:rPr lang="en-US" sz="1000" b="1" dirty="0" smtClean="0">
                <a:latin typeface="Arial Black" panose="020B0A04020102020204" pitchFamily="34" charset="0"/>
              </a:rPr>
              <a:t>.</a:t>
            </a:r>
            <a:endParaRPr lang="en-US" sz="1000" b="1" dirty="0">
              <a:latin typeface="Arial Black" panose="020B0A04020102020204" pitchFamily="34" charset="0"/>
            </a:endParaRPr>
          </a:p>
          <a:p>
            <a:r>
              <a:rPr lang="en-US" sz="1050" b="1" dirty="0">
                <a:latin typeface="Arial Black" panose="020B0A04020102020204" pitchFamily="34" charset="0"/>
              </a:rPr>
              <a:t>Visual Quality:</a:t>
            </a:r>
            <a:endParaRPr lang="en-US" sz="1050" b="1" dirty="0">
              <a:latin typeface="Arial Black" panose="020B0A04020102020204" pitchFamily="34" charset="0"/>
            </a:endParaRPr>
          </a:p>
          <a:p>
            <a:pPr lvl="1"/>
            <a:r>
              <a:rPr lang="en-US" sz="1000" b="1" dirty="0">
                <a:latin typeface="Arial Black" panose="020B0A04020102020204" pitchFamily="34" charset="0"/>
              </a:rPr>
              <a:t>Visual inspections showed improved fidelity and realism in the generated images over epochs.</a:t>
            </a:r>
            <a:endParaRPr lang="en-US" sz="1000" b="1" dirty="0">
              <a:latin typeface="Arial Black" panose="020B0A04020102020204" pitchFamily="34" charset="0"/>
            </a:endParaRPr>
          </a:p>
          <a:p>
            <a:pPr lvl="1"/>
            <a:r>
              <a:rPr lang="en-US" sz="1000" b="1" dirty="0">
                <a:latin typeface="Arial Black" panose="020B0A04020102020204" pitchFamily="34" charset="0"/>
              </a:rPr>
              <a:t>Distribution plots revealed high overlap between real and generated images, confirming the model’s ability to produce realistic outputs by epoch 10</a:t>
            </a:r>
            <a:r>
              <a:rPr lang="en-US" sz="1000" b="1" dirty="0" smtClean="0">
                <a:latin typeface="Arial Black" panose="020B0A04020102020204" pitchFamily="34" charset="0"/>
              </a:rPr>
              <a:t>.</a:t>
            </a:r>
            <a:endParaRPr lang="en-US" sz="1000" b="1" dirty="0">
              <a:latin typeface="Arial Black" panose="020B0A04020102020204" pitchFamily="34" charset="0"/>
            </a:endParaRPr>
          </a:p>
          <a:p>
            <a:r>
              <a:rPr lang="en-US" sz="1050" b="1" dirty="0">
                <a:latin typeface="Arial Black" panose="020B0A04020102020204" pitchFamily="34" charset="0"/>
              </a:rPr>
              <a:t>Loss Trends:</a:t>
            </a:r>
            <a:endParaRPr lang="en-US" sz="1050" b="1" dirty="0">
              <a:latin typeface="Arial Black" panose="020B0A04020102020204" pitchFamily="34" charset="0"/>
            </a:endParaRPr>
          </a:p>
          <a:p>
            <a:pPr lvl="1"/>
            <a:r>
              <a:rPr lang="en-US" sz="1000" b="1" dirty="0">
                <a:latin typeface="Arial Black" panose="020B0A04020102020204" pitchFamily="34" charset="0"/>
              </a:rPr>
              <a:t>A balanced training process is indicated by the decreasing generator loss and the slightly increasing discriminator loss.</a:t>
            </a:r>
            <a:endParaRPr lang="en-US" sz="1000" b="1" dirty="0">
              <a:latin typeface="Arial Black" panose="020B0A04020102020204" pitchFamily="34" charset="0"/>
            </a:endParaRPr>
          </a:p>
          <a:p>
            <a:r>
              <a:rPr lang="en-US" sz="1050" b="1" dirty="0">
                <a:latin typeface="Arial Black" panose="020B0A04020102020204" pitchFamily="34" charset="0"/>
              </a:rPr>
              <a:t>Conclusion:</a:t>
            </a:r>
            <a:endParaRPr lang="en-US" sz="1050" b="1" dirty="0">
              <a:latin typeface="Arial Black" panose="020B0A04020102020204" pitchFamily="34" charset="0"/>
            </a:endParaRPr>
          </a:p>
          <a:p>
            <a:pPr lvl="1"/>
            <a:r>
              <a:rPr lang="en-US" sz="1000" b="1" dirty="0">
                <a:latin typeface="Arial Black" panose="020B0A04020102020204" pitchFamily="34" charset="0"/>
              </a:rPr>
              <a:t>The optimal configuration and training approach were effective in producing realistic brain tumor images.</a:t>
            </a:r>
            <a:endParaRPr lang="en-US" sz="1000" b="1" dirty="0">
              <a:latin typeface="Arial Black" panose="020B0A04020102020204" pitchFamily="34" charset="0"/>
            </a:endParaRPr>
          </a:p>
          <a:p>
            <a:pPr lvl="1"/>
            <a:r>
              <a:rPr lang="en-US" sz="1000" b="1" dirty="0">
                <a:latin typeface="Arial Black" panose="020B0A04020102020204" pitchFamily="34" charset="0"/>
              </a:rPr>
              <a:t>The results highlight improvements in image quality, fidelity, and the model’s ability to generate realistic data.</a:t>
            </a:r>
            <a:endParaRPr lang="en-US" sz="1000" b="1" dirty="0">
              <a:latin typeface="Arial Black" panose="020B0A04020102020204" pitchFamily="34" charset="0"/>
            </a:endParaRPr>
          </a:p>
          <a:p>
            <a:pPr marL="0" indent="0">
              <a:buNone/>
            </a:pPr>
            <a:r>
              <a:rPr lang="en-US" sz="1050" b="1" dirty="0">
                <a:latin typeface="Arial Black" panose="020B0A04020102020204" pitchFamily="34" charset="0"/>
              </a:rPr>
              <a:t>This analysis emphasizes that the </a:t>
            </a:r>
            <a:r>
              <a:rPr lang="en-US" sz="1050" b="1" dirty="0" smtClean="0">
                <a:latin typeface="Arial Black" panose="020B0A04020102020204" pitchFamily="34" charset="0"/>
              </a:rPr>
              <a:t>DC-GAN </a:t>
            </a:r>
            <a:r>
              <a:rPr lang="en-US" sz="1050" b="1" dirty="0">
                <a:latin typeface="Arial Black" panose="020B0A04020102020204" pitchFamily="34" charset="0"/>
              </a:rPr>
              <a:t>achieved balance and improved performance, validating the chosen </a:t>
            </a:r>
            <a:r>
              <a:rPr lang="en-US" sz="1050" b="1" dirty="0" err="1">
                <a:latin typeface="Arial Black" panose="020B0A04020102020204" pitchFamily="34" charset="0"/>
              </a:rPr>
              <a:t>hyperparameters</a:t>
            </a:r>
            <a:r>
              <a:rPr lang="en-US" sz="1050" b="1" dirty="0">
                <a:latin typeface="Arial Black" panose="020B0A04020102020204" pitchFamily="34" charset="0"/>
              </a:rPr>
              <a:t> and training strategy.</a:t>
            </a:r>
            <a:endParaRPr lang="en-US" sz="1050" b="1" dirty="0">
              <a:latin typeface="Arial Black" panose="020B0A04020102020204" pitchFamily="34" charset="0"/>
            </a:endParaRPr>
          </a:p>
          <a:p>
            <a:pPr marL="0" indent="0">
              <a:buNone/>
            </a:pPr>
            <a:endParaRPr lang="en-IN" sz="1050" b="1" dirty="0">
              <a:latin typeface="Arial Black" panose="020B0A04020102020204"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14356</Words>
  <Application>WPS Presentation</Application>
  <PresentationFormat>Widescreen</PresentationFormat>
  <Paragraphs>158</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SimSun</vt:lpstr>
      <vt:lpstr>Wingdings</vt:lpstr>
      <vt:lpstr>Wingdings 3</vt:lpstr>
      <vt:lpstr>Arial</vt:lpstr>
      <vt:lpstr>Arial Black</vt:lpstr>
      <vt:lpstr>Century Gothic</vt:lpstr>
      <vt:lpstr>Microsoft YaHei</vt:lpstr>
      <vt:lpstr>Arial Unicode MS</vt:lpstr>
      <vt:lpstr>Calibri</vt:lpstr>
      <vt:lpstr>Ion</vt:lpstr>
      <vt:lpstr>GENERATING HIGH-FIDELITY BRAIN TUMOR IMAGES WITH DEEP CONVOLUTIONAL GANS </vt:lpstr>
      <vt:lpstr>INTRODUCTION</vt:lpstr>
      <vt:lpstr>ARCHITECTURE OF THE MODEL</vt:lpstr>
      <vt:lpstr>COMPLETE DC-GAN MODEL SETUP FOR THE RESPECTIVE TASK</vt:lpstr>
      <vt:lpstr>THE COMPLETE DC-GAN ARCHITECTURE USED IN THE WORK.</vt:lpstr>
      <vt:lpstr>METHODOLOGY</vt:lpstr>
      <vt:lpstr>TRAINING PROCESS</vt:lpstr>
      <vt:lpstr>EVALUATION METRICS</vt:lpstr>
      <vt:lpstr>RESULTS AND ANALYSIS</vt:lpstr>
      <vt:lpstr>RESULTS AND ANALYSIS</vt:lpstr>
      <vt:lpstr>RESULTS AND ANALYSIS</vt:lpstr>
      <vt:lpstr>CHALLENGES AND LIMITATIONS</vt:lpstr>
      <vt:lpstr>CONCLUSION</vt:lpstr>
      <vt:lpstr>FUTURE WORK</vt:lpstr>
      <vt:lpstr>REFERENCES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Generating High-Fidelity Brain Tumor Images With Deep Convolutional GANs</dc:title>
  <dc:creator>admin</dc:creator>
  <cp:lastModifiedBy>Om Subrato Dey</cp:lastModifiedBy>
  <cp:revision>13</cp:revision>
  <dcterms:created xsi:type="dcterms:W3CDTF">2024-11-18T05:08:00Z</dcterms:created>
  <dcterms:modified xsi:type="dcterms:W3CDTF">2025-01-13T08:09:37Z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0C5316B0A3724BBFB4778BE702A6C81D_12</vt:lpwstr>
  </property>
  <property fmtid="{D5CDD505-2E9C-101B-9397-08002B2CF9AE}" pid="3" name="KSOProductBuildVer">
    <vt:lpwstr>2057-12.2.0.18639</vt:lpwstr>
  </property>
</Properties>
</file>