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80" r:id="rId4"/>
    <p:sldId id="259" r:id="rId5"/>
    <p:sldId id="264" r:id="rId6"/>
    <p:sldId id="279" r:id="rId7"/>
    <p:sldId id="278" r:id="rId8"/>
    <p:sldId id="277" r:id="rId9"/>
    <p:sldId id="276" r:id="rId10"/>
    <p:sldId id="266" r:id="rId11"/>
    <p:sldId id="272" r:id="rId12"/>
    <p:sldId id="273" r:id="rId13"/>
    <p:sldId id="274" r:id="rId14"/>
    <p:sldId id="271" r:id="rId15"/>
    <p:sldId id="270" r:id="rId16"/>
    <p:sldId id="269" r:id="rId17"/>
    <p:sldId id="268" r:id="rId18"/>
    <p:sldId id="263" r:id="rId19"/>
    <p:sldId id="281"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B75"/>
    <a:srgbClr val="FF3300"/>
    <a:srgbClr val="4856C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90"/>
  </p:normalViewPr>
  <p:slideViewPr>
    <p:cSldViewPr snapToGrid="0">
      <p:cViewPr varScale="1">
        <p:scale>
          <a:sx n="66" d="100"/>
          <a:sy n="66" d="100"/>
        </p:scale>
        <p:origin x="7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ED922-69F3-4D55-8079-4CEEB5BDC1BD}"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D84B2-DAE5-4DC6-9E21-57C944AD0A6D}" type="slidenum">
              <a:rPr lang="en-US" smtClean="0"/>
              <a:t>‹#›</a:t>
            </a:fld>
            <a:endParaRPr lang="en-US"/>
          </a:p>
        </p:txBody>
      </p:sp>
    </p:spTree>
    <p:extLst>
      <p:ext uri="{BB962C8B-B14F-4D97-AF65-F5344CB8AC3E}">
        <p14:creationId xmlns:p14="http://schemas.microsoft.com/office/powerpoint/2010/main" val="84422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4D84B2-DAE5-4DC6-9E21-57C944AD0A6D}" type="slidenum">
              <a:rPr lang="en-US" smtClean="0"/>
              <a:t>10</a:t>
            </a:fld>
            <a:endParaRPr lang="en-US"/>
          </a:p>
        </p:txBody>
      </p:sp>
    </p:spTree>
    <p:extLst>
      <p:ext uri="{BB962C8B-B14F-4D97-AF65-F5344CB8AC3E}">
        <p14:creationId xmlns:p14="http://schemas.microsoft.com/office/powerpoint/2010/main" val="61787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4D84B2-DAE5-4DC6-9E21-57C944AD0A6D}" type="slidenum">
              <a:rPr lang="en-US" smtClean="0"/>
              <a:t>11</a:t>
            </a:fld>
            <a:endParaRPr lang="en-US"/>
          </a:p>
        </p:txBody>
      </p:sp>
    </p:spTree>
    <p:extLst>
      <p:ext uri="{BB962C8B-B14F-4D97-AF65-F5344CB8AC3E}">
        <p14:creationId xmlns:p14="http://schemas.microsoft.com/office/powerpoint/2010/main" val="53270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4D84B2-DAE5-4DC6-9E21-57C944AD0A6D}" type="slidenum">
              <a:rPr lang="en-US" smtClean="0"/>
              <a:t>12</a:t>
            </a:fld>
            <a:endParaRPr lang="en-US"/>
          </a:p>
        </p:txBody>
      </p:sp>
    </p:spTree>
    <p:extLst>
      <p:ext uri="{BB962C8B-B14F-4D97-AF65-F5344CB8AC3E}">
        <p14:creationId xmlns:p14="http://schemas.microsoft.com/office/powerpoint/2010/main" val="311387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FC3E-A08B-17E8-2A14-8E88C4FD8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58A91BD8-437C-888A-95B0-1C45E9E93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B798574B-01D1-F077-ED04-8BFECF954F42}"/>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1F042901-0515-E60A-7BC5-27BC27CE5A9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DFE478D1-1E18-8E40-606A-BF960479924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40327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8220-0468-6428-B455-39640C380D6B}"/>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D822B75A-B33E-1777-3CF3-524AEA2E2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77A0164-904C-056C-36FB-34D0CBD801CF}"/>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8D9454A7-AFF6-B23C-8689-CE36DBCE133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6959260-EAFF-436C-EAD8-67B5F6A2FAC3}"/>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8719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30379-7466-AE0C-AED9-A6A19E1C5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0FB29F2-8C38-3CAF-1930-C50C95B2A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94BC684-E68F-D11D-16D0-AA0F48E57DB9}"/>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30BA3F17-0311-60EF-6C54-A0F63C0865A6}"/>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72EF43D-A518-DB0A-C981-ECB6C8A97242}"/>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097810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7D99-B8DE-7C10-9BF4-25283C19735A}"/>
              </a:ext>
            </a:extLst>
          </p:cNvPr>
          <p:cNvSpPr>
            <a:spLocks noGrp="1"/>
          </p:cNvSpPr>
          <p:nvPr>
            <p:ph type="title"/>
          </p:nvPr>
        </p:nvSpPr>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19914E6E-26AB-4076-F691-07FD5737A19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E69C1C9A-5996-F692-DB12-0A2637546265}"/>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75A21506-0B8A-FA47-7AA2-2ACD12A2371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187BB655-4F70-A342-67BC-91F08E412B64}"/>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48771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D5FE-8F84-9610-8929-9C1E6F4DFAE0}"/>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19F16C26-F2DF-2F11-E522-3E0606EA1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73E5DE4-3A4D-3634-B02C-4004221E6589}"/>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9BF587F7-CBFD-0FFF-AA00-FA809F144B8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F695F86-6A59-51F5-F673-EF48EFDD86C2}"/>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05653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042D-5A35-BFC8-40D5-A6972FEA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E52D5A0E-B90F-594F-0B1F-FE776B2F8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B5B2B-D5A9-08DF-73D9-5B892C0CDEC2}"/>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6F6078E5-7DC2-BF34-7B93-FBD7524AB99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863C31E-BB62-AA5D-FAB4-5FCF9BEF9E5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61973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8F6D-B29F-3118-E3B3-758A8E8764D3}"/>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A7B53B7B-B3D6-D857-16F9-94E52B28F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46B2509E-9858-7816-2B1E-77347EE97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D303E8B-143D-9A9F-E0E1-D11CFBC736D1}"/>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6" name="Footer Placeholder 5">
            <a:extLst>
              <a:ext uri="{FF2B5EF4-FFF2-40B4-BE49-F238E27FC236}">
                <a16:creationId xmlns:a16="http://schemas.microsoft.com/office/drawing/2014/main" id="{C9A3E4FC-310F-71A7-EF2B-780BAACB15B9}"/>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5A35ADD-32D2-B276-04B3-6DAD515C4C27}"/>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11880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CE78-A445-9D5C-7A13-06C4446807D2}"/>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7B7BC6DA-F440-A56F-D5AB-EA62FE099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A9F1-7DDA-2C15-E81C-6ED8F9567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C6187FB9-EF46-E061-A666-814E27765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CB39C-438E-9993-3ABC-DD997071B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CAEFEBC3-9A9B-A1E3-FEA5-8B90015FA691}"/>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8" name="Footer Placeholder 7">
            <a:extLst>
              <a:ext uri="{FF2B5EF4-FFF2-40B4-BE49-F238E27FC236}">
                <a16:creationId xmlns:a16="http://schemas.microsoft.com/office/drawing/2014/main" id="{565FFAA1-7584-F68F-644C-F72E8FC0E0B1}"/>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09518912-8D16-DC31-0963-CDFCB75EF56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84437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FB60-B701-8A45-C849-8F5CE8A7C69E}"/>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E1C766A5-201C-64D1-56B4-85C2CAC55410}"/>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4" name="Footer Placeholder 3">
            <a:extLst>
              <a:ext uri="{FF2B5EF4-FFF2-40B4-BE49-F238E27FC236}">
                <a16:creationId xmlns:a16="http://schemas.microsoft.com/office/drawing/2014/main" id="{63D5EF5A-F0B6-503B-C9BA-C01493559762}"/>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44ED7BAD-5ECD-5E09-3B32-A444DF4C678F}"/>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72043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67C9E-781F-BBE9-AD6D-96E8C11E8C4E}"/>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3" name="Footer Placeholder 2">
            <a:extLst>
              <a:ext uri="{FF2B5EF4-FFF2-40B4-BE49-F238E27FC236}">
                <a16:creationId xmlns:a16="http://schemas.microsoft.com/office/drawing/2014/main" id="{13E3E9DB-B38D-DC7E-484E-C3EA525BB27D}"/>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2E2D7419-9119-4CEA-5A71-51FCADAB7A10}"/>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37973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22DE-7ED2-2795-C483-A80CCEC1A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C2535526-BF73-2C01-2083-D0FAA7C5A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BDB74AF4-6F6A-B6E3-A7CD-805245C96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70A4B-A1D9-E5C5-E11F-FC9AE0F67551}"/>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6" name="Footer Placeholder 5">
            <a:extLst>
              <a:ext uri="{FF2B5EF4-FFF2-40B4-BE49-F238E27FC236}">
                <a16:creationId xmlns:a16="http://schemas.microsoft.com/office/drawing/2014/main" id="{36F8BCB3-035A-20F0-4108-8A1F7747CEF2}"/>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B7C77BB1-F657-60B6-11C9-FCA2B5DEB4D3}"/>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32958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33A-6C3D-68C8-8EA4-81C849379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0668C81C-4028-90F8-C130-3F5EBFEE3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18AACEAC-1F85-65B6-E45B-599A6889E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7F6F9-0097-0C66-718D-E0C0723CFE49}"/>
              </a:ext>
            </a:extLst>
          </p:cNvPr>
          <p:cNvSpPr>
            <a:spLocks noGrp="1"/>
          </p:cNvSpPr>
          <p:nvPr>
            <p:ph type="dt" sz="half" idx="10"/>
          </p:nvPr>
        </p:nvSpPr>
        <p:spPr/>
        <p:txBody>
          <a:bodyPr/>
          <a:lstStyle/>
          <a:p>
            <a:fld id="{766881FB-8E9A-6840-8B9D-33D3EEA6D58A}" type="datetimeFigureOut">
              <a:rPr lang="en-SA" smtClean="0"/>
              <a:t>11/12/2023</a:t>
            </a:fld>
            <a:endParaRPr lang="en-SA"/>
          </a:p>
        </p:txBody>
      </p:sp>
      <p:sp>
        <p:nvSpPr>
          <p:cNvPr id="6" name="Footer Placeholder 5">
            <a:extLst>
              <a:ext uri="{FF2B5EF4-FFF2-40B4-BE49-F238E27FC236}">
                <a16:creationId xmlns:a16="http://schemas.microsoft.com/office/drawing/2014/main" id="{AFE2CB6A-105F-2FFB-D9ED-91D74F0941C4}"/>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5F2FBFFC-0FBD-3965-9DCB-1F7DF4F43C1A}"/>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47833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95661-0CEC-2DBD-E232-A0C9A04FF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19DE8CC1-95BD-2860-56F9-CFEEED8FE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5B17BD2-1311-F6B0-FC60-3AD6383C0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881FB-8E9A-6840-8B9D-33D3EEA6D58A}" type="datetimeFigureOut">
              <a:rPr lang="en-SA" smtClean="0"/>
              <a:t>11/12/2023</a:t>
            </a:fld>
            <a:endParaRPr lang="en-SA"/>
          </a:p>
        </p:txBody>
      </p:sp>
      <p:sp>
        <p:nvSpPr>
          <p:cNvPr id="5" name="Footer Placeholder 4">
            <a:extLst>
              <a:ext uri="{FF2B5EF4-FFF2-40B4-BE49-F238E27FC236}">
                <a16:creationId xmlns:a16="http://schemas.microsoft.com/office/drawing/2014/main" id="{46CC512E-E1FD-E612-9161-D3064C31D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E4DBF108-5BBE-82D2-163D-8AD8EFCC8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C7D5F-626F-7F41-A99E-DFA8C671D4E3}" type="slidenum">
              <a:rPr lang="en-SA" smtClean="0"/>
              <a:t>‹#›</a:t>
            </a:fld>
            <a:endParaRPr lang="en-SA"/>
          </a:p>
        </p:txBody>
      </p:sp>
    </p:spTree>
    <p:extLst>
      <p:ext uri="{BB962C8B-B14F-4D97-AF65-F5344CB8AC3E}">
        <p14:creationId xmlns:p14="http://schemas.microsoft.com/office/powerpoint/2010/main" val="133708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2024 Updated | Online Quiz Makers | Top 5 Free Options to Energise your  Crowd - AhaSlides">
            <a:extLst>
              <a:ext uri="{FF2B5EF4-FFF2-40B4-BE49-F238E27FC236}">
                <a16:creationId xmlns:a16="http://schemas.microsoft.com/office/drawing/2014/main" id="{1BDE8052-B02F-0D61-A984-EDA153D46787}"/>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9" r="-3" b="-3"/>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2A899F-B99F-60A3-8768-A88EA91A4E65}"/>
              </a:ext>
            </a:extLst>
          </p:cNvPr>
          <p:cNvSpPr>
            <a:spLocks noGrp="1"/>
          </p:cNvSpPr>
          <p:nvPr>
            <p:ph type="ctrTitle"/>
          </p:nvPr>
        </p:nvSpPr>
        <p:spPr>
          <a:xfrm>
            <a:off x="1524000" y="784737"/>
            <a:ext cx="9144000" cy="2900518"/>
          </a:xfrm>
        </p:spPr>
        <p:txBody>
          <a:bodyPr>
            <a:normAutofit/>
          </a:bodyPr>
          <a:lstStyle/>
          <a:p>
            <a:r>
              <a:rPr lang="en-US" dirty="0">
                <a:ln w="22225">
                  <a:solidFill>
                    <a:schemeClr val="tx1"/>
                  </a:solidFill>
                  <a:miter lim="800000"/>
                </a:ln>
                <a:solidFill>
                  <a:srgbClr val="FFFFFF"/>
                </a:solidFill>
                <a:latin typeface="Bahnschrift SemiCondensed" panose="020B0502040204020203" pitchFamily="34" charset="0"/>
              </a:rPr>
              <a:t>Quiz Application</a:t>
            </a:r>
            <a:endParaRPr lang="en-SA" dirty="0">
              <a:ln w="22225">
                <a:solidFill>
                  <a:schemeClr val="tx1"/>
                </a:solidFill>
                <a:miter lim="800000"/>
              </a:ln>
              <a:solidFill>
                <a:srgbClr val="FFFFFF"/>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C981AF0E-5025-17DE-FD71-865E2FA8E905}"/>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Prepared by </a:t>
            </a:r>
            <a:r>
              <a:rPr lang="en-US" dirty="0" err="1">
                <a:solidFill>
                  <a:srgbClr val="FFFFFF"/>
                </a:solidFill>
              </a:rPr>
              <a:t>Hannen</a:t>
            </a:r>
            <a:r>
              <a:rPr lang="en-US" dirty="0">
                <a:solidFill>
                  <a:srgbClr val="FFFFFF"/>
                </a:solidFill>
              </a:rPr>
              <a:t>, Nabeel &amp; Iwin</a:t>
            </a:r>
            <a:endParaRPr lang="en-SA" dirty="0">
              <a:solidFill>
                <a:srgbClr val="FFFFFF"/>
              </a:solidFill>
            </a:endParaRPr>
          </a:p>
        </p:txBody>
      </p:sp>
    </p:spTree>
    <p:custDataLst>
      <p:tags r:id="rId1"/>
    </p:custDataLst>
    <p:extLst>
      <p:ext uri="{BB962C8B-B14F-4D97-AF65-F5344CB8AC3E}">
        <p14:creationId xmlns:p14="http://schemas.microsoft.com/office/powerpoint/2010/main" val="3956079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9F74-2495-A81A-7C21-71632B851A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402085-4155-10CD-BDF7-5FD8350F0DF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5B65061-3994-C240-171B-2546E52D4E4D}"/>
              </a:ext>
            </a:extLst>
          </p:cNvPr>
          <p:cNvPicPr>
            <a:picLocks noChangeAspect="1"/>
          </p:cNvPicPr>
          <p:nvPr/>
        </p:nvPicPr>
        <p:blipFill rotWithShape="1">
          <a:blip r:embed="rId3">
            <a:alphaModFix amt="76000"/>
          </a:blip>
          <a:srcRect l="222" r="222"/>
          <a:stretch/>
        </p:blipFill>
        <p:spPr>
          <a:xfrm>
            <a:off x="-3049" y="0"/>
            <a:ext cx="12253251" cy="6892483"/>
          </a:xfrm>
          <a:prstGeom prst="rect">
            <a:avLst/>
          </a:prstGeom>
        </p:spPr>
      </p:pic>
      <p:pic>
        <p:nvPicPr>
          <p:cNvPr id="6" name="Picture 5">
            <a:extLst>
              <a:ext uri="{FF2B5EF4-FFF2-40B4-BE49-F238E27FC236}">
                <a16:creationId xmlns:a16="http://schemas.microsoft.com/office/drawing/2014/main" id="{164F923F-A94D-9A7C-B6C3-8495376CEB60}"/>
              </a:ext>
            </a:extLst>
          </p:cNvPr>
          <p:cNvPicPr>
            <a:picLocks noChangeAspect="1"/>
          </p:cNvPicPr>
          <p:nvPr/>
        </p:nvPicPr>
        <p:blipFill>
          <a:blip r:embed="rId4"/>
          <a:stretch>
            <a:fillRect/>
          </a:stretch>
        </p:blipFill>
        <p:spPr>
          <a:xfrm>
            <a:off x="2576945" y="0"/>
            <a:ext cx="6968837" cy="6892483"/>
          </a:xfrm>
          <a:prstGeom prst="rect">
            <a:avLst/>
          </a:prstGeom>
        </p:spPr>
      </p:pic>
    </p:spTree>
    <p:extLst>
      <p:ext uri="{BB962C8B-B14F-4D97-AF65-F5344CB8AC3E}">
        <p14:creationId xmlns:p14="http://schemas.microsoft.com/office/powerpoint/2010/main" val="35458312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9F74-2495-A81A-7C21-71632B851A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402085-4155-10CD-BDF7-5FD8350F0DF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5B65061-3994-C240-171B-2546E52D4E4D}"/>
              </a:ext>
            </a:extLst>
          </p:cNvPr>
          <p:cNvPicPr>
            <a:picLocks noChangeAspect="1"/>
          </p:cNvPicPr>
          <p:nvPr/>
        </p:nvPicPr>
        <p:blipFill rotWithShape="1">
          <a:blip r:embed="rId3">
            <a:alphaModFix amt="76000"/>
          </a:blip>
          <a:srcRect l="222" r="222"/>
          <a:stretch/>
        </p:blipFill>
        <p:spPr>
          <a:xfrm>
            <a:off x="-3049" y="0"/>
            <a:ext cx="12253251" cy="6892483"/>
          </a:xfrm>
          <a:prstGeom prst="rect">
            <a:avLst/>
          </a:prstGeom>
        </p:spPr>
      </p:pic>
      <p:pic>
        <p:nvPicPr>
          <p:cNvPr id="7" name="Picture 6">
            <a:extLst>
              <a:ext uri="{FF2B5EF4-FFF2-40B4-BE49-F238E27FC236}">
                <a16:creationId xmlns:a16="http://schemas.microsoft.com/office/drawing/2014/main" id="{9997B94C-C84A-E69E-2796-4787AD6E9926}"/>
              </a:ext>
            </a:extLst>
          </p:cNvPr>
          <p:cNvPicPr>
            <a:picLocks noChangeAspect="1"/>
          </p:cNvPicPr>
          <p:nvPr/>
        </p:nvPicPr>
        <p:blipFill>
          <a:blip r:embed="rId4"/>
          <a:stretch>
            <a:fillRect/>
          </a:stretch>
        </p:blipFill>
        <p:spPr>
          <a:xfrm>
            <a:off x="2590800" y="0"/>
            <a:ext cx="6968836" cy="6892483"/>
          </a:xfrm>
          <a:prstGeom prst="rect">
            <a:avLst/>
          </a:prstGeom>
        </p:spPr>
      </p:pic>
    </p:spTree>
    <p:extLst>
      <p:ext uri="{BB962C8B-B14F-4D97-AF65-F5344CB8AC3E}">
        <p14:creationId xmlns:p14="http://schemas.microsoft.com/office/powerpoint/2010/main" val="20351635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9F74-2495-A81A-7C21-71632B851A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402085-4155-10CD-BDF7-5FD8350F0DF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5B65061-3994-C240-171B-2546E52D4E4D}"/>
              </a:ext>
            </a:extLst>
          </p:cNvPr>
          <p:cNvPicPr>
            <a:picLocks noChangeAspect="1"/>
          </p:cNvPicPr>
          <p:nvPr/>
        </p:nvPicPr>
        <p:blipFill rotWithShape="1">
          <a:blip r:embed="rId3">
            <a:alphaModFix amt="76000"/>
          </a:blip>
          <a:srcRect l="222" r="222"/>
          <a:stretch/>
        </p:blipFill>
        <p:spPr>
          <a:xfrm>
            <a:off x="-3049" y="0"/>
            <a:ext cx="12253251" cy="6892483"/>
          </a:xfrm>
          <a:prstGeom prst="rect">
            <a:avLst/>
          </a:prstGeom>
        </p:spPr>
      </p:pic>
      <p:pic>
        <p:nvPicPr>
          <p:cNvPr id="7" name="Picture 6">
            <a:extLst>
              <a:ext uri="{FF2B5EF4-FFF2-40B4-BE49-F238E27FC236}">
                <a16:creationId xmlns:a16="http://schemas.microsoft.com/office/drawing/2014/main" id="{28392FD4-D5E8-65BE-8D91-EF93A5A82492}"/>
              </a:ext>
            </a:extLst>
          </p:cNvPr>
          <p:cNvPicPr>
            <a:picLocks noChangeAspect="1"/>
          </p:cNvPicPr>
          <p:nvPr/>
        </p:nvPicPr>
        <p:blipFill>
          <a:blip r:embed="rId4"/>
          <a:stretch>
            <a:fillRect/>
          </a:stretch>
        </p:blipFill>
        <p:spPr>
          <a:xfrm>
            <a:off x="2671762" y="2055814"/>
            <a:ext cx="6848475" cy="2454274"/>
          </a:xfrm>
          <a:prstGeom prst="rect">
            <a:avLst/>
          </a:prstGeom>
        </p:spPr>
      </p:pic>
    </p:spTree>
    <p:extLst>
      <p:ext uri="{BB962C8B-B14F-4D97-AF65-F5344CB8AC3E}">
        <p14:creationId xmlns:p14="http://schemas.microsoft.com/office/powerpoint/2010/main" val="2010130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7B976A-3E24-E840-AD9F-A9F221F52F13}"/>
              </a:ext>
            </a:extLst>
          </p:cNvPr>
          <p:cNvPicPr>
            <a:picLocks noChangeAspect="1"/>
          </p:cNvPicPr>
          <p:nvPr/>
        </p:nvPicPr>
        <p:blipFill>
          <a:blip r:embed="rId2"/>
          <a:stretch>
            <a:fillRect/>
          </a:stretch>
        </p:blipFill>
        <p:spPr>
          <a:xfrm>
            <a:off x="6273031" y="2168849"/>
            <a:ext cx="5294716" cy="2726778"/>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EF72544-4370-2AC2-852C-9C82E4B2D5E0}"/>
              </a:ext>
            </a:extLst>
          </p:cNvPr>
          <p:cNvPicPr>
            <a:picLocks noChangeAspect="1"/>
          </p:cNvPicPr>
          <p:nvPr/>
        </p:nvPicPr>
        <p:blipFill>
          <a:blip r:embed="rId3"/>
          <a:stretch>
            <a:fillRect/>
          </a:stretch>
        </p:blipFill>
        <p:spPr>
          <a:xfrm>
            <a:off x="624253" y="1784982"/>
            <a:ext cx="5294715" cy="3494511"/>
          </a:xfrm>
          <a:prstGeom prst="rect">
            <a:avLst/>
          </a:prstGeom>
        </p:spPr>
      </p:pic>
    </p:spTree>
    <p:extLst>
      <p:ext uri="{BB962C8B-B14F-4D97-AF65-F5344CB8AC3E}">
        <p14:creationId xmlns:p14="http://schemas.microsoft.com/office/powerpoint/2010/main" val="21715739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9D55E-2F17-8B74-E843-2B987DDCCF84}"/>
              </a:ext>
            </a:extLst>
          </p:cNvPr>
          <p:cNvSpPr/>
          <p:nvPr/>
        </p:nvSpPr>
        <p:spPr>
          <a:xfrm>
            <a:off x="490203" y="2869407"/>
            <a:ext cx="2672540" cy="3418851"/>
          </a:xfrm>
          <a:prstGeom prst="roundRect">
            <a:avLst/>
          </a:prstGeom>
          <a:solidFill>
            <a:srgbClr val="FF3300">
              <a:alpha val="7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4919D6-14D7-66A0-5FF5-382663156F82}"/>
              </a:ext>
            </a:extLst>
          </p:cNvPr>
          <p:cNvGrpSpPr/>
          <p:nvPr/>
        </p:nvGrpSpPr>
        <p:grpSpPr>
          <a:xfrm>
            <a:off x="647166" y="553303"/>
            <a:ext cx="11071222" cy="5654411"/>
            <a:chOff x="641252" y="582933"/>
            <a:chExt cx="10554287" cy="5196751"/>
          </a:xfrm>
        </p:grpSpPr>
        <p:sp>
          <p:nvSpPr>
            <p:cNvPr id="4" name="TextBox 3">
              <a:extLst>
                <a:ext uri="{FF2B5EF4-FFF2-40B4-BE49-F238E27FC236}">
                  <a16:creationId xmlns:a16="http://schemas.microsoft.com/office/drawing/2014/main" id="{52F36B3B-7481-622A-C0F9-21A37B42211F}"/>
                </a:ext>
              </a:extLst>
            </p:cNvPr>
            <p:cNvSpPr txBox="1"/>
            <p:nvPr/>
          </p:nvSpPr>
          <p:spPr>
            <a:xfrm>
              <a:off x="4797669" y="582933"/>
              <a:ext cx="2489982" cy="933457"/>
            </a:xfrm>
            <a:prstGeom prst="rect">
              <a:avLst/>
            </a:prstGeom>
            <a:noFill/>
          </p:spPr>
          <p:txBody>
            <a:bodyPr wrap="square" rtlCol="0">
              <a:spAutoFit/>
            </a:bodyPr>
            <a:lstStyle/>
            <a:p>
              <a:r>
                <a:rPr lang="en-US" sz="6000" b="1" dirty="0">
                  <a:solidFill>
                    <a:schemeClr val="bg1"/>
                  </a:solidFill>
                </a:rPr>
                <a:t>SCOPE</a:t>
              </a:r>
            </a:p>
          </p:txBody>
        </p:sp>
        <p:grpSp>
          <p:nvGrpSpPr>
            <p:cNvPr id="5" name="Group 4">
              <a:extLst>
                <a:ext uri="{FF2B5EF4-FFF2-40B4-BE49-F238E27FC236}">
                  <a16:creationId xmlns:a16="http://schemas.microsoft.com/office/drawing/2014/main" id="{F566BC1A-269C-983D-2886-80D2243E7270}"/>
                </a:ext>
              </a:extLst>
            </p:cNvPr>
            <p:cNvGrpSpPr/>
            <p:nvPr/>
          </p:nvGrpSpPr>
          <p:grpSpPr>
            <a:xfrm>
              <a:off x="641252" y="2721114"/>
              <a:ext cx="2369234" cy="2822905"/>
              <a:chOff x="641252" y="2721114"/>
              <a:chExt cx="2369234" cy="2822905"/>
            </a:xfrm>
          </p:grpSpPr>
          <p:sp>
            <p:nvSpPr>
              <p:cNvPr id="15" name="TextBox 14">
                <a:extLst>
                  <a:ext uri="{FF2B5EF4-FFF2-40B4-BE49-F238E27FC236}">
                    <a16:creationId xmlns:a16="http://schemas.microsoft.com/office/drawing/2014/main" id="{D74AF44C-062D-34DD-0F7C-863F21504CF4}"/>
                  </a:ext>
                </a:extLst>
              </p:cNvPr>
              <p:cNvSpPr txBox="1"/>
              <p:nvPr/>
            </p:nvSpPr>
            <p:spPr>
              <a:xfrm>
                <a:off x="766689" y="2721114"/>
                <a:ext cx="998806" cy="650591"/>
              </a:xfrm>
              <a:prstGeom prst="rect">
                <a:avLst/>
              </a:prstGeom>
              <a:noFill/>
            </p:spPr>
            <p:txBody>
              <a:bodyPr wrap="square" rtlCol="0">
                <a:spAutoFit/>
              </a:bodyPr>
              <a:lstStyle/>
              <a:p>
                <a:r>
                  <a:rPr lang="en-US" sz="4000" b="1" dirty="0"/>
                  <a:t>01</a:t>
                </a:r>
              </a:p>
            </p:txBody>
          </p:sp>
          <p:sp>
            <p:nvSpPr>
              <p:cNvPr id="16" name="TextBox 15">
                <a:extLst>
                  <a:ext uri="{FF2B5EF4-FFF2-40B4-BE49-F238E27FC236}">
                    <a16:creationId xmlns:a16="http://schemas.microsoft.com/office/drawing/2014/main" id="{A3F25019-D96B-5FFD-A6DA-4FC19699A411}"/>
                  </a:ext>
                </a:extLst>
              </p:cNvPr>
              <p:cNvSpPr txBox="1"/>
              <p:nvPr/>
            </p:nvSpPr>
            <p:spPr>
              <a:xfrm>
                <a:off x="641252" y="3648819"/>
                <a:ext cx="2369234" cy="1895200"/>
              </a:xfrm>
              <a:prstGeom prst="rect">
                <a:avLst/>
              </a:prstGeom>
              <a:noFill/>
            </p:spPr>
            <p:txBody>
              <a:bodyPr wrap="square" rtlCol="0">
                <a:spAutoFit/>
              </a:bodyPr>
              <a:lstStyle/>
              <a:p>
                <a:r>
                  <a:rPr lang="en-US" sz="1600" dirty="0"/>
                  <a:t>Implement user authentication and profiles to enable multiple users to track their quiz progress independently. This could include features like user registration, login, and personalized dashboards.</a:t>
                </a:r>
              </a:p>
            </p:txBody>
          </p:sp>
        </p:grpSp>
        <p:sp>
          <p:nvSpPr>
            <p:cNvPr id="14" name="TextBox 13">
              <a:extLst>
                <a:ext uri="{FF2B5EF4-FFF2-40B4-BE49-F238E27FC236}">
                  <a16:creationId xmlns:a16="http://schemas.microsoft.com/office/drawing/2014/main" id="{C37E7FDE-A088-1D89-C3E6-6BE83BD56C42}"/>
                </a:ext>
              </a:extLst>
            </p:cNvPr>
            <p:cNvSpPr txBox="1"/>
            <p:nvPr/>
          </p:nvSpPr>
          <p:spPr>
            <a:xfrm>
              <a:off x="3321991" y="3648820"/>
              <a:ext cx="2547754" cy="311152"/>
            </a:xfrm>
            <a:prstGeom prst="rect">
              <a:avLst/>
            </a:prstGeom>
            <a:noFill/>
          </p:spPr>
          <p:txBody>
            <a:bodyPr wrap="square" rtlCol="0">
              <a:spAutoFit/>
            </a:bodyPr>
            <a:lstStyle/>
            <a:p>
              <a:endParaRPr lang="en-US" sz="1600" dirty="0">
                <a:solidFill>
                  <a:schemeClr val="bg1"/>
                </a:solidFill>
              </a:endParaRPr>
            </a:p>
          </p:txBody>
        </p:sp>
        <p:grpSp>
          <p:nvGrpSpPr>
            <p:cNvPr id="7" name="Group 6">
              <a:extLst>
                <a:ext uri="{FF2B5EF4-FFF2-40B4-BE49-F238E27FC236}">
                  <a16:creationId xmlns:a16="http://schemas.microsoft.com/office/drawing/2014/main" id="{5F5B3135-BBBB-8A35-82E6-F8BA0ED2D381}"/>
                </a:ext>
              </a:extLst>
            </p:cNvPr>
            <p:cNvGrpSpPr/>
            <p:nvPr/>
          </p:nvGrpSpPr>
          <p:grpSpPr>
            <a:xfrm>
              <a:off x="6035333" y="2721114"/>
              <a:ext cx="2504636" cy="3058570"/>
              <a:chOff x="513177" y="2721114"/>
              <a:chExt cx="2504636" cy="3058570"/>
            </a:xfrm>
          </p:grpSpPr>
          <p:sp>
            <p:nvSpPr>
              <p:cNvPr id="11" name="TextBox 10">
                <a:extLst>
                  <a:ext uri="{FF2B5EF4-FFF2-40B4-BE49-F238E27FC236}">
                    <a16:creationId xmlns:a16="http://schemas.microsoft.com/office/drawing/2014/main" id="{3E9D7F91-C9ED-B3CD-6831-A7C4F2680CFB}"/>
                  </a:ext>
                </a:extLst>
              </p:cNvPr>
              <p:cNvSpPr txBox="1"/>
              <p:nvPr/>
            </p:nvSpPr>
            <p:spPr>
              <a:xfrm>
                <a:off x="766689" y="2721114"/>
                <a:ext cx="998806" cy="650591"/>
              </a:xfrm>
              <a:prstGeom prst="rect">
                <a:avLst/>
              </a:prstGeom>
              <a:noFill/>
            </p:spPr>
            <p:txBody>
              <a:bodyPr wrap="square" rtlCol="0">
                <a:spAutoFit/>
              </a:bodyPr>
              <a:lstStyle/>
              <a:p>
                <a:r>
                  <a:rPr lang="en-US" sz="4000" b="1" dirty="0"/>
                  <a:t>03</a:t>
                </a:r>
              </a:p>
            </p:txBody>
          </p:sp>
          <p:sp>
            <p:nvSpPr>
              <p:cNvPr id="12" name="TextBox 11">
                <a:extLst>
                  <a:ext uri="{FF2B5EF4-FFF2-40B4-BE49-F238E27FC236}">
                    <a16:creationId xmlns:a16="http://schemas.microsoft.com/office/drawing/2014/main" id="{E5CF4D98-039B-4EDB-4EEC-32B04C20E0FE}"/>
                  </a:ext>
                </a:extLst>
              </p:cNvPr>
              <p:cNvSpPr txBox="1"/>
              <p:nvPr/>
            </p:nvSpPr>
            <p:spPr>
              <a:xfrm>
                <a:off x="513177" y="3658192"/>
                <a:ext cx="2504636" cy="2121492"/>
              </a:xfrm>
              <a:prstGeom prst="rect">
                <a:avLst/>
              </a:prstGeom>
              <a:noFill/>
            </p:spPr>
            <p:txBody>
              <a:bodyPr wrap="square" rtlCol="0">
                <a:spAutoFit/>
              </a:bodyPr>
              <a:lstStyle/>
              <a:p>
                <a:r>
                  <a:rPr lang="en-US" sz="1600" dirty="0"/>
                  <a:t>Implement adaptive learning algorithms that analyze user performance and dynamically adjust the difficulty of questions to match the user's proficiency level. This can enhance the educational effectiveness of the application.</a:t>
                </a:r>
              </a:p>
            </p:txBody>
          </p:sp>
        </p:grpSp>
        <p:grpSp>
          <p:nvGrpSpPr>
            <p:cNvPr id="8" name="Group 7">
              <a:extLst>
                <a:ext uri="{FF2B5EF4-FFF2-40B4-BE49-F238E27FC236}">
                  <a16:creationId xmlns:a16="http://schemas.microsoft.com/office/drawing/2014/main" id="{B9B986C9-716C-F11B-9729-64511AB62E8C}"/>
                </a:ext>
              </a:extLst>
            </p:cNvPr>
            <p:cNvGrpSpPr/>
            <p:nvPr/>
          </p:nvGrpSpPr>
          <p:grpSpPr>
            <a:xfrm>
              <a:off x="8826305" y="2711575"/>
              <a:ext cx="2369234" cy="3049197"/>
              <a:chOff x="641252" y="2721114"/>
              <a:chExt cx="2369234" cy="3049197"/>
            </a:xfrm>
          </p:grpSpPr>
          <p:sp>
            <p:nvSpPr>
              <p:cNvPr id="9" name="TextBox 8">
                <a:extLst>
                  <a:ext uri="{FF2B5EF4-FFF2-40B4-BE49-F238E27FC236}">
                    <a16:creationId xmlns:a16="http://schemas.microsoft.com/office/drawing/2014/main" id="{90D5010F-1B46-6A10-D92C-DBB20E57DFF1}"/>
                  </a:ext>
                </a:extLst>
              </p:cNvPr>
              <p:cNvSpPr txBox="1"/>
              <p:nvPr/>
            </p:nvSpPr>
            <p:spPr>
              <a:xfrm>
                <a:off x="766689" y="2721114"/>
                <a:ext cx="998806" cy="650591"/>
              </a:xfrm>
              <a:prstGeom prst="rect">
                <a:avLst/>
              </a:prstGeom>
              <a:noFill/>
            </p:spPr>
            <p:txBody>
              <a:bodyPr wrap="square" rtlCol="0">
                <a:spAutoFit/>
              </a:bodyPr>
              <a:lstStyle/>
              <a:p>
                <a:r>
                  <a:rPr lang="en-US" sz="4000" b="1" dirty="0">
                    <a:solidFill>
                      <a:sysClr val="windowText" lastClr="000000"/>
                    </a:solidFill>
                  </a:rPr>
                  <a:t>04</a:t>
                </a:r>
              </a:p>
            </p:txBody>
          </p:sp>
          <p:sp>
            <p:nvSpPr>
              <p:cNvPr id="10" name="TextBox 9">
                <a:extLst>
                  <a:ext uri="{FF2B5EF4-FFF2-40B4-BE49-F238E27FC236}">
                    <a16:creationId xmlns:a16="http://schemas.microsoft.com/office/drawing/2014/main" id="{6952BC73-B1C4-4634-1756-A1E0082235FC}"/>
                  </a:ext>
                </a:extLst>
              </p:cNvPr>
              <p:cNvSpPr txBox="1"/>
              <p:nvPr/>
            </p:nvSpPr>
            <p:spPr>
              <a:xfrm>
                <a:off x="641252" y="3648819"/>
                <a:ext cx="2369234" cy="2121492"/>
              </a:xfrm>
              <a:prstGeom prst="rect">
                <a:avLst/>
              </a:prstGeom>
              <a:noFill/>
            </p:spPr>
            <p:txBody>
              <a:bodyPr wrap="square" rtlCol="0">
                <a:spAutoFit/>
              </a:bodyPr>
              <a:lstStyle/>
              <a:p>
                <a:r>
                  <a:rPr lang="en-US" sz="1600" dirty="0">
                    <a:solidFill>
                      <a:sysClr val="windowText" lastClr="000000"/>
                    </a:solidFill>
                  </a:rPr>
                  <a:t>Extend the reach of your quiz application by developing a mobile version. This can be achieved through responsive design or by creating a dedicated mobile application for iOS and Android platforms.</a:t>
                </a:r>
              </a:p>
            </p:txBody>
          </p:sp>
        </p:grpSp>
      </p:grpSp>
    </p:spTree>
    <p:extLst>
      <p:ext uri="{BB962C8B-B14F-4D97-AF65-F5344CB8AC3E}">
        <p14:creationId xmlns:p14="http://schemas.microsoft.com/office/powerpoint/2010/main" val="1779414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F49E72-B51D-13B5-9254-E970D942A720}"/>
              </a:ext>
            </a:extLst>
          </p:cNvPr>
          <p:cNvSpPr/>
          <p:nvPr/>
        </p:nvSpPr>
        <p:spPr>
          <a:xfrm>
            <a:off x="3346856" y="2865316"/>
            <a:ext cx="2672540" cy="341885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4575B9F-5516-051F-865E-EDD14E36A117}"/>
              </a:ext>
            </a:extLst>
          </p:cNvPr>
          <p:cNvGrpSpPr/>
          <p:nvPr/>
        </p:nvGrpSpPr>
        <p:grpSpPr>
          <a:xfrm>
            <a:off x="647166" y="573833"/>
            <a:ext cx="11071222" cy="5826967"/>
            <a:chOff x="641252" y="601802"/>
            <a:chExt cx="10554287" cy="5355341"/>
          </a:xfrm>
        </p:grpSpPr>
        <p:sp>
          <p:nvSpPr>
            <p:cNvPr id="4" name="TextBox 3">
              <a:extLst>
                <a:ext uri="{FF2B5EF4-FFF2-40B4-BE49-F238E27FC236}">
                  <a16:creationId xmlns:a16="http://schemas.microsoft.com/office/drawing/2014/main" id="{EFAE4F43-9B35-412B-63DE-77FA205D0807}"/>
                </a:ext>
              </a:extLst>
            </p:cNvPr>
            <p:cNvSpPr txBox="1"/>
            <p:nvPr/>
          </p:nvSpPr>
          <p:spPr>
            <a:xfrm>
              <a:off x="4790342" y="601802"/>
              <a:ext cx="2489982" cy="1015663"/>
            </a:xfrm>
            <a:prstGeom prst="rect">
              <a:avLst/>
            </a:prstGeom>
            <a:noFill/>
          </p:spPr>
          <p:txBody>
            <a:bodyPr wrap="square" rtlCol="0">
              <a:spAutoFit/>
            </a:bodyPr>
            <a:lstStyle/>
            <a:p>
              <a:r>
                <a:rPr lang="en-US" sz="6000" b="1" dirty="0">
                  <a:solidFill>
                    <a:schemeClr val="bg1"/>
                  </a:solidFill>
                </a:rPr>
                <a:t>SCOPE</a:t>
              </a:r>
            </a:p>
          </p:txBody>
        </p:sp>
        <p:grpSp>
          <p:nvGrpSpPr>
            <p:cNvPr id="5" name="Group 4">
              <a:extLst>
                <a:ext uri="{FF2B5EF4-FFF2-40B4-BE49-F238E27FC236}">
                  <a16:creationId xmlns:a16="http://schemas.microsoft.com/office/drawing/2014/main" id="{9F2DBE69-5327-7AEE-A528-11B0BDC0D3D6}"/>
                </a:ext>
              </a:extLst>
            </p:cNvPr>
            <p:cNvGrpSpPr/>
            <p:nvPr/>
          </p:nvGrpSpPr>
          <p:grpSpPr>
            <a:xfrm>
              <a:off x="641252" y="2721114"/>
              <a:ext cx="2369234" cy="3236029"/>
              <a:chOff x="641252" y="2721114"/>
              <a:chExt cx="2369234" cy="3236029"/>
            </a:xfrm>
          </p:grpSpPr>
          <p:sp>
            <p:nvSpPr>
              <p:cNvPr id="15" name="TextBox 14">
                <a:extLst>
                  <a:ext uri="{FF2B5EF4-FFF2-40B4-BE49-F238E27FC236}">
                    <a16:creationId xmlns:a16="http://schemas.microsoft.com/office/drawing/2014/main" id="{80F58BCF-901B-B6C7-6CF4-0B436C702D5E}"/>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01</a:t>
                </a:r>
              </a:p>
            </p:txBody>
          </p:sp>
          <p:sp>
            <p:nvSpPr>
              <p:cNvPr id="16" name="TextBox 15">
                <a:extLst>
                  <a:ext uri="{FF2B5EF4-FFF2-40B4-BE49-F238E27FC236}">
                    <a16:creationId xmlns:a16="http://schemas.microsoft.com/office/drawing/2014/main" id="{DC1FF80C-37BB-AF82-62C8-1B0AC1DB4021}"/>
                  </a:ext>
                </a:extLst>
              </p:cNvPr>
              <p:cNvSpPr txBox="1"/>
              <p:nvPr/>
            </p:nvSpPr>
            <p:spPr>
              <a:xfrm>
                <a:off x="641252" y="3648819"/>
                <a:ext cx="2369234" cy="2308324"/>
              </a:xfrm>
              <a:prstGeom prst="rect">
                <a:avLst/>
              </a:prstGeom>
              <a:noFill/>
            </p:spPr>
            <p:txBody>
              <a:bodyPr wrap="square" rtlCol="0">
                <a:spAutoFit/>
              </a:bodyPr>
              <a:lstStyle/>
              <a:p>
                <a:r>
                  <a:rPr lang="en-US" sz="1600" dirty="0">
                    <a:solidFill>
                      <a:schemeClr val="bg1"/>
                    </a:solidFill>
                  </a:rPr>
                  <a:t>Implement user authentication and profiles to enable multiple users to track their quiz progress independently. This could include features like user registration, login, and personalized dashboards.</a:t>
                </a:r>
              </a:p>
            </p:txBody>
          </p:sp>
        </p:grpSp>
        <p:grpSp>
          <p:nvGrpSpPr>
            <p:cNvPr id="6" name="Group 5">
              <a:extLst>
                <a:ext uri="{FF2B5EF4-FFF2-40B4-BE49-F238E27FC236}">
                  <a16:creationId xmlns:a16="http://schemas.microsoft.com/office/drawing/2014/main" id="{15E034EE-5EDA-92BD-3DD3-E698E168E8F9}"/>
                </a:ext>
              </a:extLst>
            </p:cNvPr>
            <p:cNvGrpSpPr/>
            <p:nvPr/>
          </p:nvGrpSpPr>
          <p:grpSpPr>
            <a:xfrm>
              <a:off x="3321991" y="2721114"/>
              <a:ext cx="2547754" cy="3049197"/>
              <a:chOff x="641252" y="2721114"/>
              <a:chExt cx="2547754" cy="3049197"/>
            </a:xfrm>
          </p:grpSpPr>
          <p:sp>
            <p:nvSpPr>
              <p:cNvPr id="13" name="TextBox 12">
                <a:extLst>
                  <a:ext uri="{FF2B5EF4-FFF2-40B4-BE49-F238E27FC236}">
                    <a16:creationId xmlns:a16="http://schemas.microsoft.com/office/drawing/2014/main" id="{D5E787D8-B02B-71E6-2BA6-0489EF9DE89F}"/>
                  </a:ext>
                </a:extLst>
              </p:cNvPr>
              <p:cNvSpPr txBox="1"/>
              <p:nvPr/>
            </p:nvSpPr>
            <p:spPr>
              <a:xfrm>
                <a:off x="766689" y="2721114"/>
                <a:ext cx="998806" cy="650591"/>
              </a:xfrm>
              <a:prstGeom prst="rect">
                <a:avLst/>
              </a:prstGeom>
              <a:noFill/>
            </p:spPr>
            <p:txBody>
              <a:bodyPr wrap="square" rtlCol="0">
                <a:spAutoFit/>
              </a:bodyPr>
              <a:lstStyle/>
              <a:p>
                <a:r>
                  <a:rPr lang="en-US" sz="4000" b="1" dirty="0"/>
                  <a:t>02</a:t>
                </a:r>
              </a:p>
            </p:txBody>
          </p:sp>
          <p:sp>
            <p:nvSpPr>
              <p:cNvPr id="14" name="TextBox 13">
                <a:extLst>
                  <a:ext uri="{FF2B5EF4-FFF2-40B4-BE49-F238E27FC236}">
                    <a16:creationId xmlns:a16="http://schemas.microsoft.com/office/drawing/2014/main" id="{B0DAABF1-B285-D8DF-C587-ACD776962BD2}"/>
                  </a:ext>
                </a:extLst>
              </p:cNvPr>
              <p:cNvSpPr txBox="1"/>
              <p:nvPr/>
            </p:nvSpPr>
            <p:spPr>
              <a:xfrm>
                <a:off x="641252" y="3648819"/>
                <a:ext cx="2547754" cy="2121492"/>
              </a:xfrm>
              <a:prstGeom prst="rect">
                <a:avLst/>
              </a:prstGeom>
              <a:noFill/>
            </p:spPr>
            <p:txBody>
              <a:bodyPr wrap="square" rtlCol="0">
                <a:spAutoFit/>
              </a:bodyPr>
              <a:lstStyle/>
              <a:p>
                <a:r>
                  <a:rPr lang="en-US" sz="1600" dirty="0"/>
                  <a:t>Introduce a leaderboard system to track and display high scores. Consider integrating social media sharing functionality to allow users to share their achievements with friends, promoting healthy competition.</a:t>
                </a:r>
              </a:p>
            </p:txBody>
          </p:sp>
        </p:grpSp>
        <p:grpSp>
          <p:nvGrpSpPr>
            <p:cNvPr id="7" name="Group 6">
              <a:extLst>
                <a:ext uri="{FF2B5EF4-FFF2-40B4-BE49-F238E27FC236}">
                  <a16:creationId xmlns:a16="http://schemas.microsoft.com/office/drawing/2014/main" id="{135B18AA-5CEA-934A-0B92-8C8C8B7480ED}"/>
                </a:ext>
              </a:extLst>
            </p:cNvPr>
            <p:cNvGrpSpPr/>
            <p:nvPr/>
          </p:nvGrpSpPr>
          <p:grpSpPr>
            <a:xfrm>
              <a:off x="6035333" y="2721114"/>
              <a:ext cx="2504636" cy="3058570"/>
              <a:chOff x="513177" y="2721114"/>
              <a:chExt cx="2504636" cy="3058570"/>
            </a:xfrm>
          </p:grpSpPr>
          <p:sp>
            <p:nvSpPr>
              <p:cNvPr id="11" name="TextBox 10">
                <a:extLst>
                  <a:ext uri="{FF2B5EF4-FFF2-40B4-BE49-F238E27FC236}">
                    <a16:creationId xmlns:a16="http://schemas.microsoft.com/office/drawing/2014/main" id="{7BC2AD01-4CD7-58F3-C62D-FF45B1821F2F}"/>
                  </a:ext>
                </a:extLst>
              </p:cNvPr>
              <p:cNvSpPr txBox="1"/>
              <p:nvPr/>
            </p:nvSpPr>
            <p:spPr>
              <a:xfrm>
                <a:off x="766689" y="2721114"/>
                <a:ext cx="998806" cy="650591"/>
              </a:xfrm>
              <a:prstGeom prst="rect">
                <a:avLst/>
              </a:prstGeom>
              <a:noFill/>
            </p:spPr>
            <p:txBody>
              <a:bodyPr wrap="square" rtlCol="0">
                <a:spAutoFit/>
              </a:bodyPr>
              <a:lstStyle/>
              <a:p>
                <a:r>
                  <a:rPr lang="en-US" sz="4000" b="1" dirty="0"/>
                  <a:t>03</a:t>
                </a:r>
              </a:p>
            </p:txBody>
          </p:sp>
          <p:sp>
            <p:nvSpPr>
              <p:cNvPr id="12" name="TextBox 11">
                <a:extLst>
                  <a:ext uri="{FF2B5EF4-FFF2-40B4-BE49-F238E27FC236}">
                    <a16:creationId xmlns:a16="http://schemas.microsoft.com/office/drawing/2014/main" id="{FD8D38BC-E757-0EC0-6E6D-BDCF61A574E0}"/>
                  </a:ext>
                </a:extLst>
              </p:cNvPr>
              <p:cNvSpPr txBox="1"/>
              <p:nvPr/>
            </p:nvSpPr>
            <p:spPr>
              <a:xfrm>
                <a:off x="513177" y="3658192"/>
                <a:ext cx="2504636" cy="2121492"/>
              </a:xfrm>
              <a:prstGeom prst="rect">
                <a:avLst/>
              </a:prstGeom>
              <a:noFill/>
            </p:spPr>
            <p:txBody>
              <a:bodyPr wrap="square" rtlCol="0">
                <a:spAutoFit/>
              </a:bodyPr>
              <a:lstStyle/>
              <a:p>
                <a:r>
                  <a:rPr lang="en-US" sz="1600" dirty="0"/>
                  <a:t>Implement adaptive learning algorithms that analyze user performance and dynamically adjust the difficulty of questions to match the user's proficiency level. This can enhance the educational effectiveness of the application.</a:t>
                </a:r>
              </a:p>
            </p:txBody>
          </p:sp>
        </p:grpSp>
        <p:grpSp>
          <p:nvGrpSpPr>
            <p:cNvPr id="8" name="Group 7">
              <a:extLst>
                <a:ext uri="{FF2B5EF4-FFF2-40B4-BE49-F238E27FC236}">
                  <a16:creationId xmlns:a16="http://schemas.microsoft.com/office/drawing/2014/main" id="{FC3922E6-FED2-DF2A-6380-240122464FD4}"/>
                </a:ext>
              </a:extLst>
            </p:cNvPr>
            <p:cNvGrpSpPr/>
            <p:nvPr/>
          </p:nvGrpSpPr>
          <p:grpSpPr>
            <a:xfrm>
              <a:off x="8826305" y="2711575"/>
              <a:ext cx="2369234" cy="3049197"/>
              <a:chOff x="641252" y="2721114"/>
              <a:chExt cx="2369234" cy="3049197"/>
            </a:xfrm>
          </p:grpSpPr>
          <p:sp>
            <p:nvSpPr>
              <p:cNvPr id="9" name="TextBox 8">
                <a:extLst>
                  <a:ext uri="{FF2B5EF4-FFF2-40B4-BE49-F238E27FC236}">
                    <a16:creationId xmlns:a16="http://schemas.microsoft.com/office/drawing/2014/main" id="{849974F4-920E-0D69-422A-73F162B5A4B5}"/>
                  </a:ext>
                </a:extLst>
              </p:cNvPr>
              <p:cNvSpPr txBox="1"/>
              <p:nvPr/>
            </p:nvSpPr>
            <p:spPr>
              <a:xfrm>
                <a:off x="766689" y="2721114"/>
                <a:ext cx="998806" cy="650591"/>
              </a:xfrm>
              <a:prstGeom prst="rect">
                <a:avLst/>
              </a:prstGeom>
              <a:noFill/>
            </p:spPr>
            <p:txBody>
              <a:bodyPr wrap="square" rtlCol="0">
                <a:spAutoFit/>
              </a:bodyPr>
              <a:lstStyle/>
              <a:p>
                <a:r>
                  <a:rPr lang="en-US" sz="4000" b="1" dirty="0">
                    <a:solidFill>
                      <a:sysClr val="windowText" lastClr="000000"/>
                    </a:solidFill>
                  </a:rPr>
                  <a:t>04</a:t>
                </a:r>
              </a:p>
            </p:txBody>
          </p:sp>
          <p:sp>
            <p:nvSpPr>
              <p:cNvPr id="10" name="TextBox 9">
                <a:extLst>
                  <a:ext uri="{FF2B5EF4-FFF2-40B4-BE49-F238E27FC236}">
                    <a16:creationId xmlns:a16="http://schemas.microsoft.com/office/drawing/2014/main" id="{49E4E481-6021-6CA2-7667-95F27137F300}"/>
                  </a:ext>
                </a:extLst>
              </p:cNvPr>
              <p:cNvSpPr txBox="1"/>
              <p:nvPr/>
            </p:nvSpPr>
            <p:spPr>
              <a:xfrm>
                <a:off x="641252" y="3648819"/>
                <a:ext cx="2369234" cy="2121492"/>
              </a:xfrm>
              <a:prstGeom prst="rect">
                <a:avLst/>
              </a:prstGeom>
              <a:noFill/>
            </p:spPr>
            <p:txBody>
              <a:bodyPr wrap="square" rtlCol="0">
                <a:spAutoFit/>
              </a:bodyPr>
              <a:lstStyle/>
              <a:p>
                <a:r>
                  <a:rPr lang="en-US" sz="1600" dirty="0">
                    <a:solidFill>
                      <a:sysClr val="windowText" lastClr="000000"/>
                    </a:solidFill>
                  </a:rPr>
                  <a:t>Extend the reach of your quiz application by developing a mobile version. This can be achieved through responsive design or by creating a dedicated mobile application for iOS and Android platforms.</a:t>
                </a:r>
              </a:p>
            </p:txBody>
          </p:sp>
        </p:grpSp>
      </p:grpSp>
    </p:spTree>
    <p:extLst>
      <p:ext uri="{BB962C8B-B14F-4D97-AF65-F5344CB8AC3E}">
        <p14:creationId xmlns:p14="http://schemas.microsoft.com/office/powerpoint/2010/main" val="2122544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CC21103-683A-48C0-4536-7FD90C454C4F}"/>
              </a:ext>
            </a:extLst>
          </p:cNvPr>
          <p:cNvSpPr/>
          <p:nvPr/>
        </p:nvSpPr>
        <p:spPr>
          <a:xfrm>
            <a:off x="6260212" y="2879786"/>
            <a:ext cx="2672540" cy="3418851"/>
          </a:xfrm>
          <a:prstGeom prst="roundRect">
            <a:avLst/>
          </a:prstGeom>
          <a:solidFill>
            <a:srgbClr val="00B0F0">
              <a:alpha val="8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8026CBD-F361-DB87-EBEE-F962DF280D23}"/>
              </a:ext>
            </a:extLst>
          </p:cNvPr>
          <p:cNvGrpSpPr/>
          <p:nvPr/>
        </p:nvGrpSpPr>
        <p:grpSpPr>
          <a:xfrm>
            <a:off x="647166" y="559363"/>
            <a:ext cx="11071222" cy="5841438"/>
            <a:chOff x="641252" y="588502"/>
            <a:chExt cx="10554287" cy="5368641"/>
          </a:xfrm>
        </p:grpSpPr>
        <p:sp>
          <p:nvSpPr>
            <p:cNvPr id="19" name="TextBox 18">
              <a:extLst>
                <a:ext uri="{FF2B5EF4-FFF2-40B4-BE49-F238E27FC236}">
                  <a16:creationId xmlns:a16="http://schemas.microsoft.com/office/drawing/2014/main" id="{1B356890-9A3C-8A24-D064-A25FCF2CB537}"/>
                </a:ext>
              </a:extLst>
            </p:cNvPr>
            <p:cNvSpPr txBox="1"/>
            <p:nvPr/>
          </p:nvSpPr>
          <p:spPr>
            <a:xfrm>
              <a:off x="4797669" y="588502"/>
              <a:ext cx="2489982" cy="1015663"/>
            </a:xfrm>
            <a:prstGeom prst="rect">
              <a:avLst/>
            </a:prstGeom>
            <a:noFill/>
          </p:spPr>
          <p:txBody>
            <a:bodyPr wrap="square" rtlCol="0">
              <a:spAutoFit/>
            </a:bodyPr>
            <a:lstStyle/>
            <a:p>
              <a:r>
                <a:rPr lang="en-US" sz="6000" b="1" dirty="0">
                  <a:solidFill>
                    <a:schemeClr val="bg1"/>
                  </a:solidFill>
                </a:rPr>
                <a:t>SCOPE</a:t>
              </a:r>
            </a:p>
          </p:txBody>
        </p:sp>
        <p:grpSp>
          <p:nvGrpSpPr>
            <p:cNvPr id="20" name="Group 19">
              <a:extLst>
                <a:ext uri="{FF2B5EF4-FFF2-40B4-BE49-F238E27FC236}">
                  <a16:creationId xmlns:a16="http://schemas.microsoft.com/office/drawing/2014/main" id="{BD2705E7-A60F-C633-C502-29259FA5B37D}"/>
                </a:ext>
              </a:extLst>
            </p:cNvPr>
            <p:cNvGrpSpPr/>
            <p:nvPr/>
          </p:nvGrpSpPr>
          <p:grpSpPr>
            <a:xfrm>
              <a:off x="641252" y="2721114"/>
              <a:ext cx="2369234" cy="3236029"/>
              <a:chOff x="641252" y="2721114"/>
              <a:chExt cx="2369234" cy="3236029"/>
            </a:xfrm>
          </p:grpSpPr>
          <p:sp>
            <p:nvSpPr>
              <p:cNvPr id="30" name="TextBox 29">
                <a:extLst>
                  <a:ext uri="{FF2B5EF4-FFF2-40B4-BE49-F238E27FC236}">
                    <a16:creationId xmlns:a16="http://schemas.microsoft.com/office/drawing/2014/main" id="{C0595968-5455-B847-19EA-7DA4F746277E}"/>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01</a:t>
                </a:r>
              </a:p>
            </p:txBody>
          </p:sp>
          <p:sp>
            <p:nvSpPr>
              <p:cNvPr id="31" name="TextBox 30">
                <a:extLst>
                  <a:ext uri="{FF2B5EF4-FFF2-40B4-BE49-F238E27FC236}">
                    <a16:creationId xmlns:a16="http://schemas.microsoft.com/office/drawing/2014/main" id="{D6F25E1F-5C8D-AD5C-99A5-A9C369E31792}"/>
                  </a:ext>
                </a:extLst>
              </p:cNvPr>
              <p:cNvSpPr txBox="1"/>
              <p:nvPr/>
            </p:nvSpPr>
            <p:spPr>
              <a:xfrm>
                <a:off x="641252" y="3648819"/>
                <a:ext cx="2369234" cy="2308324"/>
              </a:xfrm>
              <a:prstGeom prst="rect">
                <a:avLst/>
              </a:prstGeom>
              <a:noFill/>
            </p:spPr>
            <p:txBody>
              <a:bodyPr wrap="square" rtlCol="0">
                <a:spAutoFit/>
              </a:bodyPr>
              <a:lstStyle/>
              <a:p>
                <a:r>
                  <a:rPr lang="en-US" sz="1600" dirty="0">
                    <a:solidFill>
                      <a:schemeClr val="bg1"/>
                    </a:solidFill>
                  </a:rPr>
                  <a:t>Implement user authentication and profiles to enable multiple users to track their quiz progress independently. This could include features like user registration, login, and personalized dashboards.</a:t>
                </a:r>
              </a:p>
            </p:txBody>
          </p:sp>
        </p:grpSp>
        <p:grpSp>
          <p:nvGrpSpPr>
            <p:cNvPr id="21" name="Group 20">
              <a:extLst>
                <a:ext uri="{FF2B5EF4-FFF2-40B4-BE49-F238E27FC236}">
                  <a16:creationId xmlns:a16="http://schemas.microsoft.com/office/drawing/2014/main" id="{0E67D56E-ADBC-DF95-403F-3C113FE73DEE}"/>
                </a:ext>
              </a:extLst>
            </p:cNvPr>
            <p:cNvGrpSpPr/>
            <p:nvPr/>
          </p:nvGrpSpPr>
          <p:grpSpPr>
            <a:xfrm>
              <a:off x="3321991" y="2721114"/>
              <a:ext cx="2547754" cy="3236029"/>
              <a:chOff x="641252" y="2721114"/>
              <a:chExt cx="2547754" cy="3236029"/>
            </a:xfrm>
          </p:grpSpPr>
          <p:sp>
            <p:nvSpPr>
              <p:cNvPr id="28" name="TextBox 27">
                <a:extLst>
                  <a:ext uri="{FF2B5EF4-FFF2-40B4-BE49-F238E27FC236}">
                    <a16:creationId xmlns:a16="http://schemas.microsoft.com/office/drawing/2014/main" id="{00BF7DDA-0162-1FE3-7DB8-F2B653509AD4}"/>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02</a:t>
                </a:r>
              </a:p>
            </p:txBody>
          </p:sp>
          <p:sp>
            <p:nvSpPr>
              <p:cNvPr id="29" name="TextBox 28">
                <a:extLst>
                  <a:ext uri="{FF2B5EF4-FFF2-40B4-BE49-F238E27FC236}">
                    <a16:creationId xmlns:a16="http://schemas.microsoft.com/office/drawing/2014/main" id="{DD48B55F-E8C7-6CB1-E55A-977F86AA53E7}"/>
                  </a:ext>
                </a:extLst>
              </p:cNvPr>
              <p:cNvSpPr txBox="1"/>
              <p:nvPr/>
            </p:nvSpPr>
            <p:spPr>
              <a:xfrm>
                <a:off x="641252" y="3648819"/>
                <a:ext cx="2547754" cy="2308324"/>
              </a:xfrm>
              <a:prstGeom prst="rect">
                <a:avLst/>
              </a:prstGeom>
              <a:noFill/>
            </p:spPr>
            <p:txBody>
              <a:bodyPr wrap="square" rtlCol="0">
                <a:spAutoFit/>
              </a:bodyPr>
              <a:lstStyle/>
              <a:p>
                <a:r>
                  <a:rPr lang="en-US" sz="1600" dirty="0">
                    <a:solidFill>
                      <a:schemeClr val="bg1"/>
                    </a:solidFill>
                  </a:rPr>
                  <a:t>Introduce a leaderboard system to track and display high scores. Consider integrating social media sharing functionality to allow users to share their achievements with friends, promoting healthy competition.</a:t>
                </a:r>
              </a:p>
            </p:txBody>
          </p:sp>
        </p:grpSp>
        <p:grpSp>
          <p:nvGrpSpPr>
            <p:cNvPr id="22" name="Group 21">
              <a:extLst>
                <a:ext uri="{FF2B5EF4-FFF2-40B4-BE49-F238E27FC236}">
                  <a16:creationId xmlns:a16="http://schemas.microsoft.com/office/drawing/2014/main" id="{8C556927-4014-108D-11B3-2A74F4ABC319}"/>
                </a:ext>
              </a:extLst>
            </p:cNvPr>
            <p:cNvGrpSpPr/>
            <p:nvPr/>
          </p:nvGrpSpPr>
          <p:grpSpPr>
            <a:xfrm>
              <a:off x="6035333" y="2721114"/>
              <a:ext cx="2504636" cy="3058570"/>
              <a:chOff x="513177" y="2721114"/>
              <a:chExt cx="2504636" cy="3058570"/>
            </a:xfrm>
          </p:grpSpPr>
          <p:sp>
            <p:nvSpPr>
              <p:cNvPr id="26" name="TextBox 25">
                <a:extLst>
                  <a:ext uri="{FF2B5EF4-FFF2-40B4-BE49-F238E27FC236}">
                    <a16:creationId xmlns:a16="http://schemas.microsoft.com/office/drawing/2014/main" id="{5E1734A4-CB68-38EA-7C4B-2BD086AD699C}"/>
                  </a:ext>
                </a:extLst>
              </p:cNvPr>
              <p:cNvSpPr txBox="1"/>
              <p:nvPr/>
            </p:nvSpPr>
            <p:spPr>
              <a:xfrm>
                <a:off x="766689" y="2721114"/>
                <a:ext cx="998806" cy="650591"/>
              </a:xfrm>
              <a:prstGeom prst="rect">
                <a:avLst/>
              </a:prstGeom>
              <a:noFill/>
            </p:spPr>
            <p:txBody>
              <a:bodyPr wrap="square" rtlCol="0">
                <a:spAutoFit/>
              </a:bodyPr>
              <a:lstStyle/>
              <a:p>
                <a:r>
                  <a:rPr lang="en-US" sz="4000" b="1" dirty="0"/>
                  <a:t>03</a:t>
                </a:r>
              </a:p>
            </p:txBody>
          </p:sp>
          <p:sp>
            <p:nvSpPr>
              <p:cNvPr id="27" name="TextBox 26">
                <a:extLst>
                  <a:ext uri="{FF2B5EF4-FFF2-40B4-BE49-F238E27FC236}">
                    <a16:creationId xmlns:a16="http://schemas.microsoft.com/office/drawing/2014/main" id="{16606837-9B47-BCD1-51C1-3098DFBDDA26}"/>
                  </a:ext>
                </a:extLst>
              </p:cNvPr>
              <p:cNvSpPr txBox="1"/>
              <p:nvPr/>
            </p:nvSpPr>
            <p:spPr>
              <a:xfrm>
                <a:off x="513177" y="3658192"/>
                <a:ext cx="2504636" cy="2121492"/>
              </a:xfrm>
              <a:prstGeom prst="rect">
                <a:avLst/>
              </a:prstGeom>
              <a:noFill/>
            </p:spPr>
            <p:txBody>
              <a:bodyPr wrap="square" rtlCol="0">
                <a:spAutoFit/>
              </a:bodyPr>
              <a:lstStyle/>
              <a:p>
                <a:r>
                  <a:rPr lang="en-US" sz="1600" dirty="0"/>
                  <a:t>Implement adaptive learning algorithms that analyze user performance and dynamically adjust the difficulty of questions to match the user's proficiency level. This can enhance the educational effectiveness of the application.</a:t>
                </a:r>
              </a:p>
            </p:txBody>
          </p:sp>
        </p:grpSp>
        <p:grpSp>
          <p:nvGrpSpPr>
            <p:cNvPr id="23" name="Group 22">
              <a:extLst>
                <a:ext uri="{FF2B5EF4-FFF2-40B4-BE49-F238E27FC236}">
                  <a16:creationId xmlns:a16="http://schemas.microsoft.com/office/drawing/2014/main" id="{979B37B3-B69A-B971-487D-BC678768CBF6}"/>
                </a:ext>
              </a:extLst>
            </p:cNvPr>
            <p:cNvGrpSpPr/>
            <p:nvPr/>
          </p:nvGrpSpPr>
          <p:grpSpPr>
            <a:xfrm>
              <a:off x="8826305" y="2711575"/>
              <a:ext cx="2369234" cy="3049197"/>
              <a:chOff x="641252" y="2721114"/>
              <a:chExt cx="2369234" cy="3049197"/>
            </a:xfrm>
          </p:grpSpPr>
          <p:sp>
            <p:nvSpPr>
              <p:cNvPr id="24" name="TextBox 23">
                <a:extLst>
                  <a:ext uri="{FF2B5EF4-FFF2-40B4-BE49-F238E27FC236}">
                    <a16:creationId xmlns:a16="http://schemas.microsoft.com/office/drawing/2014/main" id="{966F9386-09ED-C4AB-9AC0-CE4C2461BAE5}"/>
                  </a:ext>
                </a:extLst>
              </p:cNvPr>
              <p:cNvSpPr txBox="1"/>
              <p:nvPr/>
            </p:nvSpPr>
            <p:spPr>
              <a:xfrm>
                <a:off x="766689" y="2721114"/>
                <a:ext cx="998806" cy="650591"/>
              </a:xfrm>
              <a:prstGeom prst="rect">
                <a:avLst/>
              </a:prstGeom>
              <a:noFill/>
            </p:spPr>
            <p:txBody>
              <a:bodyPr wrap="square" rtlCol="0">
                <a:spAutoFit/>
              </a:bodyPr>
              <a:lstStyle/>
              <a:p>
                <a:r>
                  <a:rPr lang="en-US" sz="4000" b="1" dirty="0">
                    <a:solidFill>
                      <a:sysClr val="windowText" lastClr="000000"/>
                    </a:solidFill>
                  </a:rPr>
                  <a:t>04</a:t>
                </a:r>
              </a:p>
            </p:txBody>
          </p:sp>
          <p:sp>
            <p:nvSpPr>
              <p:cNvPr id="25" name="TextBox 24">
                <a:extLst>
                  <a:ext uri="{FF2B5EF4-FFF2-40B4-BE49-F238E27FC236}">
                    <a16:creationId xmlns:a16="http://schemas.microsoft.com/office/drawing/2014/main" id="{70C93C26-BDD2-C8E5-8A7F-B0BFD8ADC7DF}"/>
                  </a:ext>
                </a:extLst>
              </p:cNvPr>
              <p:cNvSpPr txBox="1"/>
              <p:nvPr/>
            </p:nvSpPr>
            <p:spPr>
              <a:xfrm>
                <a:off x="641252" y="3648819"/>
                <a:ext cx="2369234" cy="2121492"/>
              </a:xfrm>
              <a:prstGeom prst="rect">
                <a:avLst/>
              </a:prstGeom>
              <a:noFill/>
            </p:spPr>
            <p:txBody>
              <a:bodyPr wrap="square" rtlCol="0">
                <a:spAutoFit/>
              </a:bodyPr>
              <a:lstStyle/>
              <a:p>
                <a:r>
                  <a:rPr lang="en-US" sz="1600" dirty="0">
                    <a:solidFill>
                      <a:sysClr val="windowText" lastClr="000000"/>
                    </a:solidFill>
                  </a:rPr>
                  <a:t>Extend the reach of your quiz application by developing a mobile version. This can be achieved through responsive design or by creating a dedicated mobile application for iOS and Android platforms.</a:t>
                </a:r>
              </a:p>
            </p:txBody>
          </p:sp>
        </p:grpSp>
      </p:grpSp>
    </p:spTree>
    <p:extLst>
      <p:ext uri="{BB962C8B-B14F-4D97-AF65-F5344CB8AC3E}">
        <p14:creationId xmlns:p14="http://schemas.microsoft.com/office/powerpoint/2010/main" val="2269870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1BDF66FC-E645-D589-3A0B-42F0230DED4A}"/>
              </a:ext>
            </a:extLst>
          </p:cNvPr>
          <p:cNvSpPr/>
          <p:nvPr/>
        </p:nvSpPr>
        <p:spPr>
          <a:xfrm>
            <a:off x="9067100" y="2869407"/>
            <a:ext cx="2672540" cy="3418851"/>
          </a:xfrm>
          <a:prstGeom prst="roundRect">
            <a:avLst/>
          </a:prstGeom>
          <a:solidFill>
            <a:srgbClr val="FFFF00">
              <a:alpha val="9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062F99D-1BB0-2FDE-EEBB-174BF51BACC2}"/>
              </a:ext>
            </a:extLst>
          </p:cNvPr>
          <p:cNvGrpSpPr/>
          <p:nvPr/>
        </p:nvGrpSpPr>
        <p:grpSpPr>
          <a:xfrm>
            <a:off x="647166" y="572939"/>
            <a:ext cx="11071222" cy="5838057"/>
            <a:chOff x="641252" y="600980"/>
            <a:chExt cx="10554287" cy="5365535"/>
          </a:xfrm>
        </p:grpSpPr>
        <p:sp>
          <p:nvSpPr>
            <p:cNvPr id="5" name="TextBox 4">
              <a:extLst>
                <a:ext uri="{FF2B5EF4-FFF2-40B4-BE49-F238E27FC236}">
                  <a16:creationId xmlns:a16="http://schemas.microsoft.com/office/drawing/2014/main" id="{C6D660D0-0FC8-172C-A761-ABCA687017CA}"/>
                </a:ext>
              </a:extLst>
            </p:cNvPr>
            <p:cNvSpPr txBox="1"/>
            <p:nvPr/>
          </p:nvSpPr>
          <p:spPr>
            <a:xfrm>
              <a:off x="4797669" y="600980"/>
              <a:ext cx="2489982" cy="1015663"/>
            </a:xfrm>
            <a:prstGeom prst="rect">
              <a:avLst/>
            </a:prstGeom>
            <a:noFill/>
          </p:spPr>
          <p:txBody>
            <a:bodyPr wrap="square" rtlCol="0">
              <a:spAutoFit/>
            </a:bodyPr>
            <a:lstStyle/>
            <a:p>
              <a:r>
                <a:rPr lang="en-US" sz="6000" b="1" dirty="0">
                  <a:solidFill>
                    <a:schemeClr val="bg1"/>
                  </a:solidFill>
                </a:rPr>
                <a:t>SCOPE</a:t>
              </a:r>
            </a:p>
          </p:txBody>
        </p:sp>
        <p:grpSp>
          <p:nvGrpSpPr>
            <p:cNvPr id="6" name="Group 5">
              <a:extLst>
                <a:ext uri="{FF2B5EF4-FFF2-40B4-BE49-F238E27FC236}">
                  <a16:creationId xmlns:a16="http://schemas.microsoft.com/office/drawing/2014/main" id="{FC5801CC-ED4C-F266-DD3F-4805D596D7E1}"/>
                </a:ext>
              </a:extLst>
            </p:cNvPr>
            <p:cNvGrpSpPr/>
            <p:nvPr/>
          </p:nvGrpSpPr>
          <p:grpSpPr>
            <a:xfrm>
              <a:off x="641252" y="2721114"/>
              <a:ext cx="2369234" cy="3236029"/>
              <a:chOff x="641252" y="2721114"/>
              <a:chExt cx="2369234" cy="3236029"/>
            </a:xfrm>
          </p:grpSpPr>
          <p:sp>
            <p:nvSpPr>
              <p:cNvPr id="16" name="TextBox 15">
                <a:extLst>
                  <a:ext uri="{FF2B5EF4-FFF2-40B4-BE49-F238E27FC236}">
                    <a16:creationId xmlns:a16="http://schemas.microsoft.com/office/drawing/2014/main" id="{99B11789-677C-1FB8-583E-98EBA405EA11}"/>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01</a:t>
                </a:r>
              </a:p>
            </p:txBody>
          </p:sp>
          <p:sp>
            <p:nvSpPr>
              <p:cNvPr id="17" name="TextBox 16">
                <a:extLst>
                  <a:ext uri="{FF2B5EF4-FFF2-40B4-BE49-F238E27FC236}">
                    <a16:creationId xmlns:a16="http://schemas.microsoft.com/office/drawing/2014/main" id="{5BE0E4E8-62FF-0A5D-1536-670E5F8592F9}"/>
                  </a:ext>
                </a:extLst>
              </p:cNvPr>
              <p:cNvSpPr txBox="1"/>
              <p:nvPr/>
            </p:nvSpPr>
            <p:spPr>
              <a:xfrm>
                <a:off x="641252" y="3648819"/>
                <a:ext cx="2369234" cy="2308324"/>
              </a:xfrm>
              <a:prstGeom prst="rect">
                <a:avLst/>
              </a:prstGeom>
              <a:noFill/>
            </p:spPr>
            <p:txBody>
              <a:bodyPr wrap="square" rtlCol="0">
                <a:spAutoFit/>
              </a:bodyPr>
              <a:lstStyle/>
              <a:p>
                <a:r>
                  <a:rPr lang="en-US" sz="1600" dirty="0">
                    <a:solidFill>
                      <a:schemeClr val="bg1"/>
                    </a:solidFill>
                  </a:rPr>
                  <a:t>Implement user authentication and profiles to enable multiple users to track their quiz progress independently. This could include features like user registration, login, and personalized dashboards.</a:t>
                </a:r>
              </a:p>
            </p:txBody>
          </p:sp>
        </p:grpSp>
        <p:grpSp>
          <p:nvGrpSpPr>
            <p:cNvPr id="7" name="Group 6">
              <a:extLst>
                <a:ext uri="{FF2B5EF4-FFF2-40B4-BE49-F238E27FC236}">
                  <a16:creationId xmlns:a16="http://schemas.microsoft.com/office/drawing/2014/main" id="{CB56B937-88C3-EA61-136F-AA74A4A1285A}"/>
                </a:ext>
              </a:extLst>
            </p:cNvPr>
            <p:cNvGrpSpPr/>
            <p:nvPr/>
          </p:nvGrpSpPr>
          <p:grpSpPr>
            <a:xfrm>
              <a:off x="3321991" y="2721114"/>
              <a:ext cx="2547754" cy="3236029"/>
              <a:chOff x="641252" y="2721114"/>
              <a:chExt cx="2547754" cy="3236029"/>
            </a:xfrm>
          </p:grpSpPr>
          <p:sp>
            <p:nvSpPr>
              <p:cNvPr id="14" name="TextBox 13">
                <a:extLst>
                  <a:ext uri="{FF2B5EF4-FFF2-40B4-BE49-F238E27FC236}">
                    <a16:creationId xmlns:a16="http://schemas.microsoft.com/office/drawing/2014/main" id="{892C1AD3-4E53-DD28-3F04-F187587AEE8C}"/>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02</a:t>
                </a:r>
              </a:p>
            </p:txBody>
          </p:sp>
          <p:sp>
            <p:nvSpPr>
              <p:cNvPr id="15" name="TextBox 14">
                <a:extLst>
                  <a:ext uri="{FF2B5EF4-FFF2-40B4-BE49-F238E27FC236}">
                    <a16:creationId xmlns:a16="http://schemas.microsoft.com/office/drawing/2014/main" id="{C7983F37-BA2A-169A-68B4-1058F65BFE9B}"/>
                  </a:ext>
                </a:extLst>
              </p:cNvPr>
              <p:cNvSpPr txBox="1"/>
              <p:nvPr/>
            </p:nvSpPr>
            <p:spPr>
              <a:xfrm>
                <a:off x="641252" y="3648819"/>
                <a:ext cx="2547754" cy="2308324"/>
              </a:xfrm>
              <a:prstGeom prst="rect">
                <a:avLst/>
              </a:prstGeom>
              <a:noFill/>
            </p:spPr>
            <p:txBody>
              <a:bodyPr wrap="square" rtlCol="0">
                <a:spAutoFit/>
              </a:bodyPr>
              <a:lstStyle/>
              <a:p>
                <a:r>
                  <a:rPr lang="en-US" sz="1600" dirty="0">
                    <a:solidFill>
                      <a:schemeClr val="bg1"/>
                    </a:solidFill>
                  </a:rPr>
                  <a:t>Introduce a leaderboard system to track and display high scores. Consider integrating social media sharing functionality to allow users to share their achievements with friends, promoting healthy competition.</a:t>
                </a:r>
              </a:p>
            </p:txBody>
          </p:sp>
        </p:grpSp>
        <p:grpSp>
          <p:nvGrpSpPr>
            <p:cNvPr id="8" name="Group 7">
              <a:extLst>
                <a:ext uri="{FF2B5EF4-FFF2-40B4-BE49-F238E27FC236}">
                  <a16:creationId xmlns:a16="http://schemas.microsoft.com/office/drawing/2014/main" id="{E4941BE0-0AD3-680D-9031-E0A112AB40B9}"/>
                </a:ext>
              </a:extLst>
            </p:cNvPr>
            <p:cNvGrpSpPr/>
            <p:nvPr/>
          </p:nvGrpSpPr>
          <p:grpSpPr>
            <a:xfrm>
              <a:off x="6035333" y="2721114"/>
              <a:ext cx="2504636" cy="3245401"/>
              <a:chOff x="513177" y="2721114"/>
              <a:chExt cx="2504636" cy="3245401"/>
            </a:xfrm>
          </p:grpSpPr>
          <p:sp>
            <p:nvSpPr>
              <p:cNvPr id="12" name="TextBox 11">
                <a:extLst>
                  <a:ext uri="{FF2B5EF4-FFF2-40B4-BE49-F238E27FC236}">
                    <a16:creationId xmlns:a16="http://schemas.microsoft.com/office/drawing/2014/main" id="{C55332A6-3583-10BF-28B6-0CA488F02519}"/>
                  </a:ext>
                </a:extLst>
              </p:cNvPr>
              <p:cNvSpPr txBox="1"/>
              <p:nvPr/>
            </p:nvSpPr>
            <p:spPr>
              <a:xfrm>
                <a:off x="766689" y="2721114"/>
                <a:ext cx="998806" cy="707886"/>
              </a:xfrm>
              <a:prstGeom prst="rect">
                <a:avLst/>
              </a:prstGeom>
              <a:noFill/>
            </p:spPr>
            <p:txBody>
              <a:bodyPr wrap="square" rtlCol="0">
                <a:spAutoFit/>
              </a:bodyPr>
              <a:lstStyle/>
              <a:p>
                <a:r>
                  <a:rPr lang="en-US" sz="4000" b="1" dirty="0">
                    <a:solidFill>
                      <a:schemeClr val="bg1"/>
                    </a:solidFill>
                  </a:rPr>
                  <a:t>03</a:t>
                </a:r>
              </a:p>
            </p:txBody>
          </p:sp>
          <p:sp>
            <p:nvSpPr>
              <p:cNvPr id="13" name="TextBox 12">
                <a:extLst>
                  <a:ext uri="{FF2B5EF4-FFF2-40B4-BE49-F238E27FC236}">
                    <a16:creationId xmlns:a16="http://schemas.microsoft.com/office/drawing/2014/main" id="{9782AF4D-22D8-D832-E945-0FE8398AE793}"/>
                  </a:ext>
                </a:extLst>
              </p:cNvPr>
              <p:cNvSpPr txBox="1"/>
              <p:nvPr/>
            </p:nvSpPr>
            <p:spPr>
              <a:xfrm>
                <a:off x="513177" y="3658192"/>
                <a:ext cx="2504636" cy="2308323"/>
              </a:xfrm>
              <a:prstGeom prst="rect">
                <a:avLst/>
              </a:prstGeom>
              <a:noFill/>
            </p:spPr>
            <p:txBody>
              <a:bodyPr wrap="square" rtlCol="0">
                <a:spAutoFit/>
              </a:bodyPr>
              <a:lstStyle/>
              <a:p>
                <a:r>
                  <a:rPr lang="en-US" sz="1600" dirty="0">
                    <a:solidFill>
                      <a:schemeClr val="bg1"/>
                    </a:solidFill>
                  </a:rPr>
                  <a:t>Implement adaptive learning algorithms that analyze user performance and dynamically adjust the difficulty of questions to match the user's proficiency level. This can enhance the educational effectiveness of the application.</a:t>
                </a:r>
              </a:p>
            </p:txBody>
          </p:sp>
        </p:grpSp>
        <p:grpSp>
          <p:nvGrpSpPr>
            <p:cNvPr id="9" name="Group 8">
              <a:extLst>
                <a:ext uri="{FF2B5EF4-FFF2-40B4-BE49-F238E27FC236}">
                  <a16:creationId xmlns:a16="http://schemas.microsoft.com/office/drawing/2014/main" id="{98AC8FB6-3865-C780-560F-E1316A19B4C6}"/>
                </a:ext>
              </a:extLst>
            </p:cNvPr>
            <p:cNvGrpSpPr/>
            <p:nvPr/>
          </p:nvGrpSpPr>
          <p:grpSpPr>
            <a:xfrm>
              <a:off x="8826305" y="2711575"/>
              <a:ext cx="2369234" cy="3049197"/>
              <a:chOff x="641252" y="2721114"/>
              <a:chExt cx="2369234" cy="3049197"/>
            </a:xfrm>
          </p:grpSpPr>
          <p:sp>
            <p:nvSpPr>
              <p:cNvPr id="10" name="TextBox 9">
                <a:extLst>
                  <a:ext uri="{FF2B5EF4-FFF2-40B4-BE49-F238E27FC236}">
                    <a16:creationId xmlns:a16="http://schemas.microsoft.com/office/drawing/2014/main" id="{9BC28121-74E5-A6C6-E30A-4ECF60644364}"/>
                  </a:ext>
                </a:extLst>
              </p:cNvPr>
              <p:cNvSpPr txBox="1"/>
              <p:nvPr/>
            </p:nvSpPr>
            <p:spPr>
              <a:xfrm>
                <a:off x="766689" y="2721114"/>
                <a:ext cx="998806" cy="650591"/>
              </a:xfrm>
              <a:prstGeom prst="rect">
                <a:avLst/>
              </a:prstGeom>
              <a:noFill/>
            </p:spPr>
            <p:txBody>
              <a:bodyPr wrap="square" rtlCol="0">
                <a:spAutoFit/>
              </a:bodyPr>
              <a:lstStyle/>
              <a:p>
                <a:r>
                  <a:rPr lang="en-US" sz="4000" b="1" dirty="0">
                    <a:solidFill>
                      <a:sysClr val="windowText" lastClr="000000"/>
                    </a:solidFill>
                  </a:rPr>
                  <a:t>04</a:t>
                </a:r>
              </a:p>
            </p:txBody>
          </p:sp>
          <p:sp>
            <p:nvSpPr>
              <p:cNvPr id="11" name="TextBox 10">
                <a:extLst>
                  <a:ext uri="{FF2B5EF4-FFF2-40B4-BE49-F238E27FC236}">
                    <a16:creationId xmlns:a16="http://schemas.microsoft.com/office/drawing/2014/main" id="{495D3462-8718-46D0-0364-BD13B3E1DC1A}"/>
                  </a:ext>
                </a:extLst>
              </p:cNvPr>
              <p:cNvSpPr txBox="1"/>
              <p:nvPr/>
            </p:nvSpPr>
            <p:spPr>
              <a:xfrm>
                <a:off x="641252" y="3648819"/>
                <a:ext cx="2369234" cy="2121492"/>
              </a:xfrm>
              <a:prstGeom prst="rect">
                <a:avLst/>
              </a:prstGeom>
              <a:noFill/>
            </p:spPr>
            <p:txBody>
              <a:bodyPr wrap="square" rtlCol="0">
                <a:spAutoFit/>
              </a:bodyPr>
              <a:lstStyle/>
              <a:p>
                <a:r>
                  <a:rPr lang="en-US" sz="1600" dirty="0">
                    <a:solidFill>
                      <a:sysClr val="windowText" lastClr="000000"/>
                    </a:solidFill>
                  </a:rPr>
                  <a:t>Extend the reach of your quiz application by developing a mobile version. This can be achieved through responsive design or by creating a dedicated mobile application for iOS and Android platforms.</a:t>
                </a:r>
              </a:p>
            </p:txBody>
          </p:sp>
        </p:grpSp>
      </p:grpSp>
    </p:spTree>
    <p:extLst>
      <p:ext uri="{BB962C8B-B14F-4D97-AF65-F5344CB8AC3E}">
        <p14:creationId xmlns:p14="http://schemas.microsoft.com/office/powerpoint/2010/main" val="1257482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xclamation mark on a yellow background">
            <a:extLst>
              <a:ext uri="{FF2B5EF4-FFF2-40B4-BE49-F238E27FC236}">
                <a16:creationId xmlns:a16="http://schemas.microsoft.com/office/drawing/2014/main" id="{D383583B-1082-6E9D-FF59-D0EA175D4718}"/>
              </a:ext>
            </a:extLst>
          </p:cNvPr>
          <p:cNvPicPr>
            <a:picLocks noChangeAspect="1"/>
          </p:cNvPicPr>
          <p:nvPr/>
        </p:nvPicPr>
        <p:blipFill rotWithShape="1">
          <a:blip r:embed="rId3">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D1809093-59C6-B4F8-1869-CA3CB14E0D6F}"/>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400" dirty="0">
                <a:solidFill>
                  <a:schemeClr val="bg1"/>
                </a:solidFill>
              </a:rPr>
              <a:t>Conclusion</a:t>
            </a:r>
          </a:p>
        </p:txBody>
      </p:sp>
      <p:sp>
        <p:nvSpPr>
          <p:cNvPr id="3" name="Text Placeholder 2">
            <a:extLst>
              <a:ext uri="{FF2B5EF4-FFF2-40B4-BE49-F238E27FC236}">
                <a16:creationId xmlns:a16="http://schemas.microsoft.com/office/drawing/2014/main" id="{4C9054AC-4A47-3479-9427-70F784559227}"/>
              </a:ext>
            </a:extLst>
          </p:cNvPr>
          <p:cNvSpPr>
            <a:spLocks noGrp="1"/>
          </p:cNvSpPr>
          <p:nvPr>
            <p:ph type="body" idx="1"/>
          </p:nvPr>
        </p:nvSpPr>
        <p:spPr>
          <a:xfrm>
            <a:off x="5599083" y="853673"/>
            <a:ext cx="5715000" cy="5004794"/>
          </a:xfrm>
        </p:spPr>
        <p:txBody>
          <a:bodyPr vert="horz" lIns="91440" tIns="45720" rIns="91440" bIns="45720" rtlCol="0" anchor="ctr">
            <a:normAutofit fontScale="92500" lnSpcReduction="10000"/>
          </a:bodyPr>
          <a:lstStyle/>
          <a:p>
            <a:r>
              <a:rPr lang="en-US" sz="1900" dirty="0">
                <a:solidFill>
                  <a:schemeClr val="bg1"/>
                </a:solidFill>
              </a:rPr>
              <a:t> the development of the quiz application using Python with the </a:t>
            </a:r>
            <a:r>
              <a:rPr lang="en-US" sz="1900" dirty="0" err="1">
                <a:solidFill>
                  <a:schemeClr val="bg1"/>
                </a:solidFill>
              </a:rPr>
              <a:t>Tkinter</a:t>
            </a:r>
            <a:r>
              <a:rPr lang="en-US" sz="1900" dirty="0">
                <a:solidFill>
                  <a:schemeClr val="bg1"/>
                </a:solidFill>
              </a:rPr>
              <a:t> graphical user interface has proven to be a rewarding and enriching project. The application seamlessly integrates with the Open Trivia DB API to fetch a diverse set of questions, encapsulates them using a robust Question class, and organizes them into a structured question bank. The </a:t>
            </a:r>
            <a:r>
              <a:rPr lang="en-US" sz="1900" dirty="0" err="1">
                <a:solidFill>
                  <a:schemeClr val="bg1"/>
                </a:solidFill>
              </a:rPr>
              <a:t>QuizBrain</a:t>
            </a:r>
            <a:r>
              <a:rPr lang="en-US" sz="1900" dirty="0">
                <a:solidFill>
                  <a:schemeClr val="bg1"/>
                </a:solidFill>
              </a:rPr>
              <a:t> engine efficiently manages the quiz logic, ensuring a smooth flow from question to question, calculating scores, and providing an engaging user experience. The </a:t>
            </a:r>
            <a:r>
              <a:rPr lang="en-US" sz="1900" dirty="0" err="1">
                <a:solidFill>
                  <a:schemeClr val="bg1"/>
                </a:solidFill>
              </a:rPr>
              <a:t>Tkinter</a:t>
            </a:r>
            <a:r>
              <a:rPr lang="en-US" sz="1900" dirty="0">
                <a:solidFill>
                  <a:schemeClr val="bg1"/>
                </a:solidFill>
              </a:rPr>
              <a:t>-based </a:t>
            </a:r>
            <a:r>
              <a:rPr lang="en-US" sz="1900" dirty="0" err="1">
                <a:solidFill>
                  <a:schemeClr val="bg1"/>
                </a:solidFill>
              </a:rPr>
              <a:t>QuizInterface</a:t>
            </a:r>
            <a:r>
              <a:rPr lang="en-US" sz="1900" dirty="0">
                <a:solidFill>
                  <a:schemeClr val="bg1"/>
                </a:solidFill>
              </a:rPr>
              <a:t> adds an intuitive and visually appealing layer, allowing users to interact with the quiz effortlessly. Looking ahead, there is ample room for future enhancements, such as multi-user support, customizable quizzes, and integration with learning management systems, to further elevate the educational value and user engagement of the quiz application. Overall, this project has not only showcased the capabilities of Python and </a:t>
            </a:r>
            <a:r>
              <a:rPr lang="en-US" sz="1900" dirty="0" err="1">
                <a:solidFill>
                  <a:schemeClr val="bg1"/>
                </a:solidFill>
              </a:rPr>
              <a:t>Tkinter</a:t>
            </a:r>
            <a:r>
              <a:rPr lang="en-US" sz="1900" dirty="0">
                <a:solidFill>
                  <a:schemeClr val="bg1"/>
                </a:solidFill>
              </a:rPr>
              <a:t> but has also laid the foundation for a dynamic and scalable quiz application that caters to a diverse audience and promotes interactive learning.</a:t>
            </a:r>
          </a:p>
        </p:txBody>
      </p:sp>
      <p:sp>
        <p:nvSpPr>
          <p:cNvPr id="2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2640012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descr="Thank You PowerPoint Template and Google Slides Theme">
            <a:extLst>
              <a:ext uri="{FF2B5EF4-FFF2-40B4-BE49-F238E27FC236}">
                <a16:creationId xmlns:a16="http://schemas.microsoft.com/office/drawing/2014/main" id="{D00E12EF-F5C8-A72C-F0A4-C5BB9E94D6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16" r="-2" b="6196"/>
          <a:stretch/>
        </p:blipFill>
        <p:spPr bwMode="auto">
          <a:xfrm>
            <a:off x="-624392" y="0"/>
            <a:ext cx="13440784" cy="755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2586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F4EE1E-DD27-9F79-642A-300F7AAE72FB}"/>
              </a:ext>
            </a:extLst>
          </p:cNvPr>
          <p:cNvPicPr>
            <a:picLocks noChangeAspect="1"/>
          </p:cNvPicPr>
          <p:nvPr/>
        </p:nvPicPr>
        <p:blipFill rotWithShape="1">
          <a:blip r:embed="rId3"/>
          <a:srcRect t="20" b="20"/>
          <a:stretch/>
        </p:blipFill>
        <p:spPr>
          <a:xfrm>
            <a:off x="0" y="0"/>
            <a:ext cx="12191980" cy="6857999"/>
          </a:xfrm>
          <a:prstGeom prst="rect">
            <a:avLst/>
          </a:prstGeom>
          <a:effectLst>
            <a:outerShdw dist="50800" dir="5400000" algn="ctr" rotWithShape="0">
              <a:srgbClr val="000000"/>
            </a:outerShdw>
          </a:effectLst>
        </p:spPr>
      </p:pic>
      <p:sp>
        <p:nvSpPr>
          <p:cNvPr id="2" name="Title 1">
            <a:extLst>
              <a:ext uri="{FF2B5EF4-FFF2-40B4-BE49-F238E27FC236}">
                <a16:creationId xmlns:a16="http://schemas.microsoft.com/office/drawing/2014/main" id="{41040A99-BBF0-7EBB-C9C8-2D49D324A885}"/>
              </a:ext>
            </a:extLst>
          </p:cNvPr>
          <p:cNvSpPr>
            <a:spLocks noGrp="1"/>
          </p:cNvSpPr>
          <p:nvPr>
            <p:ph type="title"/>
          </p:nvPr>
        </p:nvSpPr>
        <p:spPr>
          <a:xfrm>
            <a:off x="646765" y="1065862"/>
            <a:ext cx="6052955" cy="4726276"/>
          </a:xfrm>
        </p:spPr>
        <p:txBody>
          <a:bodyPr vert="horz" lIns="91440" tIns="45720" rIns="91440" bIns="45720" rtlCol="0" anchor="ctr">
            <a:normAutofit/>
          </a:bodyPr>
          <a:lstStyle/>
          <a:p>
            <a:pPr algn="r"/>
            <a:r>
              <a:rPr lang="en-US" sz="8000" dirty="0">
                <a:ln w="22225">
                  <a:solidFill>
                    <a:srgbClr val="FFFFFF"/>
                  </a:solidFill>
                </a:ln>
                <a:solidFill>
                  <a:schemeClr val="bg1"/>
                </a:solidFill>
                <a:latin typeface="Amasis MT Pro" panose="02040504050005020304" pitchFamily="18" charset="0"/>
              </a:rPr>
              <a:t>Introduction</a:t>
            </a:r>
          </a:p>
        </p:txBody>
      </p:sp>
      <p:cxnSp>
        <p:nvCxnSpPr>
          <p:cNvPr id="16" name="Straight Connector 1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81095B-5BFB-E614-FBB8-2A5C218F8928}"/>
              </a:ext>
            </a:extLst>
          </p:cNvPr>
          <p:cNvSpPr>
            <a:spLocks noGrp="1"/>
          </p:cNvSpPr>
          <p:nvPr>
            <p:ph type="body" idx="1"/>
          </p:nvPr>
        </p:nvSpPr>
        <p:spPr>
          <a:xfrm>
            <a:off x="7534641" y="1065862"/>
            <a:ext cx="3860002" cy="4726276"/>
          </a:xfrm>
        </p:spPr>
        <p:txBody>
          <a:bodyPr vert="horz" lIns="91440" tIns="45720" rIns="91440" bIns="45720" rtlCol="0" anchor="ctr">
            <a:normAutofit/>
          </a:bodyPr>
          <a:lstStyle/>
          <a:p>
            <a:pPr marL="0"/>
            <a:r>
              <a:rPr lang="en-US" sz="2000" b="0" i="0" dirty="0">
                <a:solidFill>
                  <a:schemeClr val="bg1"/>
                </a:solidFill>
                <a:effectLst/>
              </a:rPr>
              <a:t>In the landscape of technological advancements, </a:t>
            </a:r>
            <a:r>
              <a:rPr lang="en-US" sz="2000" dirty="0">
                <a:solidFill>
                  <a:schemeClr val="bg1"/>
                </a:solidFill>
              </a:rPr>
              <a:t>a dynamic and user-friendly quiz application crafted using the power of Python. With a seamless interface and robust functionality, Quiz application aims to revolutionize the way we approach quizzes, making learning both enjoyable and accessible for everyone. </a:t>
            </a:r>
          </a:p>
        </p:txBody>
      </p:sp>
    </p:spTree>
    <p:custDataLst>
      <p:tags r:id="rId1"/>
    </p:custDataLst>
    <p:extLst>
      <p:ext uri="{BB962C8B-B14F-4D97-AF65-F5344CB8AC3E}">
        <p14:creationId xmlns:p14="http://schemas.microsoft.com/office/powerpoint/2010/main" val="4077997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1800" decel="100000" fill="hold"/>
                                        <p:tgtEl>
                                          <p:spTgt spid="2"/>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Objective Background Images - Free Download on Freepik">
            <a:extLst>
              <a:ext uri="{FF2B5EF4-FFF2-40B4-BE49-F238E27FC236}">
                <a16:creationId xmlns:a16="http://schemas.microsoft.com/office/drawing/2014/main" id="{8A21DB84-B07B-FAE9-E63F-402157D09F61}"/>
              </a:ext>
            </a:extLst>
          </p:cNvPr>
          <p:cNvPicPr>
            <a:picLocks noChangeAspect="1" noChangeArrowheads="1"/>
          </p:cNvPicPr>
          <p:nvPr/>
        </p:nvPicPr>
        <p:blipFill rotWithShape="1">
          <a:blip r:embed="rId2">
            <a:alphaModFix amt="94000"/>
            <a:extLst>
              <a:ext uri="{28A0092B-C50C-407E-A947-70E740481C1C}">
                <a14:useLocalDpi xmlns:a14="http://schemas.microsoft.com/office/drawing/2010/main" val="0"/>
              </a:ext>
            </a:extLst>
          </a:blip>
          <a:srcRect t="644" b="5623"/>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1FBF33-CC47-2F1A-3E24-CB536960534F}"/>
              </a:ext>
            </a:extLst>
          </p:cNvPr>
          <p:cNvSpPr txBox="1"/>
          <p:nvPr/>
        </p:nvSpPr>
        <p:spPr>
          <a:xfrm>
            <a:off x="6286006" y="1469902"/>
            <a:ext cx="5361708" cy="4678204"/>
          </a:xfrm>
          <a:prstGeom prst="rect">
            <a:avLst/>
          </a:prstGeom>
          <a:noFill/>
        </p:spPr>
        <p:txBody>
          <a:bodyPr wrap="square" rtlCol="0">
            <a:spAutoFit/>
          </a:bodyPr>
          <a:lstStyle/>
          <a:p>
            <a:r>
              <a:rPr lang="en-US" sz="2000" dirty="0"/>
              <a:t>Our objective is to develop a Python-based quiz application that not only promotes interactive learning but also fosters engagement and retention among users. By providing a seamless and intuitive platform, we aim to enhance the educational experience, catering to various learning styles and preferences. Through personalized quizzes and comprehensive feedback mechanisms, our application seeks to foster a stimulating environment that encourages users to expand their knowledge and skills across diverse subject areas. Our goal is to make learning both accessible and enjoyable, fostering a passion for continuous education and growth.</a:t>
            </a:r>
          </a:p>
          <a:p>
            <a:endParaRPr lang="en-US" dirty="0"/>
          </a:p>
        </p:txBody>
      </p:sp>
      <p:sp>
        <p:nvSpPr>
          <p:cNvPr id="4" name="TextBox 3">
            <a:extLst>
              <a:ext uri="{FF2B5EF4-FFF2-40B4-BE49-F238E27FC236}">
                <a16:creationId xmlns:a16="http://schemas.microsoft.com/office/drawing/2014/main" id="{E2480BEE-7E77-0199-E0EA-F44CBDC3FFE4}"/>
              </a:ext>
            </a:extLst>
          </p:cNvPr>
          <p:cNvSpPr txBox="1"/>
          <p:nvPr/>
        </p:nvSpPr>
        <p:spPr>
          <a:xfrm>
            <a:off x="4881749" y="232229"/>
            <a:ext cx="2808514" cy="707886"/>
          </a:xfrm>
          <a:prstGeom prst="rect">
            <a:avLst/>
          </a:prstGeom>
          <a:noFill/>
        </p:spPr>
        <p:txBody>
          <a:bodyPr wrap="square" rtlCol="0">
            <a:spAutoFit/>
          </a:bodyPr>
          <a:lstStyle/>
          <a:p>
            <a:r>
              <a:rPr lang="en-US" sz="4000" b="1" dirty="0"/>
              <a:t>OBJECTIVE</a:t>
            </a:r>
          </a:p>
        </p:txBody>
      </p:sp>
    </p:spTree>
    <p:extLst>
      <p:ext uri="{BB962C8B-B14F-4D97-AF65-F5344CB8AC3E}">
        <p14:creationId xmlns:p14="http://schemas.microsoft.com/office/powerpoint/2010/main" val="3679422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4D34699-B844-0DD5-43FD-7207AC3ABBCE}"/>
              </a:ext>
            </a:extLst>
          </p:cNvPr>
          <p:cNvPicPr>
            <a:picLocks noChangeAspect="1"/>
          </p:cNvPicPr>
          <p:nvPr/>
        </p:nvPicPr>
        <p:blipFill rotWithShape="1">
          <a:blip r:embed="rId3">
            <a:alphaModFix amt="85000"/>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A154D9E0-D1B1-6111-0C94-469C52B81627}"/>
              </a:ext>
            </a:extLst>
          </p:cNvPr>
          <p:cNvSpPr>
            <a:spLocks noGrp="1"/>
          </p:cNvSpPr>
          <p:nvPr>
            <p:ph type="title"/>
          </p:nvPr>
        </p:nvSpPr>
        <p:spPr>
          <a:xfrm>
            <a:off x="3361145" y="615043"/>
            <a:ext cx="5469709" cy="1325563"/>
          </a:xfrm>
        </p:spPr>
        <p:txBody>
          <a:bodyPr vert="horz" lIns="91440" tIns="45720" rIns="91440" bIns="45720" rtlCol="0" anchor="ctr">
            <a:normAutofit/>
          </a:bodyPr>
          <a:lstStyle/>
          <a:p>
            <a:r>
              <a:rPr lang="en-US" b="1" dirty="0">
                <a:solidFill>
                  <a:schemeClr val="bg1"/>
                </a:solidFill>
              </a:rPr>
              <a:t>TECHNICAL OVERVIEW</a:t>
            </a:r>
          </a:p>
        </p:txBody>
      </p:sp>
      <p:sp>
        <p:nvSpPr>
          <p:cNvPr id="3" name="Text Placeholder 2">
            <a:extLst>
              <a:ext uri="{FF2B5EF4-FFF2-40B4-BE49-F238E27FC236}">
                <a16:creationId xmlns:a16="http://schemas.microsoft.com/office/drawing/2014/main" id="{36558DB9-2F9E-D3FB-A0B4-33667F05772A}"/>
              </a:ext>
            </a:extLst>
          </p:cNvPr>
          <p:cNvSpPr>
            <a:spLocks noGrp="1"/>
          </p:cNvSpPr>
          <p:nvPr>
            <p:ph type="body" idx="1"/>
          </p:nvPr>
        </p:nvSpPr>
        <p:spPr>
          <a:xfrm>
            <a:off x="1472475" y="2506662"/>
            <a:ext cx="9747068" cy="4351338"/>
          </a:xfrm>
        </p:spPr>
        <p:txBody>
          <a:bodyPr vert="horz" lIns="91440" tIns="45720" rIns="91440" bIns="45720" rtlCol="0">
            <a:normAutofit/>
          </a:bodyPr>
          <a:lstStyle/>
          <a:p>
            <a:r>
              <a:rPr lang="en-US" dirty="0">
                <a:solidFill>
                  <a:schemeClr val="bg1"/>
                </a:solidFill>
              </a:rPr>
              <a:t>Our quiz application, developed using Python's graphical user interface (GUI) capabilities, offers an intuitive and interactive platform for users to engage in educational quizzes. Leveraging the </a:t>
            </a:r>
            <a:r>
              <a:rPr lang="en-US" dirty="0" err="1">
                <a:solidFill>
                  <a:schemeClr val="bg1"/>
                </a:solidFill>
              </a:rPr>
              <a:t>Tkinter</a:t>
            </a:r>
            <a:r>
              <a:rPr lang="en-US" dirty="0">
                <a:solidFill>
                  <a:schemeClr val="bg1"/>
                </a:solidFill>
              </a:rPr>
              <a:t> library, we have created a seamless and visually appealing user interface that facilitates smooth navigation and an enhanced user experience.</a:t>
            </a:r>
            <a:endParaRPr lang="en-US" sz="2400" dirty="0">
              <a:solidFill>
                <a:schemeClr val="bg1"/>
              </a:solidFill>
            </a:endParaRPr>
          </a:p>
        </p:txBody>
      </p:sp>
    </p:spTree>
    <p:custDataLst>
      <p:tags r:id="rId1"/>
    </p:custDataLst>
    <p:extLst>
      <p:ext uri="{BB962C8B-B14F-4D97-AF65-F5344CB8AC3E}">
        <p14:creationId xmlns:p14="http://schemas.microsoft.com/office/powerpoint/2010/main" val="3591542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8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200" accel="100000" fill="hold">
                                          <p:stCondLst>
                                            <p:cond delay="18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D213917-6CEE-B5CB-6770-1822FC317BDC}"/>
              </a:ext>
            </a:extLst>
          </p:cNvPr>
          <p:cNvSpPr/>
          <p:nvPr/>
        </p:nvSpPr>
        <p:spPr>
          <a:xfrm>
            <a:off x="5556068" y="652100"/>
            <a:ext cx="1079863" cy="470263"/>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START</a:t>
            </a:r>
          </a:p>
        </p:txBody>
      </p:sp>
      <p:cxnSp>
        <p:nvCxnSpPr>
          <p:cNvPr id="11" name="Straight Arrow Connector 10">
            <a:extLst>
              <a:ext uri="{FF2B5EF4-FFF2-40B4-BE49-F238E27FC236}">
                <a16:creationId xmlns:a16="http://schemas.microsoft.com/office/drawing/2014/main" id="{6D051B41-2528-B98F-50FF-66DB15FB9057}"/>
              </a:ext>
            </a:extLst>
          </p:cNvPr>
          <p:cNvCxnSpPr>
            <a:stCxn id="4" idx="4"/>
          </p:cNvCxnSpPr>
          <p:nvPr/>
        </p:nvCxnSpPr>
        <p:spPr>
          <a:xfrm>
            <a:off x="6096000" y="1122363"/>
            <a:ext cx="0" cy="379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531936C-6352-0A4F-DB29-823AA3785170}"/>
              </a:ext>
            </a:extLst>
          </p:cNvPr>
          <p:cNvCxnSpPr>
            <a:cxnSpLocks/>
          </p:cNvCxnSpPr>
          <p:nvPr/>
        </p:nvCxnSpPr>
        <p:spPr>
          <a:xfrm>
            <a:off x="2072639" y="1502229"/>
            <a:ext cx="824701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8BF92AC-7AD9-8181-7BA6-0720CE0FC9B0}"/>
              </a:ext>
            </a:extLst>
          </p:cNvPr>
          <p:cNvCxnSpPr/>
          <p:nvPr/>
        </p:nvCxnSpPr>
        <p:spPr>
          <a:xfrm>
            <a:off x="2063931" y="1502229"/>
            <a:ext cx="0" cy="261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B6819C2-C797-69AA-90D4-8D2D911DD44A}"/>
              </a:ext>
            </a:extLst>
          </p:cNvPr>
          <p:cNvCxnSpPr/>
          <p:nvPr/>
        </p:nvCxnSpPr>
        <p:spPr>
          <a:xfrm>
            <a:off x="10332720" y="1502229"/>
            <a:ext cx="0" cy="261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BF973FB2-4C38-714E-4B91-9CD35375FA41}"/>
              </a:ext>
            </a:extLst>
          </p:cNvPr>
          <p:cNvSpPr/>
          <p:nvPr/>
        </p:nvSpPr>
        <p:spPr>
          <a:xfrm>
            <a:off x="1554480" y="1763486"/>
            <a:ext cx="1097277" cy="5486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C9ADC427-0893-A7F2-2A28-7BE046D91C1D}"/>
              </a:ext>
            </a:extLst>
          </p:cNvPr>
          <p:cNvSpPr txBox="1"/>
          <p:nvPr/>
        </p:nvSpPr>
        <p:spPr>
          <a:xfrm>
            <a:off x="1554479" y="1776191"/>
            <a:ext cx="1201783" cy="600164"/>
          </a:xfrm>
          <a:prstGeom prst="rect">
            <a:avLst/>
          </a:prstGeom>
          <a:noFill/>
        </p:spPr>
        <p:txBody>
          <a:bodyPr wrap="square" rtlCol="0">
            <a:spAutoFit/>
          </a:bodyPr>
          <a:lstStyle/>
          <a:p>
            <a:r>
              <a:rPr lang="en-US" sz="1100" dirty="0"/>
              <a:t>Fetch questions from Open Trivia DB API</a:t>
            </a:r>
          </a:p>
        </p:txBody>
      </p:sp>
      <p:cxnSp>
        <p:nvCxnSpPr>
          <p:cNvPr id="23" name="Straight Arrow Connector 22">
            <a:extLst>
              <a:ext uri="{FF2B5EF4-FFF2-40B4-BE49-F238E27FC236}">
                <a16:creationId xmlns:a16="http://schemas.microsoft.com/office/drawing/2014/main" id="{AC8E79C5-1119-C433-AAD5-B8DF29EC85C5}"/>
              </a:ext>
            </a:extLst>
          </p:cNvPr>
          <p:cNvCxnSpPr/>
          <p:nvPr/>
        </p:nvCxnSpPr>
        <p:spPr>
          <a:xfrm>
            <a:off x="2072639" y="2312119"/>
            <a:ext cx="0" cy="261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7DA5177E-AA66-1FC0-36CB-D09425FBBFB2}"/>
              </a:ext>
            </a:extLst>
          </p:cNvPr>
          <p:cNvSpPr/>
          <p:nvPr/>
        </p:nvSpPr>
        <p:spPr>
          <a:xfrm>
            <a:off x="1554479" y="2573376"/>
            <a:ext cx="1097278" cy="5486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4477B8C0-8C22-3B7A-2F28-C9FC1468D5F4}"/>
              </a:ext>
            </a:extLst>
          </p:cNvPr>
          <p:cNvSpPr txBox="1"/>
          <p:nvPr/>
        </p:nvSpPr>
        <p:spPr>
          <a:xfrm>
            <a:off x="1554479" y="2624906"/>
            <a:ext cx="1201782" cy="507831"/>
          </a:xfrm>
          <a:prstGeom prst="rect">
            <a:avLst/>
          </a:prstGeom>
          <a:noFill/>
        </p:spPr>
        <p:txBody>
          <a:bodyPr wrap="square" rtlCol="0">
            <a:spAutoFit/>
          </a:bodyPr>
          <a:lstStyle/>
          <a:p>
            <a:r>
              <a:rPr lang="en-US" sz="900" dirty="0"/>
              <a:t> Create a Question object for each fetched question</a:t>
            </a:r>
          </a:p>
        </p:txBody>
      </p:sp>
      <p:sp>
        <p:nvSpPr>
          <p:cNvPr id="27" name="Rectangle: Rounded Corners 26">
            <a:extLst>
              <a:ext uri="{FF2B5EF4-FFF2-40B4-BE49-F238E27FC236}">
                <a16:creationId xmlns:a16="http://schemas.microsoft.com/office/drawing/2014/main" id="{57F000DD-3C79-1BE4-46D9-897F0FA86135}"/>
              </a:ext>
            </a:extLst>
          </p:cNvPr>
          <p:cNvSpPr/>
          <p:nvPr/>
        </p:nvSpPr>
        <p:spPr>
          <a:xfrm>
            <a:off x="1554477" y="3370560"/>
            <a:ext cx="1097277" cy="5486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69919E96-260F-F061-A454-69F061EE7B27}"/>
              </a:ext>
            </a:extLst>
          </p:cNvPr>
          <p:cNvCxnSpPr/>
          <p:nvPr/>
        </p:nvCxnSpPr>
        <p:spPr>
          <a:xfrm>
            <a:off x="2085701" y="3109303"/>
            <a:ext cx="0" cy="261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31F23F03-D3FB-D2B6-6F5C-A4DC5F8C217F}"/>
              </a:ext>
            </a:extLst>
          </p:cNvPr>
          <p:cNvSpPr txBox="1"/>
          <p:nvPr/>
        </p:nvSpPr>
        <p:spPr>
          <a:xfrm>
            <a:off x="1554477" y="3344794"/>
            <a:ext cx="1201782" cy="600164"/>
          </a:xfrm>
          <a:prstGeom prst="rect">
            <a:avLst/>
          </a:prstGeom>
          <a:noFill/>
        </p:spPr>
        <p:txBody>
          <a:bodyPr wrap="square">
            <a:spAutoFit/>
          </a:bodyPr>
          <a:lstStyle/>
          <a:p>
            <a:r>
              <a:rPr lang="en-US" sz="1100" dirty="0"/>
              <a:t>Append Question objects to question bank list</a:t>
            </a:r>
          </a:p>
        </p:txBody>
      </p:sp>
      <p:cxnSp>
        <p:nvCxnSpPr>
          <p:cNvPr id="38" name="Straight Connector 37">
            <a:extLst>
              <a:ext uri="{FF2B5EF4-FFF2-40B4-BE49-F238E27FC236}">
                <a16:creationId xmlns:a16="http://schemas.microsoft.com/office/drawing/2014/main" id="{90760B0B-07D1-0C7C-4105-E135A1314EFC}"/>
              </a:ext>
            </a:extLst>
          </p:cNvPr>
          <p:cNvCxnSpPr>
            <a:cxnSpLocks/>
          </p:cNvCxnSpPr>
          <p:nvPr/>
        </p:nvCxnSpPr>
        <p:spPr>
          <a:xfrm>
            <a:off x="2651754" y="2022763"/>
            <a:ext cx="706582"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07B086-436F-CF94-FFB3-3B8F0E1FDD4E}"/>
              </a:ext>
            </a:extLst>
          </p:cNvPr>
          <p:cNvCxnSpPr>
            <a:cxnSpLocks/>
          </p:cNvCxnSpPr>
          <p:nvPr/>
        </p:nvCxnSpPr>
        <p:spPr>
          <a:xfrm>
            <a:off x="2651754" y="2854036"/>
            <a:ext cx="706582"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59648C5-6406-3E18-C81D-64B12BD6C5C4}"/>
              </a:ext>
            </a:extLst>
          </p:cNvPr>
          <p:cNvCxnSpPr>
            <a:cxnSpLocks/>
          </p:cNvCxnSpPr>
          <p:nvPr/>
        </p:nvCxnSpPr>
        <p:spPr>
          <a:xfrm>
            <a:off x="2651754" y="3643745"/>
            <a:ext cx="706582"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5AAE142-E05F-1530-71A0-47B6DA581769}"/>
              </a:ext>
            </a:extLst>
          </p:cNvPr>
          <p:cNvCxnSpPr/>
          <p:nvPr/>
        </p:nvCxnSpPr>
        <p:spPr>
          <a:xfrm>
            <a:off x="3358336" y="2022763"/>
            <a:ext cx="0" cy="162098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F872145-BB5F-1C15-20A9-07A34BB21D84}"/>
              </a:ext>
            </a:extLst>
          </p:cNvPr>
          <p:cNvCxnSpPr/>
          <p:nvPr/>
        </p:nvCxnSpPr>
        <p:spPr>
          <a:xfrm>
            <a:off x="3358336" y="2854036"/>
            <a:ext cx="520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Rounded Corners 45">
            <a:extLst>
              <a:ext uri="{FF2B5EF4-FFF2-40B4-BE49-F238E27FC236}">
                <a16:creationId xmlns:a16="http://schemas.microsoft.com/office/drawing/2014/main" id="{0BE5573A-3FC1-E792-66F9-3E4121451CCB}"/>
              </a:ext>
            </a:extLst>
          </p:cNvPr>
          <p:cNvSpPr/>
          <p:nvPr/>
        </p:nvSpPr>
        <p:spPr>
          <a:xfrm>
            <a:off x="3865419" y="2540706"/>
            <a:ext cx="1704499" cy="804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A74EAA10-D40A-80AE-59C2-E6F7E3797DAF}"/>
              </a:ext>
            </a:extLst>
          </p:cNvPr>
          <p:cNvSpPr txBox="1"/>
          <p:nvPr/>
        </p:nvSpPr>
        <p:spPr>
          <a:xfrm>
            <a:off x="3924391" y="2624906"/>
            <a:ext cx="1702532" cy="646331"/>
          </a:xfrm>
          <a:prstGeom prst="rect">
            <a:avLst/>
          </a:prstGeom>
          <a:noFill/>
        </p:spPr>
        <p:txBody>
          <a:bodyPr wrap="square" rtlCol="0">
            <a:spAutoFit/>
          </a:bodyPr>
          <a:lstStyle/>
          <a:p>
            <a:r>
              <a:rPr lang="en-US" dirty="0"/>
              <a:t>Open Trivia DB API – Questions</a:t>
            </a:r>
          </a:p>
        </p:txBody>
      </p:sp>
      <p:cxnSp>
        <p:nvCxnSpPr>
          <p:cNvPr id="49" name="Straight Arrow Connector 48">
            <a:extLst>
              <a:ext uri="{FF2B5EF4-FFF2-40B4-BE49-F238E27FC236}">
                <a16:creationId xmlns:a16="http://schemas.microsoft.com/office/drawing/2014/main" id="{98D71E51-B1C2-0FAF-CDFB-EBDD370EB9CC}"/>
              </a:ext>
            </a:extLst>
          </p:cNvPr>
          <p:cNvCxnSpPr>
            <a:cxnSpLocks/>
            <a:stCxn id="46" idx="2"/>
          </p:cNvCxnSpPr>
          <p:nvPr/>
        </p:nvCxnSpPr>
        <p:spPr>
          <a:xfrm>
            <a:off x="4717669" y="3344794"/>
            <a:ext cx="0" cy="797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8B5B37F0-5F78-2654-FBD5-333A9A3D2FFF}"/>
              </a:ext>
            </a:extLst>
          </p:cNvPr>
          <p:cNvSpPr/>
          <p:nvPr/>
        </p:nvSpPr>
        <p:spPr>
          <a:xfrm>
            <a:off x="3720139" y="4138786"/>
            <a:ext cx="2126471" cy="484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2CC146C1-6FAD-6C4F-59F5-2A6B13D2FDEB}"/>
              </a:ext>
            </a:extLst>
          </p:cNvPr>
          <p:cNvSpPr txBox="1"/>
          <p:nvPr/>
        </p:nvSpPr>
        <p:spPr>
          <a:xfrm>
            <a:off x="3692442" y="4255413"/>
            <a:ext cx="2583677" cy="276999"/>
          </a:xfrm>
          <a:prstGeom prst="rect">
            <a:avLst/>
          </a:prstGeom>
          <a:noFill/>
        </p:spPr>
        <p:txBody>
          <a:bodyPr wrap="square" rtlCol="0">
            <a:spAutoFit/>
          </a:bodyPr>
          <a:lstStyle/>
          <a:p>
            <a:r>
              <a:rPr lang="en-US" sz="1200" dirty="0"/>
              <a:t>Pass </a:t>
            </a:r>
            <a:r>
              <a:rPr lang="en-US" sz="1200" dirty="0" err="1"/>
              <a:t>question_bank</a:t>
            </a:r>
            <a:r>
              <a:rPr lang="en-US" sz="1200" dirty="0"/>
              <a:t> to </a:t>
            </a:r>
            <a:r>
              <a:rPr lang="en-US" sz="1200" dirty="0" err="1"/>
              <a:t>QuizBrain</a:t>
            </a:r>
            <a:endParaRPr lang="en-US" sz="1200" dirty="0"/>
          </a:p>
        </p:txBody>
      </p:sp>
      <p:cxnSp>
        <p:nvCxnSpPr>
          <p:cNvPr id="54" name="Connector: Elbow 53">
            <a:extLst>
              <a:ext uri="{FF2B5EF4-FFF2-40B4-BE49-F238E27FC236}">
                <a16:creationId xmlns:a16="http://schemas.microsoft.com/office/drawing/2014/main" id="{8300D76C-20DB-D8A3-7B0E-21FFB9FCB229}"/>
              </a:ext>
            </a:extLst>
          </p:cNvPr>
          <p:cNvCxnSpPr/>
          <p:nvPr/>
        </p:nvCxnSpPr>
        <p:spPr>
          <a:xfrm>
            <a:off x="5846610" y="4393912"/>
            <a:ext cx="789321" cy="5798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Rounded Corners 54">
            <a:extLst>
              <a:ext uri="{FF2B5EF4-FFF2-40B4-BE49-F238E27FC236}">
                <a16:creationId xmlns:a16="http://schemas.microsoft.com/office/drawing/2014/main" id="{F0DF7F44-F1C3-9E04-AAE3-B1294A2F8DCD}"/>
              </a:ext>
            </a:extLst>
          </p:cNvPr>
          <p:cNvSpPr/>
          <p:nvPr/>
        </p:nvSpPr>
        <p:spPr>
          <a:xfrm>
            <a:off x="6635931" y="4729134"/>
            <a:ext cx="1593669" cy="4892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1791BCC-28DC-D12D-7327-27BB37420B7F}"/>
              </a:ext>
            </a:extLst>
          </p:cNvPr>
          <p:cNvSpPr txBox="1"/>
          <p:nvPr/>
        </p:nvSpPr>
        <p:spPr>
          <a:xfrm>
            <a:off x="6538949" y="4773727"/>
            <a:ext cx="1787633" cy="338554"/>
          </a:xfrm>
          <a:prstGeom prst="rect">
            <a:avLst/>
          </a:prstGeom>
          <a:noFill/>
        </p:spPr>
        <p:txBody>
          <a:bodyPr wrap="square" rtlCol="0">
            <a:spAutoFit/>
          </a:bodyPr>
          <a:lstStyle/>
          <a:p>
            <a:r>
              <a:rPr lang="en-US" sz="1600" dirty="0"/>
              <a:t>Create Quiz Object</a:t>
            </a:r>
          </a:p>
        </p:txBody>
      </p:sp>
      <p:sp>
        <p:nvSpPr>
          <p:cNvPr id="58" name="Rectangle: Rounded Corners 57">
            <a:extLst>
              <a:ext uri="{FF2B5EF4-FFF2-40B4-BE49-F238E27FC236}">
                <a16:creationId xmlns:a16="http://schemas.microsoft.com/office/drawing/2014/main" id="{D94C2313-DB39-15E6-572A-35546E6F0AFE}"/>
              </a:ext>
            </a:extLst>
          </p:cNvPr>
          <p:cNvSpPr/>
          <p:nvPr/>
        </p:nvSpPr>
        <p:spPr>
          <a:xfrm>
            <a:off x="9587345" y="1763486"/>
            <a:ext cx="1537845" cy="5486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r>
              <a:rPr lang="en-US" dirty="0" err="1"/>
              <a:t>QuizInterface</a:t>
            </a:r>
            <a:endParaRPr lang="en-US" dirty="0"/>
          </a:p>
        </p:txBody>
      </p:sp>
      <p:cxnSp>
        <p:nvCxnSpPr>
          <p:cNvPr id="60" name="Straight Arrow Connector 59">
            <a:extLst>
              <a:ext uri="{FF2B5EF4-FFF2-40B4-BE49-F238E27FC236}">
                <a16:creationId xmlns:a16="http://schemas.microsoft.com/office/drawing/2014/main" id="{9F056D7B-2B8F-A494-F69B-3B2175124D8D}"/>
              </a:ext>
            </a:extLst>
          </p:cNvPr>
          <p:cNvCxnSpPr>
            <a:cxnSpLocks/>
            <a:stCxn id="58" idx="2"/>
          </p:cNvCxnSpPr>
          <p:nvPr/>
        </p:nvCxnSpPr>
        <p:spPr>
          <a:xfrm>
            <a:off x="10356268" y="2312118"/>
            <a:ext cx="0" cy="959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0448C547-0462-FDD2-4277-AEBCBD411584}"/>
              </a:ext>
            </a:extLst>
          </p:cNvPr>
          <p:cNvCxnSpPr/>
          <p:nvPr/>
        </p:nvCxnSpPr>
        <p:spPr>
          <a:xfrm flipH="1">
            <a:off x="8326582" y="2573376"/>
            <a:ext cx="20296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290D1A41-5047-0E1C-E762-1A32C8327BF8}"/>
              </a:ext>
            </a:extLst>
          </p:cNvPr>
          <p:cNvSpPr/>
          <p:nvPr/>
        </p:nvSpPr>
        <p:spPr>
          <a:xfrm>
            <a:off x="6276119" y="2022763"/>
            <a:ext cx="2050461" cy="10865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a:extLst>
              <a:ext uri="{FF2B5EF4-FFF2-40B4-BE49-F238E27FC236}">
                <a16:creationId xmlns:a16="http://schemas.microsoft.com/office/drawing/2014/main" id="{077DB2DD-9D0B-E3CB-0B86-E1A138C1CA65}"/>
              </a:ext>
            </a:extLst>
          </p:cNvPr>
          <p:cNvSpPr txBox="1"/>
          <p:nvPr/>
        </p:nvSpPr>
        <p:spPr>
          <a:xfrm>
            <a:off x="6333124" y="2186763"/>
            <a:ext cx="2050458" cy="707886"/>
          </a:xfrm>
          <a:prstGeom prst="rect">
            <a:avLst/>
          </a:prstGeom>
          <a:noFill/>
        </p:spPr>
        <p:txBody>
          <a:bodyPr wrap="square" rtlCol="0">
            <a:spAutoFit/>
          </a:bodyPr>
          <a:lstStyle/>
          <a:p>
            <a:r>
              <a:rPr lang="en-US" sz="2000" dirty="0"/>
              <a:t>Pass Quiz Object to </a:t>
            </a:r>
            <a:r>
              <a:rPr lang="en-US" sz="2000" dirty="0" err="1"/>
              <a:t>QuizInterface</a:t>
            </a:r>
            <a:endParaRPr lang="en-US" sz="2000" dirty="0"/>
          </a:p>
        </p:txBody>
      </p:sp>
      <p:cxnSp>
        <p:nvCxnSpPr>
          <p:cNvPr id="71" name="Straight Connector 70">
            <a:extLst>
              <a:ext uri="{FF2B5EF4-FFF2-40B4-BE49-F238E27FC236}">
                <a16:creationId xmlns:a16="http://schemas.microsoft.com/office/drawing/2014/main" id="{3D7DC5FA-3172-62F2-43B8-AEB8071BA3AC}"/>
              </a:ext>
            </a:extLst>
          </p:cNvPr>
          <p:cNvCxnSpPr>
            <a:cxnSpLocks/>
          </p:cNvCxnSpPr>
          <p:nvPr/>
        </p:nvCxnSpPr>
        <p:spPr>
          <a:xfrm flipV="1">
            <a:off x="6248409" y="3919193"/>
            <a:ext cx="0" cy="47472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CED35152-6BEF-8109-211A-E9603E5D7C68}"/>
              </a:ext>
            </a:extLst>
          </p:cNvPr>
          <p:cNvCxnSpPr/>
          <p:nvPr/>
        </p:nvCxnSpPr>
        <p:spPr>
          <a:xfrm>
            <a:off x="6248409" y="3919193"/>
            <a:ext cx="1052940"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E5176B38-2E67-A108-6628-FAF62CC0AC04}"/>
              </a:ext>
            </a:extLst>
          </p:cNvPr>
          <p:cNvCxnSpPr>
            <a:endCxn id="64" idx="2"/>
          </p:cNvCxnSpPr>
          <p:nvPr/>
        </p:nvCxnSpPr>
        <p:spPr>
          <a:xfrm flipV="1">
            <a:off x="7301349" y="3109295"/>
            <a:ext cx="1" cy="835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Rectangle: Rounded Corners 80">
            <a:extLst>
              <a:ext uri="{FF2B5EF4-FFF2-40B4-BE49-F238E27FC236}">
                <a16:creationId xmlns:a16="http://schemas.microsoft.com/office/drawing/2014/main" id="{2A2E8B78-3676-C7BE-A18F-0DD54057C049}"/>
              </a:ext>
            </a:extLst>
          </p:cNvPr>
          <p:cNvSpPr/>
          <p:nvPr/>
        </p:nvSpPr>
        <p:spPr>
          <a:xfrm>
            <a:off x="9289467" y="3283528"/>
            <a:ext cx="2376060" cy="5363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49B3F03E-F115-B4EC-A065-9F310F3B23D7}"/>
              </a:ext>
            </a:extLst>
          </p:cNvPr>
          <p:cNvSpPr txBox="1"/>
          <p:nvPr/>
        </p:nvSpPr>
        <p:spPr>
          <a:xfrm>
            <a:off x="9161316" y="3342460"/>
            <a:ext cx="2684320" cy="369332"/>
          </a:xfrm>
          <a:prstGeom prst="rect">
            <a:avLst/>
          </a:prstGeom>
          <a:noFill/>
        </p:spPr>
        <p:txBody>
          <a:bodyPr wrap="square" rtlCol="0">
            <a:spAutoFit/>
          </a:bodyPr>
          <a:lstStyle/>
          <a:p>
            <a:r>
              <a:rPr lang="en-US" dirty="0"/>
              <a:t> </a:t>
            </a:r>
            <a:r>
              <a:rPr lang="en-US" sz="1600" dirty="0"/>
              <a:t>User Interacts with the Quiz</a:t>
            </a:r>
          </a:p>
        </p:txBody>
      </p:sp>
      <p:sp>
        <p:nvSpPr>
          <p:cNvPr id="83" name="Oval 82">
            <a:extLst>
              <a:ext uri="{FF2B5EF4-FFF2-40B4-BE49-F238E27FC236}">
                <a16:creationId xmlns:a16="http://schemas.microsoft.com/office/drawing/2014/main" id="{8701F30A-632A-C256-E195-E00D5C85EE3D}"/>
              </a:ext>
            </a:extLst>
          </p:cNvPr>
          <p:cNvSpPr/>
          <p:nvPr/>
        </p:nvSpPr>
        <p:spPr>
          <a:xfrm>
            <a:off x="9587345" y="5417127"/>
            <a:ext cx="1662546" cy="65116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FB1B9E92-6E01-73DB-3A4F-64476768FE81}"/>
              </a:ext>
            </a:extLst>
          </p:cNvPr>
          <p:cNvSpPr txBox="1"/>
          <p:nvPr/>
        </p:nvSpPr>
        <p:spPr>
          <a:xfrm>
            <a:off x="10099964" y="5511876"/>
            <a:ext cx="1149927" cy="461665"/>
          </a:xfrm>
          <a:prstGeom prst="rect">
            <a:avLst/>
          </a:prstGeom>
          <a:noFill/>
        </p:spPr>
        <p:txBody>
          <a:bodyPr wrap="square" rtlCol="0">
            <a:spAutoFit/>
          </a:bodyPr>
          <a:lstStyle/>
          <a:p>
            <a:r>
              <a:rPr lang="en-US" sz="2400" b="1" dirty="0"/>
              <a:t>END</a:t>
            </a:r>
          </a:p>
        </p:txBody>
      </p:sp>
      <p:cxnSp>
        <p:nvCxnSpPr>
          <p:cNvPr id="86" name="Straight Arrow Connector 85">
            <a:extLst>
              <a:ext uri="{FF2B5EF4-FFF2-40B4-BE49-F238E27FC236}">
                <a16:creationId xmlns:a16="http://schemas.microsoft.com/office/drawing/2014/main" id="{41806853-2795-67DF-8486-D3F7B52CDA16}"/>
              </a:ext>
            </a:extLst>
          </p:cNvPr>
          <p:cNvCxnSpPr>
            <a:cxnSpLocks/>
          </p:cNvCxnSpPr>
          <p:nvPr/>
        </p:nvCxnSpPr>
        <p:spPr>
          <a:xfrm>
            <a:off x="10418618" y="3795236"/>
            <a:ext cx="0" cy="1655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64CB68A3-4191-396B-728A-DBC44EDD6379}"/>
              </a:ext>
            </a:extLst>
          </p:cNvPr>
          <p:cNvCxnSpPr>
            <a:endCxn id="83" idx="2"/>
          </p:cNvCxnSpPr>
          <p:nvPr/>
        </p:nvCxnSpPr>
        <p:spPr>
          <a:xfrm>
            <a:off x="7952509" y="5218430"/>
            <a:ext cx="1634836" cy="5242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96434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9D55E-2F17-8B74-E843-2B987DDCCF84}"/>
              </a:ext>
            </a:extLst>
          </p:cNvPr>
          <p:cNvSpPr/>
          <p:nvPr/>
        </p:nvSpPr>
        <p:spPr>
          <a:xfrm>
            <a:off x="425418" y="2866785"/>
            <a:ext cx="2672540" cy="3418851"/>
          </a:xfrm>
          <a:prstGeom prst="roundRect">
            <a:avLst/>
          </a:prstGeom>
          <a:solidFill>
            <a:srgbClr val="3E3B7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4919D6-14D7-66A0-5FF5-382663156F82}"/>
              </a:ext>
            </a:extLst>
          </p:cNvPr>
          <p:cNvGrpSpPr/>
          <p:nvPr/>
        </p:nvGrpSpPr>
        <p:grpSpPr>
          <a:xfrm>
            <a:off x="621849" y="569741"/>
            <a:ext cx="11033208" cy="5145529"/>
            <a:chOff x="617118" y="598041"/>
            <a:chExt cx="10518047" cy="4729058"/>
          </a:xfrm>
        </p:grpSpPr>
        <p:sp>
          <p:nvSpPr>
            <p:cNvPr id="4" name="TextBox 3">
              <a:extLst>
                <a:ext uri="{FF2B5EF4-FFF2-40B4-BE49-F238E27FC236}">
                  <a16:creationId xmlns:a16="http://schemas.microsoft.com/office/drawing/2014/main" id="{52F36B3B-7481-622A-C0F9-21A37B42211F}"/>
                </a:ext>
              </a:extLst>
            </p:cNvPr>
            <p:cNvSpPr txBox="1"/>
            <p:nvPr/>
          </p:nvSpPr>
          <p:spPr>
            <a:xfrm>
              <a:off x="2015804" y="598041"/>
              <a:ext cx="8039057" cy="933457"/>
            </a:xfrm>
            <a:prstGeom prst="rect">
              <a:avLst/>
            </a:prstGeom>
            <a:noFill/>
          </p:spPr>
          <p:txBody>
            <a:bodyPr wrap="square" rtlCol="0">
              <a:spAutoFit/>
            </a:bodyPr>
            <a:lstStyle/>
            <a:p>
              <a:r>
                <a:rPr lang="en-US" sz="6000" b="1" dirty="0"/>
                <a:t>APPLICATION OVERVIEW</a:t>
              </a:r>
            </a:p>
          </p:txBody>
        </p:sp>
        <p:grpSp>
          <p:nvGrpSpPr>
            <p:cNvPr id="5" name="Group 4">
              <a:extLst>
                <a:ext uri="{FF2B5EF4-FFF2-40B4-BE49-F238E27FC236}">
                  <a16:creationId xmlns:a16="http://schemas.microsoft.com/office/drawing/2014/main" id="{F566BC1A-269C-983D-2886-80D2243E7270}"/>
                </a:ext>
              </a:extLst>
            </p:cNvPr>
            <p:cNvGrpSpPr/>
            <p:nvPr/>
          </p:nvGrpSpPr>
          <p:grpSpPr>
            <a:xfrm>
              <a:off x="617118" y="2721114"/>
              <a:ext cx="2369234" cy="2148981"/>
              <a:chOff x="617118" y="2721114"/>
              <a:chExt cx="2369234" cy="2148981"/>
            </a:xfrm>
          </p:grpSpPr>
          <p:sp>
            <p:nvSpPr>
              <p:cNvPr id="15" name="TextBox 14">
                <a:extLst>
                  <a:ext uri="{FF2B5EF4-FFF2-40B4-BE49-F238E27FC236}">
                    <a16:creationId xmlns:a16="http://schemas.microsoft.com/office/drawing/2014/main" id="{D74AF44C-062D-34DD-0F7C-863F21504CF4}"/>
                  </a:ext>
                </a:extLst>
              </p:cNvPr>
              <p:cNvSpPr txBox="1"/>
              <p:nvPr/>
            </p:nvSpPr>
            <p:spPr>
              <a:xfrm>
                <a:off x="766689" y="2721114"/>
                <a:ext cx="998806" cy="650591"/>
              </a:xfrm>
              <a:prstGeom prst="rect">
                <a:avLst/>
              </a:prstGeom>
              <a:noFill/>
            </p:spPr>
            <p:txBody>
              <a:bodyPr wrap="square" rtlCol="0">
                <a:spAutoFit/>
              </a:bodyPr>
              <a:lstStyle/>
              <a:p>
                <a:endParaRPr lang="en-US" sz="4000" b="1" dirty="0"/>
              </a:p>
            </p:txBody>
          </p:sp>
          <p:sp>
            <p:nvSpPr>
              <p:cNvPr id="16" name="TextBox 15">
                <a:extLst>
                  <a:ext uri="{FF2B5EF4-FFF2-40B4-BE49-F238E27FC236}">
                    <a16:creationId xmlns:a16="http://schemas.microsoft.com/office/drawing/2014/main" id="{A3F25019-D96B-5FFD-A6DA-4FC19699A411}"/>
                  </a:ext>
                </a:extLst>
              </p:cNvPr>
              <p:cNvSpPr txBox="1"/>
              <p:nvPr/>
            </p:nvSpPr>
            <p:spPr>
              <a:xfrm>
                <a:off x="617118" y="4106358"/>
                <a:ext cx="2369234" cy="763737"/>
              </a:xfrm>
              <a:prstGeom prst="rect">
                <a:avLst/>
              </a:prstGeom>
              <a:noFill/>
            </p:spPr>
            <p:txBody>
              <a:bodyPr wrap="square" rtlCol="0">
                <a:spAutoFit/>
              </a:bodyPr>
              <a:lstStyle/>
              <a:p>
                <a:r>
                  <a:rPr lang="en-US" sz="1600" dirty="0">
                    <a:solidFill>
                      <a:schemeClr val="bg1"/>
                    </a:solidFill>
                  </a:rPr>
                  <a:t>Quiz app initiates by fetching questions from the Open Trivia DB API.</a:t>
                </a:r>
              </a:p>
            </p:txBody>
          </p:sp>
        </p:grpSp>
        <p:sp>
          <p:nvSpPr>
            <p:cNvPr id="14" name="TextBox 13">
              <a:extLst>
                <a:ext uri="{FF2B5EF4-FFF2-40B4-BE49-F238E27FC236}">
                  <a16:creationId xmlns:a16="http://schemas.microsoft.com/office/drawing/2014/main" id="{C37E7FDE-A088-1D89-C3E6-6BE83BD56C42}"/>
                </a:ext>
              </a:extLst>
            </p:cNvPr>
            <p:cNvSpPr txBox="1"/>
            <p:nvPr/>
          </p:nvSpPr>
          <p:spPr>
            <a:xfrm>
              <a:off x="3321991" y="3648820"/>
              <a:ext cx="2547754" cy="311152"/>
            </a:xfrm>
            <a:prstGeom prst="rect">
              <a:avLst/>
            </a:prstGeom>
            <a:noFill/>
          </p:spPr>
          <p:txBody>
            <a:bodyPr wrap="square" rtlCol="0">
              <a:spAutoFit/>
            </a:bodyPr>
            <a:lstStyle/>
            <a:p>
              <a:endParaRPr lang="en-US" sz="1600" dirty="0">
                <a:solidFill>
                  <a:schemeClr val="bg1"/>
                </a:solidFill>
              </a:endParaRPr>
            </a:p>
          </p:txBody>
        </p:sp>
        <p:grpSp>
          <p:nvGrpSpPr>
            <p:cNvPr id="7" name="Group 6">
              <a:extLst>
                <a:ext uri="{FF2B5EF4-FFF2-40B4-BE49-F238E27FC236}">
                  <a16:creationId xmlns:a16="http://schemas.microsoft.com/office/drawing/2014/main" id="{5F5B3135-BBBB-8A35-82E6-F8BA0ED2D381}"/>
                </a:ext>
              </a:extLst>
            </p:cNvPr>
            <p:cNvGrpSpPr/>
            <p:nvPr/>
          </p:nvGrpSpPr>
          <p:grpSpPr>
            <a:xfrm>
              <a:off x="640182" y="2721114"/>
              <a:ext cx="7804129" cy="2375274"/>
              <a:chOff x="-4881974" y="2721114"/>
              <a:chExt cx="7804129" cy="2375274"/>
            </a:xfrm>
          </p:grpSpPr>
          <p:sp>
            <p:nvSpPr>
              <p:cNvPr id="11" name="TextBox 10">
                <a:extLst>
                  <a:ext uri="{FF2B5EF4-FFF2-40B4-BE49-F238E27FC236}">
                    <a16:creationId xmlns:a16="http://schemas.microsoft.com/office/drawing/2014/main" id="{3E9D7F91-C9ED-B3CD-6831-A7C4F2680CFB}"/>
                  </a:ext>
                </a:extLst>
              </p:cNvPr>
              <p:cNvSpPr txBox="1"/>
              <p:nvPr/>
            </p:nvSpPr>
            <p:spPr>
              <a:xfrm>
                <a:off x="766689" y="2721115"/>
                <a:ext cx="998806" cy="650591"/>
              </a:xfrm>
              <a:prstGeom prst="rect">
                <a:avLst/>
              </a:prstGeom>
              <a:noFill/>
            </p:spPr>
            <p:txBody>
              <a:bodyPr wrap="square" rtlCol="0">
                <a:spAutoFit/>
              </a:bodyPr>
              <a:lstStyle/>
              <a:p>
                <a:r>
                  <a:rPr lang="en-US" sz="4000" b="1" dirty="0">
                    <a:solidFill>
                      <a:schemeClr val="bg1"/>
                    </a:solidFill>
                  </a:rPr>
                  <a:t>03</a:t>
                </a:r>
              </a:p>
            </p:txBody>
          </p:sp>
          <p:sp>
            <p:nvSpPr>
              <p:cNvPr id="12" name="TextBox 11">
                <a:extLst>
                  <a:ext uri="{FF2B5EF4-FFF2-40B4-BE49-F238E27FC236}">
                    <a16:creationId xmlns:a16="http://schemas.microsoft.com/office/drawing/2014/main" id="{E5CF4D98-039B-4EDB-4EEC-32B04C20E0FE}"/>
                  </a:ext>
                </a:extLst>
              </p:cNvPr>
              <p:cNvSpPr txBox="1"/>
              <p:nvPr/>
            </p:nvSpPr>
            <p:spPr>
              <a:xfrm>
                <a:off x="417519" y="4106358"/>
                <a:ext cx="2504636" cy="990030"/>
              </a:xfrm>
              <a:prstGeom prst="rect">
                <a:avLst/>
              </a:prstGeom>
              <a:noFill/>
            </p:spPr>
            <p:txBody>
              <a:bodyPr wrap="square" rtlCol="0">
                <a:spAutoFit/>
              </a:bodyPr>
              <a:lstStyle/>
              <a:p>
                <a:r>
                  <a:rPr lang="en-US" sz="1600" dirty="0">
                    <a:solidFill>
                      <a:schemeClr val="bg1"/>
                    </a:solidFill>
                  </a:rPr>
                  <a:t>The question bank is passed to the Quiz Brain, creating a quiz object to manage the quiz's logic.</a:t>
                </a:r>
              </a:p>
            </p:txBody>
          </p:sp>
          <p:sp>
            <p:nvSpPr>
              <p:cNvPr id="21" name="TextBox 20">
                <a:extLst>
                  <a:ext uri="{FF2B5EF4-FFF2-40B4-BE49-F238E27FC236}">
                    <a16:creationId xmlns:a16="http://schemas.microsoft.com/office/drawing/2014/main" id="{2DB62F13-BC56-111B-B95D-8ACB75B30608}"/>
                  </a:ext>
                </a:extLst>
              </p:cNvPr>
              <p:cNvSpPr txBox="1"/>
              <p:nvPr/>
            </p:nvSpPr>
            <p:spPr>
              <a:xfrm>
                <a:off x="-4881974" y="2721114"/>
                <a:ext cx="998806" cy="650591"/>
              </a:xfrm>
              <a:prstGeom prst="rect">
                <a:avLst/>
              </a:prstGeom>
              <a:noFill/>
            </p:spPr>
            <p:txBody>
              <a:bodyPr wrap="square" rtlCol="0">
                <a:spAutoFit/>
              </a:bodyPr>
              <a:lstStyle/>
              <a:p>
                <a:r>
                  <a:rPr lang="en-US" sz="4000" b="1" dirty="0">
                    <a:solidFill>
                      <a:schemeClr val="bg1"/>
                    </a:solidFill>
                  </a:rPr>
                  <a:t>01</a:t>
                </a:r>
              </a:p>
            </p:txBody>
          </p:sp>
        </p:grpSp>
        <p:grpSp>
          <p:nvGrpSpPr>
            <p:cNvPr id="8" name="Group 7">
              <a:extLst>
                <a:ext uri="{FF2B5EF4-FFF2-40B4-BE49-F238E27FC236}">
                  <a16:creationId xmlns:a16="http://schemas.microsoft.com/office/drawing/2014/main" id="{B9B986C9-716C-F11B-9729-64511AB62E8C}"/>
                </a:ext>
              </a:extLst>
            </p:cNvPr>
            <p:cNvGrpSpPr/>
            <p:nvPr/>
          </p:nvGrpSpPr>
          <p:grpSpPr>
            <a:xfrm>
              <a:off x="8765931" y="2711575"/>
              <a:ext cx="2369234" cy="2615524"/>
              <a:chOff x="580878" y="2721114"/>
              <a:chExt cx="2369234" cy="2615524"/>
            </a:xfrm>
          </p:grpSpPr>
          <p:sp>
            <p:nvSpPr>
              <p:cNvPr id="9" name="TextBox 8">
                <a:extLst>
                  <a:ext uri="{FF2B5EF4-FFF2-40B4-BE49-F238E27FC236}">
                    <a16:creationId xmlns:a16="http://schemas.microsoft.com/office/drawing/2014/main" id="{90D5010F-1B46-6A10-D92C-DBB20E57DFF1}"/>
                  </a:ext>
                </a:extLst>
              </p:cNvPr>
              <p:cNvSpPr txBox="1"/>
              <p:nvPr/>
            </p:nvSpPr>
            <p:spPr>
              <a:xfrm>
                <a:off x="766689" y="2721114"/>
                <a:ext cx="998806" cy="650591"/>
              </a:xfrm>
              <a:prstGeom prst="rect">
                <a:avLst/>
              </a:prstGeom>
              <a:noFill/>
            </p:spPr>
            <p:txBody>
              <a:bodyPr wrap="square" rtlCol="0">
                <a:spAutoFit/>
              </a:bodyPr>
              <a:lstStyle/>
              <a:p>
                <a:r>
                  <a:rPr lang="en-US" sz="4000" b="1" dirty="0">
                    <a:solidFill>
                      <a:schemeClr val="bg1"/>
                    </a:solidFill>
                  </a:rPr>
                  <a:t>04</a:t>
                </a:r>
              </a:p>
            </p:txBody>
          </p:sp>
          <p:sp>
            <p:nvSpPr>
              <p:cNvPr id="10" name="TextBox 9">
                <a:extLst>
                  <a:ext uri="{FF2B5EF4-FFF2-40B4-BE49-F238E27FC236}">
                    <a16:creationId xmlns:a16="http://schemas.microsoft.com/office/drawing/2014/main" id="{6952BC73-B1C4-4634-1756-A1E0082235FC}"/>
                  </a:ext>
                </a:extLst>
              </p:cNvPr>
              <p:cNvSpPr txBox="1"/>
              <p:nvPr/>
            </p:nvSpPr>
            <p:spPr>
              <a:xfrm>
                <a:off x="580878" y="4120316"/>
                <a:ext cx="2369234" cy="1216322"/>
              </a:xfrm>
              <a:prstGeom prst="rect">
                <a:avLst/>
              </a:prstGeom>
              <a:noFill/>
            </p:spPr>
            <p:txBody>
              <a:bodyPr wrap="square" rtlCol="0">
                <a:spAutoFit/>
              </a:bodyPr>
              <a:lstStyle/>
              <a:p>
                <a:r>
                  <a:rPr lang="en-US" sz="1600" dirty="0">
                    <a:solidFill>
                      <a:schemeClr val="bg1"/>
                    </a:solidFill>
                  </a:rPr>
                  <a:t>The Quiz Interface allows users to navigate through the quiz, answering questions, and receiving instant feedback</a:t>
                </a:r>
              </a:p>
            </p:txBody>
          </p:sp>
        </p:grpSp>
      </p:grpSp>
      <p:sp>
        <p:nvSpPr>
          <p:cNvPr id="20" name="TextBox 19">
            <a:extLst>
              <a:ext uri="{FF2B5EF4-FFF2-40B4-BE49-F238E27FC236}">
                <a16:creationId xmlns:a16="http://schemas.microsoft.com/office/drawing/2014/main" id="{33E5CF84-99E6-CAEC-8077-F8FAA724F859}"/>
              </a:ext>
            </a:extLst>
          </p:cNvPr>
          <p:cNvSpPr txBox="1"/>
          <p:nvPr/>
        </p:nvSpPr>
        <p:spPr>
          <a:xfrm>
            <a:off x="582315" y="3679511"/>
            <a:ext cx="2680457" cy="461665"/>
          </a:xfrm>
          <a:prstGeom prst="rect">
            <a:avLst/>
          </a:prstGeom>
          <a:noFill/>
        </p:spPr>
        <p:txBody>
          <a:bodyPr wrap="square">
            <a:spAutoFit/>
          </a:bodyPr>
          <a:lstStyle/>
          <a:p>
            <a:r>
              <a:rPr lang="en-US" sz="2400" b="1" dirty="0">
                <a:solidFill>
                  <a:schemeClr val="bg1"/>
                </a:solidFill>
              </a:rPr>
              <a:t>Question Fetching</a:t>
            </a:r>
            <a:r>
              <a:rPr lang="en-US" dirty="0">
                <a:solidFill>
                  <a:schemeClr val="bg1"/>
                </a:solidFill>
              </a:rPr>
              <a:t>:</a:t>
            </a:r>
          </a:p>
        </p:txBody>
      </p:sp>
      <p:sp>
        <p:nvSpPr>
          <p:cNvPr id="24" name="TextBox 23">
            <a:extLst>
              <a:ext uri="{FF2B5EF4-FFF2-40B4-BE49-F238E27FC236}">
                <a16:creationId xmlns:a16="http://schemas.microsoft.com/office/drawing/2014/main" id="{AEC79C79-6E86-1D14-2D73-224687612D39}"/>
              </a:ext>
            </a:extLst>
          </p:cNvPr>
          <p:cNvSpPr txBox="1"/>
          <p:nvPr/>
        </p:nvSpPr>
        <p:spPr>
          <a:xfrm>
            <a:off x="9169781" y="3668556"/>
            <a:ext cx="2680457" cy="461665"/>
          </a:xfrm>
          <a:prstGeom prst="rect">
            <a:avLst/>
          </a:prstGeom>
          <a:noFill/>
        </p:spPr>
        <p:txBody>
          <a:bodyPr wrap="square">
            <a:spAutoFit/>
          </a:bodyPr>
          <a:lstStyle/>
          <a:p>
            <a:r>
              <a:rPr lang="en-US" sz="2400" b="1" dirty="0">
                <a:solidFill>
                  <a:schemeClr val="bg1"/>
                </a:solidFill>
              </a:rPr>
              <a:t>User Interaction</a:t>
            </a:r>
            <a:r>
              <a:rPr lang="en-US" b="1" dirty="0">
                <a:solidFill>
                  <a:schemeClr val="bg1"/>
                </a:solidFill>
              </a:rPr>
              <a:t>:</a:t>
            </a:r>
          </a:p>
        </p:txBody>
      </p:sp>
      <p:sp>
        <p:nvSpPr>
          <p:cNvPr id="25" name="TextBox 24">
            <a:extLst>
              <a:ext uri="{FF2B5EF4-FFF2-40B4-BE49-F238E27FC236}">
                <a16:creationId xmlns:a16="http://schemas.microsoft.com/office/drawing/2014/main" id="{FE624EE4-2696-7C0E-9A2B-1309C183292E}"/>
              </a:ext>
            </a:extLst>
          </p:cNvPr>
          <p:cNvSpPr txBox="1"/>
          <p:nvPr/>
        </p:nvSpPr>
        <p:spPr>
          <a:xfrm>
            <a:off x="6153889" y="3679512"/>
            <a:ext cx="2680457" cy="461665"/>
          </a:xfrm>
          <a:prstGeom prst="rect">
            <a:avLst/>
          </a:prstGeom>
          <a:noFill/>
        </p:spPr>
        <p:txBody>
          <a:bodyPr wrap="square">
            <a:spAutoFit/>
          </a:bodyPr>
          <a:lstStyle/>
          <a:p>
            <a:r>
              <a:rPr lang="en-US" sz="2400" b="1" dirty="0">
                <a:solidFill>
                  <a:schemeClr val="bg1"/>
                </a:solidFill>
              </a:rPr>
              <a:t>Quiz Initialization</a:t>
            </a:r>
            <a:r>
              <a:rPr lang="en-US" dirty="0">
                <a:solidFill>
                  <a:schemeClr val="bg1"/>
                </a:solidFill>
              </a:rPr>
              <a:t>:</a:t>
            </a:r>
          </a:p>
        </p:txBody>
      </p:sp>
      <p:sp>
        <p:nvSpPr>
          <p:cNvPr id="26" name="TextBox 25">
            <a:extLst>
              <a:ext uri="{FF2B5EF4-FFF2-40B4-BE49-F238E27FC236}">
                <a16:creationId xmlns:a16="http://schemas.microsoft.com/office/drawing/2014/main" id="{FC8A289B-411C-7B41-B0FE-ABD4BD5D2EBF}"/>
              </a:ext>
            </a:extLst>
          </p:cNvPr>
          <p:cNvSpPr txBox="1"/>
          <p:nvPr/>
        </p:nvSpPr>
        <p:spPr>
          <a:xfrm>
            <a:off x="3357654" y="4393527"/>
            <a:ext cx="2627310" cy="1077218"/>
          </a:xfrm>
          <a:prstGeom prst="rect">
            <a:avLst/>
          </a:prstGeom>
          <a:noFill/>
        </p:spPr>
        <p:txBody>
          <a:bodyPr wrap="square" rtlCol="0">
            <a:spAutoFit/>
          </a:bodyPr>
          <a:lstStyle/>
          <a:p>
            <a:r>
              <a:rPr lang="en-US" sz="1600" dirty="0">
                <a:solidFill>
                  <a:schemeClr val="bg1"/>
                </a:solidFill>
              </a:rPr>
              <a:t>Each question is encapsulated in a Question object and added to the question bank list.</a:t>
            </a:r>
          </a:p>
        </p:txBody>
      </p:sp>
      <p:sp>
        <p:nvSpPr>
          <p:cNvPr id="28" name="TextBox 27">
            <a:extLst>
              <a:ext uri="{FF2B5EF4-FFF2-40B4-BE49-F238E27FC236}">
                <a16:creationId xmlns:a16="http://schemas.microsoft.com/office/drawing/2014/main" id="{73D4050B-B936-D007-DC95-497695623386}"/>
              </a:ext>
            </a:extLst>
          </p:cNvPr>
          <p:cNvSpPr txBox="1"/>
          <p:nvPr/>
        </p:nvSpPr>
        <p:spPr>
          <a:xfrm>
            <a:off x="3260333" y="3679511"/>
            <a:ext cx="2680457" cy="461665"/>
          </a:xfrm>
          <a:prstGeom prst="rect">
            <a:avLst/>
          </a:prstGeom>
          <a:noFill/>
        </p:spPr>
        <p:txBody>
          <a:bodyPr wrap="square">
            <a:spAutoFit/>
          </a:bodyPr>
          <a:lstStyle/>
          <a:p>
            <a:r>
              <a:rPr lang="en-US" sz="2400" b="1" dirty="0">
                <a:solidFill>
                  <a:schemeClr val="bg1"/>
                </a:solidFill>
              </a:rPr>
              <a:t>Question Handling</a:t>
            </a:r>
            <a:r>
              <a:rPr lang="en-US" dirty="0">
                <a:solidFill>
                  <a:schemeClr val="bg1"/>
                </a:solidFill>
              </a:rPr>
              <a:t>:</a:t>
            </a:r>
          </a:p>
        </p:txBody>
      </p:sp>
      <p:sp>
        <p:nvSpPr>
          <p:cNvPr id="29" name="TextBox 28">
            <a:extLst>
              <a:ext uri="{FF2B5EF4-FFF2-40B4-BE49-F238E27FC236}">
                <a16:creationId xmlns:a16="http://schemas.microsoft.com/office/drawing/2014/main" id="{7BFDAADB-17C1-C7C7-0032-06423F729582}"/>
              </a:ext>
            </a:extLst>
          </p:cNvPr>
          <p:cNvSpPr txBox="1"/>
          <p:nvPr/>
        </p:nvSpPr>
        <p:spPr>
          <a:xfrm>
            <a:off x="3333337" y="2866785"/>
            <a:ext cx="1047726" cy="707886"/>
          </a:xfrm>
          <a:prstGeom prst="rect">
            <a:avLst/>
          </a:prstGeom>
          <a:noFill/>
        </p:spPr>
        <p:txBody>
          <a:bodyPr wrap="square" rtlCol="0">
            <a:spAutoFit/>
          </a:bodyPr>
          <a:lstStyle/>
          <a:p>
            <a:r>
              <a:rPr lang="en-US" sz="4000" b="1" dirty="0">
                <a:solidFill>
                  <a:schemeClr val="bg1"/>
                </a:solidFill>
              </a:rPr>
              <a:t>02</a:t>
            </a:r>
          </a:p>
        </p:txBody>
      </p:sp>
    </p:spTree>
    <p:extLst>
      <p:ext uri="{BB962C8B-B14F-4D97-AF65-F5344CB8AC3E}">
        <p14:creationId xmlns:p14="http://schemas.microsoft.com/office/powerpoint/2010/main" val="802197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9D55E-2F17-8B74-E843-2B987DDCCF84}"/>
              </a:ext>
            </a:extLst>
          </p:cNvPr>
          <p:cNvSpPr/>
          <p:nvPr/>
        </p:nvSpPr>
        <p:spPr>
          <a:xfrm>
            <a:off x="3182734" y="2855899"/>
            <a:ext cx="2672540" cy="341885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4919D6-14D7-66A0-5FF5-382663156F82}"/>
              </a:ext>
            </a:extLst>
          </p:cNvPr>
          <p:cNvGrpSpPr/>
          <p:nvPr/>
        </p:nvGrpSpPr>
        <p:grpSpPr>
          <a:xfrm>
            <a:off x="621849" y="569741"/>
            <a:ext cx="11033208" cy="5145529"/>
            <a:chOff x="617118" y="598041"/>
            <a:chExt cx="10518047" cy="4729058"/>
          </a:xfrm>
        </p:grpSpPr>
        <p:sp>
          <p:nvSpPr>
            <p:cNvPr id="4" name="TextBox 3">
              <a:extLst>
                <a:ext uri="{FF2B5EF4-FFF2-40B4-BE49-F238E27FC236}">
                  <a16:creationId xmlns:a16="http://schemas.microsoft.com/office/drawing/2014/main" id="{52F36B3B-7481-622A-C0F9-21A37B42211F}"/>
                </a:ext>
              </a:extLst>
            </p:cNvPr>
            <p:cNvSpPr txBox="1"/>
            <p:nvPr/>
          </p:nvSpPr>
          <p:spPr>
            <a:xfrm>
              <a:off x="2015804" y="598041"/>
              <a:ext cx="8039057" cy="933457"/>
            </a:xfrm>
            <a:prstGeom prst="rect">
              <a:avLst/>
            </a:prstGeom>
            <a:noFill/>
          </p:spPr>
          <p:txBody>
            <a:bodyPr wrap="square" rtlCol="0">
              <a:spAutoFit/>
            </a:bodyPr>
            <a:lstStyle/>
            <a:p>
              <a:r>
                <a:rPr lang="en-US" sz="6000" b="1" dirty="0"/>
                <a:t>APPLICATION OVERVIEW</a:t>
              </a:r>
            </a:p>
          </p:txBody>
        </p:sp>
        <p:grpSp>
          <p:nvGrpSpPr>
            <p:cNvPr id="5" name="Group 4">
              <a:extLst>
                <a:ext uri="{FF2B5EF4-FFF2-40B4-BE49-F238E27FC236}">
                  <a16:creationId xmlns:a16="http://schemas.microsoft.com/office/drawing/2014/main" id="{F566BC1A-269C-983D-2886-80D2243E7270}"/>
                </a:ext>
              </a:extLst>
            </p:cNvPr>
            <p:cNvGrpSpPr/>
            <p:nvPr/>
          </p:nvGrpSpPr>
          <p:grpSpPr>
            <a:xfrm>
              <a:off x="617118" y="2721114"/>
              <a:ext cx="2369234" cy="2148981"/>
              <a:chOff x="617118" y="2721114"/>
              <a:chExt cx="2369234" cy="2148981"/>
            </a:xfrm>
          </p:grpSpPr>
          <p:sp>
            <p:nvSpPr>
              <p:cNvPr id="15" name="TextBox 14">
                <a:extLst>
                  <a:ext uri="{FF2B5EF4-FFF2-40B4-BE49-F238E27FC236}">
                    <a16:creationId xmlns:a16="http://schemas.microsoft.com/office/drawing/2014/main" id="{D74AF44C-062D-34DD-0F7C-863F21504CF4}"/>
                  </a:ext>
                </a:extLst>
              </p:cNvPr>
              <p:cNvSpPr txBox="1"/>
              <p:nvPr/>
            </p:nvSpPr>
            <p:spPr>
              <a:xfrm>
                <a:off x="766689" y="2721114"/>
                <a:ext cx="998806" cy="650591"/>
              </a:xfrm>
              <a:prstGeom prst="rect">
                <a:avLst/>
              </a:prstGeom>
              <a:noFill/>
            </p:spPr>
            <p:txBody>
              <a:bodyPr wrap="square" rtlCol="0">
                <a:spAutoFit/>
              </a:bodyPr>
              <a:lstStyle/>
              <a:p>
                <a:endParaRPr lang="en-US" sz="4000" b="1" dirty="0"/>
              </a:p>
            </p:txBody>
          </p:sp>
          <p:sp>
            <p:nvSpPr>
              <p:cNvPr id="16" name="TextBox 15">
                <a:extLst>
                  <a:ext uri="{FF2B5EF4-FFF2-40B4-BE49-F238E27FC236}">
                    <a16:creationId xmlns:a16="http://schemas.microsoft.com/office/drawing/2014/main" id="{A3F25019-D96B-5FFD-A6DA-4FC19699A411}"/>
                  </a:ext>
                </a:extLst>
              </p:cNvPr>
              <p:cNvSpPr txBox="1"/>
              <p:nvPr/>
            </p:nvSpPr>
            <p:spPr>
              <a:xfrm>
                <a:off x="617118" y="4106358"/>
                <a:ext cx="2369234" cy="763737"/>
              </a:xfrm>
              <a:prstGeom prst="rect">
                <a:avLst/>
              </a:prstGeom>
              <a:noFill/>
            </p:spPr>
            <p:txBody>
              <a:bodyPr wrap="square" rtlCol="0">
                <a:spAutoFit/>
              </a:bodyPr>
              <a:lstStyle/>
              <a:p>
                <a:r>
                  <a:rPr lang="en-US" sz="1600" dirty="0"/>
                  <a:t>Quiz app initiates by fetching questions from the Open Trivia DB API.</a:t>
                </a:r>
              </a:p>
            </p:txBody>
          </p:sp>
        </p:grpSp>
        <p:sp>
          <p:nvSpPr>
            <p:cNvPr id="14" name="TextBox 13">
              <a:extLst>
                <a:ext uri="{FF2B5EF4-FFF2-40B4-BE49-F238E27FC236}">
                  <a16:creationId xmlns:a16="http://schemas.microsoft.com/office/drawing/2014/main" id="{C37E7FDE-A088-1D89-C3E6-6BE83BD56C42}"/>
                </a:ext>
              </a:extLst>
            </p:cNvPr>
            <p:cNvSpPr txBox="1"/>
            <p:nvPr/>
          </p:nvSpPr>
          <p:spPr>
            <a:xfrm>
              <a:off x="3321991" y="3648820"/>
              <a:ext cx="2547754" cy="311152"/>
            </a:xfrm>
            <a:prstGeom prst="rect">
              <a:avLst/>
            </a:prstGeom>
            <a:noFill/>
          </p:spPr>
          <p:txBody>
            <a:bodyPr wrap="square" rtlCol="0">
              <a:spAutoFit/>
            </a:bodyPr>
            <a:lstStyle/>
            <a:p>
              <a:endParaRPr lang="en-US" sz="1600" dirty="0">
                <a:solidFill>
                  <a:schemeClr val="bg1"/>
                </a:solidFill>
              </a:endParaRPr>
            </a:p>
          </p:txBody>
        </p:sp>
        <p:grpSp>
          <p:nvGrpSpPr>
            <p:cNvPr id="7" name="Group 6">
              <a:extLst>
                <a:ext uri="{FF2B5EF4-FFF2-40B4-BE49-F238E27FC236}">
                  <a16:creationId xmlns:a16="http://schemas.microsoft.com/office/drawing/2014/main" id="{5F5B3135-BBBB-8A35-82E6-F8BA0ED2D381}"/>
                </a:ext>
              </a:extLst>
            </p:cNvPr>
            <p:cNvGrpSpPr/>
            <p:nvPr/>
          </p:nvGrpSpPr>
          <p:grpSpPr>
            <a:xfrm>
              <a:off x="640182" y="2721114"/>
              <a:ext cx="7804129" cy="2375274"/>
              <a:chOff x="-4881974" y="2721114"/>
              <a:chExt cx="7804129" cy="2375274"/>
            </a:xfrm>
          </p:grpSpPr>
          <p:sp>
            <p:nvSpPr>
              <p:cNvPr id="11" name="TextBox 10">
                <a:extLst>
                  <a:ext uri="{FF2B5EF4-FFF2-40B4-BE49-F238E27FC236}">
                    <a16:creationId xmlns:a16="http://schemas.microsoft.com/office/drawing/2014/main" id="{3E9D7F91-C9ED-B3CD-6831-A7C4F2680CFB}"/>
                  </a:ext>
                </a:extLst>
              </p:cNvPr>
              <p:cNvSpPr txBox="1"/>
              <p:nvPr/>
            </p:nvSpPr>
            <p:spPr>
              <a:xfrm>
                <a:off x="766689" y="2721115"/>
                <a:ext cx="998806" cy="650591"/>
              </a:xfrm>
              <a:prstGeom prst="rect">
                <a:avLst/>
              </a:prstGeom>
              <a:noFill/>
            </p:spPr>
            <p:txBody>
              <a:bodyPr wrap="square" rtlCol="0">
                <a:spAutoFit/>
              </a:bodyPr>
              <a:lstStyle/>
              <a:p>
                <a:r>
                  <a:rPr lang="en-US" sz="4000" b="1" dirty="0">
                    <a:solidFill>
                      <a:schemeClr val="bg1"/>
                    </a:solidFill>
                  </a:rPr>
                  <a:t>03</a:t>
                </a:r>
              </a:p>
            </p:txBody>
          </p:sp>
          <p:sp>
            <p:nvSpPr>
              <p:cNvPr id="12" name="TextBox 11">
                <a:extLst>
                  <a:ext uri="{FF2B5EF4-FFF2-40B4-BE49-F238E27FC236}">
                    <a16:creationId xmlns:a16="http://schemas.microsoft.com/office/drawing/2014/main" id="{E5CF4D98-039B-4EDB-4EEC-32B04C20E0FE}"/>
                  </a:ext>
                </a:extLst>
              </p:cNvPr>
              <p:cNvSpPr txBox="1"/>
              <p:nvPr/>
            </p:nvSpPr>
            <p:spPr>
              <a:xfrm>
                <a:off x="417519" y="4106358"/>
                <a:ext cx="2504636" cy="990030"/>
              </a:xfrm>
              <a:prstGeom prst="rect">
                <a:avLst/>
              </a:prstGeom>
              <a:noFill/>
            </p:spPr>
            <p:txBody>
              <a:bodyPr wrap="square" rtlCol="0">
                <a:spAutoFit/>
              </a:bodyPr>
              <a:lstStyle/>
              <a:p>
                <a:r>
                  <a:rPr lang="en-US" sz="1600" dirty="0">
                    <a:solidFill>
                      <a:schemeClr val="bg1"/>
                    </a:solidFill>
                  </a:rPr>
                  <a:t>The question bank is passed to the Quiz Brain, creating a quiz object to manage the quiz's logic.</a:t>
                </a:r>
              </a:p>
            </p:txBody>
          </p:sp>
          <p:sp>
            <p:nvSpPr>
              <p:cNvPr id="21" name="TextBox 20">
                <a:extLst>
                  <a:ext uri="{FF2B5EF4-FFF2-40B4-BE49-F238E27FC236}">
                    <a16:creationId xmlns:a16="http://schemas.microsoft.com/office/drawing/2014/main" id="{2DB62F13-BC56-111B-B95D-8ACB75B30608}"/>
                  </a:ext>
                </a:extLst>
              </p:cNvPr>
              <p:cNvSpPr txBox="1"/>
              <p:nvPr/>
            </p:nvSpPr>
            <p:spPr>
              <a:xfrm>
                <a:off x="-4881974" y="2721114"/>
                <a:ext cx="998806" cy="650591"/>
              </a:xfrm>
              <a:prstGeom prst="rect">
                <a:avLst/>
              </a:prstGeom>
              <a:noFill/>
            </p:spPr>
            <p:txBody>
              <a:bodyPr wrap="square" rtlCol="0">
                <a:spAutoFit/>
              </a:bodyPr>
              <a:lstStyle/>
              <a:p>
                <a:r>
                  <a:rPr lang="en-US" sz="4000" b="1" dirty="0"/>
                  <a:t>01</a:t>
                </a:r>
              </a:p>
            </p:txBody>
          </p:sp>
        </p:grpSp>
        <p:grpSp>
          <p:nvGrpSpPr>
            <p:cNvPr id="8" name="Group 7">
              <a:extLst>
                <a:ext uri="{FF2B5EF4-FFF2-40B4-BE49-F238E27FC236}">
                  <a16:creationId xmlns:a16="http://schemas.microsoft.com/office/drawing/2014/main" id="{B9B986C9-716C-F11B-9729-64511AB62E8C}"/>
                </a:ext>
              </a:extLst>
            </p:cNvPr>
            <p:cNvGrpSpPr/>
            <p:nvPr/>
          </p:nvGrpSpPr>
          <p:grpSpPr>
            <a:xfrm>
              <a:off x="8765931" y="2711575"/>
              <a:ext cx="2369234" cy="2615524"/>
              <a:chOff x="580878" y="2721114"/>
              <a:chExt cx="2369234" cy="2615524"/>
            </a:xfrm>
          </p:grpSpPr>
          <p:sp>
            <p:nvSpPr>
              <p:cNvPr id="9" name="TextBox 8">
                <a:extLst>
                  <a:ext uri="{FF2B5EF4-FFF2-40B4-BE49-F238E27FC236}">
                    <a16:creationId xmlns:a16="http://schemas.microsoft.com/office/drawing/2014/main" id="{90D5010F-1B46-6A10-D92C-DBB20E57DFF1}"/>
                  </a:ext>
                </a:extLst>
              </p:cNvPr>
              <p:cNvSpPr txBox="1"/>
              <p:nvPr/>
            </p:nvSpPr>
            <p:spPr>
              <a:xfrm>
                <a:off x="766689" y="2721114"/>
                <a:ext cx="998806" cy="650591"/>
              </a:xfrm>
              <a:prstGeom prst="rect">
                <a:avLst/>
              </a:prstGeom>
              <a:noFill/>
            </p:spPr>
            <p:txBody>
              <a:bodyPr wrap="square" rtlCol="0">
                <a:spAutoFit/>
              </a:bodyPr>
              <a:lstStyle/>
              <a:p>
                <a:r>
                  <a:rPr lang="en-US" sz="4000" b="1" dirty="0">
                    <a:solidFill>
                      <a:schemeClr val="bg1"/>
                    </a:solidFill>
                  </a:rPr>
                  <a:t>04</a:t>
                </a:r>
              </a:p>
            </p:txBody>
          </p:sp>
          <p:sp>
            <p:nvSpPr>
              <p:cNvPr id="10" name="TextBox 9">
                <a:extLst>
                  <a:ext uri="{FF2B5EF4-FFF2-40B4-BE49-F238E27FC236}">
                    <a16:creationId xmlns:a16="http://schemas.microsoft.com/office/drawing/2014/main" id="{6952BC73-B1C4-4634-1756-A1E0082235FC}"/>
                  </a:ext>
                </a:extLst>
              </p:cNvPr>
              <p:cNvSpPr txBox="1"/>
              <p:nvPr/>
            </p:nvSpPr>
            <p:spPr>
              <a:xfrm>
                <a:off x="580878" y="4120316"/>
                <a:ext cx="2369234" cy="1216322"/>
              </a:xfrm>
              <a:prstGeom prst="rect">
                <a:avLst/>
              </a:prstGeom>
              <a:noFill/>
            </p:spPr>
            <p:txBody>
              <a:bodyPr wrap="square" rtlCol="0">
                <a:spAutoFit/>
              </a:bodyPr>
              <a:lstStyle/>
              <a:p>
                <a:r>
                  <a:rPr lang="en-US" sz="1600" dirty="0">
                    <a:solidFill>
                      <a:schemeClr val="bg1"/>
                    </a:solidFill>
                  </a:rPr>
                  <a:t>The Quiz Interface allows users to navigate through the quiz, answering questions, and receiving instant feedback</a:t>
                </a:r>
              </a:p>
            </p:txBody>
          </p:sp>
        </p:grpSp>
      </p:grpSp>
      <p:sp>
        <p:nvSpPr>
          <p:cNvPr id="20" name="TextBox 19">
            <a:extLst>
              <a:ext uri="{FF2B5EF4-FFF2-40B4-BE49-F238E27FC236}">
                <a16:creationId xmlns:a16="http://schemas.microsoft.com/office/drawing/2014/main" id="{33E5CF84-99E6-CAEC-8077-F8FAA724F859}"/>
              </a:ext>
            </a:extLst>
          </p:cNvPr>
          <p:cNvSpPr txBox="1"/>
          <p:nvPr/>
        </p:nvSpPr>
        <p:spPr>
          <a:xfrm>
            <a:off x="582315" y="3679511"/>
            <a:ext cx="2680457" cy="461665"/>
          </a:xfrm>
          <a:prstGeom prst="rect">
            <a:avLst/>
          </a:prstGeom>
          <a:noFill/>
        </p:spPr>
        <p:txBody>
          <a:bodyPr wrap="square">
            <a:spAutoFit/>
          </a:bodyPr>
          <a:lstStyle/>
          <a:p>
            <a:r>
              <a:rPr lang="en-US" sz="2400" b="1" dirty="0"/>
              <a:t>Question Fetching</a:t>
            </a:r>
            <a:r>
              <a:rPr lang="en-US" dirty="0"/>
              <a:t>:</a:t>
            </a:r>
          </a:p>
        </p:txBody>
      </p:sp>
      <p:sp>
        <p:nvSpPr>
          <p:cNvPr id="24" name="TextBox 23">
            <a:extLst>
              <a:ext uri="{FF2B5EF4-FFF2-40B4-BE49-F238E27FC236}">
                <a16:creationId xmlns:a16="http://schemas.microsoft.com/office/drawing/2014/main" id="{AEC79C79-6E86-1D14-2D73-224687612D39}"/>
              </a:ext>
            </a:extLst>
          </p:cNvPr>
          <p:cNvSpPr txBox="1"/>
          <p:nvPr/>
        </p:nvSpPr>
        <p:spPr>
          <a:xfrm>
            <a:off x="9169781" y="3668556"/>
            <a:ext cx="2680457" cy="461665"/>
          </a:xfrm>
          <a:prstGeom prst="rect">
            <a:avLst/>
          </a:prstGeom>
          <a:noFill/>
        </p:spPr>
        <p:txBody>
          <a:bodyPr wrap="square">
            <a:spAutoFit/>
          </a:bodyPr>
          <a:lstStyle/>
          <a:p>
            <a:r>
              <a:rPr lang="en-US" sz="2400" b="1" dirty="0">
                <a:solidFill>
                  <a:schemeClr val="bg1"/>
                </a:solidFill>
              </a:rPr>
              <a:t>User Interaction</a:t>
            </a:r>
            <a:r>
              <a:rPr lang="en-US" b="1" dirty="0">
                <a:solidFill>
                  <a:schemeClr val="bg1"/>
                </a:solidFill>
              </a:rPr>
              <a:t>:</a:t>
            </a:r>
          </a:p>
        </p:txBody>
      </p:sp>
      <p:sp>
        <p:nvSpPr>
          <p:cNvPr id="25" name="TextBox 24">
            <a:extLst>
              <a:ext uri="{FF2B5EF4-FFF2-40B4-BE49-F238E27FC236}">
                <a16:creationId xmlns:a16="http://schemas.microsoft.com/office/drawing/2014/main" id="{FE624EE4-2696-7C0E-9A2B-1309C183292E}"/>
              </a:ext>
            </a:extLst>
          </p:cNvPr>
          <p:cNvSpPr txBox="1"/>
          <p:nvPr/>
        </p:nvSpPr>
        <p:spPr>
          <a:xfrm>
            <a:off x="6153889" y="3679512"/>
            <a:ext cx="2680457" cy="461665"/>
          </a:xfrm>
          <a:prstGeom prst="rect">
            <a:avLst/>
          </a:prstGeom>
          <a:noFill/>
        </p:spPr>
        <p:txBody>
          <a:bodyPr wrap="square">
            <a:spAutoFit/>
          </a:bodyPr>
          <a:lstStyle/>
          <a:p>
            <a:r>
              <a:rPr lang="en-US" sz="2400" b="1" dirty="0">
                <a:solidFill>
                  <a:schemeClr val="bg1"/>
                </a:solidFill>
              </a:rPr>
              <a:t>Quiz Initialization</a:t>
            </a:r>
            <a:r>
              <a:rPr lang="en-US" dirty="0">
                <a:solidFill>
                  <a:schemeClr val="bg1"/>
                </a:solidFill>
              </a:rPr>
              <a:t>:</a:t>
            </a:r>
          </a:p>
        </p:txBody>
      </p:sp>
      <p:sp>
        <p:nvSpPr>
          <p:cNvPr id="26" name="TextBox 25">
            <a:extLst>
              <a:ext uri="{FF2B5EF4-FFF2-40B4-BE49-F238E27FC236}">
                <a16:creationId xmlns:a16="http://schemas.microsoft.com/office/drawing/2014/main" id="{FC8A289B-411C-7B41-B0FE-ABD4BD5D2EBF}"/>
              </a:ext>
            </a:extLst>
          </p:cNvPr>
          <p:cNvSpPr txBox="1"/>
          <p:nvPr/>
        </p:nvSpPr>
        <p:spPr>
          <a:xfrm>
            <a:off x="3357654" y="4393527"/>
            <a:ext cx="2627310" cy="1077218"/>
          </a:xfrm>
          <a:prstGeom prst="rect">
            <a:avLst/>
          </a:prstGeom>
          <a:noFill/>
        </p:spPr>
        <p:txBody>
          <a:bodyPr wrap="square" rtlCol="0">
            <a:spAutoFit/>
          </a:bodyPr>
          <a:lstStyle/>
          <a:p>
            <a:r>
              <a:rPr lang="en-US" sz="1600" dirty="0">
                <a:solidFill>
                  <a:schemeClr val="bg1"/>
                </a:solidFill>
              </a:rPr>
              <a:t>Each question is encapsulated in a Question object and added to the question bank list.</a:t>
            </a:r>
          </a:p>
        </p:txBody>
      </p:sp>
      <p:sp>
        <p:nvSpPr>
          <p:cNvPr id="28" name="TextBox 27">
            <a:extLst>
              <a:ext uri="{FF2B5EF4-FFF2-40B4-BE49-F238E27FC236}">
                <a16:creationId xmlns:a16="http://schemas.microsoft.com/office/drawing/2014/main" id="{73D4050B-B936-D007-DC95-497695623386}"/>
              </a:ext>
            </a:extLst>
          </p:cNvPr>
          <p:cNvSpPr txBox="1"/>
          <p:nvPr/>
        </p:nvSpPr>
        <p:spPr>
          <a:xfrm>
            <a:off x="3260333" y="3679511"/>
            <a:ext cx="2680457" cy="461665"/>
          </a:xfrm>
          <a:prstGeom prst="rect">
            <a:avLst/>
          </a:prstGeom>
          <a:noFill/>
        </p:spPr>
        <p:txBody>
          <a:bodyPr wrap="square">
            <a:spAutoFit/>
          </a:bodyPr>
          <a:lstStyle/>
          <a:p>
            <a:r>
              <a:rPr lang="en-US" sz="2400" b="1" dirty="0">
                <a:solidFill>
                  <a:schemeClr val="bg1"/>
                </a:solidFill>
              </a:rPr>
              <a:t>Question Handling</a:t>
            </a:r>
            <a:r>
              <a:rPr lang="en-US" dirty="0">
                <a:solidFill>
                  <a:schemeClr val="bg1"/>
                </a:solidFill>
              </a:rPr>
              <a:t>:</a:t>
            </a:r>
          </a:p>
        </p:txBody>
      </p:sp>
      <p:sp>
        <p:nvSpPr>
          <p:cNvPr id="29" name="TextBox 28">
            <a:extLst>
              <a:ext uri="{FF2B5EF4-FFF2-40B4-BE49-F238E27FC236}">
                <a16:creationId xmlns:a16="http://schemas.microsoft.com/office/drawing/2014/main" id="{7BFDAADB-17C1-C7C7-0032-06423F729582}"/>
              </a:ext>
            </a:extLst>
          </p:cNvPr>
          <p:cNvSpPr txBox="1"/>
          <p:nvPr/>
        </p:nvSpPr>
        <p:spPr>
          <a:xfrm>
            <a:off x="3333337" y="2866785"/>
            <a:ext cx="1047726" cy="707886"/>
          </a:xfrm>
          <a:prstGeom prst="rect">
            <a:avLst/>
          </a:prstGeom>
          <a:noFill/>
        </p:spPr>
        <p:txBody>
          <a:bodyPr wrap="square" rtlCol="0">
            <a:spAutoFit/>
          </a:bodyPr>
          <a:lstStyle/>
          <a:p>
            <a:r>
              <a:rPr lang="en-US" sz="4000" b="1" dirty="0">
                <a:solidFill>
                  <a:schemeClr val="bg1"/>
                </a:solidFill>
              </a:rPr>
              <a:t>02</a:t>
            </a:r>
          </a:p>
        </p:txBody>
      </p:sp>
    </p:spTree>
    <p:extLst>
      <p:ext uri="{BB962C8B-B14F-4D97-AF65-F5344CB8AC3E}">
        <p14:creationId xmlns:p14="http://schemas.microsoft.com/office/powerpoint/2010/main" val="708344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9D55E-2F17-8B74-E843-2B987DDCCF84}"/>
              </a:ext>
            </a:extLst>
          </p:cNvPr>
          <p:cNvSpPr/>
          <p:nvPr/>
        </p:nvSpPr>
        <p:spPr>
          <a:xfrm>
            <a:off x="6111385" y="2865342"/>
            <a:ext cx="2672540" cy="3418851"/>
          </a:xfrm>
          <a:prstGeom prst="roundRect">
            <a:avLst/>
          </a:prstGeom>
          <a:solidFill>
            <a:srgbClr val="FF0000">
              <a:alpha val="4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4919D6-14D7-66A0-5FF5-382663156F82}"/>
              </a:ext>
            </a:extLst>
          </p:cNvPr>
          <p:cNvGrpSpPr/>
          <p:nvPr/>
        </p:nvGrpSpPr>
        <p:grpSpPr>
          <a:xfrm>
            <a:off x="621849" y="569741"/>
            <a:ext cx="11033208" cy="5145529"/>
            <a:chOff x="617118" y="598041"/>
            <a:chExt cx="10518047" cy="4729058"/>
          </a:xfrm>
        </p:grpSpPr>
        <p:sp>
          <p:nvSpPr>
            <p:cNvPr id="4" name="TextBox 3">
              <a:extLst>
                <a:ext uri="{FF2B5EF4-FFF2-40B4-BE49-F238E27FC236}">
                  <a16:creationId xmlns:a16="http://schemas.microsoft.com/office/drawing/2014/main" id="{52F36B3B-7481-622A-C0F9-21A37B42211F}"/>
                </a:ext>
              </a:extLst>
            </p:cNvPr>
            <p:cNvSpPr txBox="1"/>
            <p:nvPr/>
          </p:nvSpPr>
          <p:spPr>
            <a:xfrm>
              <a:off x="2015804" y="598041"/>
              <a:ext cx="8039057" cy="933457"/>
            </a:xfrm>
            <a:prstGeom prst="rect">
              <a:avLst/>
            </a:prstGeom>
            <a:noFill/>
          </p:spPr>
          <p:txBody>
            <a:bodyPr wrap="square" rtlCol="0">
              <a:spAutoFit/>
            </a:bodyPr>
            <a:lstStyle/>
            <a:p>
              <a:r>
                <a:rPr lang="en-US" sz="6000" b="1" dirty="0"/>
                <a:t>APPLICATION OVERVIEW</a:t>
              </a:r>
            </a:p>
          </p:txBody>
        </p:sp>
        <p:grpSp>
          <p:nvGrpSpPr>
            <p:cNvPr id="5" name="Group 4">
              <a:extLst>
                <a:ext uri="{FF2B5EF4-FFF2-40B4-BE49-F238E27FC236}">
                  <a16:creationId xmlns:a16="http://schemas.microsoft.com/office/drawing/2014/main" id="{F566BC1A-269C-983D-2886-80D2243E7270}"/>
                </a:ext>
              </a:extLst>
            </p:cNvPr>
            <p:cNvGrpSpPr/>
            <p:nvPr/>
          </p:nvGrpSpPr>
          <p:grpSpPr>
            <a:xfrm>
              <a:off x="617118" y="2721114"/>
              <a:ext cx="2369234" cy="2148981"/>
              <a:chOff x="617118" y="2721114"/>
              <a:chExt cx="2369234" cy="2148981"/>
            </a:xfrm>
          </p:grpSpPr>
          <p:sp>
            <p:nvSpPr>
              <p:cNvPr id="15" name="TextBox 14">
                <a:extLst>
                  <a:ext uri="{FF2B5EF4-FFF2-40B4-BE49-F238E27FC236}">
                    <a16:creationId xmlns:a16="http://schemas.microsoft.com/office/drawing/2014/main" id="{D74AF44C-062D-34DD-0F7C-863F21504CF4}"/>
                  </a:ext>
                </a:extLst>
              </p:cNvPr>
              <p:cNvSpPr txBox="1"/>
              <p:nvPr/>
            </p:nvSpPr>
            <p:spPr>
              <a:xfrm>
                <a:off x="766689" y="2721114"/>
                <a:ext cx="998806" cy="650591"/>
              </a:xfrm>
              <a:prstGeom prst="rect">
                <a:avLst/>
              </a:prstGeom>
              <a:noFill/>
            </p:spPr>
            <p:txBody>
              <a:bodyPr wrap="square" rtlCol="0">
                <a:spAutoFit/>
              </a:bodyPr>
              <a:lstStyle/>
              <a:p>
                <a:endParaRPr lang="en-US" sz="4000" b="1" dirty="0"/>
              </a:p>
            </p:txBody>
          </p:sp>
          <p:sp>
            <p:nvSpPr>
              <p:cNvPr id="16" name="TextBox 15">
                <a:extLst>
                  <a:ext uri="{FF2B5EF4-FFF2-40B4-BE49-F238E27FC236}">
                    <a16:creationId xmlns:a16="http://schemas.microsoft.com/office/drawing/2014/main" id="{A3F25019-D96B-5FFD-A6DA-4FC19699A411}"/>
                  </a:ext>
                </a:extLst>
              </p:cNvPr>
              <p:cNvSpPr txBox="1"/>
              <p:nvPr/>
            </p:nvSpPr>
            <p:spPr>
              <a:xfrm>
                <a:off x="617118" y="4106358"/>
                <a:ext cx="2369234" cy="763737"/>
              </a:xfrm>
              <a:prstGeom prst="rect">
                <a:avLst/>
              </a:prstGeom>
              <a:noFill/>
            </p:spPr>
            <p:txBody>
              <a:bodyPr wrap="square" rtlCol="0">
                <a:spAutoFit/>
              </a:bodyPr>
              <a:lstStyle/>
              <a:p>
                <a:r>
                  <a:rPr lang="en-US" sz="1600" dirty="0"/>
                  <a:t>Quiz app initiates by fetching questions from the Open Trivia DB API.</a:t>
                </a:r>
              </a:p>
            </p:txBody>
          </p:sp>
        </p:grpSp>
        <p:sp>
          <p:nvSpPr>
            <p:cNvPr id="14" name="TextBox 13">
              <a:extLst>
                <a:ext uri="{FF2B5EF4-FFF2-40B4-BE49-F238E27FC236}">
                  <a16:creationId xmlns:a16="http://schemas.microsoft.com/office/drawing/2014/main" id="{C37E7FDE-A088-1D89-C3E6-6BE83BD56C42}"/>
                </a:ext>
              </a:extLst>
            </p:cNvPr>
            <p:cNvSpPr txBox="1"/>
            <p:nvPr/>
          </p:nvSpPr>
          <p:spPr>
            <a:xfrm>
              <a:off x="3321991" y="3648820"/>
              <a:ext cx="2547754" cy="311152"/>
            </a:xfrm>
            <a:prstGeom prst="rect">
              <a:avLst/>
            </a:prstGeom>
            <a:noFill/>
          </p:spPr>
          <p:txBody>
            <a:bodyPr wrap="square" rtlCol="0">
              <a:spAutoFit/>
            </a:bodyPr>
            <a:lstStyle/>
            <a:p>
              <a:endParaRPr lang="en-US" sz="1600" dirty="0">
                <a:solidFill>
                  <a:schemeClr val="bg1"/>
                </a:solidFill>
              </a:endParaRPr>
            </a:p>
          </p:txBody>
        </p:sp>
        <p:grpSp>
          <p:nvGrpSpPr>
            <p:cNvPr id="7" name="Group 6">
              <a:extLst>
                <a:ext uri="{FF2B5EF4-FFF2-40B4-BE49-F238E27FC236}">
                  <a16:creationId xmlns:a16="http://schemas.microsoft.com/office/drawing/2014/main" id="{5F5B3135-BBBB-8A35-82E6-F8BA0ED2D381}"/>
                </a:ext>
              </a:extLst>
            </p:cNvPr>
            <p:cNvGrpSpPr/>
            <p:nvPr/>
          </p:nvGrpSpPr>
          <p:grpSpPr>
            <a:xfrm>
              <a:off x="640182" y="2721114"/>
              <a:ext cx="7804129" cy="2375274"/>
              <a:chOff x="-4881974" y="2721114"/>
              <a:chExt cx="7804129" cy="2375274"/>
            </a:xfrm>
          </p:grpSpPr>
          <p:sp>
            <p:nvSpPr>
              <p:cNvPr id="11" name="TextBox 10">
                <a:extLst>
                  <a:ext uri="{FF2B5EF4-FFF2-40B4-BE49-F238E27FC236}">
                    <a16:creationId xmlns:a16="http://schemas.microsoft.com/office/drawing/2014/main" id="{3E9D7F91-C9ED-B3CD-6831-A7C4F2680CFB}"/>
                  </a:ext>
                </a:extLst>
              </p:cNvPr>
              <p:cNvSpPr txBox="1"/>
              <p:nvPr/>
            </p:nvSpPr>
            <p:spPr>
              <a:xfrm>
                <a:off x="766689" y="2721115"/>
                <a:ext cx="998806" cy="650591"/>
              </a:xfrm>
              <a:prstGeom prst="rect">
                <a:avLst/>
              </a:prstGeom>
              <a:noFill/>
            </p:spPr>
            <p:txBody>
              <a:bodyPr wrap="square" rtlCol="0">
                <a:spAutoFit/>
              </a:bodyPr>
              <a:lstStyle/>
              <a:p>
                <a:r>
                  <a:rPr lang="en-US" sz="4000" b="1" dirty="0">
                    <a:solidFill>
                      <a:schemeClr val="bg1"/>
                    </a:solidFill>
                  </a:rPr>
                  <a:t>03</a:t>
                </a:r>
              </a:p>
            </p:txBody>
          </p:sp>
          <p:sp>
            <p:nvSpPr>
              <p:cNvPr id="12" name="TextBox 11">
                <a:extLst>
                  <a:ext uri="{FF2B5EF4-FFF2-40B4-BE49-F238E27FC236}">
                    <a16:creationId xmlns:a16="http://schemas.microsoft.com/office/drawing/2014/main" id="{E5CF4D98-039B-4EDB-4EEC-32B04C20E0FE}"/>
                  </a:ext>
                </a:extLst>
              </p:cNvPr>
              <p:cNvSpPr txBox="1"/>
              <p:nvPr/>
            </p:nvSpPr>
            <p:spPr>
              <a:xfrm>
                <a:off x="417519" y="4106358"/>
                <a:ext cx="2504636" cy="990030"/>
              </a:xfrm>
              <a:prstGeom prst="rect">
                <a:avLst/>
              </a:prstGeom>
              <a:noFill/>
            </p:spPr>
            <p:txBody>
              <a:bodyPr wrap="square" rtlCol="0">
                <a:spAutoFit/>
              </a:bodyPr>
              <a:lstStyle/>
              <a:p>
                <a:r>
                  <a:rPr lang="en-US" sz="1600" dirty="0">
                    <a:solidFill>
                      <a:schemeClr val="bg1"/>
                    </a:solidFill>
                  </a:rPr>
                  <a:t>The question bank is passed to the Quiz Brain, creating a quiz object to manage the quiz's logic.</a:t>
                </a:r>
              </a:p>
            </p:txBody>
          </p:sp>
          <p:sp>
            <p:nvSpPr>
              <p:cNvPr id="21" name="TextBox 20">
                <a:extLst>
                  <a:ext uri="{FF2B5EF4-FFF2-40B4-BE49-F238E27FC236}">
                    <a16:creationId xmlns:a16="http://schemas.microsoft.com/office/drawing/2014/main" id="{2DB62F13-BC56-111B-B95D-8ACB75B30608}"/>
                  </a:ext>
                </a:extLst>
              </p:cNvPr>
              <p:cNvSpPr txBox="1"/>
              <p:nvPr/>
            </p:nvSpPr>
            <p:spPr>
              <a:xfrm>
                <a:off x="-4881974" y="2721114"/>
                <a:ext cx="998806" cy="650591"/>
              </a:xfrm>
              <a:prstGeom prst="rect">
                <a:avLst/>
              </a:prstGeom>
              <a:noFill/>
            </p:spPr>
            <p:txBody>
              <a:bodyPr wrap="square" rtlCol="0">
                <a:spAutoFit/>
              </a:bodyPr>
              <a:lstStyle/>
              <a:p>
                <a:r>
                  <a:rPr lang="en-US" sz="4000" b="1" dirty="0"/>
                  <a:t>01</a:t>
                </a:r>
              </a:p>
            </p:txBody>
          </p:sp>
        </p:grpSp>
        <p:grpSp>
          <p:nvGrpSpPr>
            <p:cNvPr id="8" name="Group 7">
              <a:extLst>
                <a:ext uri="{FF2B5EF4-FFF2-40B4-BE49-F238E27FC236}">
                  <a16:creationId xmlns:a16="http://schemas.microsoft.com/office/drawing/2014/main" id="{B9B986C9-716C-F11B-9729-64511AB62E8C}"/>
                </a:ext>
              </a:extLst>
            </p:cNvPr>
            <p:cNvGrpSpPr/>
            <p:nvPr/>
          </p:nvGrpSpPr>
          <p:grpSpPr>
            <a:xfrm>
              <a:off x="8765931" y="2711575"/>
              <a:ext cx="2369234" cy="2615524"/>
              <a:chOff x="580878" y="2721114"/>
              <a:chExt cx="2369234" cy="2615524"/>
            </a:xfrm>
          </p:grpSpPr>
          <p:sp>
            <p:nvSpPr>
              <p:cNvPr id="9" name="TextBox 8">
                <a:extLst>
                  <a:ext uri="{FF2B5EF4-FFF2-40B4-BE49-F238E27FC236}">
                    <a16:creationId xmlns:a16="http://schemas.microsoft.com/office/drawing/2014/main" id="{90D5010F-1B46-6A10-D92C-DBB20E57DFF1}"/>
                  </a:ext>
                </a:extLst>
              </p:cNvPr>
              <p:cNvSpPr txBox="1"/>
              <p:nvPr/>
            </p:nvSpPr>
            <p:spPr>
              <a:xfrm>
                <a:off x="766689" y="2721114"/>
                <a:ext cx="998806" cy="650591"/>
              </a:xfrm>
              <a:prstGeom prst="rect">
                <a:avLst/>
              </a:prstGeom>
              <a:noFill/>
            </p:spPr>
            <p:txBody>
              <a:bodyPr wrap="square" rtlCol="0">
                <a:spAutoFit/>
              </a:bodyPr>
              <a:lstStyle/>
              <a:p>
                <a:r>
                  <a:rPr lang="en-US" sz="4000" b="1" dirty="0">
                    <a:solidFill>
                      <a:schemeClr val="bg1"/>
                    </a:solidFill>
                  </a:rPr>
                  <a:t>04</a:t>
                </a:r>
              </a:p>
            </p:txBody>
          </p:sp>
          <p:sp>
            <p:nvSpPr>
              <p:cNvPr id="10" name="TextBox 9">
                <a:extLst>
                  <a:ext uri="{FF2B5EF4-FFF2-40B4-BE49-F238E27FC236}">
                    <a16:creationId xmlns:a16="http://schemas.microsoft.com/office/drawing/2014/main" id="{6952BC73-B1C4-4634-1756-A1E0082235FC}"/>
                  </a:ext>
                </a:extLst>
              </p:cNvPr>
              <p:cNvSpPr txBox="1"/>
              <p:nvPr/>
            </p:nvSpPr>
            <p:spPr>
              <a:xfrm>
                <a:off x="580878" y="4120316"/>
                <a:ext cx="2369234" cy="1216322"/>
              </a:xfrm>
              <a:prstGeom prst="rect">
                <a:avLst/>
              </a:prstGeom>
              <a:noFill/>
            </p:spPr>
            <p:txBody>
              <a:bodyPr wrap="square" rtlCol="0">
                <a:spAutoFit/>
              </a:bodyPr>
              <a:lstStyle/>
              <a:p>
                <a:r>
                  <a:rPr lang="en-US" sz="1600" dirty="0">
                    <a:solidFill>
                      <a:schemeClr val="bg1"/>
                    </a:solidFill>
                  </a:rPr>
                  <a:t>The Quiz Interface allows users to navigate through the quiz, answering questions, and receiving instant feedback</a:t>
                </a:r>
              </a:p>
            </p:txBody>
          </p:sp>
        </p:grpSp>
      </p:grpSp>
      <p:sp>
        <p:nvSpPr>
          <p:cNvPr id="20" name="TextBox 19">
            <a:extLst>
              <a:ext uri="{FF2B5EF4-FFF2-40B4-BE49-F238E27FC236}">
                <a16:creationId xmlns:a16="http://schemas.microsoft.com/office/drawing/2014/main" id="{33E5CF84-99E6-CAEC-8077-F8FAA724F859}"/>
              </a:ext>
            </a:extLst>
          </p:cNvPr>
          <p:cNvSpPr txBox="1"/>
          <p:nvPr/>
        </p:nvSpPr>
        <p:spPr>
          <a:xfrm>
            <a:off x="582315" y="3679511"/>
            <a:ext cx="2680457" cy="461665"/>
          </a:xfrm>
          <a:prstGeom prst="rect">
            <a:avLst/>
          </a:prstGeom>
          <a:noFill/>
        </p:spPr>
        <p:txBody>
          <a:bodyPr wrap="square">
            <a:spAutoFit/>
          </a:bodyPr>
          <a:lstStyle/>
          <a:p>
            <a:r>
              <a:rPr lang="en-US" sz="2400" b="1" dirty="0"/>
              <a:t>Question Fetching</a:t>
            </a:r>
            <a:r>
              <a:rPr lang="en-US" dirty="0"/>
              <a:t>:</a:t>
            </a:r>
          </a:p>
        </p:txBody>
      </p:sp>
      <p:sp>
        <p:nvSpPr>
          <p:cNvPr id="24" name="TextBox 23">
            <a:extLst>
              <a:ext uri="{FF2B5EF4-FFF2-40B4-BE49-F238E27FC236}">
                <a16:creationId xmlns:a16="http://schemas.microsoft.com/office/drawing/2014/main" id="{AEC79C79-6E86-1D14-2D73-224687612D39}"/>
              </a:ext>
            </a:extLst>
          </p:cNvPr>
          <p:cNvSpPr txBox="1"/>
          <p:nvPr/>
        </p:nvSpPr>
        <p:spPr>
          <a:xfrm>
            <a:off x="9169781" y="3668556"/>
            <a:ext cx="2680457" cy="461665"/>
          </a:xfrm>
          <a:prstGeom prst="rect">
            <a:avLst/>
          </a:prstGeom>
          <a:noFill/>
        </p:spPr>
        <p:txBody>
          <a:bodyPr wrap="square">
            <a:spAutoFit/>
          </a:bodyPr>
          <a:lstStyle/>
          <a:p>
            <a:r>
              <a:rPr lang="en-US" sz="2400" b="1" dirty="0">
                <a:solidFill>
                  <a:schemeClr val="bg1"/>
                </a:solidFill>
              </a:rPr>
              <a:t>User Interaction</a:t>
            </a:r>
            <a:r>
              <a:rPr lang="en-US" b="1" dirty="0">
                <a:solidFill>
                  <a:schemeClr val="bg1"/>
                </a:solidFill>
              </a:rPr>
              <a:t>:</a:t>
            </a:r>
          </a:p>
        </p:txBody>
      </p:sp>
      <p:sp>
        <p:nvSpPr>
          <p:cNvPr id="25" name="TextBox 24">
            <a:extLst>
              <a:ext uri="{FF2B5EF4-FFF2-40B4-BE49-F238E27FC236}">
                <a16:creationId xmlns:a16="http://schemas.microsoft.com/office/drawing/2014/main" id="{FE624EE4-2696-7C0E-9A2B-1309C183292E}"/>
              </a:ext>
            </a:extLst>
          </p:cNvPr>
          <p:cNvSpPr txBox="1"/>
          <p:nvPr/>
        </p:nvSpPr>
        <p:spPr>
          <a:xfrm>
            <a:off x="6153889" y="3679512"/>
            <a:ext cx="2680457" cy="461665"/>
          </a:xfrm>
          <a:prstGeom prst="rect">
            <a:avLst/>
          </a:prstGeom>
          <a:noFill/>
        </p:spPr>
        <p:txBody>
          <a:bodyPr wrap="square">
            <a:spAutoFit/>
          </a:bodyPr>
          <a:lstStyle/>
          <a:p>
            <a:r>
              <a:rPr lang="en-US" sz="2400" b="1" dirty="0">
                <a:solidFill>
                  <a:schemeClr val="bg1"/>
                </a:solidFill>
              </a:rPr>
              <a:t>Quiz Initialization</a:t>
            </a:r>
            <a:r>
              <a:rPr lang="en-US" dirty="0">
                <a:solidFill>
                  <a:schemeClr val="bg1"/>
                </a:solidFill>
              </a:rPr>
              <a:t>:</a:t>
            </a:r>
          </a:p>
        </p:txBody>
      </p:sp>
      <p:sp>
        <p:nvSpPr>
          <p:cNvPr id="26" name="TextBox 25">
            <a:extLst>
              <a:ext uri="{FF2B5EF4-FFF2-40B4-BE49-F238E27FC236}">
                <a16:creationId xmlns:a16="http://schemas.microsoft.com/office/drawing/2014/main" id="{FC8A289B-411C-7B41-B0FE-ABD4BD5D2EBF}"/>
              </a:ext>
            </a:extLst>
          </p:cNvPr>
          <p:cNvSpPr txBox="1"/>
          <p:nvPr/>
        </p:nvSpPr>
        <p:spPr>
          <a:xfrm>
            <a:off x="3357654" y="4393527"/>
            <a:ext cx="2627310" cy="1077218"/>
          </a:xfrm>
          <a:prstGeom prst="rect">
            <a:avLst/>
          </a:prstGeom>
          <a:noFill/>
        </p:spPr>
        <p:txBody>
          <a:bodyPr wrap="square" rtlCol="0">
            <a:spAutoFit/>
          </a:bodyPr>
          <a:lstStyle/>
          <a:p>
            <a:r>
              <a:rPr lang="en-US" sz="1600" dirty="0"/>
              <a:t>Each question is encapsulated in a Question object and added to the question bank list.</a:t>
            </a:r>
          </a:p>
        </p:txBody>
      </p:sp>
      <p:sp>
        <p:nvSpPr>
          <p:cNvPr id="28" name="TextBox 27">
            <a:extLst>
              <a:ext uri="{FF2B5EF4-FFF2-40B4-BE49-F238E27FC236}">
                <a16:creationId xmlns:a16="http://schemas.microsoft.com/office/drawing/2014/main" id="{73D4050B-B936-D007-DC95-497695623386}"/>
              </a:ext>
            </a:extLst>
          </p:cNvPr>
          <p:cNvSpPr txBox="1"/>
          <p:nvPr/>
        </p:nvSpPr>
        <p:spPr>
          <a:xfrm>
            <a:off x="3260333" y="3679511"/>
            <a:ext cx="2680457" cy="461665"/>
          </a:xfrm>
          <a:prstGeom prst="rect">
            <a:avLst/>
          </a:prstGeom>
          <a:noFill/>
        </p:spPr>
        <p:txBody>
          <a:bodyPr wrap="square">
            <a:spAutoFit/>
          </a:bodyPr>
          <a:lstStyle/>
          <a:p>
            <a:r>
              <a:rPr lang="en-US" sz="2400" b="1" dirty="0"/>
              <a:t>Question Handling</a:t>
            </a:r>
            <a:r>
              <a:rPr lang="en-US" dirty="0"/>
              <a:t>:</a:t>
            </a:r>
          </a:p>
        </p:txBody>
      </p:sp>
      <p:sp>
        <p:nvSpPr>
          <p:cNvPr id="29" name="TextBox 28">
            <a:extLst>
              <a:ext uri="{FF2B5EF4-FFF2-40B4-BE49-F238E27FC236}">
                <a16:creationId xmlns:a16="http://schemas.microsoft.com/office/drawing/2014/main" id="{7BFDAADB-17C1-C7C7-0032-06423F729582}"/>
              </a:ext>
            </a:extLst>
          </p:cNvPr>
          <p:cNvSpPr txBox="1"/>
          <p:nvPr/>
        </p:nvSpPr>
        <p:spPr>
          <a:xfrm>
            <a:off x="3333337" y="2866785"/>
            <a:ext cx="1047726" cy="707886"/>
          </a:xfrm>
          <a:prstGeom prst="rect">
            <a:avLst/>
          </a:prstGeom>
          <a:noFill/>
        </p:spPr>
        <p:txBody>
          <a:bodyPr wrap="square" rtlCol="0">
            <a:spAutoFit/>
          </a:bodyPr>
          <a:lstStyle/>
          <a:p>
            <a:r>
              <a:rPr lang="en-US" sz="4000" b="1" dirty="0"/>
              <a:t>02</a:t>
            </a:r>
          </a:p>
        </p:txBody>
      </p:sp>
    </p:spTree>
    <p:extLst>
      <p:ext uri="{BB962C8B-B14F-4D97-AF65-F5344CB8AC3E}">
        <p14:creationId xmlns:p14="http://schemas.microsoft.com/office/powerpoint/2010/main" val="2420327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9D55E-2F17-8B74-E843-2B987DDCCF84}"/>
              </a:ext>
            </a:extLst>
          </p:cNvPr>
          <p:cNvSpPr/>
          <p:nvPr/>
        </p:nvSpPr>
        <p:spPr>
          <a:xfrm>
            <a:off x="9029257" y="2879786"/>
            <a:ext cx="2672540" cy="3418851"/>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94919D6-14D7-66A0-5FF5-382663156F82}"/>
              </a:ext>
            </a:extLst>
          </p:cNvPr>
          <p:cNvGrpSpPr/>
          <p:nvPr/>
        </p:nvGrpSpPr>
        <p:grpSpPr>
          <a:xfrm>
            <a:off x="621849" y="569741"/>
            <a:ext cx="11033208" cy="5145529"/>
            <a:chOff x="617118" y="598041"/>
            <a:chExt cx="10518047" cy="4729058"/>
          </a:xfrm>
        </p:grpSpPr>
        <p:sp>
          <p:nvSpPr>
            <p:cNvPr id="4" name="TextBox 3">
              <a:extLst>
                <a:ext uri="{FF2B5EF4-FFF2-40B4-BE49-F238E27FC236}">
                  <a16:creationId xmlns:a16="http://schemas.microsoft.com/office/drawing/2014/main" id="{52F36B3B-7481-622A-C0F9-21A37B42211F}"/>
                </a:ext>
              </a:extLst>
            </p:cNvPr>
            <p:cNvSpPr txBox="1"/>
            <p:nvPr/>
          </p:nvSpPr>
          <p:spPr>
            <a:xfrm>
              <a:off x="2015804" y="598041"/>
              <a:ext cx="8039057" cy="933457"/>
            </a:xfrm>
            <a:prstGeom prst="rect">
              <a:avLst/>
            </a:prstGeom>
            <a:noFill/>
          </p:spPr>
          <p:txBody>
            <a:bodyPr wrap="square" rtlCol="0">
              <a:spAutoFit/>
            </a:bodyPr>
            <a:lstStyle/>
            <a:p>
              <a:r>
                <a:rPr lang="en-US" sz="6000" b="1" dirty="0"/>
                <a:t>APPLICATION OVERVIEW</a:t>
              </a:r>
            </a:p>
          </p:txBody>
        </p:sp>
        <p:grpSp>
          <p:nvGrpSpPr>
            <p:cNvPr id="5" name="Group 4">
              <a:extLst>
                <a:ext uri="{FF2B5EF4-FFF2-40B4-BE49-F238E27FC236}">
                  <a16:creationId xmlns:a16="http://schemas.microsoft.com/office/drawing/2014/main" id="{F566BC1A-269C-983D-2886-80D2243E7270}"/>
                </a:ext>
              </a:extLst>
            </p:cNvPr>
            <p:cNvGrpSpPr/>
            <p:nvPr/>
          </p:nvGrpSpPr>
          <p:grpSpPr>
            <a:xfrm>
              <a:off x="617118" y="2721114"/>
              <a:ext cx="2369234" cy="2148981"/>
              <a:chOff x="617118" y="2721114"/>
              <a:chExt cx="2369234" cy="2148981"/>
            </a:xfrm>
          </p:grpSpPr>
          <p:sp>
            <p:nvSpPr>
              <p:cNvPr id="15" name="TextBox 14">
                <a:extLst>
                  <a:ext uri="{FF2B5EF4-FFF2-40B4-BE49-F238E27FC236}">
                    <a16:creationId xmlns:a16="http://schemas.microsoft.com/office/drawing/2014/main" id="{D74AF44C-062D-34DD-0F7C-863F21504CF4}"/>
                  </a:ext>
                </a:extLst>
              </p:cNvPr>
              <p:cNvSpPr txBox="1"/>
              <p:nvPr/>
            </p:nvSpPr>
            <p:spPr>
              <a:xfrm>
                <a:off x="766689" y="2721114"/>
                <a:ext cx="998806" cy="650591"/>
              </a:xfrm>
              <a:prstGeom prst="rect">
                <a:avLst/>
              </a:prstGeom>
              <a:noFill/>
            </p:spPr>
            <p:txBody>
              <a:bodyPr wrap="square" rtlCol="0">
                <a:spAutoFit/>
              </a:bodyPr>
              <a:lstStyle/>
              <a:p>
                <a:endParaRPr lang="en-US" sz="4000" b="1" dirty="0"/>
              </a:p>
            </p:txBody>
          </p:sp>
          <p:sp>
            <p:nvSpPr>
              <p:cNvPr id="16" name="TextBox 15">
                <a:extLst>
                  <a:ext uri="{FF2B5EF4-FFF2-40B4-BE49-F238E27FC236}">
                    <a16:creationId xmlns:a16="http://schemas.microsoft.com/office/drawing/2014/main" id="{A3F25019-D96B-5FFD-A6DA-4FC19699A411}"/>
                  </a:ext>
                </a:extLst>
              </p:cNvPr>
              <p:cNvSpPr txBox="1"/>
              <p:nvPr/>
            </p:nvSpPr>
            <p:spPr>
              <a:xfrm>
                <a:off x="617118" y="4106358"/>
                <a:ext cx="2369234" cy="763737"/>
              </a:xfrm>
              <a:prstGeom prst="rect">
                <a:avLst/>
              </a:prstGeom>
              <a:noFill/>
            </p:spPr>
            <p:txBody>
              <a:bodyPr wrap="square" rtlCol="0">
                <a:spAutoFit/>
              </a:bodyPr>
              <a:lstStyle/>
              <a:p>
                <a:r>
                  <a:rPr lang="en-US" sz="1600" dirty="0"/>
                  <a:t>Quiz app initiates by fetching questions from the Open Trivia DB API.</a:t>
                </a:r>
              </a:p>
            </p:txBody>
          </p:sp>
        </p:grpSp>
        <p:sp>
          <p:nvSpPr>
            <p:cNvPr id="14" name="TextBox 13">
              <a:extLst>
                <a:ext uri="{FF2B5EF4-FFF2-40B4-BE49-F238E27FC236}">
                  <a16:creationId xmlns:a16="http://schemas.microsoft.com/office/drawing/2014/main" id="{C37E7FDE-A088-1D89-C3E6-6BE83BD56C42}"/>
                </a:ext>
              </a:extLst>
            </p:cNvPr>
            <p:cNvSpPr txBox="1"/>
            <p:nvPr/>
          </p:nvSpPr>
          <p:spPr>
            <a:xfrm>
              <a:off x="3321991" y="3648820"/>
              <a:ext cx="2547754" cy="311152"/>
            </a:xfrm>
            <a:prstGeom prst="rect">
              <a:avLst/>
            </a:prstGeom>
            <a:noFill/>
          </p:spPr>
          <p:txBody>
            <a:bodyPr wrap="square" rtlCol="0">
              <a:spAutoFit/>
            </a:bodyPr>
            <a:lstStyle/>
            <a:p>
              <a:endParaRPr lang="en-US" sz="1600" dirty="0">
                <a:solidFill>
                  <a:schemeClr val="bg1"/>
                </a:solidFill>
              </a:endParaRPr>
            </a:p>
          </p:txBody>
        </p:sp>
        <p:grpSp>
          <p:nvGrpSpPr>
            <p:cNvPr id="7" name="Group 6">
              <a:extLst>
                <a:ext uri="{FF2B5EF4-FFF2-40B4-BE49-F238E27FC236}">
                  <a16:creationId xmlns:a16="http://schemas.microsoft.com/office/drawing/2014/main" id="{5F5B3135-BBBB-8A35-82E6-F8BA0ED2D381}"/>
                </a:ext>
              </a:extLst>
            </p:cNvPr>
            <p:cNvGrpSpPr/>
            <p:nvPr/>
          </p:nvGrpSpPr>
          <p:grpSpPr>
            <a:xfrm>
              <a:off x="640182" y="2721114"/>
              <a:ext cx="7804129" cy="2375274"/>
              <a:chOff x="-4881974" y="2721114"/>
              <a:chExt cx="7804129" cy="2375274"/>
            </a:xfrm>
          </p:grpSpPr>
          <p:sp>
            <p:nvSpPr>
              <p:cNvPr id="11" name="TextBox 10">
                <a:extLst>
                  <a:ext uri="{FF2B5EF4-FFF2-40B4-BE49-F238E27FC236}">
                    <a16:creationId xmlns:a16="http://schemas.microsoft.com/office/drawing/2014/main" id="{3E9D7F91-C9ED-B3CD-6831-A7C4F2680CFB}"/>
                  </a:ext>
                </a:extLst>
              </p:cNvPr>
              <p:cNvSpPr txBox="1"/>
              <p:nvPr/>
            </p:nvSpPr>
            <p:spPr>
              <a:xfrm>
                <a:off x="766689" y="2721115"/>
                <a:ext cx="998806" cy="650591"/>
              </a:xfrm>
              <a:prstGeom prst="rect">
                <a:avLst/>
              </a:prstGeom>
              <a:noFill/>
            </p:spPr>
            <p:txBody>
              <a:bodyPr wrap="square" rtlCol="0">
                <a:spAutoFit/>
              </a:bodyPr>
              <a:lstStyle/>
              <a:p>
                <a:r>
                  <a:rPr lang="en-US" sz="4000" b="1" dirty="0"/>
                  <a:t>03</a:t>
                </a:r>
              </a:p>
            </p:txBody>
          </p:sp>
          <p:sp>
            <p:nvSpPr>
              <p:cNvPr id="12" name="TextBox 11">
                <a:extLst>
                  <a:ext uri="{FF2B5EF4-FFF2-40B4-BE49-F238E27FC236}">
                    <a16:creationId xmlns:a16="http://schemas.microsoft.com/office/drawing/2014/main" id="{E5CF4D98-039B-4EDB-4EEC-32B04C20E0FE}"/>
                  </a:ext>
                </a:extLst>
              </p:cNvPr>
              <p:cNvSpPr txBox="1"/>
              <p:nvPr/>
            </p:nvSpPr>
            <p:spPr>
              <a:xfrm>
                <a:off x="417519" y="4106358"/>
                <a:ext cx="2504636" cy="990030"/>
              </a:xfrm>
              <a:prstGeom prst="rect">
                <a:avLst/>
              </a:prstGeom>
              <a:noFill/>
            </p:spPr>
            <p:txBody>
              <a:bodyPr wrap="square" rtlCol="0">
                <a:spAutoFit/>
              </a:bodyPr>
              <a:lstStyle/>
              <a:p>
                <a:r>
                  <a:rPr lang="en-US" sz="1600" dirty="0"/>
                  <a:t>The question bank is passed to the Quiz Brain, creating a quiz object to manage the quiz's logic.</a:t>
                </a:r>
              </a:p>
            </p:txBody>
          </p:sp>
          <p:sp>
            <p:nvSpPr>
              <p:cNvPr id="21" name="TextBox 20">
                <a:extLst>
                  <a:ext uri="{FF2B5EF4-FFF2-40B4-BE49-F238E27FC236}">
                    <a16:creationId xmlns:a16="http://schemas.microsoft.com/office/drawing/2014/main" id="{2DB62F13-BC56-111B-B95D-8ACB75B30608}"/>
                  </a:ext>
                </a:extLst>
              </p:cNvPr>
              <p:cNvSpPr txBox="1"/>
              <p:nvPr/>
            </p:nvSpPr>
            <p:spPr>
              <a:xfrm>
                <a:off x="-4881974" y="2721114"/>
                <a:ext cx="998806" cy="650591"/>
              </a:xfrm>
              <a:prstGeom prst="rect">
                <a:avLst/>
              </a:prstGeom>
              <a:noFill/>
            </p:spPr>
            <p:txBody>
              <a:bodyPr wrap="square" rtlCol="0">
                <a:spAutoFit/>
              </a:bodyPr>
              <a:lstStyle/>
              <a:p>
                <a:r>
                  <a:rPr lang="en-US" sz="4000" b="1" dirty="0"/>
                  <a:t>01</a:t>
                </a:r>
              </a:p>
            </p:txBody>
          </p:sp>
        </p:grpSp>
        <p:grpSp>
          <p:nvGrpSpPr>
            <p:cNvPr id="8" name="Group 7">
              <a:extLst>
                <a:ext uri="{FF2B5EF4-FFF2-40B4-BE49-F238E27FC236}">
                  <a16:creationId xmlns:a16="http://schemas.microsoft.com/office/drawing/2014/main" id="{B9B986C9-716C-F11B-9729-64511AB62E8C}"/>
                </a:ext>
              </a:extLst>
            </p:cNvPr>
            <p:cNvGrpSpPr/>
            <p:nvPr/>
          </p:nvGrpSpPr>
          <p:grpSpPr>
            <a:xfrm>
              <a:off x="8765931" y="2711575"/>
              <a:ext cx="2369234" cy="2615524"/>
              <a:chOff x="580878" y="2721114"/>
              <a:chExt cx="2369234" cy="2615524"/>
            </a:xfrm>
          </p:grpSpPr>
          <p:sp>
            <p:nvSpPr>
              <p:cNvPr id="9" name="TextBox 8">
                <a:extLst>
                  <a:ext uri="{FF2B5EF4-FFF2-40B4-BE49-F238E27FC236}">
                    <a16:creationId xmlns:a16="http://schemas.microsoft.com/office/drawing/2014/main" id="{90D5010F-1B46-6A10-D92C-DBB20E57DFF1}"/>
                  </a:ext>
                </a:extLst>
              </p:cNvPr>
              <p:cNvSpPr txBox="1"/>
              <p:nvPr/>
            </p:nvSpPr>
            <p:spPr>
              <a:xfrm>
                <a:off x="766689" y="2721114"/>
                <a:ext cx="998806" cy="650591"/>
              </a:xfrm>
              <a:prstGeom prst="rect">
                <a:avLst/>
              </a:prstGeom>
              <a:noFill/>
            </p:spPr>
            <p:txBody>
              <a:bodyPr wrap="square" rtlCol="0">
                <a:spAutoFit/>
              </a:bodyPr>
              <a:lstStyle/>
              <a:p>
                <a:r>
                  <a:rPr lang="en-US" sz="4000" b="1" dirty="0">
                    <a:solidFill>
                      <a:schemeClr val="bg1"/>
                    </a:solidFill>
                  </a:rPr>
                  <a:t>04</a:t>
                </a:r>
              </a:p>
            </p:txBody>
          </p:sp>
          <p:sp>
            <p:nvSpPr>
              <p:cNvPr id="10" name="TextBox 9">
                <a:extLst>
                  <a:ext uri="{FF2B5EF4-FFF2-40B4-BE49-F238E27FC236}">
                    <a16:creationId xmlns:a16="http://schemas.microsoft.com/office/drawing/2014/main" id="{6952BC73-B1C4-4634-1756-A1E0082235FC}"/>
                  </a:ext>
                </a:extLst>
              </p:cNvPr>
              <p:cNvSpPr txBox="1"/>
              <p:nvPr/>
            </p:nvSpPr>
            <p:spPr>
              <a:xfrm>
                <a:off x="580878" y="4120316"/>
                <a:ext cx="2369234" cy="1216322"/>
              </a:xfrm>
              <a:prstGeom prst="rect">
                <a:avLst/>
              </a:prstGeom>
              <a:noFill/>
            </p:spPr>
            <p:txBody>
              <a:bodyPr wrap="square" rtlCol="0">
                <a:spAutoFit/>
              </a:bodyPr>
              <a:lstStyle/>
              <a:p>
                <a:r>
                  <a:rPr lang="en-US" sz="1600" dirty="0">
                    <a:solidFill>
                      <a:schemeClr val="bg1"/>
                    </a:solidFill>
                  </a:rPr>
                  <a:t>The Quiz Interface allows users to navigate through the quiz, answering questions, and receiving instant feedback</a:t>
                </a:r>
              </a:p>
            </p:txBody>
          </p:sp>
        </p:grpSp>
      </p:grpSp>
      <p:sp>
        <p:nvSpPr>
          <p:cNvPr id="20" name="TextBox 19">
            <a:extLst>
              <a:ext uri="{FF2B5EF4-FFF2-40B4-BE49-F238E27FC236}">
                <a16:creationId xmlns:a16="http://schemas.microsoft.com/office/drawing/2014/main" id="{33E5CF84-99E6-CAEC-8077-F8FAA724F859}"/>
              </a:ext>
            </a:extLst>
          </p:cNvPr>
          <p:cNvSpPr txBox="1"/>
          <p:nvPr/>
        </p:nvSpPr>
        <p:spPr>
          <a:xfrm>
            <a:off x="582315" y="3679511"/>
            <a:ext cx="2680457" cy="461665"/>
          </a:xfrm>
          <a:prstGeom prst="rect">
            <a:avLst/>
          </a:prstGeom>
          <a:noFill/>
        </p:spPr>
        <p:txBody>
          <a:bodyPr wrap="square">
            <a:spAutoFit/>
          </a:bodyPr>
          <a:lstStyle/>
          <a:p>
            <a:r>
              <a:rPr lang="en-US" sz="2400" b="1" dirty="0"/>
              <a:t>Question Fetching</a:t>
            </a:r>
            <a:r>
              <a:rPr lang="en-US" dirty="0"/>
              <a:t>:</a:t>
            </a:r>
          </a:p>
        </p:txBody>
      </p:sp>
      <p:sp>
        <p:nvSpPr>
          <p:cNvPr id="24" name="TextBox 23">
            <a:extLst>
              <a:ext uri="{FF2B5EF4-FFF2-40B4-BE49-F238E27FC236}">
                <a16:creationId xmlns:a16="http://schemas.microsoft.com/office/drawing/2014/main" id="{AEC79C79-6E86-1D14-2D73-224687612D39}"/>
              </a:ext>
            </a:extLst>
          </p:cNvPr>
          <p:cNvSpPr txBox="1"/>
          <p:nvPr/>
        </p:nvSpPr>
        <p:spPr>
          <a:xfrm>
            <a:off x="9169781" y="3668556"/>
            <a:ext cx="2680457" cy="461665"/>
          </a:xfrm>
          <a:prstGeom prst="rect">
            <a:avLst/>
          </a:prstGeom>
          <a:noFill/>
        </p:spPr>
        <p:txBody>
          <a:bodyPr wrap="square">
            <a:spAutoFit/>
          </a:bodyPr>
          <a:lstStyle/>
          <a:p>
            <a:r>
              <a:rPr lang="en-US" sz="2400" b="1" dirty="0">
                <a:solidFill>
                  <a:schemeClr val="bg1"/>
                </a:solidFill>
              </a:rPr>
              <a:t>User Interaction</a:t>
            </a:r>
            <a:r>
              <a:rPr lang="en-US" b="1" dirty="0">
                <a:solidFill>
                  <a:schemeClr val="bg1"/>
                </a:solidFill>
              </a:rPr>
              <a:t>:</a:t>
            </a:r>
          </a:p>
        </p:txBody>
      </p:sp>
      <p:sp>
        <p:nvSpPr>
          <p:cNvPr id="25" name="TextBox 24">
            <a:extLst>
              <a:ext uri="{FF2B5EF4-FFF2-40B4-BE49-F238E27FC236}">
                <a16:creationId xmlns:a16="http://schemas.microsoft.com/office/drawing/2014/main" id="{FE624EE4-2696-7C0E-9A2B-1309C183292E}"/>
              </a:ext>
            </a:extLst>
          </p:cNvPr>
          <p:cNvSpPr txBox="1"/>
          <p:nvPr/>
        </p:nvSpPr>
        <p:spPr>
          <a:xfrm>
            <a:off x="6153889" y="3679512"/>
            <a:ext cx="2680457" cy="461665"/>
          </a:xfrm>
          <a:prstGeom prst="rect">
            <a:avLst/>
          </a:prstGeom>
          <a:noFill/>
        </p:spPr>
        <p:txBody>
          <a:bodyPr wrap="square">
            <a:spAutoFit/>
          </a:bodyPr>
          <a:lstStyle/>
          <a:p>
            <a:r>
              <a:rPr lang="en-US" sz="2400" b="1" dirty="0"/>
              <a:t>Quiz Initialization</a:t>
            </a:r>
            <a:r>
              <a:rPr lang="en-US" dirty="0"/>
              <a:t>:</a:t>
            </a:r>
          </a:p>
        </p:txBody>
      </p:sp>
      <p:sp>
        <p:nvSpPr>
          <p:cNvPr id="26" name="TextBox 25">
            <a:extLst>
              <a:ext uri="{FF2B5EF4-FFF2-40B4-BE49-F238E27FC236}">
                <a16:creationId xmlns:a16="http://schemas.microsoft.com/office/drawing/2014/main" id="{FC8A289B-411C-7B41-B0FE-ABD4BD5D2EBF}"/>
              </a:ext>
            </a:extLst>
          </p:cNvPr>
          <p:cNvSpPr txBox="1"/>
          <p:nvPr/>
        </p:nvSpPr>
        <p:spPr>
          <a:xfrm>
            <a:off x="3357654" y="4393527"/>
            <a:ext cx="2627310" cy="1077218"/>
          </a:xfrm>
          <a:prstGeom prst="rect">
            <a:avLst/>
          </a:prstGeom>
          <a:noFill/>
        </p:spPr>
        <p:txBody>
          <a:bodyPr wrap="square" rtlCol="0">
            <a:spAutoFit/>
          </a:bodyPr>
          <a:lstStyle/>
          <a:p>
            <a:r>
              <a:rPr lang="en-US" sz="1600" dirty="0"/>
              <a:t>Each question is encapsulated in a Question object and added to the question bank list.</a:t>
            </a:r>
          </a:p>
        </p:txBody>
      </p:sp>
      <p:sp>
        <p:nvSpPr>
          <p:cNvPr id="28" name="TextBox 27">
            <a:extLst>
              <a:ext uri="{FF2B5EF4-FFF2-40B4-BE49-F238E27FC236}">
                <a16:creationId xmlns:a16="http://schemas.microsoft.com/office/drawing/2014/main" id="{73D4050B-B936-D007-DC95-497695623386}"/>
              </a:ext>
            </a:extLst>
          </p:cNvPr>
          <p:cNvSpPr txBox="1"/>
          <p:nvPr/>
        </p:nvSpPr>
        <p:spPr>
          <a:xfrm>
            <a:off x="3260333" y="3679511"/>
            <a:ext cx="2680457" cy="461665"/>
          </a:xfrm>
          <a:prstGeom prst="rect">
            <a:avLst/>
          </a:prstGeom>
          <a:noFill/>
        </p:spPr>
        <p:txBody>
          <a:bodyPr wrap="square">
            <a:spAutoFit/>
          </a:bodyPr>
          <a:lstStyle/>
          <a:p>
            <a:r>
              <a:rPr lang="en-US" sz="2400" b="1" dirty="0"/>
              <a:t>Question Handling</a:t>
            </a:r>
            <a:r>
              <a:rPr lang="en-US" dirty="0"/>
              <a:t>:</a:t>
            </a:r>
          </a:p>
        </p:txBody>
      </p:sp>
      <p:sp>
        <p:nvSpPr>
          <p:cNvPr id="29" name="TextBox 28">
            <a:extLst>
              <a:ext uri="{FF2B5EF4-FFF2-40B4-BE49-F238E27FC236}">
                <a16:creationId xmlns:a16="http://schemas.microsoft.com/office/drawing/2014/main" id="{7BFDAADB-17C1-C7C7-0032-06423F729582}"/>
              </a:ext>
            </a:extLst>
          </p:cNvPr>
          <p:cNvSpPr txBox="1"/>
          <p:nvPr/>
        </p:nvSpPr>
        <p:spPr>
          <a:xfrm>
            <a:off x="3333337" y="2866785"/>
            <a:ext cx="1047726" cy="707886"/>
          </a:xfrm>
          <a:prstGeom prst="rect">
            <a:avLst/>
          </a:prstGeom>
          <a:noFill/>
        </p:spPr>
        <p:txBody>
          <a:bodyPr wrap="square" rtlCol="0">
            <a:spAutoFit/>
          </a:bodyPr>
          <a:lstStyle/>
          <a:p>
            <a:r>
              <a:rPr lang="en-US" sz="4000" b="1" dirty="0"/>
              <a:t>02</a:t>
            </a:r>
          </a:p>
        </p:txBody>
      </p:sp>
    </p:spTree>
    <p:extLst>
      <p:ext uri="{BB962C8B-B14F-4D97-AF65-F5344CB8AC3E}">
        <p14:creationId xmlns:p14="http://schemas.microsoft.com/office/powerpoint/2010/main" val="3628894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2.4"/>
</p:tagLst>
</file>

<file path=ppt/tags/tag2.xml><?xml version="1.0" encoding="utf-8"?>
<p:tagLst xmlns:a="http://schemas.openxmlformats.org/drawingml/2006/main" xmlns:r="http://schemas.openxmlformats.org/officeDocument/2006/relationships" xmlns:p="http://schemas.openxmlformats.org/presentationml/2006/main">
  <p:tag name="TIMING" val="|1.6|1.9"/>
</p:tagLst>
</file>

<file path=ppt/tags/tag3.xml><?xml version="1.0" encoding="utf-8"?>
<p:tagLst xmlns:a="http://schemas.openxmlformats.org/drawingml/2006/main" xmlns:r="http://schemas.openxmlformats.org/officeDocument/2006/relationships" xmlns:p="http://schemas.openxmlformats.org/presentationml/2006/main">
  <p:tag name="TIMING" val="|0.7|1.5"/>
</p:tagLst>
</file>

<file path=ppt/tags/tag4.xml><?xml version="1.0" encoding="utf-8"?>
<p:tagLst xmlns:a="http://schemas.openxmlformats.org/drawingml/2006/main" xmlns:r="http://schemas.openxmlformats.org/officeDocument/2006/relationships" xmlns:p="http://schemas.openxmlformats.org/presentationml/2006/main">
  <p:tag name="TIMING" val="|1.1|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1288</Words>
  <Application>Microsoft Office PowerPoint</Application>
  <PresentationFormat>Widescreen</PresentationFormat>
  <Paragraphs>110</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Amasis MT Pro</vt:lpstr>
      <vt:lpstr>Arial</vt:lpstr>
      <vt:lpstr>Bahnschrift SemiCondensed</vt:lpstr>
      <vt:lpstr>Calibri</vt:lpstr>
      <vt:lpstr>Calibri Light</vt:lpstr>
      <vt:lpstr>Office Theme</vt:lpstr>
      <vt:lpstr>Quiz Application</vt:lpstr>
      <vt:lpstr>Introduction</vt:lpstr>
      <vt:lpstr>PowerPoint Presentation</vt:lpstr>
      <vt:lpstr>TECHNICAL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Project</dc:title>
  <dc:creator>eldhoalt@gmail.com</dc:creator>
  <cp:lastModifiedBy>iwin siju</cp:lastModifiedBy>
  <cp:revision>6</cp:revision>
  <dcterms:created xsi:type="dcterms:W3CDTF">2023-10-30T18:40:29Z</dcterms:created>
  <dcterms:modified xsi:type="dcterms:W3CDTF">2023-11-12T20:43:45Z</dcterms:modified>
</cp:coreProperties>
</file>