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61" r:id="rId4"/>
    <p:sldId id="269" r:id="rId5"/>
    <p:sldId id="273" r:id="rId6"/>
    <p:sldId id="272" r:id="rId7"/>
    <p:sldId id="268" r:id="rId8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0"/>
      <p:bold r:id="rId11"/>
    </p:embeddedFont>
    <p:embeddedFont>
      <p:font typeface="Montserrat Light" panose="00000400000000000000" pitchFamily="2" charset="0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A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0" y="2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487813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ac7bfedba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ac7bfedba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ac7bfedba_3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ac7bfedba_3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ac7bfedba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ac7bfedba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f22beb68d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f22beb68d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ac7bfedba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ac7bfedba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ac7bfedba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ac7bfedba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ac7bfedba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cac7bfedba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gif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P06/P4_MaReu.gi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1E1D">
            <a:alpha val="96080"/>
          </a:srgbClr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77125" y="2724150"/>
            <a:ext cx="88983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dirty="0">
                <a:solidFill>
                  <a:srgbClr val="3D85C6"/>
                </a:solidFill>
                <a:latin typeface="Montserrat"/>
                <a:ea typeface="Montserrat"/>
                <a:cs typeface="Montserrat"/>
                <a:sym typeface="Montserrat"/>
              </a:rPr>
              <a:t>String</a:t>
            </a:r>
            <a:r>
              <a:rPr lang="fr" sz="2400" dirty="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" sz="2400" dirty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Projet </a:t>
            </a:r>
            <a:r>
              <a:rPr lang="fr" sz="2400" dirty="0" smtClean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r>
              <a:rPr lang="fr" sz="2400" dirty="0" smtClean="0">
                <a:solidFill>
                  <a:srgbClr val="55AD2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" sz="2400" dirty="0">
                <a:solidFill>
                  <a:srgbClr val="55AD2F"/>
                </a:solidFill>
                <a:latin typeface="Montserrat"/>
                <a:ea typeface="Montserrat"/>
                <a:cs typeface="Montserrat"/>
                <a:sym typeface="Montserrat"/>
              </a:rPr>
              <a:t>=</a:t>
            </a:r>
            <a:endParaRPr sz="2400" dirty="0">
              <a:solidFill>
                <a:srgbClr val="55AD2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fr" sz="1800" dirty="0">
                <a:solidFill>
                  <a:srgbClr val="55AD2F"/>
                </a:solidFill>
                <a:latin typeface="Montserrat Light" panose="00000400000000000000" pitchFamily="2" charset="0"/>
                <a:ea typeface="Montserrat"/>
                <a:cs typeface="Montserrat"/>
                <a:sym typeface="Montserrat"/>
              </a:rPr>
              <a:t> </a:t>
            </a:r>
            <a:r>
              <a:rPr lang="fr" sz="1800" dirty="0" smtClean="0">
                <a:solidFill>
                  <a:srgbClr val="55AD2F"/>
                </a:solidFill>
                <a:latin typeface="Montserrat Light" panose="00000400000000000000" pitchFamily="2" charset="0"/>
                <a:ea typeface="Montserrat"/>
                <a:cs typeface="Montserrat"/>
                <a:sym typeface="Montserrat"/>
              </a:rPr>
              <a:t>“</a:t>
            </a:r>
            <a:r>
              <a:rPr lang="fr-FR" sz="1800" b="1" dirty="0">
                <a:solidFill>
                  <a:srgbClr val="55AD2F"/>
                </a:solidFill>
                <a:latin typeface="Montserrat Light" panose="00000400000000000000" pitchFamily="2" charset="0"/>
              </a:rPr>
              <a:t>Créez une application de gestion de </a:t>
            </a:r>
            <a:r>
              <a:rPr lang="fr-FR" sz="1800" b="1" dirty="0" smtClean="0">
                <a:solidFill>
                  <a:srgbClr val="55AD2F"/>
                </a:solidFill>
                <a:latin typeface="Montserrat Light" panose="00000400000000000000" pitchFamily="2" charset="0"/>
              </a:rPr>
              <a:t>réunions</a:t>
            </a:r>
            <a:r>
              <a:rPr lang="fr" sz="1800" dirty="0" smtClean="0">
                <a:solidFill>
                  <a:srgbClr val="55AD2F"/>
                </a:solidFill>
                <a:latin typeface="Montserrat"/>
                <a:ea typeface="Montserrat"/>
                <a:cs typeface="Montserrat"/>
                <a:sym typeface="Montserrat"/>
              </a:rPr>
              <a:t>"</a:t>
            </a:r>
            <a:r>
              <a:rPr lang="fr" sz="1800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sz="18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0" y="457200"/>
            <a:ext cx="9144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FF9900"/>
                </a:solidFill>
              </a:rPr>
              <a:t>Développeur d'application - Android</a:t>
            </a:r>
            <a:endParaRPr sz="3000">
              <a:solidFill>
                <a:srgbClr val="FF99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283725" y="4557475"/>
            <a:ext cx="469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3D85C6"/>
                </a:solidFill>
                <a:latin typeface="Montserrat"/>
                <a:ea typeface="Montserrat"/>
                <a:cs typeface="Montserrat"/>
                <a:sym typeface="Montserrat"/>
              </a:rPr>
              <a:t>String</a:t>
            </a:r>
            <a:r>
              <a:rPr lang="fr" dirty="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" dirty="0" smtClean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P4 </a:t>
            </a:r>
            <a:r>
              <a:rPr lang="fr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lang="fr" dirty="0">
                <a:solidFill>
                  <a:srgbClr val="55AD2F"/>
                </a:solidFill>
                <a:latin typeface="Montserrat"/>
                <a:ea typeface="Montserrat"/>
                <a:cs typeface="Montserrat"/>
                <a:sym typeface="Montserrat"/>
              </a:rPr>
              <a:t>"</a:t>
            </a:r>
            <a:r>
              <a:rPr lang="fr" dirty="0" smtClean="0">
                <a:solidFill>
                  <a:srgbClr val="55AD2F"/>
                </a:solidFill>
                <a:latin typeface="Montserrat"/>
                <a:ea typeface="Montserrat"/>
                <a:cs typeface="Montserrat"/>
                <a:sym typeface="Montserrat"/>
              </a:rPr>
              <a:t>P4_PILI_Xavier</a:t>
            </a:r>
            <a:r>
              <a:rPr lang="fr" dirty="0">
                <a:solidFill>
                  <a:srgbClr val="55AD2F"/>
                </a:solidFill>
                <a:latin typeface="Montserrat"/>
                <a:ea typeface="Montserrat"/>
                <a:cs typeface="Montserrat"/>
                <a:sym typeface="Montserrat"/>
              </a:rPr>
              <a:t>"</a:t>
            </a:r>
            <a:r>
              <a:rPr lang="fr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1E1D">
            <a:alpha val="96080"/>
          </a:srgbClr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3750300" y="2030614"/>
            <a:ext cx="5178300" cy="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" sz="1800" dirty="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int </a:t>
            </a:r>
            <a:r>
              <a:rPr lang="fr" sz="1800" dirty="0">
                <a:solidFill>
                  <a:srgbClr val="00FFFF"/>
                </a:solidFill>
                <a:latin typeface="Montserrat"/>
                <a:ea typeface="Montserrat"/>
                <a:cs typeface="Montserrat"/>
                <a:sym typeface="Montserrat"/>
              </a:rPr>
              <a:t>Tests finaux en Réussite 	 </a:t>
            </a:r>
            <a:r>
              <a:rPr lang="fr" sz="1800" dirty="0" smtClean="0">
                <a:solidFill>
                  <a:srgbClr val="00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" sz="1800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=  </a:t>
            </a:r>
            <a:r>
              <a:rPr lang="fr" sz="1800" dirty="0">
                <a:solidFill>
                  <a:srgbClr val="6FA8DC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fr" sz="1800" dirty="0" smtClean="0">
                <a:solidFill>
                  <a:srgbClr val="6FA8DC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" sz="18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sz="1800" dirty="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760100" y="2416098"/>
            <a:ext cx="51783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dirty="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int </a:t>
            </a:r>
            <a:r>
              <a:rPr lang="fr" sz="1800" dirty="0" smtClean="0">
                <a:solidFill>
                  <a:srgbClr val="00FFFF"/>
                </a:solidFill>
                <a:latin typeface="Montserrat"/>
                <a:ea typeface="Montserrat"/>
                <a:cs typeface="Montserrat"/>
                <a:sym typeface="Montserrat"/>
              </a:rPr>
              <a:t>le Code de l’application   	  </a:t>
            </a:r>
            <a:r>
              <a:rPr lang="fr" sz="1800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= </a:t>
            </a:r>
            <a:r>
              <a:rPr lang="fr" sz="1800" dirty="0">
                <a:solidFill>
                  <a:srgbClr val="6FA8DC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fr" sz="1800" dirty="0" smtClean="0">
                <a:solidFill>
                  <a:srgbClr val="6FA8DC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" sz="18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sz="18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760550" y="3280194"/>
            <a:ext cx="51783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dirty="0">
                <a:solidFill>
                  <a:srgbClr val="3D85C6"/>
                </a:solidFill>
                <a:latin typeface="Montserrat"/>
                <a:ea typeface="Montserrat"/>
                <a:cs typeface="Montserrat"/>
                <a:sym typeface="Montserrat"/>
              </a:rPr>
              <a:t>String</a:t>
            </a:r>
            <a:r>
              <a:rPr lang="fr" sz="1800" dirty="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" sz="1800" dirty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merci </a:t>
            </a:r>
            <a:r>
              <a:rPr lang="fr" sz="18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= </a:t>
            </a:r>
            <a:r>
              <a:rPr lang="fr" sz="1800" dirty="0">
                <a:solidFill>
                  <a:srgbClr val="55AD2F"/>
                </a:solidFill>
                <a:latin typeface="Montserrat"/>
                <a:ea typeface="Montserrat"/>
                <a:cs typeface="Montserrat"/>
                <a:sym typeface="Montserrat"/>
              </a:rPr>
              <a:t>"MERCI"            </a:t>
            </a:r>
            <a:r>
              <a:rPr lang="fr" sz="1800" dirty="0" smtClean="0">
                <a:solidFill>
                  <a:srgbClr val="55AD2F"/>
                </a:solidFill>
                <a:latin typeface="Montserrat"/>
                <a:ea typeface="Montserrat"/>
                <a:cs typeface="Montserrat"/>
                <a:sym typeface="Montserrat"/>
              </a:rPr>
              <a:t>	  = 5 </a:t>
            </a:r>
            <a:r>
              <a:rPr lang="fr" sz="18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sz="1800" dirty="0"/>
          </a:p>
        </p:txBody>
      </p:sp>
      <p:sp>
        <p:nvSpPr>
          <p:cNvPr id="65" name="Google Shape;65;p14"/>
          <p:cNvSpPr txBox="1"/>
          <p:nvPr/>
        </p:nvSpPr>
        <p:spPr>
          <a:xfrm>
            <a:off x="1294975" y="2355726"/>
            <a:ext cx="19146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dirty="0">
                <a:solidFill>
                  <a:srgbClr val="FF9900"/>
                </a:solidFill>
              </a:rPr>
              <a:t>SOMMAIRE</a:t>
            </a:r>
            <a:endParaRPr sz="2400" dirty="0">
              <a:solidFill>
                <a:srgbClr val="FF9900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3750300" y="2848146"/>
            <a:ext cx="51783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dirty="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int </a:t>
            </a:r>
            <a:r>
              <a:rPr lang="fr" sz="1800" dirty="0" smtClean="0">
                <a:solidFill>
                  <a:srgbClr val="00FFFF"/>
                </a:solidFill>
                <a:latin typeface="Montserrat"/>
                <a:ea typeface="Montserrat"/>
                <a:cs typeface="Montserrat"/>
                <a:sym typeface="Montserrat"/>
              </a:rPr>
              <a:t>Le choix du Code Java</a:t>
            </a:r>
            <a:r>
              <a:rPr lang="fr" sz="1800" dirty="0">
                <a:solidFill>
                  <a:srgbClr val="00FFFF"/>
                </a:solidFill>
                <a:latin typeface="Montserrat"/>
                <a:ea typeface="Montserrat"/>
                <a:cs typeface="Montserrat"/>
                <a:sym typeface="Montserrat"/>
              </a:rPr>
              <a:t>	  </a:t>
            </a:r>
            <a:r>
              <a:rPr lang="fr" sz="18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= </a:t>
            </a:r>
            <a:r>
              <a:rPr lang="fr" sz="1800" dirty="0">
                <a:solidFill>
                  <a:srgbClr val="6FA8DC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r>
              <a:rPr lang="fr" sz="1800" dirty="0" smtClean="0">
                <a:solidFill>
                  <a:srgbClr val="6FA8DC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" sz="18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sz="18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Google Shape;63;p14"/>
          <p:cNvSpPr txBox="1"/>
          <p:nvPr/>
        </p:nvSpPr>
        <p:spPr>
          <a:xfrm>
            <a:off x="3760550" y="1594423"/>
            <a:ext cx="526967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fr-FR" sz="1800" dirty="0" err="1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lang="fr-FR" sz="1800" dirty="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-FR" sz="1800" dirty="0" smtClean="0">
                <a:solidFill>
                  <a:srgbClr val="00FFFF"/>
                </a:solidFill>
                <a:latin typeface="Montserrat"/>
                <a:ea typeface="Montserrat"/>
                <a:cs typeface="Montserrat"/>
                <a:sym typeface="Montserrat"/>
              </a:rPr>
              <a:t>L’application 		  </a:t>
            </a:r>
            <a:r>
              <a:rPr lang="fr-FR" sz="1800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= </a:t>
            </a:r>
            <a:r>
              <a:rPr lang="fr-FR" sz="1800" dirty="0" smtClean="0">
                <a:solidFill>
                  <a:srgbClr val="6FA8DC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-FR" sz="1800" dirty="0">
                <a:solidFill>
                  <a:srgbClr val="6FA8DC"/>
                </a:solidFill>
                <a:latin typeface="Montserrat"/>
                <a:ea typeface="Montserrat"/>
                <a:cs typeface="Montserrat"/>
                <a:sym typeface="Montserrat"/>
              </a:rPr>
              <a:t>1 </a:t>
            </a:r>
            <a:r>
              <a:rPr lang="fr-FR" sz="18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lang="fr-FR" sz="1800" dirty="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1E1D">
            <a:alpha val="96080"/>
          </a:srgbClr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67;p23"/>
          <p:cNvSpPr txBox="1"/>
          <p:nvPr/>
        </p:nvSpPr>
        <p:spPr>
          <a:xfrm>
            <a:off x="1619672" y="1201301"/>
            <a:ext cx="6048672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 dirty="0">
                <a:solidFill>
                  <a:srgbClr val="FF9900"/>
                </a:solidFill>
                <a:latin typeface="Montserrat Light" panose="00000400000000000000" pitchFamily="2" charset="0"/>
                <a:ea typeface="Montserrat"/>
                <a:cs typeface="Montserrat"/>
                <a:sym typeface="Montserrat"/>
              </a:rPr>
              <a:t>public class </a:t>
            </a:r>
            <a:r>
              <a:rPr lang="fr" sz="1800" dirty="0">
                <a:solidFill>
                  <a:srgbClr val="3D85C6"/>
                </a:solidFill>
                <a:latin typeface="Montserrat Light" panose="00000400000000000000" pitchFamily="2" charset="0"/>
                <a:ea typeface="Montserrat"/>
                <a:cs typeface="Montserrat"/>
                <a:sym typeface="Montserrat"/>
              </a:rPr>
              <a:t>test </a:t>
            </a:r>
            <a:r>
              <a:rPr lang="fr" sz="1800" dirty="0">
                <a:solidFill>
                  <a:srgbClr val="FFFFFF"/>
                </a:solidFill>
                <a:latin typeface="Montserrat Light" panose="00000400000000000000" pitchFamily="2" charset="0"/>
                <a:ea typeface="Montserrat"/>
                <a:cs typeface="Montserrat"/>
                <a:sym typeface="Montserrat"/>
              </a:rPr>
              <a:t>{</a:t>
            </a:r>
            <a:endParaRPr sz="1800" dirty="0">
              <a:solidFill>
                <a:srgbClr val="FFFFFF"/>
              </a:solidFill>
              <a:latin typeface="Montserrat Light" panose="00000400000000000000" pitchFamily="2" charset="0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FF9900"/>
              </a:solidFill>
              <a:latin typeface="Montserrat Light" panose="00000400000000000000" pitchFamily="2" charset="0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 dirty="0">
                <a:solidFill>
                  <a:srgbClr val="FF9900"/>
                </a:solidFill>
                <a:latin typeface="Montserrat Light" panose="00000400000000000000" pitchFamily="2" charset="0"/>
                <a:ea typeface="Montserrat"/>
                <a:cs typeface="Montserrat"/>
                <a:sym typeface="Montserrat"/>
              </a:rPr>
              <a:t>	public static void </a:t>
            </a:r>
            <a:r>
              <a:rPr lang="fr" sz="1800" dirty="0">
                <a:solidFill>
                  <a:srgbClr val="55AD2F"/>
                </a:solidFill>
                <a:latin typeface="Montserrat Light" panose="00000400000000000000" pitchFamily="2" charset="0"/>
                <a:ea typeface="Montserrat"/>
                <a:cs typeface="Montserrat"/>
                <a:sym typeface="Montserrat"/>
              </a:rPr>
              <a:t>main</a:t>
            </a:r>
            <a:r>
              <a:rPr lang="fr" sz="1800" dirty="0">
                <a:solidFill>
                  <a:srgbClr val="FFFFFF"/>
                </a:solidFill>
                <a:latin typeface="Montserrat Light" panose="00000400000000000000" pitchFamily="2" charset="0"/>
                <a:ea typeface="Montserrat"/>
                <a:cs typeface="Montserrat"/>
                <a:sym typeface="Montserrat"/>
              </a:rPr>
              <a:t>(</a:t>
            </a:r>
            <a:r>
              <a:rPr lang="fr" sz="1800" dirty="0">
                <a:solidFill>
                  <a:srgbClr val="3D85C6"/>
                </a:solidFill>
                <a:latin typeface="Montserrat Light" panose="00000400000000000000" pitchFamily="2" charset="0"/>
                <a:ea typeface="Montserrat"/>
                <a:cs typeface="Montserrat"/>
                <a:sym typeface="Montserrat"/>
              </a:rPr>
              <a:t>String</a:t>
            </a:r>
            <a:r>
              <a:rPr lang="fr" sz="1800" dirty="0">
                <a:solidFill>
                  <a:srgbClr val="FFFFFF"/>
                </a:solidFill>
                <a:latin typeface="Montserrat Light" panose="00000400000000000000" pitchFamily="2" charset="0"/>
                <a:ea typeface="Montserrat"/>
                <a:cs typeface="Montserrat"/>
                <a:sym typeface="Montserrat"/>
              </a:rPr>
              <a:t>[]</a:t>
            </a:r>
            <a:r>
              <a:rPr lang="fr" sz="1800" dirty="0">
                <a:solidFill>
                  <a:srgbClr val="FF9900"/>
                </a:solidFill>
                <a:latin typeface="Montserrat Light" panose="00000400000000000000" pitchFamily="2" charset="0"/>
                <a:ea typeface="Montserrat"/>
                <a:cs typeface="Montserrat"/>
                <a:sym typeface="Montserrat"/>
              </a:rPr>
              <a:t> </a:t>
            </a:r>
            <a:r>
              <a:rPr lang="fr" sz="1800" dirty="0">
                <a:solidFill>
                  <a:srgbClr val="6FA8DC"/>
                </a:solidFill>
                <a:latin typeface="Montserrat Light" panose="00000400000000000000" pitchFamily="2" charset="0"/>
                <a:ea typeface="Montserrat"/>
                <a:cs typeface="Montserrat"/>
                <a:sym typeface="Montserrat"/>
              </a:rPr>
              <a:t>args</a:t>
            </a:r>
            <a:r>
              <a:rPr lang="fr" sz="1800" dirty="0">
                <a:solidFill>
                  <a:srgbClr val="FFFFFF"/>
                </a:solidFill>
                <a:latin typeface="Montserrat Light" panose="00000400000000000000" pitchFamily="2" charset="0"/>
                <a:ea typeface="Montserrat"/>
                <a:cs typeface="Montserrat"/>
                <a:sym typeface="Montserrat"/>
              </a:rPr>
              <a:t>)</a:t>
            </a:r>
            <a:r>
              <a:rPr lang="fr" sz="1800" dirty="0">
                <a:solidFill>
                  <a:srgbClr val="FF9900"/>
                </a:solidFill>
                <a:latin typeface="Montserrat Light" panose="00000400000000000000" pitchFamily="2" charset="0"/>
                <a:ea typeface="Montserrat"/>
                <a:cs typeface="Montserrat"/>
                <a:sym typeface="Montserrat"/>
              </a:rPr>
              <a:t> </a:t>
            </a:r>
            <a:r>
              <a:rPr lang="fr" sz="1800" dirty="0">
                <a:solidFill>
                  <a:srgbClr val="FFFFFF"/>
                </a:solidFill>
                <a:latin typeface="Montserrat Light" panose="00000400000000000000" pitchFamily="2" charset="0"/>
                <a:ea typeface="Montserrat"/>
                <a:cs typeface="Montserrat"/>
                <a:sym typeface="Montserrat"/>
              </a:rPr>
              <a:t>{</a:t>
            </a:r>
            <a:endParaRPr sz="1800" dirty="0">
              <a:solidFill>
                <a:srgbClr val="FFFFFF"/>
              </a:solidFill>
              <a:latin typeface="Montserrat Light" panose="00000400000000000000" pitchFamily="2" charset="0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FF9900"/>
              </a:solidFill>
              <a:latin typeface="Montserrat Light" panose="00000400000000000000" pitchFamily="2" charset="0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 dirty="0">
                <a:solidFill>
                  <a:srgbClr val="FF9900"/>
                </a:solidFill>
                <a:latin typeface="Montserrat Light" panose="00000400000000000000" pitchFamily="2" charset="0"/>
                <a:ea typeface="Montserrat"/>
                <a:cs typeface="Montserrat"/>
                <a:sym typeface="Montserrat"/>
              </a:rPr>
              <a:t>		</a:t>
            </a:r>
            <a:r>
              <a:rPr lang="fr" sz="1800" dirty="0">
                <a:solidFill>
                  <a:srgbClr val="3D85C6"/>
                </a:solidFill>
                <a:latin typeface="Montserrat Light" panose="00000400000000000000" pitchFamily="2" charset="0"/>
                <a:ea typeface="Montserrat"/>
                <a:cs typeface="Montserrat"/>
                <a:sym typeface="Montserrat"/>
              </a:rPr>
              <a:t>String</a:t>
            </a:r>
            <a:r>
              <a:rPr lang="fr" sz="1800" dirty="0">
                <a:solidFill>
                  <a:srgbClr val="FF9900"/>
                </a:solidFill>
                <a:latin typeface="Montserrat Light" panose="00000400000000000000" pitchFamily="2" charset="0"/>
                <a:ea typeface="Montserrat"/>
                <a:cs typeface="Montserrat"/>
                <a:sym typeface="Montserrat"/>
              </a:rPr>
              <a:t> </a:t>
            </a:r>
            <a:r>
              <a:rPr lang="fr" sz="1800" dirty="0">
                <a:solidFill>
                  <a:schemeClr val="accent6"/>
                </a:solidFill>
                <a:latin typeface="Montserrat Light" panose="00000400000000000000" pitchFamily="2" charset="0"/>
                <a:ea typeface="Montserrat"/>
                <a:cs typeface="Montserrat"/>
                <a:sym typeface="Montserrat"/>
              </a:rPr>
              <a:t>merci </a:t>
            </a:r>
            <a:r>
              <a:rPr lang="fr" sz="1800" dirty="0">
                <a:solidFill>
                  <a:srgbClr val="FFFFFF"/>
                </a:solidFill>
                <a:latin typeface="Montserrat Light" panose="00000400000000000000" pitchFamily="2" charset="0"/>
                <a:ea typeface="Montserrat"/>
                <a:cs typeface="Montserrat"/>
                <a:sym typeface="Montserrat"/>
              </a:rPr>
              <a:t>= </a:t>
            </a:r>
            <a:r>
              <a:rPr lang="fr" sz="1800" dirty="0">
                <a:solidFill>
                  <a:srgbClr val="55AD2F"/>
                </a:solidFill>
                <a:latin typeface="Montserrat Light" panose="00000400000000000000" pitchFamily="2" charset="0"/>
                <a:ea typeface="Montserrat"/>
                <a:cs typeface="Montserrat"/>
                <a:sym typeface="Montserrat"/>
              </a:rPr>
              <a:t>"MERCI"</a:t>
            </a:r>
            <a:r>
              <a:rPr lang="fr" sz="1800" dirty="0">
                <a:solidFill>
                  <a:srgbClr val="FFFFFF"/>
                </a:solidFill>
                <a:latin typeface="Montserrat Light" panose="00000400000000000000" pitchFamily="2" charset="0"/>
                <a:ea typeface="Montserrat"/>
                <a:cs typeface="Montserrat"/>
                <a:sym typeface="Montserrat"/>
              </a:rPr>
              <a:t>;</a:t>
            </a:r>
            <a:endParaRPr sz="1800" dirty="0">
              <a:solidFill>
                <a:srgbClr val="FFFFFF"/>
              </a:solidFill>
              <a:latin typeface="Montserrat Light" panose="00000400000000000000" pitchFamily="2" charset="0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 dirty="0">
                <a:solidFill>
                  <a:srgbClr val="FF9900"/>
                </a:solidFill>
                <a:latin typeface="Montserrat Light" panose="00000400000000000000" pitchFamily="2" charset="0"/>
                <a:ea typeface="Montserrat"/>
                <a:cs typeface="Montserrat"/>
                <a:sym typeface="Montserrat"/>
              </a:rPr>
              <a:t>	</a:t>
            </a:r>
            <a:endParaRPr sz="1800" dirty="0">
              <a:solidFill>
                <a:srgbClr val="FF9900"/>
              </a:solidFill>
              <a:latin typeface="Montserrat Light" panose="00000400000000000000" pitchFamily="2" charset="0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 dirty="0">
                <a:solidFill>
                  <a:srgbClr val="FF9900"/>
                </a:solidFill>
                <a:latin typeface="Montserrat Light" panose="00000400000000000000" pitchFamily="2" charset="0"/>
                <a:ea typeface="Montserrat"/>
                <a:cs typeface="Montserrat"/>
                <a:sym typeface="Montserrat"/>
              </a:rPr>
              <a:t>	</a:t>
            </a:r>
            <a:r>
              <a:rPr lang="fr" sz="1800" dirty="0">
                <a:solidFill>
                  <a:srgbClr val="3D85C6"/>
                </a:solidFill>
                <a:latin typeface="Montserrat Light" panose="00000400000000000000" pitchFamily="2" charset="0"/>
                <a:ea typeface="Montserrat"/>
                <a:cs typeface="Montserrat"/>
                <a:sym typeface="Montserrat"/>
              </a:rPr>
              <a:t>System</a:t>
            </a:r>
            <a:r>
              <a:rPr lang="fr" sz="1800" dirty="0">
                <a:solidFill>
                  <a:srgbClr val="FFFFFF"/>
                </a:solidFill>
                <a:latin typeface="Montserrat Light" panose="00000400000000000000" pitchFamily="2" charset="0"/>
                <a:ea typeface="Montserrat"/>
                <a:cs typeface="Montserrat"/>
                <a:sym typeface="Montserrat"/>
              </a:rPr>
              <a:t>.</a:t>
            </a:r>
            <a:r>
              <a:rPr lang="fr" sz="1800" dirty="0">
                <a:solidFill>
                  <a:srgbClr val="00FFFF"/>
                </a:solidFill>
                <a:latin typeface="Montserrat Light" panose="00000400000000000000" pitchFamily="2" charset="0"/>
                <a:ea typeface="Montserrat"/>
                <a:cs typeface="Montserrat"/>
                <a:sym typeface="Montserrat"/>
              </a:rPr>
              <a:t>out</a:t>
            </a:r>
            <a:r>
              <a:rPr lang="fr" sz="1800" dirty="0">
                <a:solidFill>
                  <a:srgbClr val="FFFFFF"/>
                </a:solidFill>
                <a:latin typeface="Montserrat Light" panose="00000400000000000000" pitchFamily="2" charset="0"/>
                <a:ea typeface="Montserrat"/>
                <a:cs typeface="Montserrat"/>
                <a:sym typeface="Montserrat"/>
              </a:rPr>
              <a:t>.</a:t>
            </a:r>
            <a:r>
              <a:rPr lang="fr" sz="1800" dirty="0">
                <a:solidFill>
                  <a:srgbClr val="A0D443"/>
                </a:solidFill>
                <a:latin typeface="Montserrat Light" panose="00000400000000000000" pitchFamily="2" charset="0"/>
                <a:ea typeface="Montserrat"/>
                <a:cs typeface="Montserrat"/>
                <a:sym typeface="Montserrat"/>
              </a:rPr>
              <a:t>println</a:t>
            </a:r>
            <a:r>
              <a:rPr lang="fr" sz="1800" dirty="0">
                <a:solidFill>
                  <a:srgbClr val="FFFFFF"/>
                </a:solidFill>
                <a:latin typeface="Montserrat Light" panose="00000400000000000000" pitchFamily="2" charset="0"/>
                <a:ea typeface="Montserrat"/>
                <a:cs typeface="Montserrat"/>
                <a:sym typeface="Montserrat"/>
              </a:rPr>
              <a:t>(</a:t>
            </a:r>
            <a:r>
              <a:rPr lang="fr" sz="1800" dirty="0">
                <a:solidFill>
                  <a:srgbClr val="FFFF00"/>
                </a:solidFill>
                <a:latin typeface="Montserrat Light" panose="00000400000000000000" pitchFamily="2" charset="0"/>
                <a:ea typeface="Montserrat"/>
                <a:cs typeface="Montserrat"/>
                <a:sym typeface="Montserrat"/>
              </a:rPr>
              <a:t>merci</a:t>
            </a:r>
            <a:r>
              <a:rPr lang="fr" sz="1800" dirty="0">
                <a:solidFill>
                  <a:srgbClr val="FFFFFF"/>
                </a:solidFill>
                <a:latin typeface="Montserrat Light" panose="00000400000000000000" pitchFamily="2" charset="0"/>
                <a:ea typeface="Montserrat"/>
                <a:cs typeface="Montserrat"/>
                <a:sym typeface="Montserrat"/>
              </a:rPr>
              <a:t>);</a:t>
            </a:r>
            <a:endParaRPr sz="1800" dirty="0">
              <a:solidFill>
                <a:srgbClr val="FFFFFF"/>
              </a:solidFill>
              <a:latin typeface="Montserrat Light" panose="00000400000000000000" pitchFamily="2" charset="0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 dirty="0">
                <a:solidFill>
                  <a:srgbClr val="FFFFFF"/>
                </a:solidFill>
                <a:latin typeface="Montserrat Light" panose="00000400000000000000" pitchFamily="2" charset="0"/>
                <a:ea typeface="Montserrat"/>
                <a:cs typeface="Montserrat"/>
                <a:sym typeface="Montserrat"/>
              </a:rPr>
              <a:t>}</a:t>
            </a:r>
            <a:endParaRPr sz="1800" dirty="0">
              <a:solidFill>
                <a:srgbClr val="FFFFFF"/>
              </a:solidFill>
              <a:latin typeface="Montserrat Light" panose="00000400000000000000" pitchFamily="2" charset="0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 dirty="0" smtClean="0">
                <a:solidFill>
                  <a:srgbClr val="FFFFFF"/>
                </a:solidFill>
                <a:latin typeface="Montserrat Light" panose="00000400000000000000" pitchFamily="2" charset="0"/>
                <a:ea typeface="Montserrat"/>
                <a:cs typeface="Montserrat"/>
                <a:sym typeface="Montserrat"/>
              </a:rPr>
              <a:t>}</a:t>
            </a:r>
            <a:endParaRPr sz="1800" dirty="0">
              <a:solidFill>
                <a:srgbClr val="FFFFFF"/>
              </a:solidFill>
              <a:latin typeface="Montserrat Light" panose="00000400000000000000" pitchFamily="2" charset="0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9900"/>
              </a:solidFill>
              <a:latin typeface="Montserrat Light" panose="00000400000000000000" pitchFamily="2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3816550" y="151200"/>
            <a:ext cx="51198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dirty="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int </a:t>
            </a:r>
            <a:r>
              <a:rPr lang="fr" sz="2400" dirty="0">
                <a:solidFill>
                  <a:srgbClr val="00FFFF"/>
                </a:solidFill>
                <a:latin typeface="Montserrat"/>
                <a:ea typeface="Montserrat"/>
                <a:cs typeface="Montserrat"/>
                <a:sym typeface="Montserrat"/>
              </a:rPr>
              <a:t>L</a:t>
            </a:r>
            <a:r>
              <a:rPr lang="fr" sz="2400" dirty="0" smtClean="0">
                <a:solidFill>
                  <a:srgbClr val="00FFFF"/>
                </a:solidFill>
                <a:latin typeface="Montserrat"/>
                <a:ea typeface="Montserrat"/>
                <a:cs typeface="Montserrat"/>
                <a:sym typeface="Montserrat"/>
              </a:rPr>
              <a:t>’application    	       </a:t>
            </a:r>
            <a:r>
              <a:rPr lang="fr" sz="2400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= </a:t>
            </a:r>
            <a:r>
              <a:rPr lang="fr" sz="2400" dirty="0">
                <a:solidFill>
                  <a:srgbClr val="6FA8DC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fr" sz="2400" dirty="0" smtClean="0">
                <a:solidFill>
                  <a:srgbClr val="6FA8DC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" sz="24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sz="2400" dirty="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7" name="Picture 3" descr="C:\Users\XAVIER\AppData\Local\Microsoft\Windows\INetCache\IE\44GTSOYJ\idea-1020068_960_720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720080"/>
            <a:ext cx="987552" cy="98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XAVIER\AppData\Local\Microsoft\Windows\INetCache\IE\DBL8OUL0\ob_680578_reflexion-t-shirt-col-v[1]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628" y="705168"/>
            <a:ext cx="1060704" cy="99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54" y="721443"/>
            <a:ext cx="1394849" cy="98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056" y="721443"/>
            <a:ext cx="1476330" cy="98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74" y="2859782"/>
            <a:ext cx="1035558" cy="218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859782"/>
            <a:ext cx="1026414" cy="2201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096" y="2866640"/>
            <a:ext cx="1005840" cy="219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382" y="2859782"/>
            <a:ext cx="1012698" cy="2187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808" y="2864354"/>
            <a:ext cx="1042416" cy="2199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662" y="2859782"/>
            <a:ext cx="1012698" cy="216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940" y="2864354"/>
            <a:ext cx="994410" cy="2169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1E1D">
            <a:alpha val="96080"/>
          </a:srgbClr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/>
        </p:nvSpPr>
        <p:spPr>
          <a:xfrm>
            <a:off x="3707904" y="151200"/>
            <a:ext cx="522837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dirty="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int </a:t>
            </a:r>
            <a:r>
              <a:rPr lang="fr" sz="2400" dirty="0" smtClean="0">
                <a:solidFill>
                  <a:srgbClr val="00FFFF"/>
                </a:solidFill>
                <a:latin typeface="Montserrat"/>
                <a:ea typeface="Montserrat"/>
                <a:cs typeface="Montserrat"/>
                <a:sym typeface="Montserrat"/>
              </a:rPr>
              <a:t>Tests finaux en Réussite </a:t>
            </a:r>
            <a:r>
              <a:rPr lang="fr" sz="2400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= </a:t>
            </a:r>
            <a:r>
              <a:rPr lang="fr" sz="2400" dirty="0">
                <a:solidFill>
                  <a:srgbClr val="6FA8DC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fr" sz="2400" dirty="0" smtClean="0">
                <a:solidFill>
                  <a:srgbClr val="6FA8DC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" sz="24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sz="2400" dirty="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76200" y="771550"/>
            <a:ext cx="8966700" cy="2700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800" dirty="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Tests </a:t>
            </a:r>
            <a:r>
              <a:rPr lang="fr" sz="1800" dirty="0" smtClean="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finaux;</a:t>
            </a:r>
            <a:endParaRPr sz="1800" dirty="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800" dirty="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            Tests Unitaire ; 		             		    </a:t>
            </a:r>
            <a:r>
              <a:rPr lang="fr" sz="1800" dirty="0" smtClean="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Tests </a:t>
            </a:r>
            <a:r>
              <a:rPr lang="fr" sz="1800" dirty="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Instrumentalisés ;</a:t>
            </a:r>
            <a:endParaRPr sz="1800" dirty="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dirty="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dirty="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00" dirty="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76200" y="3324225"/>
            <a:ext cx="8966700" cy="810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800" dirty="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Exports Rapports d'exécutions </a:t>
            </a:r>
            <a:r>
              <a:rPr lang="fr" sz="1800" dirty="0" smtClean="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finaux;</a:t>
            </a:r>
            <a:endParaRPr sz="1800" dirty="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3246" y="2137025"/>
            <a:ext cx="838874" cy="62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51670"/>
            <a:ext cx="4189095" cy="1274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851670"/>
            <a:ext cx="2290572" cy="1481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928" y="3422919"/>
            <a:ext cx="1607820" cy="1725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08" y="3332998"/>
            <a:ext cx="156972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27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1E1D">
            <a:alpha val="96080"/>
          </a:srgbClr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/>
        </p:nvSpPr>
        <p:spPr>
          <a:xfrm>
            <a:off x="3816550" y="151200"/>
            <a:ext cx="51198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dirty="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int </a:t>
            </a:r>
            <a:r>
              <a:rPr lang="fr" sz="2400" dirty="0" smtClean="0">
                <a:solidFill>
                  <a:srgbClr val="00FFFF"/>
                </a:solidFill>
                <a:latin typeface="Montserrat"/>
                <a:ea typeface="Montserrat"/>
                <a:cs typeface="Montserrat"/>
                <a:sym typeface="Montserrat"/>
              </a:rPr>
              <a:t>le Code de l’application    </a:t>
            </a:r>
            <a:r>
              <a:rPr lang="fr" sz="24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= </a:t>
            </a:r>
            <a:r>
              <a:rPr lang="fr" sz="2400" dirty="0">
                <a:solidFill>
                  <a:srgbClr val="6FA8DC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lang="fr" sz="2400" dirty="0" smtClean="0">
                <a:solidFill>
                  <a:srgbClr val="6FA8DC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" sz="24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sz="2400" dirty="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37203" y="2417862"/>
            <a:ext cx="3270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3"/>
              </a:rPr>
              <a:t>https://github.com/XP06/P4_MaReu.git</a:t>
            </a:r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89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1E1D">
            <a:alpha val="96080"/>
          </a:srgbClr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/>
        </p:nvSpPr>
        <p:spPr>
          <a:xfrm>
            <a:off x="3816550" y="151200"/>
            <a:ext cx="51198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dirty="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int </a:t>
            </a:r>
            <a:r>
              <a:rPr lang="fr" sz="2400" dirty="0" smtClean="0">
                <a:solidFill>
                  <a:srgbClr val="00FFFF"/>
                </a:solidFill>
                <a:latin typeface="Montserrat"/>
                <a:ea typeface="Montserrat"/>
                <a:cs typeface="Montserrat"/>
                <a:sym typeface="Montserrat"/>
              </a:rPr>
              <a:t>le Choix du Code JAVA       </a:t>
            </a:r>
            <a:r>
              <a:rPr lang="fr" sz="2400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" sz="2400" dirty="0">
                <a:solidFill>
                  <a:srgbClr val="6FA8DC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lang="fr" sz="2400" dirty="0" smtClean="0">
                <a:solidFill>
                  <a:srgbClr val="6FA8DC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" sz="24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sz="2400" dirty="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09270" y="2417861"/>
            <a:ext cx="66030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800" dirty="0" smtClean="0">
                <a:solidFill>
                  <a:srgbClr val="55AD2F"/>
                </a:solidFill>
                <a:latin typeface="Montserrat Light" panose="00000400000000000000" pitchFamily="2" charset="0"/>
              </a:rPr>
              <a:t>« un</a:t>
            </a:r>
            <a:r>
              <a:rPr lang="fr-FR" sz="1800" dirty="0">
                <a:solidFill>
                  <a:srgbClr val="55AD2F"/>
                </a:solidFill>
                <a:latin typeface="Montserrat Light" panose="00000400000000000000" pitchFamily="2" charset="0"/>
              </a:rPr>
              <a:t> </a:t>
            </a:r>
            <a:r>
              <a:rPr lang="fr-FR" sz="1800" b="1" dirty="0">
                <a:solidFill>
                  <a:srgbClr val="55AD2F"/>
                </a:solidFill>
                <a:latin typeface="Montserrat Light" panose="00000400000000000000" pitchFamily="2" charset="0"/>
              </a:rPr>
              <a:t>paragraphe</a:t>
            </a:r>
            <a:r>
              <a:rPr lang="fr-FR" sz="1800" dirty="0">
                <a:solidFill>
                  <a:srgbClr val="55AD2F"/>
                </a:solidFill>
                <a:latin typeface="Montserrat Light" panose="00000400000000000000" pitchFamily="2" charset="0"/>
              </a:rPr>
              <a:t> justifiant le choix du langage Java </a:t>
            </a:r>
            <a:r>
              <a:rPr lang="fr-FR" sz="1800" dirty="0" smtClean="0">
                <a:solidFill>
                  <a:srgbClr val="55AD2F"/>
                </a:solidFill>
                <a:latin typeface="Montserrat Light" panose="00000400000000000000" pitchFamily="2" charset="0"/>
              </a:rPr>
              <a:t>pour :</a:t>
            </a:r>
          </a:p>
          <a:p>
            <a:r>
              <a:rPr lang="fr-FR" sz="1800" dirty="0" smtClean="0">
                <a:solidFill>
                  <a:srgbClr val="55AD2F"/>
                </a:solidFill>
                <a:latin typeface="Montserrat Light" panose="00000400000000000000" pitchFamily="2" charset="0"/>
              </a:rPr>
              <a:t>le </a:t>
            </a:r>
            <a:r>
              <a:rPr lang="fr-FR" sz="1800" dirty="0">
                <a:solidFill>
                  <a:srgbClr val="55AD2F"/>
                </a:solidFill>
                <a:latin typeface="Montserrat Light" panose="00000400000000000000" pitchFamily="2" charset="0"/>
              </a:rPr>
              <a:t>développement de </a:t>
            </a:r>
            <a:r>
              <a:rPr lang="fr-FR" sz="1800" dirty="0" smtClean="0">
                <a:solidFill>
                  <a:srgbClr val="55AD2F"/>
                </a:solidFill>
                <a:latin typeface="Montserrat Light" panose="00000400000000000000" pitchFamily="2" charset="0"/>
              </a:rPr>
              <a:t>l’application ».</a:t>
            </a:r>
            <a:endParaRPr lang="fr-FR" sz="1800" dirty="0">
              <a:solidFill>
                <a:srgbClr val="55AD2F"/>
              </a:solidFill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60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1E1D">
            <a:alpha val="96080"/>
          </a:srgbClr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/>
        </p:nvSpPr>
        <p:spPr>
          <a:xfrm>
            <a:off x="151200" y="151200"/>
            <a:ext cx="8754300" cy="38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400" dirty="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public class </a:t>
            </a:r>
            <a:r>
              <a:rPr lang="fr" sz="2400" dirty="0">
                <a:solidFill>
                  <a:srgbClr val="3D85C6"/>
                </a:solidFill>
                <a:latin typeface="Montserrat"/>
                <a:ea typeface="Montserrat"/>
                <a:cs typeface="Montserrat"/>
                <a:sym typeface="Montserrat"/>
              </a:rPr>
              <a:t>test </a:t>
            </a:r>
            <a:r>
              <a:rPr lang="fr" sz="24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{</a:t>
            </a:r>
            <a:endParaRPr sz="24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400" dirty="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	public static void </a:t>
            </a:r>
            <a:r>
              <a:rPr lang="fr" sz="2400" dirty="0">
                <a:solidFill>
                  <a:srgbClr val="55AD2F"/>
                </a:solidFill>
                <a:latin typeface="Montserrat"/>
                <a:ea typeface="Montserrat"/>
                <a:cs typeface="Montserrat"/>
                <a:sym typeface="Montserrat"/>
              </a:rPr>
              <a:t>main</a:t>
            </a:r>
            <a:r>
              <a:rPr lang="fr" sz="24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fr" sz="2400" dirty="0">
                <a:solidFill>
                  <a:srgbClr val="3D85C6"/>
                </a:solidFill>
                <a:latin typeface="Montserrat"/>
                <a:ea typeface="Montserrat"/>
                <a:cs typeface="Montserrat"/>
                <a:sym typeface="Montserrat"/>
              </a:rPr>
              <a:t>String</a:t>
            </a:r>
            <a:r>
              <a:rPr lang="fr" sz="24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[]</a:t>
            </a:r>
            <a:r>
              <a:rPr lang="fr" sz="2400" dirty="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" sz="2400" dirty="0">
                <a:solidFill>
                  <a:srgbClr val="6FA8DC"/>
                </a:solidFill>
                <a:latin typeface="Montserrat"/>
                <a:ea typeface="Montserrat"/>
                <a:cs typeface="Montserrat"/>
                <a:sym typeface="Montserrat"/>
              </a:rPr>
              <a:t>args</a:t>
            </a:r>
            <a:r>
              <a:rPr lang="fr" sz="24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lang="fr" sz="2400" dirty="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" sz="24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{</a:t>
            </a:r>
            <a:endParaRPr sz="24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400" dirty="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lang="fr" sz="2400" dirty="0">
                <a:solidFill>
                  <a:srgbClr val="3D85C6"/>
                </a:solidFill>
                <a:latin typeface="Montserrat"/>
                <a:ea typeface="Montserrat"/>
                <a:cs typeface="Montserrat"/>
                <a:sym typeface="Montserrat"/>
              </a:rPr>
              <a:t>String</a:t>
            </a:r>
            <a:r>
              <a:rPr lang="fr" sz="2400" dirty="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" sz="2400" dirty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merci </a:t>
            </a:r>
            <a:r>
              <a:rPr lang="fr" sz="24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= </a:t>
            </a:r>
            <a:r>
              <a:rPr lang="fr" sz="2400" dirty="0">
                <a:solidFill>
                  <a:srgbClr val="55AD2F"/>
                </a:solidFill>
                <a:latin typeface="Montserrat"/>
                <a:ea typeface="Montserrat"/>
                <a:cs typeface="Montserrat"/>
                <a:sym typeface="Montserrat"/>
              </a:rPr>
              <a:t>"MERCI"</a:t>
            </a:r>
            <a:r>
              <a:rPr lang="fr" sz="24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sz="24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400" dirty="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400" dirty="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400" dirty="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fr" sz="2400" dirty="0">
                <a:solidFill>
                  <a:srgbClr val="3D85C6"/>
                </a:solidFill>
                <a:latin typeface="Montserrat"/>
                <a:ea typeface="Montserrat"/>
                <a:cs typeface="Montserrat"/>
                <a:sym typeface="Montserrat"/>
              </a:rPr>
              <a:t>System</a:t>
            </a:r>
            <a:r>
              <a:rPr lang="fr" sz="24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lang="fr" sz="2400" dirty="0">
                <a:solidFill>
                  <a:srgbClr val="00FFFF"/>
                </a:solidFill>
                <a:latin typeface="Montserrat"/>
                <a:ea typeface="Montserrat"/>
                <a:cs typeface="Montserrat"/>
                <a:sym typeface="Montserrat"/>
              </a:rPr>
              <a:t>out</a:t>
            </a:r>
            <a:r>
              <a:rPr lang="fr" sz="24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lang="fr" sz="2400" dirty="0">
                <a:solidFill>
                  <a:srgbClr val="A0D443"/>
                </a:solidFill>
                <a:latin typeface="Montserrat"/>
                <a:ea typeface="Montserrat"/>
                <a:cs typeface="Montserrat"/>
                <a:sym typeface="Montserrat"/>
              </a:rPr>
              <a:t>println</a:t>
            </a:r>
            <a:r>
              <a:rPr lang="fr" sz="24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fr" sz="2400" dirty="0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merci</a:t>
            </a:r>
            <a:r>
              <a:rPr lang="fr" sz="24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);</a:t>
            </a:r>
            <a:endParaRPr sz="24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4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sz="24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400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sz="24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04201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1274</TotalTime>
  <Words>98</Words>
  <Application>Microsoft Office PowerPoint</Application>
  <PresentationFormat>Affichage à l'écran (16:9)</PresentationFormat>
  <Paragraphs>39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Montserrat</vt:lpstr>
      <vt:lpstr>Montserrat Light</vt:lpstr>
      <vt:lpstr>Simple Light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XAVIER</cp:lastModifiedBy>
  <cp:revision>64</cp:revision>
  <dcterms:modified xsi:type="dcterms:W3CDTF">2021-06-08T11:54:00Z</dcterms:modified>
</cp:coreProperties>
</file>