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80" r:id="rId6"/>
    <p:sldId id="264" r:id="rId7"/>
    <p:sldId id="271" r:id="rId8"/>
    <p:sldId id="262" r:id="rId9"/>
    <p:sldId id="265" r:id="rId10"/>
    <p:sldId id="266" r:id="rId11"/>
    <p:sldId id="272" r:id="rId12"/>
    <p:sldId id="268" r:id="rId13"/>
    <p:sldId id="269" r:id="rId14"/>
    <p:sldId id="273" r:id="rId15"/>
    <p:sldId id="274" r:id="rId16"/>
    <p:sldId id="263" r:id="rId17"/>
    <p:sldId id="275" r:id="rId18"/>
    <p:sldId id="276" r:id="rId19"/>
    <p:sldId id="279" r:id="rId20"/>
    <p:sldId id="278" r:id="rId21"/>
    <p:sldId id="277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etu.nambiar\Desktop\Presentations\xp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etu.nambiar\Desktop\Presentations\xp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etu.nambiar\Desktop\Presentations\xp2016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eetu.nambiar\AppData\Local\Microsoft\Windows\Temporary%20Internet%20Files\Content.Outlook\B85SEURT\Iteration%20Report-JobSee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etu.nambiar\Desktop\Presentations\xp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etu.nambiar\Desktop\Presentations\xp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Bookman Old Style" panose="02050604050505020204" pitchFamily="18" charset="0"/>
              </a:defRPr>
            </a:pPr>
            <a:r>
              <a:rPr lang="en-IN" b="0">
                <a:latin typeface="Bookman Old Style" panose="02050604050505020204" pitchFamily="18" charset="0"/>
              </a:rPr>
              <a:t>Velocity Chart</a:t>
            </a:r>
          </a:p>
        </c:rich>
      </c:tx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Commitment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cat>
            <c:strRef>
              <c:f>Sheet2!$A$2:$A$7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90</c:v>
                </c:pt>
                <c:pt idx="1">
                  <c:v>85</c:v>
                </c:pt>
                <c:pt idx="2">
                  <c:v>110</c:v>
                </c:pt>
                <c:pt idx="3">
                  <c:v>90</c:v>
                </c:pt>
                <c:pt idx="4">
                  <c:v>78</c:v>
                </c:pt>
                <c:pt idx="5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28-421E-AA88-9F8BA6113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805440"/>
        <c:axId val="161806976"/>
      </c:areaChart>
      <c:barChart>
        <c:barDir val="col"/>
        <c:grouping val="clustered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cat>
            <c:strRef>
              <c:f>Sheet2!$A$2:$A$7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>
                  <c:v>55</c:v>
                </c:pt>
                <c:pt idx="1">
                  <c:v>54</c:v>
                </c:pt>
                <c:pt idx="2">
                  <c:v>55</c:v>
                </c:pt>
                <c:pt idx="3">
                  <c:v>59</c:v>
                </c:pt>
                <c:pt idx="4">
                  <c:v>62</c:v>
                </c:pt>
                <c:pt idx="5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28-421E-AA88-9F8BA6113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805440"/>
        <c:axId val="161806976"/>
      </c:barChart>
      <c:catAx>
        <c:axId val="161805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1806976"/>
        <c:crosses val="autoZero"/>
        <c:auto val="1"/>
        <c:lblAlgn val="ctr"/>
        <c:lblOffset val="100"/>
        <c:noMultiLvlLbl val="0"/>
      </c:catAx>
      <c:valAx>
        <c:axId val="161806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8054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Bookman Old Style" panose="02050604050505020204" pitchFamily="18" charset="0"/>
              </a:defRPr>
            </a:pPr>
            <a:r>
              <a:rPr lang="en-IN" b="0">
                <a:latin typeface="Bookman Old Style" panose="02050604050505020204" pitchFamily="18" charset="0"/>
              </a:rPr>
              <a:t>Velocity Report</a:t>
            </a:r>
          </a:p>
        </c:rich>
      </c:tx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Commitment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c:spPr>
          <c:cat>
            <c:strRef>
              <c:f>Sheet3!$B$1:$G$1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Sheet3!$B$2:$G$2</c:f>
              <c:numCache>
                <c:formatCode>General</c:formatCode>
                <c:ptCount val="6"/>
                <c:pt idx="0">
                  <c:v>90</c:v>
                </c:pt>
                <c:pt idx="1">
                  <c:v>85</c:v>
                </c:pt>
                <c:pt idx="2">
                  <c:v>110</c:v>
                </c:pt>
                <c:pt idx="3">
                  <c:v>90</c:v>
                </c:pt>
                <c:pt idx="4">
                  <c:v>78</c:v>
                </c:pt>
                <c:pt idx="5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DB-4508-8D2D-519655757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455168"/>
        <c:axId val="162071680"/>
      </c:areaChart>
      <c:barChart>
        <c:barDir val="col"/>
        <c:grouping val="stacked"/>
        <c:varyColors val="0"/>
        <c:ser>
          <c:idx val="1"/>
          <c:order val="1"/>
          <c:tx>
            <c:strRef>
              <c:f>Sheet3!$A$3</c:f>
              <c:strCache>
                <c:ptCount val="1"/>
                <c:pt idx="0">
                  <c:v>Completed Planned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c:spPr>
          <c:invertIfNegative val="0"/>
          <c:cat>
            <c:strRef>
              <c:f>Sheet3!$B$1:$G$1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Sheet3!$B$3:$G$3</c:f>
              <c:numCache>
                <c:formatCode>General</c:formatCode>
                <c:ptCount val="6"/>
                <c:pt idx="0">
                  <c:v>30</c:v>
                </c:pt>
                <c:pt idx="1">
                  <c:v>26</c:v>
                </c:pt>
                <c:pt idx="2">
                  <c:v>24</c:v>
                </c:pt>
                <c:pt idx="3">
                  <c:v>22</c:v>
                </c:pt>
                <c:pt idx="4">
                  <c:v>25</c:v>
                </c:pt>
                <c:pt idx="5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DB-4508-8D2D-519655757D1F}"/>
            </c:ext>
          </c:extLst>
        </c:ser>
        <c:ser>
          <c:idx val="2"/>
          <c:order val="2"/>
          <c:tx>
            <c:strRef>
              <c:f>Sheet3!$A$4</c:f>
              <c:strCache>
                <c:ptCount val="1"/>
                <c:pt idx="0">
                  <c:v>Planned Live/Staging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c:spPr>
          <c:invertIfNegative val="0"/>
          <c:cat>
            <c:strRef>
              <c:f>Sheet3!$B$1:$G$1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Sheet3!$B$4:$G$4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DB-4508-8D2D-519655757D1F}"/>
            </c:ext>
          </c:extLst>
        </c:ser>
        <c:ser>
          <c:idx val="3"/>
          <c:order val="3"/>
          <c:tx>
            <c:strRef>
              <c:f>Sheet3!$A$5</c:f>
              <c:strCache>
                <c:ptCount val="1"/>
                <c:pt idx="0">
                  <c:v>Completed Unplanned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c:spPr>
          <c:invertIfNegative val="0"/>
          <c:cat>
            <c:strRef>
              <c:f>Sheet3!$B$1:$G$1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Sheet3!$B$5:$G$5</c:f>
              <c:numCache>
                <c:formatCode>General</c:formatCode>
                <c:ptCount val="6"/>
                <c:pt idx="0">
                  <c:v>10</c:v>
                </c:pt>
                <c:pt idx="1">
                  <c:v>14</c:v>
                </c:pt>
                <c:pt idx="2">
                  <c:v>16</c:v>
                </c:pt>
                <c:pt idx="3">
                  <c:v>20</c:v>
                </c:pt>
                <c:pt idx="4">
                  <c:v>22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DB-4508-8D2D-519655757D1F}"/>
            </c:ext>
          </c:extLst>
        </c:ser>
        <c:ser>
          <c:idx val="4"/>
          <c:order val="4"/>
          <c:tx>
            <c:strRef>
              <c:f>Sheet3!$A$6</c:f>
              <c:strCache>
                <c:ptCount val="1"/>
                <c:pt idx="0">
                  <c:v>Bugs/Issues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c:spPr>
          <c:invertIfNegative val="0"/>
          <c:cat>
            <c:strRef>
              <c:f>Sheet3!$B$1:$G$1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Sheet3!$B$6:$G$6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10</c:v>
                </c:pt>
                <c:pt idx="3">
                  <c:v>12</c:v>
                </c:pt>
                <c:pt idx="4">
                  <c:v>13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DB-4508-8D2D-519655757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455168"/>
        <c:axId val="162071680"/>
      </c:barChart>
      <c:lineChart>
        <c:grouping val="standard"/>
        <c:varyColors val="0"/>
        <c:ser>
          <c:idx val="5"/>
          <c:order val="5"/>
          <c:tx>
            <c:strRef>
              <c:f>Sheet3!$A$7</c:f>
              <c:strCache>
                <c:ptCount val="1"/>
                <c:pt idx="0">
                  <c:v>Target</c:v>
                </c:pt>
              </c:strCache>
            </c:strRef>
          </c:tx>
          <c:marker>
            <c:symbol val="none"/>
          </c:marker>
          <c:cat>
            <c:strRef>
              <c:f>Sheet3!$B$1:$G$1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Sheet3!$B$7:$G$7</c:f>
              <c:numCache>
                <c:formatCode>General</c:formatCode>
                <c:ptCount val="6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9DB-4508-8D2D-519655757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455168"/>
        <c:axId val="162071680"/>
      </c:lineChart>
      <c:catAx>
        <c:axId val="126455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2071680"/>
        <c:crosses val="autoZero"/>
        <c:auto val="1"/>
        <c:lblAlgn val="ctr"/>
        <c:lblOffset val="100"/>
        <c:noMultiLvlLbl val="0"/>
      </c:catAx>
      <c:valAx>
        <c:axId val="1620716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64551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>
                <a:latin typeface="Bookman Old Style" panose="02050604050505020204" pitchFamily="18" charset="0"/>
              </a:defRPr>
            </a:pPr>
            <a:r>
              <a:rPr lang="en-IN" sz="1600" b="0">
                <a:latin typeface="Bookman Old Style" panose="02050604050505020204" pitchFamily="18" charset="0"/>
              </a:rPr>
              <a:t>Velocity Report</a:t>
            </a:r>
          </a:p>
        </c:rich>
      </c:tx>
      <c:layout>
        <c:manualLayout>
          <c:xMode val="edge"/>
          <c:yMode val="edge"/>
          <c:x val="0.42479374272423831"/>
          <c:y val="3.4294029058499674E-2"/>
        </c:manualLayout>
      </c:layout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Sheet3!$A$43</c:f>
              <c:strCache>
                <c:ptCount val="1"/>
                <c:pt idx="0">
                  <c:v>Commitment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c:spPr>
          <c:cat>
            <c:strRef>
              <c:f>Sheet3!$B$42:$G$42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Sheet3!$B$43:$G$43</c:f>
              <c:numCache>
                <c:formatCode>General</c:formatCode>
                <c:ptCount val="6"/>
                <c:pt idx="0">
                  <c:v>70</c:v>
                </c:pt>
                <c:pt idx="1">
                  <c:v>65</c:v>
                </c:pt>
                <c:pt idx="2">
                  <c:v>55</c:v>
                </c:pt>
                <c:pt idx="3">
                  <c:v>52</c:v>
                </c:pt>
                <c:pt idx="4">
                  <c:v>55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5-47F3-B5EA-F6E3CF436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131968"/>
        <c:axId val="162133504"/>
      </c:areaChart>
      <c:barChart>
        <c:barDir val="col"/>
        <c:grouping val="stacked"/>
        <c:varyColors val="0"/>
        <c:ser>
          <c:idx val="1"/>
          <c:order val="1"/>
          <c:tx>
            <c:strRef>
              <c:f>Sheet3!$A$44</c:f>
              <c:strCache>
                <c:ptCount val="1"/>
                <c:pt idx="0">
                  <c:v>Completed Planned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c:spPr>
          <c:invertIfNegative val="0"/>
          <c:cat>
            <c:strRef>
              <c:f>Sheet3!$B$42:$G$42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Sheet3!$B$44:$G$44</c:f>
              <c:numCache>
                <c:formatCode>General</c:formatCode>
                <c:ptCount val="6"/>
                <c:pt idx="0">
                  <c:v>30</c:v>
                </c:pt>
                <c:pt idx="1">
                  <c:v>32</c:v>
                </c:pt>
                <c:pt idx="2">
                  <c:v>34</c:v>
                </c:pt>
                <c:pt idx="3">
                  <c:v>36</c:v>
                </c:pt>
                <c:pt idx="4">
                  <c:v>38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65-47F3-B5EA-F6E3CF43618F}"/>
            </c:ext>
          </c:extLst>
        </c:ser>
        <c:ser>
          <c:idx val="2"/>
          <c:order val="2"/>
          <c:tx>
            <c:strRef>
              <c:f>Sheet3!$A$45</c:f>
              <c:strCache>
                <c:ptCount val="1"/>
                <c:pt idx="0">
                  <c:v>Planned Live/Staging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c:spPr>
          <c:invertIfNegative val="0"/>
          <c:cat>
            <c:strRef>
              <c:f>Sheet3!$B$42:$G$42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Sheet3!$B$45:$G$45</c:f>
              <c:numCache>
                <c:formatCode>General</c:formatCode>
                <c:ptCount val="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10</c:v>
                </c:pt>
                <c:pt idx="4">
                  <c:v>14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65-47F3-B5EA-F6E3CF43618F}"/>
            </c:ext>
          </c:extLst>
        </c:ser>
        <c:ser>
          <c:idx val="3"/>
          <c:order val="3"/>
          <c:tx>
            <c:strRef>
              <c:f>Sheet3!$A$46</c:f>
              <c:strCache>
                <c:ptCount val="1"/>
                <c:pt idx="0">
                  <c:v>Completed Unplanned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c:spPr>
          <c:invertIfNegative val="0"/>
          <c:cat>
            <c:strRef>
              <c:f>Sheet3!$B$42:$G$42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Sheet3!$B$46:$G$46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65-47F3-B5EA-F6E3CF43618F}"/>
            </c:ext>
          </c:extLst>
        </c:ser>
        <c:ser>
          <c:idx val="4"/>
          <c:order val="4"/>
          <c:tx>
            <c:strRef>
              <c:f>Sheet3!$A$47</c:f>
              <c:strCache>
                <c:ptCount val="1"/>
                <c:pt idx="0">
                  <c:v>Bugs/Issues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c:spPr>
          <c:invertIfNegative val="0"/>
          <c:cat>
            <c:strRef>
              <c:f>Sheet3!$B$42:$G$42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Sheet3!$B$47:$G$47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65-47F3-B5EA-F6E3CF436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131968"/>
        <c:axId val="162133504"/>
      </c:barChart>
      <c:lineChart>
        <c:grouping val="standard"/>
        <c:varyColors val="0"/>
        <c:ser>
          <c:idx val="5"/>
          <c:order val="5"/>
          <c:tx>
            <c:strRef>
              <c:f>Sheet3!$A$48</c:f>
              <c:strCache>
                <c:ptCount val="1"/>
                <c:pt idx="0">
                  <c:v>Target</c:v>
                </c:pt>
              </c:strCache>
            </c:strRef>
          </c:tx>
          <c:marker>
            <c:symbol val="none"/>
          </c:marker>
          <c:cat>
            <c:strRef>
              <c:f>Sheet3!$B$42:$G$42</c:f>
              <c:strCache>
                <c:ptCount val="6"/>
                <c:pt idx="0">
                  <c:v>App-100(17Jan-30Jan)</c:v>
                </c:pt>
                <c:pt idx="1">
                  <c:v>App-101(31Jan-13JFeb)</c:v>
                </c:pt>
                <c:pt idx="2">
                  <c:v>App-102(14Feb-27Feb)</c:v>
                </c:pt>
                <c:pt idx="3">
                  <c:v>App-103(28Feb-13Mar)</c:v>
                </c:pt>
                <c:pt idx="4">
                  <c:v>App-104(14-27Mar)</c:v>
                </c:pt>
                <c:pt idx="5">
                  <c:v>App-105(28Mar-10April)</c:v>
                </c:pt>
              </c:strCache>
            </c:strRef>
          </c:cat>
          <c:val>
            <c:numRef>
              <c:f>Sheet3!$B$48:$G$48</c:f>
              <c:numCache>
                <c:formatCode>General</c:formatCode>
                <c:ptCount val="6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5-47F3-B5EA-F6E3CF436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31968"/>
        <c:axId val="162133504"/>
      </c:lineChart>
      <c:catAx>
        <c:axId val="162131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2133504"/>
        <c:crosses val="autoZero"/>
        <c:auto val="1"/>
        <c:lblAlgn val="ctr"/>
        <c:lblOffset val="100"/>
        <c:noMultiLvlLbl val="0"/>
      </c:catAx>
      <c:valAx>
        <c:axId val="1621335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21319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/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US" b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Build Quality Trend</a:t>
            </a:r>
          </a:p>
        </c:rich>
      </c:tx>
      <c:layout>
        <c:manualLayout>
          <c:xMode val="edge"/>
          <c:yMode val="edge"/>
          <c:x val="0.34813992951185652"/>
          <c:y val="2.780190377367061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379053824716984"/>
          <c:y val="0.14111564077824168"/>
          <c:w val="0.7231849187042998"/>
          <c:h val="0.6324699601706714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ResmanMNJ!$C$2</c:f>
              <c:strCache>
                <c:ptCount val="1"/>
                <c:pt idx="0">
                  <c:v>Functional Bugs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ResmanMNJ!$A$3:$A$6</c:f>
              <c:strCache>
                <c:ptCount val="4"/>
                <c:pt idx="0">
                  <c:v>26th Jan'16-08th Feb'16</c:v>
                </c:pt>
                <c:pt idx="1">
                  <c:v>9th Feb'16-22nd Feb'16</c:v>
                </c:pt>
                <c:pt idx="2">
                  <c:v>23rd Feb'16-7th March'16</c:v>
                </c:pt>
                <c:pt idx="3">
                  <c:v>8th March'16-21st March'16</c:v>
                </c:pt>
              </c:strCache>
            </c:strRef>
          </c:cat>
          <c:val>
            <c:numRef>
              <c:f>ResmanMNJ!$C$3:$C$6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4-47E5-8AE7-92B546924567}"/>
            </c:ext>
          </c:extLst>
        </c:ser>
        <c:ser>
          <c:idx val="2"/>
          <c:order val="2"/>
          <c:tx>
            <c:strRef>
              <c:f>ResmanMNJ!$D$2</c:f>
              <c:strCache>
                <c:ptCount val="1"/>
                <c:pt idx="0">
                  <c:v>UI Bugs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ResmanMNJ!$A$3:$A$6</c:f>
              <c:strCache>
                <c:ptCount val="4"/>
                <c:pt idx="0">
                  <c:v>26th Jan'16-08th Feb'16</c:v>
                </c:pt>
                <c:pt idx="1">
                  <c:v>9th Feb'16-22nd Feb'16</c:v>
                </c:pt>
                <c:pt idx="2">
                  <c:v>23rd Feb'16-7th March'16</c:v>
                </c:pt>
                <c:pt idx="3">
                  <c:v>8th March'16-21st March'16</c:v>
                </c:pt>
              </c:strCache>
            </c:strRef>
          </c:cat>
          <c:val>
            <c:numRef>
              <c:f>ResmanMNJ!$D$3:$D$6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84-47E5-8AE7-92B546924567}"/>
            </c:ext>
          </c:extLst>
        </c:ser>
        <c:ser>
          <c:idx val="3"/>
          <c:order val="3"/>
          <c:tx>
            <c:strRef>
              <c:f>ResmanMNJ!$E$2</c:f>
              <c:strCache>
                <c:ptCount val="1"/>
                <c:pt idx="0">
                  <c:v>Validation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ResmanMNJ!$A$3:$A$6</c:f>
              <c:strCache>
                <c:ptCount val="4"/>
                <c:pt idx="0">
                  <c:v>26th Jan'16-08th Feb'16</c:v>
                </c:pt>
                <c:pt idx="1">
                  <c:v>9th Feb'16-22nd Feb'16</c:v>
                </c:pt>
                <c:pt idx="2">
                  <c:v>23rd Feb'16-7th March'16</c:v>
                </c:pt>
                <c:pt idx="3">
                  <c:v>8th March'16-21st March'16</c:v>
                </c:pt>
              </c:strCache>
            </c:strRef>
          </c:cat>
          <c:val>
            <c:numRef>
              <c:f>ResmanMNJ!$E$3:$E$6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84-47E5-8AE7-92B546924567}"/>
            </c:ext>
          </c:extLst>
        </c:ser>
        <c:ser>
          <c:idx val="4"/>
          <c:order val="4"/>
          <c:tx>
            <c:strRef>
              <c:f>ResmanMNJ!$F$2</c:f>
              <c:strCache>
                <c:ptCount val="1"/>
                <c:pt idx="0">
                  <c:v>Live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ResmanMNJ!$A$3:$A$6</c:f>
              <c:strCache>
                <c:ptCount val="4"/>
                <c:pt idx="0">
                  <c:v>26th Jan'16-08th Feb'16</c:v>
                </c:pt>
                <c:pt idx="1">
                  <c:v>9th Feb'16-22nd Feb'16</c:v>
                </c:pt>
                <c:pt idx="2">
                  <c:v>23rd Feb'16-7th March'16</c:v>
                </c:pt>
                <c:pt idx="3">
                  <c:v>8th March'16-21st March'16</c:v>
                </c:pt>
              </c:strCache>
            </c:strRef>
          </c:cat>
          <c:val>
            <c:numRef>
              <c:f>ResmanMNJ!$F$3:$F$6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84-47E5-8AE7-92B546924567}"/>
            </c:ext>
          </c:extLst>
        </c:ser>
        <c:ser>
          <c:idx val="5"/>
          <c:order val="5"/>
          <c:tx>
            <c:strRef>
              <c:f>ResmanMNJ!$G$2</c:f>
              <c:strCache>
                <c:ptCount val="1"/>
                <c:pt idx="0">
                  <c:v>Implicit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ResmanMNJ!$A$3:$A$6</c:f>
              <c:strCache>
                <c:ptCount val="4"/>
                <c:pt idx="0">
                  <c:v>26th Jan'16-08th Feb'16</c:v>
                </c:pt>
                <c:pt idx="1">
                  <c:v>9th Feb'16-22nd Feb'16</c:v>
                </c:pt>
                <c:pt idx="2">
                  <c:v>23rd Feb'16-7th March'16</c:v>
                </c:pt>
                <c:pt idx="3">
                  <c:v>8th March'16-21st March'16</c:v>
                </c:pt>
              </c:strCache>
            </c:strRef>
          </c:cat>
          <c:val>
            <c:numRef>
              <c:f>ResmanMNJ!$G$3:$G$6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84-47E5-8AE7-92B546924567}"/>
            </c:ext>
          </c:extLst>
        </c:ser>
        <c:ser>
          <c:idx val="6"/>
          <c:order val="6"/>
          <c:tx>
            <c:strRef>
              <c:f>ResmanMNJ!$H$2</c:f>
              <c:strCache>
                <c:ptCount val="1"/>
                <c:pt idx="0">
                  <c:v>Integration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ResmanMNJ!$A$3:$A$6</c:f>
              <c:strCache>
                <c:ptCount val="4"/>
                <c:pt idx="0">
                  <c:v>26th Jan'16-08th Feb'16</c:v>
                </c:pt>
                <c:pt idx="1">
                  <c:v>9th Feb'16-22nd Feb'16</c:v>
                </c:pt>
                <c:pt idx="2">
                  <c:v>23rd Feb'16-7th March'16</c:v>
                </c:pt>
                <c:pt idx="3">
                  <c:v>8th March'16-21st March'16</c:v>
                </c:pt>
              </c:strCache>
            </c:strRef>
          </c:cat>
          <c:val>
            <c:numRef>
              <c:f>ResmanMNJ!$H$3:$H$6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784-47E5-8AE7-92B546924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404352"/>
        <c:axId val="178410624"/>
      </c:barChart>
      <c:lineChart>
        <c:grouping val="stacked"/>
        <c:varyColors val="0"/>
        <c:ser>
          <c:idx val="0"/>
          <c:order val="0"/>
          <c:tx>
            <c:strRef>
              <c:f>ResmanMNJ!$B$2</c:f>
              <c:strCache>
                <c:ptCount val="1"/>
                <c:pt idx="0">
                  <c:v>Build Quality</c:v>
                </c:pt>
              </c:strCache>
            </c:strRef>
          </c:tx>
          <c:marker>
            <c:symbol val="circle"/>
            <c:size val="6"/>
            <c:spPr>
              <a:noFill/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0"/>
              <c:layout>
                <c:manualLayout>
                  <c:x val="-2.0304566724439071E-2"/>
                  <c:y val="-3.25203252032520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784-47E5-8AE7-92B546924567}"/>
                </c:ext>
              </c:extLst>
            </c:dLbl>
            <c:dLbl>
              <c:idx val="1"/>
              <c:layout>
                <c:manualLayout>
                  <c:x val="-2.1432598209130068E-2"/>
                  <c:y val="-4.73022912047302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84-47E5-8AE7-92B546924567}"/>
                </c:ext>
              </c:extLst>
            </c:dLbl>
            <c:dLbl>
              <c:idx val="2"/>
              <c:layout>
                <c:manualLayout>
                  <c:x val="-2.030456672443905E-2"/>
                  <c:y val="-4.43458980044345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784-47E5-8AE7-92B5469245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ResmanMNJ!$A$3:$A$6</c:f>
              <c:strCache>
                <c:ptCount val="4"/>
                <c:pt idx="0">
                  <c:v>26th Jan'16-08th Feb'16</c:v>
                </c:pt>
                <c:pt idx="1">
                  <c:v>9th Feb'16-22nd Feb'16</c:v>
                </c:pt>
                <c:pt idx="2">
                  <c:v>23rd Feb'16-7th March'16</c:v>
                </c:pt>
                <c:pt idx="3">
                  <c:v>8th March'16-21st March'16</c:v>
                </c:pt>
              </c:strCache>
            </c:strRef>
          </c:cat>
          <c:val>
            <c:numRef>
              <c:f>ResmanMNJ!$B$3:$B$6</c:f>
              <c:numCache>
                <c:formatCode>General</c:formatCode>
                <c:ptCount val="4"/>
                <c:pt idx="0">
                  <c:v>93</c:v>
                </c:pt>
                <c:pt idx="1">
                  <c:v>80.86</c:v>
                </c:pt>
                <c:pt idx="2">
                  <c:v>70.680000000000007</c:v>
                </c:pt>
                <c:pt idx="3">
                  <c:v>60.76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784-47E5-8AE7-92B546924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31104"/>
        <c:axId val="178412544"/>
      </c:lineChart>
      <c:catAx>
        <c:axId val="178404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ITERATION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10624"/>
        <c:crosses val="autoZero"/>
        <c:auto val="1"/>
        <c:lblAlgn val="ctr"/>
        <c:lblOffset val="100"/>
        <c:noMultiLvlLbl val="0"/>
      </c:catAx>
      <c:valAx>
        <c:axId val="1784106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prstDash val="solid"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Bugs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4352"/>
        <c:crosses val="autoZero"/>
        <c:crossBetween val="between"/>
        <c:majorUnit val="10"/>
      </c:valAx>
      <c:valAx>
        <c:axId val="178412544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BUILD QUALITY %</a:t>
                </a:r>
              </a:p>
            </c:rich>
          </c:tx>
          <c:layout>
            <c:manualLayout>
              <c:xMode val="edge"/>
              <c:yMode val="edge"/>
              <c:x val="0.85845436572621248"/>
              <c:y val="0.3379306486074816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31104"/>
        <c:crosses val="max"/>
        <c:crossBetween val="between"/>
        <c:majorUnit val="10"/>
      </c:valAx>
      <c:catAx>
        <c:axId val="178431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412544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8127616967877881E-2"/>
          <c:y val="0.87071947722394771"/>
          <c:w val="0.75625477914520256"/>
          <c:h val="7.03379978714120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Bookman Old Style" panose="02050604050505020204" pitchFamily="18" charset="0"/>
              </a:defRPr>
            </a:pPr>
            <a:r>
              <a:rPr lang="en-IN" b="0">
                <a:latin typeface="Bookman Old Style" panose="02050604050505020204" pitchFamily="18" charset="0"/>
              </a:rPr>
              <a:t>FT Coverage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UTFT!$B$2</c:f>
              <c:strCache>
                <c:ptCount val="1"/>
                <c:pt idx="0">
                  <c:v>April, 16</c:v>
                </c:pt>
              </c:strCache>
            </c:strRef>
          </c:tx>
          <c:invertIfNegative val="0"/>
          <c:cat>
            <c:strRef>
              <c:f>UTFT!$A$3:$A$5</c:f>
              <c:strCache>
                <c:ptCount val="3"/>
                <c:pt idx="0">
                  <c:v>Application 1</c:v>
                </c:pt>
                <c:pt idx="1">
                  <c:v>Application 2</c:v>
                </c:pt>
                <c:pt idx="2">
                  <c:v>Application 3</c:v>
                </c:pt>
              </c:strCache>
            </c:strRef>
          </c:cat>
          <c:val>
            <c:numRef>
              <c:f>UTFT!$B$3:$B$5</c:f>
              <c:numCache>
                <c:formatCode>0%</c:formatCode>
                <c:ptCount val="3"/>
                <c:pt idx="0">
                  <c:v>0.42</c:v>
                </c:pt>
                <c:pt idx="1">
                  <c:v>0.45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8-424D-BE8E-2982433802B1}"/>
            </c:ext>
          </c:extLst>
        </c:ser>
        <c:ser>
          <c:idx val="1"/>
          <c:order val="1"/>
          <c:tx>
            <c:strRef>
              <c:f>UTFT!$C$2</c:f>
              <c:strCache>
                <c:ptCount val="1"/>
                <c:pt idx="0">
                  <c:v>May, 16</c:v>
                </c:pt>
              </c:strCache>
            </c:strRef>
          </c:tx>
          <c:invertIfNegative val="0"/>
          <c:cat>
            <c:strRef>
              <c:f>UTFT!$A$3:$A$5</c:f>
              <c:strCache>
                <c:ptCount val="3"/>
                <c:pt idx="0">
                  <c:v>Application 1</c:v>
                </c:pt>
                <c:pt idx="1">
                  <c:v>Application 2</c:v>
                </c:pt>
                <c:pt idx="2">
                  <c:v>Application 3</c:v>
                </c:pt>
              </c:strCache>
            </c:strRef>
          </c:cat>
          <c:val>
            <c:numRef>
              <c:f>UTFT!$C$3:$C$5</c:f>
              <c:numCache>
                <c:formatCode>0%</c:formatCode>
                <c:ptCount val="3"/>
                <c:pt idx="0">
                  <c:v>0.5</c:v>
                </c:pt>
                <c:pt idx="1">
                  <c:v>0.49</c:v>
                </c:pt>
                <c:pt idx="2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8-424D-BE8E-2982433802B1}"/>
            </c:ext>
          </c:extLst>
        </c:ser>
        <c:ser>
          <c:idx val="2"/>
          <c:order val="2"/>
          <c:tx>
            <c:strRef>
              <c:f>UTFT!$D$2</c:f>
              <c:strCache>
                <c:ptCount val="1"/>
                <c:pt idx="0">
                  <c:v>June, 16</c:v>
                </c:pt>
              </c:strCache>
            </c:strRef>
          </c:tx>
          <c:invertIfNegative val="0"/>
          <c:cat>
            <c:strRef>
              <c:f>UTFT!$A$3:$A$5</c:f>
              <c:strCache>
                <c:ptCount val="3"/>
                <c:pt idx="0">
                  <c:v>Application 1</c:v>
                </c:pt>
                <c:pt idx="1">
                  <c:v>Application 2</c:v>
                </c:pt>
                <c:pt idx="2">
                  <c:v>Application 3</c:v>
                </c:pt>
              </c:strCache>
            </c:strRef>
          </c:cat>
          <c:val>
            <c:numRef>
              <c:f>UTFT!$D$3:$D$5</c:f>
              <c:numCache>
                <c:formatCode>0%</c:formatCode>
                <c:ptCount val="3"/>
                <c:pt idx="0">
                  <c:v>0.55000000000000004</c:v>
                </c:pt>
                <c:pt idx="1">
                  <c:v>0.52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8-424D-BE8E-298243380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498176"/>
        <c:axId val="178504064"/>
      </c:barChart>
      <c:catAx>
        <c:axId val="178498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8504064"/>
        <c:crosses val="autoZero"/>
        <c:auto val="1"/>
        <c:lblAlgn val="ctr"/>
        <c:lblOffset val="100"/>
        <c:noMultiLvlLbl val="0"/>
      </c:catAx>
      <c:valAx>
        <c:axId val="17850406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78498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Bookman Old Style" panose="02050604050505020204" pitchFamily="18" charset="0"/>
              </a:defRPr>
            </a:pPr>
            <a:r>
              <a:rPr lang="en-US" b="0">
                <a:latin typeface="Bookman Old Style" panose="02050604050505020204" pitchFamily="18" charset="0"/>
              </a:rPr>
              <a:t>UT Coverage 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UTFT!$B$16</c:f>
              <c:strCache>
                <c:ptCount val="1"/>
                <c:pt idx="0">
                  <c:v>April, 16</c:v>
                </c:pt>
              </c:strCache>
            </c:strRef>
          </c:tx>
          <c:invertIfNegative val="0"/>
          <c:cat>
            <c:strRef>
              <c:f>UTFT!$A$17:$A$19</c:f>
              <c:strCache>
                <c:ptCount val="3"/>
                <c:pt idx="0">
                  <c:v>Application 1</c:v>
                </c:pt>
                <c:pt idx="1">
                  <c:v>Application 2</c:v>
                </c:pt>
                <c:pt idx="2">
                  <c:v>Application 3</c:v>
                </c:pt>
              </c:strCache>
            </c:strRef>
          </c:cat>
          <c:val>
            <c:numRef>
              <c:f>UTFT!$B$17:$B$19</c:f>
              <c:numCache>
                <c:formatCode>0%</c:formatCode>
                <c:ptCount val="3"/>
                <c:pt idx="0">
                  <c:v>0.2</c:v>
                </c:pt>
                <c:pt idx="1">
                  <c:v>0.34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7-4EEF-AE7A-179A10415715}"/>
            </c:ext>
          </c:extLst>
        </c:ser>
        <c:ser>
          <c:idx val="1"/>
          <c:order val="1"/>
          <c:tx>
            <c:strRef>
              <c:f>UTFT!$C$16</c:f>
              <c:strCache>
                <c:ptCount val="1"/>
                <c:pt idx="0">
                  <c:v>May, 16</c:v>
                </c:pt>
              </c:strCache>
            </c:strRef>
          </c:tx>
          <c:invertIfNegative val="0"/>
          <c:cat>
            <c:strRef>
              <c:f>UTFT!$A$17:$A$19</c:f>
              <c:strCache>
                <c:ptCount val="3"/>
                <c:pt idx="0">
                  <c:v>Application 1</c:v>
                </c:pt>
                <c:pt idx="1">
                  <c:v>Application 2</c:v>
                </c:pt>
                <c:pt idx="2">
                  <c:v>Application 3</c:v>
                </c:pt>
              </c:strCache>
            </c:strRef>
          </c:cat>
          <c:val>
            <c:numRef>
              <c:f>UTFT!$C$17:$C$19</c:f>
              <c:numCache>
                <c:formatCode>0%</c:formatCode>
                <c:ptCount val="3"/>
                <c:pt idx="0">
                  <c:v>0.22</c:v>
                </c:pt>
                <c:pt idx="1">
                  <c:v>0.37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7-4EEF-AE7A-179A10415715}"/>
            </c:ext>
          </c:extLst>
        </c:ser>
        <c:ser>
          <c:idx val="2"/>
          <c:order val="2"/>
          <c:tx>
            <c:strRef>
              <c:f>UTFT!$D$16</c:f>
              <c:strCache>
                <c:ptCount val="1"/>
                <c:pt idx="0">
                  <c:v>June, 16</c:v>
                </c:pt>
              </c:strCache>
            </c:strRef>
          </c:tx>
          <c:invertIfNegative val="0"/>
          <c:cat>
            <c:strRef>
              <c:f>UTFT!$A$17:$A$19</c:f>
              <c:strCache>
                <c:ptCount val="3"/>
                <c:pt idx="0">
                  <c:v>Application 1</c:v>
                </c:pt>
                <c:pt idx="1">
                  <c:v>Application 2</c:v>
                </c:pt>
                <c:pt idx="2">
                  <c:v>Application 3</c:v>
                </c:pt>
              </c:strCache>
            </c:strRef>
          </c:cat>
          <c:val>
            <c:numRef>
              <c:f>UTFT!$D$17:$D$19</c:f>
              <c:numCache>
                <c:formatCode>0%</c:formatCode>
                <c:ptCount val="3"/>
                <c:pt idx="0">
                  <c:v>0.25</c:v>
                </c:pt>
                <c:pt idx="1">
                  <c:v>0.4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B7-4EEF-AE7A-179A10415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857856"/>
        <c:axId val="178859392"/>
      </c:barChart>
      <c:catAx>
        <c:axId val="178857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8859392"/>
        <c:crosses val="autoZero"/>
        <c:auto val="1"/>
        <c:lblAlgn val="ctr"/>
        <c:lblOffset val="100"/>
        <c:noMultiLvlLbl val="0"/>
      </c:catAx>
      <c:valAx>
        <c:axId val="1788593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788578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99B20-5AAF-4886-9307-A29495D1118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78D3A0-85CA-4D2E-9929-6128F1FD3D39}">
      <dgm:prSet phldrT="[Text]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dirty="0"/>
            <a:t>Quantity</a:t>
          </a:r>
        </a:p>
      </dgm:t>
    </dgm:pt>
    <dgm:pt modelId="{587F4D58-ED1B-45FE-A2EB-6770CB7F0E21}" type="parTrans" cxnId="{8E54E79C-002F-49EC-9737-DC1EB3562439}">
      <dgm:prSet/>
      <dgm:spPr/>
      <dgm:t>
        <a:bodyPr/>
        <a:lstStyle/>
        <a:p>
          <a:endParaRPr lang="en-IN"/>
        </a:p>
      </dgm:t>
    </dgm:pt>
    <dgm:pt modelId="{D73CD13F-6C71-4884-801D-BFAFBC548B9F}" type="sibTrans" cxnId="{8E54E79C-002F-49EC-9737-DC1EB3562439}">
      <dgm:prSet/>
      <dgm:spPr/>
      <dgm:t>
        <a:bodyPr/>
        <a:lstStyle/>
        <a:p>
          <a:endParaRPr lang="en-IN"/>
        </a:p>
      </dgm:t>
    </dgm:pt>
    <dgm:pt modelId="{EE36E3AB-8FBF-47A7-BD04-EA9D888EC886}">
      <dgm:prSet phldrT="[Text]"/>
      <dgm:spPr/>
      <dgm:t>
        <a:bodyPr/>
        <a:lstStyle/>
        <a:p>
          <a:r>
            <a:rPr lang="en-IN" dirty="0"/>
            <a:t>Quality</a:t>
          </a:r>
        </a:p>
      </dgm:t>
    </dgm:pt>
    <dgm:pt modelId="{5D28F7B9-AA8A-45E4-880F-3B877E010AA4}" type="parTrans" cxnId="{5B682DEF-9BE2-44F6-A42A-B9DE6B4921CC}">
      <dgm:prSet/>
      <dgm:spPr/>
      <dgm:t>
        <a:bodyPr/>
        <a:lstStyle/>
        <a:p>
          <a:endParaRPr lang="en-IN"/>
        </a:p>
      </dgm:t>
    </dgm:pt>
    <dgm:pt modelId="{88C8F9F2-23BF-4C19-A0F5-55E6CC25E44C}" type="sibTrans" cxnId="{5B682DEF-9BE2-44F6-A42A-B9DE6B4921CC}">
      <dgm:prSet/>
      <dgm:spPr/>
      <dgm:t>
        <a:bodyPr/>
        <a:lstStyle/>
        <a:p>
          <a:endParaRPr lang="en-IN"/>
        </a:p>
      </dgm:t>
    </dgm:pt>
    <dgm:pt modelId="{B411E7B0-3EB6-4D1B-A0FE-399F64E6B72A}">
      <dgm:prSet phldrT="[Text]"/>
      <dgm:spPr>
        <a:solidFill>
          <a:schemeClr val="bg2">
            <a:lumMod val="50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N" dirty="0"/>
            <a:t>Planning</a:t>
          </a:r>
        </a:p>
      </dgm:t>
    </dgm:pt>
    <dgm:pt modelId="{5C646EBD-AF88-4A07-BFB8-4ABBED71F292}" type="parTrans" cxnId="{2DC2E5F9-C3C0-4AB7-B560-4CB504CF30C8}">
      <dgm:prSet/>
      <dgm:spPr/>
      <dgm:t>
        <a:bodyPr/>
        <a:lstStyle/>
        <a:p>
          <a:endParaRPr lang="en-IN"/>
        </a:p>
      </dgm:t>
    </dgm:pt>
    <dgm:pt modelId="{2DD578ED-0FB0-4E42-8FDF-CCBC93AF7BB5}" type="sibTrans" cxnId="{2DC2E5F9-C3C0-4AB7-B560-4CB504CF30C8}">
      <dgm:prSet/>
      <dgm:spPr/>
      <dgm:t>
        <a:bodyPr/>
        <a:lstStyle/>
        <a:p>
          <a:endParaRPr lang="en-IN"/>
        </a:p>
      </dgm:t>
    </dgm:pt>
    <dgm:pt modelId="{88C6CA63-BCD5-4B43-A702-C2F9FD420782}" type="pres">
      <dgm:prSet presAssocID="{24899B20-5AAF-4886-9307-A29495D11187}" presName="Name0" presStyleCnt="0">
        <dgm:presLayoutVars>
          <dgm:dir/>
          <dgm:resizeHandles val="exact"/>
        </dgm:presLayoutVars>
      </dgm:prSet>
      <dgm:spPr/>
    </dgm:pt>
    <dgm:pt modelId="{A8854DB4-910E-42D6-BA0D-5B07C034DA7E}" type="pres">
      <dgm:prSet presAssocID="{FE78D3A0-85CA-4D2E-9929-6128F1FD3D39}" presName="node" presStyleLbl="node1" presStyleIdx="0" presStyleCnt="3">
        <dgm:presLayoutVars>
          <dgm:bulletEnabled val="1"/>
        </dgm:presLayoutVars>
      </dgm:prSet>
      <dgm:spPr/>
    </dgm:pt>
    <dgm:pt modelId="{6F0016EC-7DC0-4A33-93EC-2470C28B03FB}" type="pres">
      <dgm:prSet presAssocID="{D73CD13F-6C71-4884-801D-BFAFBC548B9F}" presName="sibTrans" presStyleLbl="sibTrans2D1" presStyleIdx="0" presStyleCnt="3"/>
      <dgm:spPr/>
    </dgm:pt>
    <dgm:pt modelId="{0EE805FC-8C6F-45F3-8C18-716FA77BFD10}" type="pres">
      <dgm:prSet presAssocID="{D73CD13F-6C71-4884-801D-BFAFBC548B9F}" presName="connectorText" presStyleLbl="sibTrans2D1" presStyleIdx="0" presStyleCnt="3"/>
      <dgm:spPr/>
    </dgm:pt>
    <dgm:pt modelId="{D8749E3C-366C-440E-8CA3-1AD7273FF704}" type="pres">
      <dgm:prSet presAssocID="{EE36E3AB-8FBF-47A7-BD04-EA9D888EC886}" presName="node" presStyleLbl="node1" presStyleIdx="1" presStyleCnt="3">
        <dgm:presLayoutVars>
          <dgm:bulletEnabled val="1"/>
        </dgm:presLayoutVars>
      </dgm:prSet>
      <dgm:spPr/>
    </dgm:pt>
    <dgm:pt modelId="{B1984255-6E3E-4A9C-9E06-D680AE24AC61}" type="pres">
      <dgm:prSet presAssocID="{88C8F9F2-23BF-4C19-A0F5-55E6CC25E44C}" presName="sibTrans" presStyleLbl="sibTrans2D1" presStyleIdx="1" presStyleCnt="3"/>
      <dgm:spPr/>
    </dgm:pt>
    <dgm:pt modelId="{D747BDC6-9C0B-4816-BF98-B57FE0FD7276}" type="pres">
      <dgm:prSet presAssocID="{88C8F9F2-23BF-4C19-A0F5-55E6CC25E44C}" presName="connectorText" presStyleLbl="sibTrans2D1" presStyleIdx="1" presStyleCnt="3"/>
      <dgm:spPr/>
    </dgm:pt>
    <dgm:pt modelId="{5BA7CE9B-7759-400C-A379-047A8357CC0B}" type="pres">
      <dgm:prSet presAssocID="{B411E7B0-3EB6-4D1B-A0FE-399F64E6B72A}" presName="node" presStyleLbl="node1" presStyleIdx="2" presStyleCnt="3">
        <dgm:presLayoutVars>
          <dgm:bulletEnabled val="1"/>
        </dgm:presLayoutVars>
      </dgm:prSet>
      <dgm:spPr/>
    </dgm:pt>
    <dgm:pt modelId="{22B3B787-28FC-4FCC-8EDF-29C2E8A9A41C}" type="pres">
      <dgm:prSet presAssocID="{2DD578ED-0FB0-4E42-8FDF-CCBC93AF7BB5}" presName="sibTrans" presStyleLbl="sibTrans2D1" presStyleIdx="2" presStyleCnt="3"/>
      <dgm:spPr/>
    </dgm:pt>
    <dgm:pt modelId="{CF17D5F0-496B-4F86-BAFB-90C544915518}" type="pres">
      <dgm:prSet presAssocID="{2DD578ED-0FB0-4E42-8FDF-CCBC93AF7BB5}" presName="connectorText" presStyleLbl="sibTrans2D1" presStyleIdx="2" presStyleCnt="3"/>
      <dgm:spPr/>
    </dgm:pt>
  </dgm:ptLst>
  <dgm:cxnLst>
    <dgm:cxn modelId="{C813F855-DFB5-4A17-8EA7-14000C22B3DC}" type="presOf" srcId="{24899B20-5AAF-4886-9307-A29495D11187}" destId="{88C6CA63-BCD5-4B43-A702-C2F9FD420782}" srcOrd="0" destOrd="0" presId="urn:microsoft.com/office/officeart/2005/8/layout/cycle7"/>
    <dgm:cxn modelId="{584FCDC6-EE9A-412E-B9CB-F5A7503688FF}" type="presOf" srcId="{2DD578ED-0FB0-4E42-8FDF-CCBC93AF7BB5}" destId="{CF17D5F0-496B-4F86-BAFB-90C544915518}" srcOrd="1" destOrd="0" presId="urn:microsoft.com/office/officeart/2005/8/layout/cycle7"/>
    <dgm:cxn modelId="{D776634E-EE65-4F55-91B9-5AB11A12AC4D}" type="presOf" srcId="{D73CD13F-6C71-4884-801D-BFAFBC548B9F}" destId="{0EE805FC-8C6F-45F3-8C18-716FA77BFD10}" srcOrd="1" destOrd="0" presId="urn:microsoft.com/office/officeart/2005/8/layout/cycle7"/>
    <dgm:cxn modelId="{5B682DEF-9BE2-44F6-A42A-B9DE6B4921CC}" srcId="{24899B20-5AAF-4886-9307-A29495D11187}" destId="{EE36E3AB-8FBF-47A7-BD04-EA9D888EC886}" srcOrd="1" destOrd="0" parTransId="{5D28F7B9-AA8A-45E4-880F-3B877E010AA4}" sibTransId="{88C8F9F2-23BF-4C19-A0F5-55E6CC25E44C}"/>
    <dgm:cxn modelId="{1C8ECB1D-4DBF-4E1E-B4DB-50C3D958CDDA}" type="presOf" srcId="{FE78D3A0-85CA-4D2E-9929-6128F1FD3D39}" destId="{A8854DB4-910E-42D6-BA0D-5B07C034DA7E}" srcOrd="0" destOrd="0" presId="urn:microsoft.com/office/officeart/2005/8/layout/cycle7"/>
    <dgm:cxn modelId="{8E54E79C-002F-49EC-9737-DC1EB3562439}" srcId="{24899B20-5AAF-4886-9307-A29495D11187}" destId="{FE78D3A0-85CA-4D2E-9929-6128F1FD3D39}" srcOrd="0" destOrd="0" parTransId="{587F4D58-ED1B-45FE-A2EB-6770CB7F0E21}" sibTransId="{D73CD13F-6C71-4884-801D-BFAFBC548B9F}"/>
    <dgm:cxn modelId="{EFA11800-F2E7-443A-A87D-09DD3C3AEC21}" type="presOf" srcId="{EE36E3AB-8FBF-47A7-BD04-EA9D888EC886}" destId="{D8749E3C-366C-440E-8CA3-1AD7273FF704}" srcOrd="0" destOrd="0" presId="urn:microsoft.com/office/officeart/2005/8/layout/cycle7"/>
    <dgm:cxn modelId="{7AC1408F-06A8-43B4-AD9C-04BE1594AA71}" type="presOf" srcId="{88C8F9F2-23BF-4C19-A0F5-55E6CC25E44C}" destId="{D747BDC6-9C0B-4816-BF98-B57FE0FD7276}" srcOrd="1" destOrd="0" presId="urn:microsoft.com/office/officeart/2005/8/layout/cycle7"/>
    <dgm:cxn modelId="{F809F08B-DA75-428B-ADEB-E744E8DFBC1D}" type="presOf" srcId="{88C8F9F2-23BF-4C19-A0F5-55E6CC25E44C}" destId="{B1984255-6E3E-4A9C-9E06-D680AE24AC61}" srcOrd="0" destOrd="0" presId="urn:microsoft.com/office/officeart/2005/8/layout/cycle7"/>
    <dgm:cxn modelId="{BD4D63E7-997D-48BF-B84B-312D7C00731C}" type="presOf" srcId="{B411E7B0-3EB6-4D1B-A0FE-399F64E6B72A}" destId="{5BA7CE9B-7759-400C-A379-047A8357CC0B}" srcOrd="0" destOrd="0" presId="urn:microsoft.com/office/officeart/2005/8/layout/cycle7"/>
    <dgm:cxn modelId="{F27C0871-06C1-4B36-AB98-852826CD460C}" type="presOf" srcId="{2DD578ED-0FB0-4E42-8FDF-CCBC93AF7BB5}" destId="{22B3B787-28FC-4FCC-8EDF-29C2E8A9A41C}" srcOrd="0" destOrd="0" presId="urn:microsoft.com/office/officeart/2005/8/layout/cycle7"/>
    <dgm:cxn modelId="{2DC2E5F9-C3C0-4AB7-B560-4CB504CF30C8}" srcId="{24899B20-5AAF-4886-9307-A29495D11187}" destId="{B411E7B0-3EB6-4D1B-A0FE-399F64E6B72A}" srcOrd="2" destOrd="0" parTransId="{5C646EBD-AF88-4A07-BFB8-4ABBED71F292}" sibTransId="{2DD578ED-0FB0-4E42-8FDF-CCBC93AF7BB5}"/>
    <dgm:cxn modelId="{852EBA04-DA3B-434D-A31C-730EBAC5FB9A}" type="presOf" srcId="{D73CD13F-6C71-4884-801D-BFAFBC548B9F}" destId="{6F0016EC-7DC0-4A33-93EC-2470C28B03FB}" srcOrd="0" destOrd="0" presId="urn:microsoft.com/office/officeart/2005/8/layout/cycle7"/>
    <dgm:cxn modelId="{4B34DF6E-BA46-4FAC-A02C-F08AFE9CDA6E}" type="presParOf" srcId="{88C6CA63-BCD5-4B43-A702-C2F9FD420782}" destId="{A8854DB4-910E-42D6-BA0D-5B07C034DA7E}" srcOrd="0" destOrd="0" presId="urn:microsoft.com/office/officeart/2005/8/layout/cycle7"/>
    <dgm:cxn modelId="{60C947F4-A54B-4E62-88C0-F8F44BBEC249}" type="presParOf" srcId="{88C6CA63-BCD5-4B43-A702-C2F9FD420782}" destId="{6F0016EC-7DC0-4A33-93EC-2470C28B03FB}" srcOrd="1" destOrd="0" presId="urn:microsoft.com/office/officeart/2005/8/layout/cycle7"/>
    <dgm:cxn modelId="{45B61E6D-78C4-44DD-A43F-F24B5D534137}" type="presParOf" srcId="{6F0016EC-7DC0-4A33-93EC-2470C28B03FB}" destId="{0EE805FC-8C6F-45F3-8C18-716FA77BFD10}" srcOrd="0" destOrd="0" presId="urn:microsoft.com/office/officeart/2005/8/layout/cycle7"/>
    <dgm:cxn modelId="{B7AB7599-31E3-417F-A9D0-5AA6A685F7ED}" type="presParOf" srcId="{88C6CA63-BCD5-4B43-A702-C2F9FD420782}" destId="{D8749E3C-366C-440E-8CA3-1AD7273FF704}" srcOrd="2" destOrd="0" presId="urn:microsoft.com/office/officeart/2005/8/layout/cycle7"/>
    <dgm:cxn modelId="{68239FF9-DEF4-4793-BB53-43E4AFADB044}" type="presParOf" srcId="{88C6CA63-BCD5-4B43-A702-C2F9FD420782}" destId="{B1984255-6E3E-4A9C-9E06-D680AE24AC61}" srcOrd="3" destOrd="0" presId="urn:microsoft.com/office/officeart/2005/8/layout/cycle7"/>
    <dgm:cxn modelId="{5EA3318F-373D-4423-82ED-E6539E8D1543}" type="presParOf" srcId="{B1984255-6E3E-4A9C-9E06-D680AE24AC61}" destId="{D747BDC6-9C0B-4816-BF98-B57FE0FD7276}" srcOrd="0" destOrd="0" presId="urn:microsoft.com/office/officeart/2005/8/layout/cycle7"/>
    <dgm:cxn modelId="{316F6623-9093-44FC-B01A-74A7FB3F43CF}" type="presParOf" srcId="{88C6CA63-BCD5-4B43-A702-C2F9FD420782}" destId="{5BA7CE9B-7759-400C-A379-047A8357CC0B}" srcOrd="4" destOrd="0" presId="urn:microsoft.com/office/officeart/2005/8/layout/cycle7"/>
    <dgm:cxn modelId="{B530F918-90C7-400F-98A5-335DF8F3E2E6}" type="presParOf" srcId="{88C6CA63-BCD5-4B43-A702-C2F9FD420782}" destId="{22B3B787-28FC-4FCC-8EDF-29C2E8A9A41C}" srcOrd="5" destOrd="0" presId="urn:microsoft.com/office/officeart/2005/8/layout/cycle7"/>
    <dgm:cxn modelId="{D621ED0C-D00B-4FB9-8D8F-96CFA50D9EAF}" type="presParOf" srcId="{22B3B787-28FC-4FCC-8EDF-29C2E8A9A41C}" destId="{CF17D5F0-496B-4F86-BAFB-90C54491551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54DB4-910E-42D6-BA0D-5B07C034DA7E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Quantity</a:t>
          </a:r>
        </a:p>
      </dsp:txBody>
      <dsp:txXfrm>
        <a:off x="2977756" y="35837"/>
        <a:ext cx="2274087" cy="1102735"/>
      </dsp:txXfrm>
    </dsp:sp>
    <dsp:sp modelId="{6F0016EC-7DC0-4A33-93EC-2470C28B03FB}">
      <dsp:nvSpPr>
        <dsp:cNvPr id="0" name=""/>
        <dsp:cNvSpPr/>
      </dsp:nvSpPr>
      <dsp:spPr>
        <a:xfrm rot="3600000">
          <a:off x="447137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4594367" y="2139989"/>
        <a:ext cx="975885" cy="245983"/>
      </dsp:txXfrm>
    </dsp:sp>
    <dsp:sp modelId="{D8749E3C-366C-440E-8CA3-1AD7273FF704}">
      <dsp:nvSpPr>
        <dsp:cNvPr id="0" name=""/>
        <dsp:cNvSpPr/>
      </dsp:nvSpPr>
      <dsp:spPr>
        <a:xfrm>
          <a:off x="487846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Quality</a:t>
          </a:r>
        </a:p>
      </dsp:txBody>
      <dsp:txXfrm>
        <a:off x="4912776" y="3387390"/>
        <a:ext cx="2274087" cy="1102735"/>
      </dsp:txXfrm>
    </dsp:sp>
    <dsp:sp modelId="{B1984255-6E3E-4A9C-9E06-D680AE24AC61}">
      <dsp:nvSpPr>
        <dsp:cNvPr id="0" name=""/>
        <dsp:cNvSpPr/>
      </dsp:nvSpPr>
      <dsp:spPr>
        <a:xfrm rot="10800000">
          <a:off x="3503865" y="3733771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10800000">
        <a:off x="3626857" y="3815766"/>
        <a:ext cx="975885" cy="245983"/>
      </dsp:txXfrm>
    </dsp:sp>
    <dsp:sp modelId="{5BA7CE9B-7759-400C-A379-047A8357CC0B}">
      <dsp:nvSpPr>
        <dsp:cNvPr id="0" name=""/>
        <dsp:cNvSpPr/>
      </dsp:nvSpPr>
      <dsp:spPr>
        <a:xfrm>
          <a:off x="1008428" y="3353082"/>
          <a:ext cx="2342703" cy="117135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Planning</a:t>
          </a:r>
        </a:p>
      </dsp:txBody>
      <dsp:txXfrm>
        <a:off x="1042736" y="3387390"/>
        <a:ext cx="2274087" cy="1102735"/>
      </dsp:txXfrm>
    </dsp:sp>
    <dsp:sp modelId="{22B3B787-28FC-4FCC-8EDF-29C2E8A9A41C}">
      <dsp:nvSpPr>
        <dsp:cNvPr id="0" name=""/>
        <dsp:cNvSpPr/>
      </dsp:nvSpPr>
      <dsp:spPr>
        <a:xfrm rot="18000000">
          <a:off x="253635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2659347" y="2139989"/>
        <a:ext cx="975885" cy="2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0.88525</cdr:x>
      <cdr:y>0.34783</cdr:y>
    </cdr:from>
    <cdr:to>
      <cdr:x>0.97871</cdr:x>
      <cdr:y>0.78261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7776864" y="1728192"/>
          <a:ext cx="821103" cy="216024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0">
          <a:schemeClr val="accent2"/>
        </a:lnRef>
        <a:fillRef xmlns:a="http://schemas.openxmlformats.org/drawingml/2006/main" idx="3">
          <a:schemeClr val="accent2"/>
        </a:fillRef>
        <a:effectRef xmlns:a="http://schemas.openxmlformats.org/drawingml/2006/main" idx="3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900"/>
            <a:t>Bad</a:t>
          </a:r>
        </a:p>
        <a:p xmlns:a="http://schemas.openxmlformats.org/drawingml/2006/main">
          <a:r>
            <a:rPr lang="en-US" sz="900"/>
            <a:t>[Less than 70]</a:t>
          </a:r>
        </a:p>
      </cdr:txBody>
    </cdr:sp>
  </cdr:relSizeAnchor>
  <cdr:relSizeAnchor xmlns:cdr="http://schemas.openxmlformats.org/drawingml/2006/chartDrawing">
    <cdr:from>
      <cdr:x>0.88525</cdr:x>
      <cdr:y>0.26275</cdr:y>
    </cdr:from>
    <cdr:to>
      <cdr:x>0.97945</cdr:x>
      <cdr:y>0.34783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7776900" y="1305487"/>
          <a:ext cx="827572" cy="42272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0">
          <a:schemeClr val="accent6"/>
        </a:lnRef>
        <a:fillRef xmlns:a="http://schemas.openxmlformats.org/drawingml/2006/main" idx="3">
          <a:schemeClr val="accent6"/>
        </a:fillRef>
        <a:effectRef xmlns:a="http://schemas.openxmlformats.org/drawingml/2006/main" idx="3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900"/>
            <a:t>Average</a:t>
          </a:r>
        </a:p>
        <a:p xmlns:a="http://schemas.openxmlformats.org/drawingml/2006/main">
          <a:r>
            <a:rPr lang="en-US" sz="900"/>
            <a:t>[70-80]</a:t>
          </a:r>
        </a:p>
      </cdr:txBody>
    </cdr:sp>
  </cdr:relSizeAnchor>
  <cdr:relSizeAnchor xmlns:cdr="http://schemas.openxmlformats.org/drawingml/2006/chartDrawing">
    <cdr:from>
      <cdr:x>0.88525</cdr:x>
      <cdr:y>0.18841</cdr:y>
    </cdr:from>
    <cdr:to>
      <cdr:x>0.97923</cdr:x>
      <cdr:y>0.25676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7776865" y="936104"/>
          <a:ext cx="825648" cy="33962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0">
          <a:schemeClr val="accent5"/>
        </a:lnRef>
        <a:fillRef xmlns:a="http://schemas.openxmlformats.org/drawingml/2006/main" idx="3">
          <a:schemeClr val="accent5"/>
        </a:fillRef>
        <a:effectRef xmlns:a="http://schemas.openxmlformats.org/drawingml/2006/main" idx="3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/>
            <a:t>Good</a:t>
          </a:r>
        </a:p>
        <a:p xmlns:a="http://schemas.openxmlformats.org/drawingml/2006/main">
          <a:r>
            <a:rPr lang="en-US" sz="900"/>
            <a:t>[80-90]</a:t>
          </a:r>
        </a:p>
      </cdr:txBody>
    </cdr:sp>
  </cdr:relSizeAnchor>
  <cdr:relSizeAnchor xmlns:cdr="http://schemas.openxmlformats.org/drawingml/2006/chartDrawing">
    <cdr:from>
      <cdr:x>0.88525</cdr:x>
      <cdr:y>0.11594</cdr:y>
    </cdr:from>
    <cdr:to>
      <cdr:x>0.97948</cdr:x>
      <cdr:y>0.18841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7776864" y="576064"/>
          <a:ext cx="827867" cy="36004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0">
          <a:schemeClr val="accent3"/>
        </a:lnRef>
        <a:fillRef xmlns:a="http://schemas.openxmlformats.org/drawingml/2006/main" idx="3">
          <a:schemeClr val="accent3"/>
        </a:fillRef>
        <a:effectRef xmlns:a="http://schemas.openxmlformats.org/drawingml/2006/main" idx="3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/>
            <a:t>Excellent </a:t>
          </a:r>
        </a:p>
        <a:p xmlns:a="http://schemas.openxmlformats.org/drawingml/2006/main">
          <a:r>
            <a:rPr lang="en-US" sz="900" dirty="0"/>
            <a:t>[90 +]</a:t>
          </a:r>
        </a:p>
      </cdr:txBody>
    </cdr:sp>
  </cdr:relSizeAnchor>
  <cdr:relSizeAnchor xmlns:cdr="http://schemas.openxmlformats.org/drawingml/2006/chartDrawing">
    <cdr:from>
      <cdr:x>0.13115</cdr:x>
      <cdr:y>0.21016</cdr:y>
    </cdr:from>
    <cdr:to>
      <cdr:x>0.23519</cdr:x>
      <cdr:y>0.27536</cdr:y>
    </cdr:to>
    <cdr:sp macro="" textlink="">
      <cdr:nvSpPr>
        <cdr:cNvPr id="8" name="Rectangle 7"/>
        <cdr:cNvSpPr/>
      </cdr:nvSpPr>
      <cdr:spPr>
        <a:xfrm xmlns:a="http://schemas.openxmlformats.org/drawingml/2006/main">
          <a:off x="1152128" y="1044191"/>
          <a:ext cx="914011" cy="32396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/>
            <a:t>Excellent</a:t>
          </a:r>
        </a:p>
      </cdr:txBody>
    </cdr:sp>
  </cdr:relSizeAnchor>
  <cdr:relSizeAnchor xmlns:cdr="http://schemas.openxmlformats.org/drawingml/2006/chartDrawing">
    <cdr:from>
      <cdr:x>0.34521</cdr:x>
      <cdr:y>0.29795</cdr:y>
    </cdr:from>
    <cdr:to>
      <cdr:x>0.41505</cdr:x>
      <cdr:y>0.34617</cdr:y>
    </cdr:to>
    <cdr:sp macro="" textlink="">
      <cdr:nvSpPr>
        <cdr:cNvPr id="12" name="Rectangle 11"/>
        <cdr:cNvSpPr/>
      </cdr:nvSpPr>
      <cdr:spPr>
        <a:xfrm xmlns:a="http://schemas.openxmlformats.org/drawingml/2006/main">
          <a:off x="3886557" y="1279906"/>
          <a:ext cx="786298" cy="20714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/>
            <a:t>Good</a:t>
          </a:r>
        </a:p>
      </cdr:txBody>
    </cdr:sp>
  </cdr:relSizeAnchor>
  <cdr:relSizeAnchor xmlns:cdr="http://schemas.openxmlformats.org/drawingml/2006/chartDrawing">
    <cdr:from>
      <cdr:x>0.52736</cdr:x>
      <cdr:y>0.35107</cdr:y>
    </cdr:from>
    <cdr:to>
      <cdr:x>0.62295</cdr:x>
      <cdr:y>0.4058</cdr:y>
    </cdr:to>
    <cdr:sp macro="" textlink="">
      <cdr:nvSpPr>
        <cdr:cNvPr id="13" name="Rectangle 12"/>
        <cdr:cNvSpPr/>
      </cdr:nvSpPr>
      <cdr:spPr>
        <a:xfrm xmlns:a="http://schemas.openxmlformats.org/drawingml/2006/main">
          <a:off x="4632845" y="1744310"/>
          <a:ext cx="839763" cy="27191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/>
            <a:t>Average</a:t>
          </a:r>
        </a:p>
      </cdr:txBody>
    </cdr:sp>
  </cdr:relSizeAnchor>
  <cdr:relSizeAnchor xmlns:cdr="http://schemas.openxmlformats.org/drawingml/2006/chartDrawing">
    <cdr:from>
      <cdr:x>0.70079</cdr:x>
      <cdr:y>0.41316</cdr:y>
    </cdr:from>
    <cdr:to>
      <cdr:x>0.77063</cdr:x>
      <cdr:y>0.46138</cdr:y>
    </cdr:to>
    <cdr:sp macro="" textlink="">
      <cdr:nvSpPr>
        <cdr:cNvPr id="11" name="Rectangle 10"/>
        <cdr:cNvSpPr/>
      </cdr:nvSpPr>
      <cdr:spPr>
        <a:xfrm xmlns:a="http://schemas.openxmlformats.org/drawingml/2006/main">
          <a:off x="7889875" y="1774825"/>
          <a:ext cx="786297" cy="20714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3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/>
            <a:t>Bad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43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7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7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6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4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27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DF95-2784-4BCC-9F2D-7310B93DC414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6F05-EF56-4261-9A6A-81689FDC73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0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Bookman Old Style" panose="02050604050505020204" pitchFamily="18" charset="0"/>
              </a:rPr>
              <a:t>Power Of Measurement To Attain True Agility</a:t>
            </a:r>
            <a:br>
              <a:rPr lang="en-IN" dirty="0">
                <a:latin typeface="Bookman Old Style" panose="02050604050505020204" pitchFamily="18" charset="0"/>
              </a:rPr>
            </a:b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4437112"/>
            <a:ext cx="6400800" cy="1752600"/>
          </a:xfrm>
        </p:spPr>
        <p:txBody>
          <a:bodyPr>
            <a:normAutofit fontScale="92500"/>
          </a:bodyPr>
          <a:lstStyle/>
          <a:p>
            <a:pPr algn="r"/>
            <a:r>
              <a:rPr lang="en-IN" dirty="0">
                <a:latin typeface="Bookman Old Style" panose="02050604050505020204" pitchFamily="18" charset="0"/>
              </a:rPr>
              <a:t>Meetu Arora</a:t>
            </a:r>
          </a:p>
          <a:p>
            <a:pPr algn="r"/>
            <a:r>
              <a:rPr lang="en-IN" dirty="0">
                <a:latin typeface="Bookman Old Style" panose="02050604050505020204" pitchFamily="18" charset="0"/>
              </a:rPr>
              <a:t>Sr. V.P. Quality Assurance</a:t>
            </a:r>
          </a:p>
          <a:p>
            <a:pPr algn="r"/>
            <a:r>
              <a:rPr lang="en-IN" dirty="0">
                <a:latin typeface="Bookman Old Style" panose="02050604050505020204" pitchFamily="18" charset="0"/>
              </a:rPr>
              <a:t>Info Edge India Ltd (Naukri.com)</a:t>
            </a:r>
          </a:p>
        </p:txBody>
      </p:sp>
    </p:spTree>
    <p:extLst>
      <p:ext uri="{BB962C8B-B14F-4D97-AF65-F5344CB8AC3E}">
        <p14:creationId xmlns:p14="http://schemas.microsoft.com/office/powerpoint/2010/main" val="21045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Adopted Changes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latin typeface="Bookman Old Style" panose="02050604050505020204" pitchFamily="18" charset="0"/>
              </a:rPr>
              <a:t>Product backlog grooming is done one iteration in advance</a:t>
            </a:r>
          </a:p>
          <a:p>
            <a:r>
              <a:rPr lang="en-GB" dirty="0">
                <a:latin typeface="Bookman Old Style" panose="02050604050505020204" pitchFamily="18" charset="0"/>
              </a:rPr>
              <a:t>Tester, developer, product owner, architect are all part of the backlog grooming</a:t>
            </a:r>
          </a:p>
          <a:p>
            <a:r>
              <a:rPr lang="en-GB" dirty="0">
                <a:latin typeface="Bookman Old Style" panose="02050604050505020204" pitchFamily="18" charset="0"/>
              </a:rPr>
              <a:t>Entire scrum team focuses on defining what and how</a:t>
            </a:r>
          </a:p>
          <a:p>
            <a:r>
              <a:rPr lang="en-GB" dirty="0">
                <a:latin typeface="Bookman Old Style" panose="02050604050505020204" pitchFamily="18" charset="0"/>
              </a:rPr>
              <a:t>Stories breakage to follow INVEST</a:t>
            </a:r>
          </a:p>
          <a:p>
            <a:r>
              <a:rPr lang="en-GB" dirty="0">
                <a:latin typeface="Bookman Old Style" panose="02050604050505020204" pitchFamily="18" charset="0"/>
              </a:rPr>
              <a:t>Testers contribute test cases upfront during this period and add them to the user stories in form of acceptance criteria or alternate paths</a:t>
            </a:r>
          </a:p>
          <a:p>
            <a:r>
              <a:rPr lang="en-GB" dirty="0">
                <a:latin typeface="Bookman Old Style" panose="02050604050505020204" pitchFamily="18" charset="0"/>
              </a:rPr>
              <a:t>We measure planning efficiency</a:t>
            </a:r>
          </a:p>
          <a:p>
            <a:pPr lvl="1"/>
            <a:r>
              <a:rPr lang="en-GB" dirty="0">
                <a:latin typeface="Bookman Old Style" panose="02050604050505020204" pitchFamily="18" charset="0"/>
              </a:rPr>
              <a:t>This effectively ensures that team pushes back unplanned items and focuses more towards completion of planned stories</a:t>
            </a:r>
            <a:endParaRPr lang="en-IN" dirty="0">
              <a:latin typeface="Bookman Old Style" panose="02050604050505020204" pitchFamily="18" charset="0"/>
            </a:endParaRP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This encourages product managers to work towards providing stories in planned fashion ,up ahead in time.</a:t>
            </a:r>
          </a:p>
        </p:txBody>
      </p:sp>
    </p:spTree>
    <p:extLst>
      <p:ext uri="{BB962C8B-B14F-4D97-AF65-F5344CB8AC3E}">
        <p14:creationId xmlns:p14="http://schemas.microsoft.com/office/powerpoint/2010/main" val="30624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784976" cy="1143000"/>
          </a:xfrm>
        </p:spPr>
        <p:txBody>
          <a:bodyPr>
            <a:noAutofit/>
          </a:bodyPr>
          <a:lstStyle/>
          <a:p>
            <a:r>
              <a:rPr lang="en-IN" sz="3600" dirty="0">
                <a:latin typeface="Bookman Old Style" panose="02050604050505020204" pitchFamily="18" charset="0"/>
              </a:rPr>
              <a:t>Results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583072"/>
              </p:ext>
            </p:extLst>
          </p:nvPr>
        </p:nvGraphicFramePr>
        <p:xfrm>
          <a:off x="467544" y="1556792"/>
          <a:ext cx="828092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23528" y="908720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Velocity: 25% increase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30 % Planning Efficiency improvement</a:t>
            </a:r>
          </a:p>
        </p:txBody>
      </p:sp>
    </p:spTree>
    <p:extLst>
      <p:ext uri="{BB962C8B-B14F-4D97-AF65-F5344CB8AC3E}">
        <p14:creationId xmlns:p14="http://schemas.microsoft.com/office/powerpoint/2010/main" val="10795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143000"/>
          </a:xfrm>
        </p:spPr>
        <p:txBody>
          <a:bodyPr>
            <a:noAutofit/>
          </a:bodyPr>
          <a:lstStyle/>
          <a:p>
            <a:r>
              <a:rPr lang="en-IN" sz="3800" dirty="0">
                <a:latin typeface="Bookman Old Style" panose="02050604050505020204" pitchFamily="18" charset="0"/>
              </a:rPr>
              <a:t>Better Quality for Faster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24936" cy="504056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Defect Introduction points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Concept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Coding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Staging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Post Live</a:t>
            </a:r>
          </a:p>
          <a:p>
            <a:r>
              <a:rPr lang="en-IN" dirty="0">
                <a:latin typeface="Bookman Old Style" panose="02050604050505020204" pitchFamily="18" charset="0"/>
              </a:rPr>
              <a:t>Nature of Defects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Functional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Integration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GUI Level</a:t>
            </a:r>
          </a:p>
          <a:p>
            <a:r>
              <a:rPr lang="en-IN" dirty="0">
                <a:latin typeface="Bookman Old Style" panose="02050604050505020204" pitchFamily="18" charset="0"/>
              </a:rPr>
              <a:t>Ways of catching defects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Test Automation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Scheduled Test Execution</a:t>
            </a:r>
          </a:p>
          <a:p>
            <a:pPr lvl="1"/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0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6591" y="476672"/>
            <a:ext cx="5040560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800" dirty="0">
                <a:latin typeface="Bookman Old Style" panose="02050604050505020204" pitchFamily="18" charset="0"/>
              </a:rPr>
              <a:t>Build Quality Meter</a:t>
            </a:r>
            <a:endParaRPr lang="en-IN" sz="3800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-387424"/>
            <a:ext cx="3908847" cy="34129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1916832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800" dirty="0">
              <a:latin typeface="Bookman Old Style" panose="02050604050505020204" pitchFamily="18" charset="0"/>
            </a:endParaRPr>
          </a:p>
          <a:p>
            <a:pPr algn="l"/>
            <a:r>
              <a:rPr lang="en-GB" sz="2800" dirty="0">
                <a:latin typeface="Bookman Old Style" panose="02050604050505020204" pitchFamily="18" charset="0"/>
              </a:rPr>
              <a:t>Defect Introduction Points: Product design, Incomplete requirement, Insufficient impact analysis, Dead on Arrival, Inadequate testing, </a:t>
            </a:r>
            <a:r>
              <a:rPr lang="en-GB" sz="2800" dirty="0" err="1">
                <a:latin typeface="Bookman Old Style" panose="02050604050505020204" pitchFamily="18" charset="0"/>
              </a:rPr>
              <a:t>StagingDiscovery</a:t>
            </a:r>
            <a:r>
              <a:rPr lang="en-GB" sz="2800" dirty="0">
                <a:latin typeface="Bookman Old Style" panose="02050604050505020204" pitchFamily="18" charset="0"/>
              </a:rPr>
              <a:t>, </a:t>
            </a:r>
            <a:r>
              <a:rPr lang="en-GB" sz="2800" dirty="0" err="1">
                <a:latin typeface="Bookman Old Style" panose="02050604050505020204" pitchFamily="18" charset="0"/>
              </a:rPr>
              <a:t>PostLive</a:t>
            </a:r>
            <a:endParaRPr lang="en-GB" sz="2800" dirty="0">
              <a:latin typeface="Bookman Old Style" panose="02050604050505020204" pitchFamily="18" charset="0"/>
            </a:endParaRPr>
          </a:p>
          <a:p>
            <a:pPr algn="l"/>
            <a:endParaRPr lang="en-GB" sz="2800" dirty="0">
              <a:latin typeface="Bookman Old Style" panose="02050604050505020204" pitchFamily="18" charset="0"/>
            </a:endParaRPr>
          </a:p>
          <a:p>
            <a:pPr algn="l"/>
            <a:r>
              <a:rPr lang="en-GB" sz="2800" dirty="0">
                <a:latin typeface="Bookman Old Style" panose="02050604050505020204" pitchFamily="18" charset="0"/>
              </a:rPr>
              <a:t>Nature of Defects: Functional, GUI, Implicit, Validation, Environment, Configuration, Integration</a:t>
            </a:r>
          </a:p>
          <a:p>
            <a:pPr algn="l"/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Build Quality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572495"/>
              </p:ext>
            </p:extLst>
          </p:nvPr>
        </p:nvGraphicFramePr>
        <p:xfrm>
          <a:off x="457200" y="1600200"/>
          <a:ext cx="8229600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942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Lack of Focus</a:t>
            </a:r>
          </a:p>
          <a:p>
            <a:r>
              <a:rPr lang="en-GB" dirty="0">
                <a:latin typeface="Bookman Old Style" panose="02050604050505020204" pitchFamily="18" charset="0"/>
              </a:rPr>
              <a:t>Lack of RCA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Insufficient impact analysis </a:t>
            </a:r>
          </a:p>
          <a:p>
            <a:r>
              <a:rPr lang="en-IN" dirty="0">
                <a:latin typeface="Bookman Old Style" panose="02050604050505020204" pitchFamily="18" charset="0"/>
              </a:rPr>
              <a:t>Lack of testing at the time of development</a:t>
            </a:r>
          </a:p>
          <a:p>
            <a:r>
              <a:rPr lang="en-IN" dirty="0">
                <a:latin typeface="Bookman Old Style" panose="02050604050505020204" pitchFamily="18" charset="0"/>
              </a:rPr>
              <a:t>Lack of awareness regarding Implicit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6330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Adopted Changes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003232" cy="4525963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Bookman Old Style" panose="02050604050505020204" pitchFamily="18" charset="0"/>
              </a:rPr>
              <a:t>Backlog grooming to include technical design discussions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Bookman Old Style" panose="02050604050505020204" pitchFamily="18" charset="0"/>
              </a:rPr>
              <a:t>Upfront availability of test cases in form of acceptance criteria as part of story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Testing Throughout towards Defect Prevention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Unit level testing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Peer Level Testing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Code reviews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Automatic UT execution using Jenkins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Parallel Functional Automation testing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Automatic FT execution using Jenkins</a:t>
            </a:r>
          </a:p>
          <a:p>
            <a:pPr marL="0" indent="0">
              <a:buNone/>
            </a:pP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0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Better Quality for Faster Execution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791963"/>
              </p:ext>
            </p:extLst>
          </p:nvPr>
        </p:nvGraphicFramePr>
        <p:xfrm>
          <a:off x="4499992" y="3861048"/>
          <a:ext cx="4330824" cy="2836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609826"/>
              </p:ext>
            </p:extLst>
          </p:nvPr>
        </p:nvGraphicFramePr>
        <p:xfrm>
          <a:off x="107504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76308" y="2352825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ookman Old Style" panose="02050604050505020204" pitchFamily="18" charset="0"/>
              </a:rPr>
              <a:t>Focus on getting adequate Automation Coverage</a:t>
            </a:r>
          </a:p>
        </p:txBody>
      </p:sp>
    </p:spTree>
    <p:extLst>
      <p:ext uri="{BB962C8B-B14F-4D97-AF65-F5344CB8AC3E}">
        <p14:creationId xmlns:p14="http://schemas.microsoft.com/office/powerpoint/2010/main" val="19478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640960" cy="1143000"/>
          </a:xfrm>
        </p:spPr>
        <p:txBody>
          <a:bodyPr>
            <a:noAutofit/>
          </a:bodyPr>
          <a:lstStyle/>
          <a:p>
            <a:r>
              <a:rPr lang="en-IN" sz="3800" dirty="0">
                <a:latin typeface="Bookman Old Style" panose="02050604050505020204" pitchFamily="18" charset="0"/>
              </a:rPr>
              <a:t>Better Quality for Faster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Bookman Old Style" panose="02050604050505020204" pitchFamily="18" charset="0"/>
              </a:rPr>
              <a:t>Jenkins Usage for automated execution of UT &amp; FT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Daily automated report is published back to the team</a:t>
            </a: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16731"/>
              </p:ext>
            </p:extLst>
          </p:nvPr>
        </p:nvGraphicFramePr>
        <p:xfrm>
          <a:off x="611561" y="2924942"/>
          <a:ext cx="7920880" cy="3600401"/>
        </p:xfrm>
        <a:graphic>
          <a:graphicData uri="http://schemas.openxmlformats.org/drawingml/2006/table">
            <a:tbl>
              <a:tblPr/>
              <a:tblGrid>
                <a:gridCol w="1300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434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UT/FT Suites Daily Execution Summary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01-May-16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02-May-16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03-May-16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04-May-16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05-May-16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Jenkins Job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Jenkins Job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Build Aborted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Jenkins Job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Jenkins Job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Build Aborted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Jenkins Job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3648" y="98072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ookman Old Style" panose="02050604050505020204" pitchFamily="18" charset="0"/>
              </a:rPr>
              <a:t>Focus on ensuring Automated Tests Execution</a:t>
            </a:r>
          </a:p>
        </p:txBody>
      </p:sp>
    </p:spTree>
    <p:extLst>
      <p:ext uri="{BB962C8B-B14F-4D97-AF65-F5344CB8AC3E}">
        <p14:creationId xmlns:p14="http://schemas.microsoft.com/office/powerpoint/2010/main" val="140688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75" y="2564904"/>
            <a:ext cx="8229600" cy="3661867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Automation Tests Execution Time Measurement - Jenkins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Execution time of FT suites brought down significantly by using Selenium Grid</a:t>
            </a: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796" y="26064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800" dirty="0">
                <a:latin typeface="Bookman Old Style" panose="02050604050505020204" pitchFamily="18" charset="0"/>
              </a:rPr>
              <a:t>Better Quality for Faster Execution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Focus on ensuring Automated Tests Execution</a:t>
            </a:r>
          </a:p>
        </p:txBody>
      </p:sp>
    </p:spTree>
    <p:extLst>
      <p:ext uri="{BB962C8B-B14F-4D97-AF65-F5344CB8AC3E}">
        <p14:creationId xmlns:p14="http://schemas.microsoft.com/office/powerpoint/2010/main" val="304378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67544" y="623731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Bookman Old Style" panose="02050604050505020204" pitchFamily="18" charset="0"/>
              </a:rPr>
              <a:t>Image Source: http://www.personalchange.info/2012/01/quotes-on-measurement.html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208912" cy="4968552"/>
          </a:xfrm>
        </p:spPr>
      </p:pic>
    </p:spTree>
    <p:extLst>
      <p:ext uri="{BB962C8B-B14F-4D97-AF65-F5344CB8AC3E}">
        <p14:creationId xmlns:p14="http://schemas.microsoft.com/office/powerpoint/2010/main" val="1107661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Autofit/>
          </a:bodyPr>
          <a:lstStyle/>
          <a:p>
            <a:r>
              <a:rPr lang="en-IN" sz="3800" dirty="0">
                <a:latin typeface="Bookman Old Style" panose="02050604050505020204" pitchFamily="18" charset="0"/>
              </a:rPr>
              <a:t>Better Quality for Faster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 err="1">
                <a:latin typeface="Bookman Old Style" panose="02050604050505020204" pitchFamily="18" charset="0"/>
              </a:rPr>
              <a:t>TestLink</a:t>
            </a:r>
            <a:r>
              <a:rPr lang="en-IN" dirty="0">
                <a:latin typeface="Bookman Old Style" panose="02050604050505020204" pitchFamily="18" charset="0"/>
              </a:rPr>
              <a:t> JIRA Integration Done</a:t>
            </a:r>
          </a:p>
          <a:p>
            <a:pPr marL="0" indent="0">
              <a:buNone/>
            </a:pP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Automation Framework integration with JIRA Done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Failures from live executions logged automatically into JIRA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4740" y="1517927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Focus on Automated Bug Logging</a:t>
            </a:r>
          </a:p>
        </p:txBody>
      </p:sp>
    </p:spTree>
    <p:extLst>
      <p:ext uri="{BB962C8B-B14F-4D97-AF65-F5344CB8AC3E}">
        <p14:creationId xmlns:p14="http://schemas.microsoft.com/office/powerpoint/2010/main" val="268057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en-IN" sz="3800" dirty="0">
                <a:latin typeface="Bookman Old Style" panose="02050604050505020204" pitchFamily="18" charset="0"/>
              </a:rPr>
              <a:t>Better Quality for Faster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Bugs reviewed to analysis whether UT and FT was done or not</a:t>
            </a:r>
          </a:p>
          <a:p>
            <a:r>
              <a:rPr lang="en-IN" dirty="0">
                <a:latin typeface="Bookman Old Style" panose="02050604050505020204" pitchFamily="18" charset="0"/>
              </a:rPr>
              <a:t>If done what was the cause of bug slippage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Inadequate coverage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Execution</a:t>
            </a:r>
          </a:p>
          <a:p>
            <a:r>
              <a:rPr lang="en-GB" dirty="0">
                <a:latin typeface="Bookman Old Style" panose="02050604050505020204" pitchFamily="18" charset="0"/>
              </a:rPr>
              <a:t>Rosters for BCA and Automated Test Failure Analysis </a:t>
            </a:r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067" y="147331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ookman Old Style" panose="02050604050505020204" pitchFamily="18" charset="0"/>
              </a:rPr>
              <a:t>Focus on Bug Causal Analysis from Coverage Perspective</a:t>
            </a:r>
          </a:p>
        </p:txBody>
      </p:sp>
    </p:spTree>
    <p:extLst>
      <p:ext uri="{BB962C8B-B14F-4D97-AF65-F5344CB8AC3E}">
        <p14:creationId xmlns:p14="http://schemas.microsoft.com/office/powerpoint/2010/main" val="301980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9892" y="504219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Bookman Old Style" panose="02050604050505020204" pitchFamily="18" charset="0"/>
              </a:rPr>
              <a:t>Results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628800"/>
            <a:ext cx="8229600" cy="4983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15% Build quality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</a:rPr>
              <a:t>Post live defect seepage: 50% reduction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Bookman Old Style" panose="02050604050505020204" pitchFamily="18" charset="0"/>
              </a:rPr>
              <a:t>Test Cases:  10K increase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Bookman Old Style" panose="02050604050505020204" pitchFamily="18" charset="0"/>
              </a:rPr>
              <a:t>Automation Coverage: 44% increase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Bookman Old Style" panose="02050604050505020204" pitchFamily="18" charset="0"/>
              </a:rPr>
              <a:t>Automation Scripts Execution time: 20% reduction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Bookman Old Style" panose="02050604050505020204" pitchFamily="18" charset="0"/>
              </a:rPr>
              <a:t>Automation flakiness: 20% reduction</a:t>
            </a:r>
          </a:p>
          <a:p>
            <a:pPr marL="457200" lvl="1" indent="0">
              <a:buNone/>
            </a:pPr>
            <a:endParaRPr lang="en-IN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0"/>
            <a:ext cx="3995936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4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152400"/>
            <a:ext cx="8496944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Bookman Old Style" panose="02050604050505020204" pitchFamily="18" charset="0"/>
              </a:rPr>
              <a:t>Key Take </a:t>
            </a:r>
            <a:r>
              <a:rPr lang="en-GB" dirty="0" err="1">
                <a:latin typeface="Bookman Old Style" panose="02050604050505020204" pitchFamily="18" charset="0"/>
              </a:rPr>
              <a:t>Away’s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672" y="980728"/>
            <a:ext cx="8243800" cy="58772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latin typeface="Bookman Old Style" panose="02050604050505020204" pitchFamily="18" charset="0"/>
              </a:rPr>
              <a:t>Defining the “</a:t>
            </a:r>
            <a:r>
              <a:rPr lang="en-GB" sz="3600" u="sng" dirty="0">
                <a:latin typeface="Bookman Old Style" panose="02050604050505020204" pitchFamily="18" charset="0"/>
              </a:rPr>
              <a:t>Right Metric</a:t>
            </a:r>
            <a:r>
              <a:rPr lang="en-GB" sz="3600" dirty="0">
                <a:latin typeface="Bookman Old Style" panose="02050604050505020204" pitchFamily="18" charset="0"/>
              </a:rPr>
              <a:t>”</a:t>
            </a:r>
          </a:p>
          <a:p>
            <a:endParaRPr lang="en-GB" sz="3600" dirty="0">
              <a:latin typeface="Bookman Old Style" panose="02050604050505020204" pitchFamily="18" charset="0"/>
            </a:endParaRPr>
          </a:p>
          <a:p>
            <a:r>
              <a:rPr lang="en-GB" sz="3600" dirty="0">
                <a:latin typeface="Bookman Old Style" panose="02050604050505020204" pitchFamily="18" charset="0"/>
              </a:rPr>
              <a:t>Measure, Review, Improve ….</a:t>
            </a:r>
          </a:p>
          <a:p>
            <a:endParaRPr lang="en-GB" sz="3600" dirty="0">
              <a:latin typeface="Bookman Old Style" panose="02050604050505020204" pitchFamily="18" charset="0"/>
            </a:endParaRPr>
          </a:p>
          <a:p>
            <a:r>
              <a:rPr lang="en-GB" sz="3600" dirty="0">
                <a:latin typeface="Bookman Old Style" panose="02050604050505020204" pitchFamily="18" charset="0"/>
              </a:rPr>
              <a:t>Multiple Metrics to cover multiple angles</a:t>
            </a:r>
          </a:p>
          <a:p>
            <a:endParaRPr lang="en-GB" sz="3600" dirty="0">
              <a:latin typeface="Bookman Old Style" panose="02050604050505020204" pitchFamily="18" charset="0"/>
            </a:endParaRPr>
          </a:p>
          <a:p>
            <a:r>
              <a:rPr lang="en-GB" sz="3600" dirty="0">
                <a:latin typeface="Bookman Old Style" panose="02050604050505020204" pitchFamily="18" charset="0"/>
              </a:rPr>
              <a:t>Qualitative Reviews to prevent data corruption</a:t>
            </a:r>
            <a:endParaRPr lang="en-IN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78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52736"/>
            <a:ext cx="4176464" cy="4968552"/>
          </a:xfrm>
        </p:spPr>
      </p:pic>
    </p:spTree>
    <p:extLst>
      <p:ext uri="{BB962C8B-B14F-4D97-AF65-F5344CB8AC3E}">
        <p14:creationId xmlns:p14="http://schemas.microsoft.com/office/powerpoint/2010/main" val="285610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4941168"/>
            <a:ext cx="4618856" cy="15407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Meetu Arora</a:t>
            </a:r>
          </a:p>
          <a:p>
            <a:pPr marL="0" indent="0">
              <a:buNone/>
            </a:pPr>
            <a:r>
              <a:rPr lang="en-IN" dirty="0"/>
              <a:t>Sr. VP Quality Assurance </a:t>
            </a:r>
          </a:p>
          <a:p>
            <a:pPr marL="0" indent="0">
              <a:buNone/>
            </a:pPr>
            <a:r>
              <a:rPr lang="en-IN" dirty="0"/>
              <a:t>meetu.arora@naukri.com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98" y="842150"/>
            <a:ext cx="7620000" cy="36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128792" cy="4320480"/>
          </a:xfrm>
        </p:spPr>
      </p:pic>
      <p:sp>
        <p:nvSpPr>
          <p:cNvPr id="5" name="TextBox 4"/>
          <p:cNvSpPr txBox="1"/>
          <p:nvPr/>
        </p:nvSpPr>
        <p:spPr>
          <a:xfrm>
            <a:off x="1691680" y="6077866"/>
            <a:ext cx="6513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Bookman Old Style" panose="02050604050505020204" pitchFamily="18" charset="0"/>
              </a:rPr>
              <a:t>Image Source: http://quoteaddicts.com/topic/measurement-quotes/</a:t>
            </a:r>
          </a:p>
        </p:txBody>
      </p:sp>
    </p:spTree>
    <p:extLst>
      <p:ext uri="{BB962C8B-B14F-4D97-AF65-F5344CB8AC3E}">
        <p14:creationId xmlns:p14="http://schemas.microsoft.com/office/powerpoint/2010/main" val="137843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Bookman Old Style" panose="02050604050505020204" pitchFamily="18" charset="0"/>
                <a:cs typeface="Arial" panose="020B0604020202020204" pitchFamily="34" charset="0"/>
              </a:rPr>
              <a:t>Create “Delivery Machine” for faster execution of projects with Better Quality</a:t>
            </a: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4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498178"/>
          </a:xfrm>
        </p:spPr>
        <p:txBody>
          <a:bodyPr>
            <a:normAutofit/>
          </a:bodyPr>
          <a:lstStyle/>
          <a:p>
            <a:r>
              <a:rPr lang="en-GB" dirty="0">
                <a:latin typeface="Bookman Old Style" panose="02050604050505020204" pitchFamily="18" charset="0"/>
              </a:rPr>
              <a:t>Our Chosen Path XPSCRUMBAN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56" y="2332037"/>
            <a:ext cx="8784976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6000" dirty="0">
                <a:latin typeface="Bookman Old Style" panose="02050604050505020204" pitchFamily="18" charset="0"/>
              </a:rPr>
              <a:t>Change all Measurements from </a:t>
            </a:r>
          </a:p>
          <a:p>
            <a:pPr marL="0" indent="0" algn="ctr">
              <a:buNone/>
            </a:pPr>
            <a:r>
              <a:rPr lang="en-IN" sz="6000" dirty="0">
                <a:latin typeface="Bookman Old Style" panose="02050604050505020204" pitchFamily="18" charset="0"/>
              </a:rPr>
              <a:t>ME to WE</a:t>
            </a:r>
          </a:p>
        </p:txBody>
      </p:sp>
    </p:spTree>
    <p:extLst>
      <p:ext uri="{BB962C8B-B14F-4D97-AF65-F5344CB8AC3E}">
        <p14:creationId xmlns:p14="http://schemas.microsoft.com/office/powerpoint/2010/main" val="218259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Our Measurement Mantra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335285"/>
              </p:ext>
            </p:extLst>
          </p:nvPr>
        </p:nvGraphicFramePr>
        <p:xfrm>
          <a:off x="467544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84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03" y="260648"/>
            <a:ext cx="8892480" cy="1143000"/>
          </a:xfrm>
        </p:spPr>
        <p:txBody>
          <a:bodyPr>
            <a:noAutofit/>
          </a:bodyPr>
          <a:lstStyle/>
          <a:p>
            <a:r>
              <a:rPr lang="en-IN" sz="3800" dirty="0">
                <a:latin typeface="Bookman Old Style" panose="02050604050505020204" pitchFamily="18" charset="0"/>
              </a:rPr>
              <a:t>Better Planning for Faster Execution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418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869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1143000"/>
          </a:xfrm>
        </p:spPr>
        <p:txBody>
          <a:bodyPr>
            <a:noAutofit/>
          </a:bodyPr>
          <a:lstStyle/>
          <a:p>
            <a:r>
              <a:rPr lang="en-IN" sz="3800" dirty="0">
                <a:latin typeface="Bookman Old Style" panose="02050604050505020204" pitchFamily="18" charset="0"/>
              </a:rPr>
              <a:t>Better Planning for Faster Execution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874544"/>
              </p:ext>
            </p:extLst>
          </p:nvPr>
        </p:nvGraphicFramePr>
        <p:xfrm>
          <a:off x="251520" y="1412776"/>
          <a:ext cx="8568952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874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Too much getting planned BUT Too little is getting done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Predictability is poor due to last minute planning leading to lack of analysis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Inadequate intra team dependency management</a:t>
            </a:r>
          </a:p>
          <a:p>
            <a:r>
              <a:rPr lang="en-IN" dirty="0">
                <a:latin typeface="Bookman Old Style" panose="02050604050505020204" pitchFamily="18" charset="0"/>
              </a:rPr>
              <a:t>Bugs/Issues increasing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Too many unknowns due to last minute planning</a:t>
            </a:r>
          </a:p>
          <a:p>
            <a:r>
              <a:rPr lang="en-IN" dirty="0">
                <a:latin typeface="Bookman Old Style" panose="02050604050505020204" pitchFamily="18" charset="0"/>
              </a:rPr>
              <a:t>Unplanned Stories getting added to running sprint  increasing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Inadequate planning and clarity</a:t>
            </a:r>
          </a:p>
          <a:p>
            <a:r>
              <a:rPr lang="en-IN" dirty="0">
                <a:latin typeface="Bookman Old Style" panose="02050604050505020204" pitchFamily="18" charset="0"/>
              </a:rPr>
              <a:t>Stories not going to production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Stories are not actually following INVEST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Story breakage pattern is not supporting go live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741</Words>
  <Application>Microsoft Office PowerPoint</Application>
  <PresentationFormat>On-screen Show (4:3)</PresentationFormat>
  <Paragraphs>179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Candara</vt:lpstr>
      <vt:lpstr>Wingdings</vt:lpstr>
      <vt:lpstr>Office Theme</vt:lpstr>
      <vt:lpstr>Power Of Measurement To Attain True Agility </vt:lpstr>
      <vt:lpstr>PowerPoint Presentation</vt:lpstr>
      <vt:lpstr>PowerPoint Presentation</vt:lpstr>
      <vt:lpstr>MISSION</vt:lpstr>
      <vt:lpstr>Our Chosen Path XPSCRUMBAN</vt:lpstr>
      <vt:lpstr>Our Measurement Mantra</vt:lpstr>
      <vt:lpstr>Better Planning for Faster Execution</vt:lpstr>
      <vt:lpstr>Better Planning for Faster Execution</vt:lpstr>
      <vt:lpstr>Learnings</vt:lpstr>
      <vt:lpstr>Adopted Changes </vt:lpstr>
      <vt:lpstr>Results</vt:lpstr>
      <vt:lpstr>Better Quality for Faster Execution</vt:lpstr>
      <vt:lpstr>PowerPoint Presentation</vt:lpstr>
      <vt:lpstr>Build Quality Report</vt:lpstr>
      <vt:lpstr>Learnings</vt:lpstr>
      <vt:lpstr>Adopted Changes</vt:lpstr>
      <vt:lpstr>Better Quality for Faster Execution</vt:lpstr>
      <vt:lpstr>Better Quality for Faster Execution</vt:lpstr>
      <vt:lpstr>PowerPoint Presentation</vt:lpstr>
      <vt:lpstr>Better Quality for Faster Execution</vt:lpstr>
      <vt:lpstr>Better Quality for Faster Execution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Measurement to attain True Agility</dc:title>
  <dc:creator>Meetu Nambiar</dc:creator>
  <cp:lastModifiedBy>Admin</cp:lastModifiedBy>
  <cp:revision>86</cp:revision>
  <dcterms:created xsi:type="dcterms:W3CDTF">2016-07-26T08:41:59Z</dcterms:created>
  <dcterms:modified xsi:type="dcterms:W3CDTF">2016-08-22T11:50:56Z</dcterms:modified>
</cp:coreProperties>
</file>