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59" r:id="rId3"/>
    <p:sldId id="261" r:id="rId4"/>
    <p:sldId id="28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45E"/>
    <a:srgbClr val="F69240"/>
    <a:srgbClr val="E46C0A"/>
    <a:srgbClr val="F68D36"/>
    <a:srgbClr val="FFCC00"/>
    <a:srgbClr val="FFD72D"/>
    <a:srgbClr val="005D8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0680" autoAdjust="0"/>
  </p:normalViewPr>
  <p:slideViewPr>
    <p:cSldViewPr>
      <p:cViewPr varScale="1">
        <p:scale>
          <a:sx n="70" d="100"/>
          <a:sy n="70" d="100"/>
        </p:scale>
        <p:origin x="43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07086-7CE7-4C16-81C7-6D364876DEA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17B9BD06-62E6-4621-AB2F-172E55BFE9F1}">
      <dgm:prSet phldrT="[Text]" custT="1"/>
      <dgm:spPr/>
      <dgm:t>
        <a:bodyPr/>
        <a:lstStyle/>
        <a:p>
          <a:r>
            <a:rPr lang="en-US" sz="1600" dirty="0" smtClean="0"/>
            <a:t>Identify BDD Scenarios</a:t>
          </a:r>
          <a:endParaRPr lang="en-IN" sz="1600" dirty="0"/>
        </a:p>
      </dgm:t>
    </dgm:pt>
    <dgm:pt modelId="{838CA405-F3D4-4DDB-8DEF-E453396BE16E}" type="parTrans" cxnId="{766C03E7-8F11-420A-99A7-86DAC26A3B90}">
      <dgm:prSet/>
      <dgm:spPr/>
      <dgm:t>
        <a:bodyPr/>
        <a:lstStyle/>
        <a:p>
          <a:endParaRPr lang="en-IN" sz="1600"/>
        </a:p>
      </dgm:t>
    </dgm:pt>
    <dgm:pt modelId="{A715C711-A962-459D-AB37-8F850A001FC6}" type="sibTrans" cxnId="{766C03E7-8F11-420A-99A7-86DAC26A3B90}">
      <dgm:prSet/>
      <dgm:spPr/>
      <dgm:t>
        <a:bodyPr/>
        <a:lstStyle/>
        <a:p>
          <a:endParaRPr lang="en-IN" sz="1600"/>
        </a:p>
      </dgm:t>
    </dgm:pt>
    <dgm:pt modelId="{96E40865-EF7B-457C-90E2-C3522B492228}">
      <dgm:prSet phldrT="[Text]" custT="1"/>
      <dgm:spPr/>
      <dgm:t>
        <a:bodyPr/>
        <a:lstStyle/>
        <a:p>
          <a:r>
            <a:rPr lang="en-US" sz="1600" dirty="0" smtClean="0"/>
            <a:t>Map to Test Pyramid</a:t>
          </a:r>
          <a:endParaRPr lang="en-IN" sz="1600" dirty="0"/>
        </a:p>
      </dgm:t>
    </dgm:pt>
    <dgm:pt modelId="{B3167C5A-F3FE-4A1D-BCB8-755E7F5E8461}" type="parTrans" cxnId="{DF29E864-8E2C-4302-9C40-F873EC6D48D1}">
      <dgm:prSet/>
      <dgm:spPr/>
      <dgm:t>
        <a:bodyPr/>
        <a:lstStyle/>
        <a:p>
          <a:endParaRPr lang="en-IN" sz="1600"/>
        </a:p>
      </dgm:t>
    </dgm:pt>
    <dgm:pt modelId="{79E779C1-F51D-4CC7-9655-36B94E88C4D4}" type="sibTrans" cxnId="{DF29E864-8E2C-4302-9C40-F873EC6D48D1}">
      <dgm:prSet/>
      <dgm:spPr/>
      <dgm:t>
        <a:bodyPr/>
        <a:lstStyle/>
        <a:p>
          <a:endParaRPr lang="en-IN" sz="1600"/>
        </a:p>
      </dgm:t>
    </dgm:pt>
    <dgm:pt modelId="{3CC40E49-84D2-4456-A7C6-B559E5EC7555}">
      <dgm:prSet phldrT="[Text]" custT="1"/>
      <dgm:spPr/>
      <dgm:t>
        <a:bodyPr/>
        <a:lstStyle/>
        <a:p>
          <a:r>
            <a:rPr lang="en-US" sz="1600" dirty="0" smtClean="0"/>
            <a:t>Write Test Code &amp; Feature code in Parallel</a:t>
          </a:r>
        </a:p>
      </dgm:t>
    </dgm:pt>
    <dgm:pt modelId="{02ADBB88-1BD6-4420-B68F-CAE81979DD35}" type="parTrans" cxnId="{E6BEA059-4BF3-47DB-9CA5-9966C272DAA2}">
      <dgm:prSet/>
      <dgm:spPr/>
      <dgm:t>
        <a:bodyPr/>
        <a:lstStyle/>
        <a:p>
          <a:endParaRPr lang="en-IN" sz="1600"/>
        </a:p>
      </dgm:t>
    </dgm:pt>
    <dgm:pt modelId="{A0EB5EE0-9F95-4102-96DA-973C546C4213}" type="sibTrans" cxnId="{E6BEA059-4BF3-47DB-9CA5-9966C272DAA2}">
      <dgm:prSet/>
      <dgm:spPr/>
      <dgm:t>
        <a:bodyPr/>
        <a:lstStyle/>
        <a:p>
          <a:endParaRPr lang="en-IN" sz="1600"/>
        </a:p>
      </dgm:t>
    </dgm:pt>
    <dgm:pt modelId="{A223492C-A4D9-40A6-B28C-F85AC41AEBD6}" type="pres">
      <dgm:prSet presAssocID="{FF407086-7CE7-4C16-81C7-6D364876DEA4}" presName="CompostProcess" presStyleCnt="0">
        <dgm:presLayoutVars>
          <dgm:dir/>
          <dgm:resizeHandles val="exact"/>
        </dgm:presLayoutVars>
      </dgm:prSet>
      <dgm:spPr/>
    </dgm:pt>
    <dgm:pt modelId="{559B45E2-A724-4F51-BA26-30BB3D6C40D1}" type="pres">
      <dgm:prSet presAssocID="{FF407086-7CE7-4C16-81C7-6D364876DEA4}" presName="arrow" presStyleLbl="bgShp" presStyleIdx="0" presStyleCnt="1"/>
      <dgm:spPr/>
    </dgm:pt>
    <dgm:pt modelId="{782965B9-D78D-4EB0-B121-C93E2CEF2559}" type="pres">
      <dgm:prSet presAssocID="{FF407086-7CE7-4C16-81C7-6D364876DEA4}" presName="linearProcess" presStyleCnt="0"/>
      <dgm:spPr/>
    </dgm:pt>
    <dgm:pt modelId="{62221B1A-0F23-4975-AA8B-294A985A1B11}" type="pres">
      <dgm:prSet presAssocID="{17B9BD06-62E6-4621-AB2F-172E55BFE9F1}" presName="textNode" presStyleLbl="node1" presStyleIdx="0" presStyleCnt="3">
        <dgm:presLayoutVars>
          <dgm:bulletEnabled val="1"/>
        </dgm:presLayoutVars>
      </dgm:prSet>
      <dgm:spPr/>
    </dgm:pt>
    <dgm:pt modelId="{110797D5-375B-4107-A4EE-AB763AED19ED}" type="pres">
      <dgm:prSet presAssocID="{A715C711-A962-459D-AB37-8F850A001FC6}" presName="sibTrans" presStyleCnt="0"/>
      <dgm:spPr/>
    </dgm:pt>
    <dgm:pt modelId="{73AD0D43-3F1E-49AD-BF9B-1E6709144050}" type="pres">
      <dgm:prSet presAssocID="{96E40865-EF7B-457C-90E2-C3522B49222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9B0CAB-A475-4341-B0BB-FB3694CF2BD1}" type="pres">
      <dgm:prSet presAssocID="{79E779C1-F51D-4CC7-9655-36B94E88C4D4}" presName="sibTrans" presStyleCnt="0"/>
      <dgm:spPr/>
    </dgm:pt>
    <dgm:pt modelId="{0296CE1F-562F-4547-951A-45C610A33913}" type="pres">
      <dgm:prSet presAssocID="{3CC40E49-84D2-4456-A7C6-B559E5EC755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29E864-8E2C-4302-9C40-F873EC6D48D1}" srcId="{FF407086-7CE7-4C16-81C7-6D364876DEA4}" destId="{96E40865-EF7B-457C-90E2-C3522B492228}" srcOrd="1" destOrd="0" parTransId="{B3167C5A-F3FE-4A1D-BCB8-755E7F5E8461}" sibTransId="{79E779C1-F51D-4CC7-9655-36B94E88C4D4}"/>
    <dgm:cxn modelId="{8D228760-43FE-4A37-9997-BA77B7A247DE}" type="presOf" srcId="{3CC40E49-84D2-4456-A7C6-B559E5EC7555}" destId="{0296CE1F-562F-4547-951A-45C610A33913}" srcOrd="0" destOrd="0" presId="urn:microsoft.com/office/officeart/2005/8/layout/hProcess9"/>
    <dgm:cxn modelId="{73BACE10-C364-44AF-B08B-1302AA3C6059}" type="presOf" srcId="{17B9BD06-62E6-4621-AB2F-172E55BFE9F1}" destId="{62221B1A-0F23-4975-AA8B-294A985A1B11}" srcOrd="0" destOrd="0" presId="urn:microsoft.com/office/officeart/2005/8/layout/hProcess9"/>
    <dgm:cxn modelId="{0D941058-C7D9-4AA5-A225-9EE6CD05A67D}" type="presOf" srcId="{96E40865-EF7B-457C-90E2-C3522B492228}" destId="{73AD0D43-3F1E-49AD-BF9B-1E6709144050}" srcOrd="0" destOrd="0" presId="urn:microsoft.com/office/officeart/2005/8/layout/hProcess9"/>
    <dgm:cxn modelId="{892D03CD-8C27-4911-927F-3C8EAC30C3DF}" type="presOf" srcId="{FF407086-7CE7-4C16-81C7-6D364876DEA4}" destId="{A223492C-A4D9-40A6-B28C-F85AC41AEBD6}" srcOrd="0" destOrd="0" presId="urn:microsoft.com/office/officeart/2005/8/layout/hProcess9"/>
    <dgm:cxn modelId="{E6BEA059-4BF3-47DB-9CA5-9966C272DAA2}" srcId="{FF407086-7CE7-4C16-81C7-6D364876DEA4}" destId="{3CC40E49-84D2-4456-A7C6-B559E5EC7555}" srcOrd="2" destOrd="0" parTransId="{02ADBB88-1BD6-4420-B68F-CAE81979DD35}" sibTransId="{A0EB5EE0-9F95-4102-96DA-973C546C4213}"/>
    <dgm:cxn modelId="{766C03E7-8F11-420A-99A7-86DAC26A3B90}" srcId="{FF407086-7CE7-4C16-81C7-6D364876DEA4}" destId="{17B9BD06-62E6-4621-AB2F-172E55BFE9F1}" srcOrd="0" destOrd="0" parTransId="{838CA405-F3D4-4DDB-8DEF-E453396BE16E}" sibTransId="{A715C711-A962-459D-AB37-8F850A001FC6}"/>
    <dgm:cxn modelId="{30BAA975-0229-4D0C-9A68-F71853283F60}" type="presParOf" srcId="{A223492C-A4D9-40A6-B28C-F85AC41AEBD6}" destId="{559B45E2-A724-4F51-BA26-30BB3D6C40D1}" srcOrd="0" destOrd="0" presId="urn:microsoft.com/office/officeart/2005/8/layout/hProcess9"/>
    <dgm:cxn modelId="{5C9166A2-FBA5-474E-B899-3C36B5575778}" type="presParOf" srcId="{A223492C-A4D9-40A6-B28C-F85AC41AEBD6}" destId="{782965B9-D78D-4EB0-B121-C93E2CEF2559}" srcOrd="1" destOrd="0" presId="urn:microsoft.com/office/officeart/2005/8/layout/hProcess9"/>
    <dgm:cxn modelId="{C4508D19-292A-4ECA-8336-BA80C1DF31AA}" type="presParOf" srcId="{782965B9-D78D-4EB0-B121-C93E2CEF2559}" destId="{62221B1A-0F23-4975-AA8B-294A985A1B11}" srcOrd="0" destOrd="0" presId="urn:microsoft.com/office/officeart/2005/8/layout/hProcess9"/>
    <dgm:cxn modelId="{46099F9F-63E9-48C2-8675-314C7F30730B}" type="presParOf" srcId="{782965B9-D78D-4EB0-B121-C93E2CEF2559}" destId="{110797D5-375B-4107-A4EE-AB763AED19ED}" srcOrd="1" destOrd="0" presId="urn:microsoft.com/office/officeart/2005/8/layout/hProcess9"/>
    <dgm:cxn modelId="{AB23F5F6-CEDC-49C7-8EDC-68238E921B79}" type="presParOf" srcId="{782965B9-D78D-4EB0-B121-C93E2CEF2559}" destId="{73AD0D43-3F1E-49AD-BF9B-1E6709144050}" srcOrd="2" destOrd="0" presId="urn:microsoft.com/office/officeart/2005/8/layout/hProcess9"/>
    <dgm:cxn modelId="{D69B2023-47C5-41E8-9B24-BD20E6A99E35}" type="presParOf" srcId="{782965B9-D78D-4EB0-B121-C93E2CEF2559}" destId="{2D9B0CAB-A475-4341-B0BB-FB3694CF2BD1}" srcOrd="3" destOrd="0" presId="urn:microsoft.com/office/officeart/2005/8/layout/hProcess9"/>
    <dgm:cxn modelId="{EC5759BB-BCE3-4683-BCE3-9EEA306CF9B8}" type="presParOf" srcId="{782965B9-D78D-4EB0-B121-C93E2CEF2559}" destId="{0296CE1F-562F-4547-951A-45C610A339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B45E2-A724-4F51-BA26-30BB3D6C40D1}">
      <dsp:nvSpPr>
        <dsp:cNvPr id="0" name=""/>
        <dsp:cNvSpPr/>
      </dsp:nvSpPr>
      <dsp:spPr>
        <a:xfrm>
          <a:off x="613409" y="0"/>
          <a:ext cx="6951980" cy="187220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21B1A-0F23-4975-AA8B-294A985A1B11}">
      <dsp:nvSpPr>
        <dsp:cNvPr id="0" name=""/>
        <dsp:cNvSpPr/>
      </dsp:nvSpPr>
      <dsp:spPr>
        <a:xfrm>
          <a:off x="0" y="561662"/>
          <a:ext cx="2453640" cy="748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BDD Scenarios</a:t>
          </a:r>
          <a:endParaRPr lang="en-IN" sz="1600" kern="1200" dirty="0"/>
        </a:p>
      </dsp:txBody>
      <dsp:txXfrm>
        <a:off x="36557" y="598219"/>
        <a:ext cx="2380526" cy="675768"/>
      </dsp:txXfrm>
    </dsp:sp>
    <dsp:sp modelId="{73AD0D43-3F1E-49AD-BF9B-1E6709144050}">
      <dsp:nvSpPr>
        <dsp:cNvPr id="0" name=""/>
        <dsp:cNvSpPr/>
      </dsp:nvSpPr>
      <dsp:spPr>
        <a:xfrm>
          <a:off x="2862580" y="561662"/>
          <a:ext cx="2453640" cy="7488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 to Test Pyramid</a:t>
          </a:r>
          <a:endParaRPr lang="en-IN" sz="1600" kern="1200" dirty="0"/>
        </a:p>
      </dsp:txBody>
      <dsp:txXfrm>
        <a:off x="2899137" y="598219"/>
        <a:ext cx="2380526" cy="675768"/>
      </dsp:txXfrm>
    </dsp:sp>
    <dsp:sp modelId="{0296CE1F-562F-4547-951A-45C610A33913}">
      <dsp:nvSpPr>
        <dsp:cNvPr id="0" name=""/>
        <dsp:cNvSpPr/>
      </dsp:nvSpPr>
      <dsp:spPr>
        <a:xfrm>
          <a:off x="5725160" y="561662"/>
          <a:ext cx="2453640" cy="7488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Write Test Code &amp; Feature code in Parallel</a:t>
          </a:r>
        </a:p>
      </dsp:txBody>
      <dsp:txXfrm>
        <a:off x="5761717" y="598219"/>
        <a:ext cx="2380526" cy="675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9484-155C-478C-8A3D-CB3293606FA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282D-4CCF-425C-B82A-8DFA9051F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282D-4CCF-425C-B82A-8DFA9051FA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282D-4CCF-425C-B82A-8DFA9051FAB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2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079" y="2132856"/>
            <a:ext cx="9800827" cy="1154559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187357"/>
            <a:ext cx="12192000" cy="6670642"/>
            <a:chOff x="0" y="187357"/>
            <a:chExt cx="12192000" cy="6670642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70"/>
            <a:stretch/>
          </p:blipFill>
          <p:spPr>
            <a:xfrm>
              <a:off x="263352" y="187357"/>
              <a:ext cx="2893073" cy="4245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0" y="6598106"/>
              <a:ext cx="12192000" cy="2598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Manual Input 19"/>
            <p:cNvSpPr/>
            <p:nvPr userDrawn="1"/>
          </p:nvSpPr>
          <p:spPr>
            <a:xfrm>
              <a:off x="7445091" y="5979168"/>
              <a:ext cx="4746909" cy="82042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34"/>
                <a:gd name="connsiteY0" fmla="*/ 8257 h 10000"/>
                <a:gd name="connsiteX1" fmla="*/ 10034 w 10034"/>
                <a:gd name="connsiteY1" fmla="*/ 0 h 10000"/>
                <a:gd name="connsiteX2" fmla="*/ 10034 w 10034"/>
                <a:gd name="connsiteY2" fmla="*/ 10000 h 10000"/>
                <a:gd name="connsiteX3" fmla="*/ 34 w 10034"/>
                <a:gd name="connsiteY3" fmla="*/ 10000 h 10000"/>
                <a:gd name="connsiteX4" fmla="*/ 0 w 10034"/>
                <a:gd name="connsiteY4" fmla="*/ 825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" h="10000">
                  <a:moveTo>
                    <a:pt x="0" y="8257"/>
                  </a:moveTo>
                  <a:lnTo>
                    <a:pt x="10034" y="0"/>
                  </a:lnTo>
                  <a:lnTo>
                    <a:pt x="10034" y="10000"/>
                  </a:lnTo>
                  <a:lnTo>
                    <a:pt x="34" y="10000"/>
                  </a:lnTo>
                  <a:cubicBezTo>
                    <a:pt x="23" y="9419"/>
                    <a:pt x="11" y="8838"/>
                    <a:pt x="0" y="82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84762" y="6370106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dirty="0"/>
                <a:t>#XPIndia2016</a:t>
              </a:r>
            </a:p>
          </p:txBody>
        </p:sp>
        <p:pic>
          <p:nvPicPr>
            <p:cNvPr id="22" name="Picture 2" descr="http://www.iconsdb.com/icons/download/black/twitter-51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6440" y="6309320"/>
              <a:ext cx="433753" cy="4337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1230079" y="3356237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230079" y="3515415"/>
            <a:ext cx="9800827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34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gradFill>
          <a:gsLst>
            <a:gs pos="48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7" y="1268760"/>
            <a:ext cx="7925487" cy="18716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192048" y="4005064"/>
            <a:ext cx="3807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19 - 20 August 2016</a:t>
            </a:r>
          </a:p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Bangalore</a:t>
            </a:r>
          </a:p>
          <a:p>
            <a:pPr algn="ctr"/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3200" u="sng" dirty="0">
                <a:solidFill>
                  <a:srgbClr val="E46C0A"/>
                </a:solidFill>
              </a:rPr>
              <a:t>www.xpconference.in</a:t>
            </a:r>
          </a:p>
        </p:txBody>
      </p:sp>
    </p:spTree>
    <p:extLst>
      <p:ext uri="{BB962C8B-B14F-4D97-AF65-F5344CB8AC3E}">
        <p14:creationId xmlns:p14="http://schemas.microsoft.com/office/powerpoint/2010/main" val="55100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8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69240"/>
              </a:gs>
              <a:gs pos="54000">
                <a:schemeClr val="accent6">
                  <a:lumMod val="75000"/>
                </a:schemeClr>
              </a:gs>
              <a:gs pos="100000">
                <a:srgbClr val="E46C0A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8272"/>
            <a:ext cx="10716684" cy="4501008"/>
          </a:xfrm>
        </p:spPr>
        <p:txBody>
          <a:bodyPr anchor="t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024815" y="6118510"/>
            <a:ext cx="3886253" cy="5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3313"/>
            <a:ext cx="2893073" cy="42452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99456" y="-27384"/>
            <a:ext cx="9953368" cy="6885384"/>
            <a:chOff x="1199456" y="-27384"/>
            <a:chExt cx="9953368" cy="688538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607461" y="0"/>
              <a:ext cx="0" cy="685800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 userDrawn="1"/>
          </p:nvGrpSpPr>
          <p:grpSpPr>
            <a:xfrm>
              <a:off x="1199456" y="-27384"/>
              <a:ext cx="9953368" cy="6885384"/>
              <a:chOff x="1199456" y="-27384"/>
              <a:chExt cx="9953368" cy="6885384"/>
            </a:xfrm>
          </p:grpSpPr>
          <p:cxnSp>
            <p:nvCxnSpPr>
              <p:cNvPr id="7" name="Straight Connector 6"/>
              <p:cNvCxnSpPr/>
              <p:nvPr userDrawn="1"/>
            </p:nvCxnSpPr>
            <p:spPr>
              <a:xfrm>
                <a:off x="11994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 userDrawn="1"/>
            </p:nvCxnSpPr>
            <p:spPr>
              <a:xfrm>
                <a:off x="24398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4847861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60960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73364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1628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99124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111528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8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27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27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45C-0E1C-4CA0-A7AB-B32F0E31408D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52" r:id="rId6"/>
    <p:sldLayoutId id="2147483663" r:id="rId7"/>
    <p:sldLayoutId id="2147483653" r:id="rId8"/>
    <p:sldLayoutId id="2147483654" r:id="rId9"/>
    <p:sldLayoutId id="2147483664" r:id="rId10"/>
    <p:sldLayoutId id="2147483655" r:id="rId11"/>
    <p:sldLayoutId id="2147483667" r:id="rId12"/>
    <p:sldLayoutId id="2147483665" r:id="rId13"/>
    <p:sldLayoutId id="214748366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in/sunil-gupta-89092433" TargetMode="External"/><Relationship Id="rId2" Type="http://schemas.openxmlformats.org/officeDocument/2006/relationships/hyperlink" Target="mailto:sunilg1411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 First </a:t>
            </a:r>
            <a:r>
              <a:rPr lang="en-US" dirty="0" smtClean="0"/>
              <a:t>Approach</a:t>
            </a:r>
          </a:p>
          <a:p>
            <a:pPr lvl="1"/>
            <a:r>
              <a:rPr lang="en-US" sz="2200" dirty="0" smtClean="0"/>
              <a:t>To identify all test cases through brainstorming inside team</a:t>
            </a:r>
          </a:p>
          <a:p>
            <a:pPr lvl="1"/>
            <a:r>
              <a:rPr lang="en-US" sz="2200" dirty="0" smtClean="0"/>
              <a:t>Using BDD as framework</a:t>
            </a:r>
          </a:p>
          <a:p>
            <a:r>
              <a:rPr lang="en-US" dirty="0" smtClean="0"/>
              <a:t>Pair Programming</a:t>
            </a:r>
          </a:p>
          <a:p>
            <a:pPr lvl="1"/>
            <a:r>
              <a:rPr lang="en-US" sz="2200" dirty="0" smtClean="0"/>
              <a:t>Knowledge sharing</a:t>
            </a:r>
          </a:p>
          <a:p>
            <a:pPr lvl="1"/>
            <a:r>
              <a:rPr lang="en-US" sz="2200" dirty="0" smtClean="0"/>
              <a:t>Real time code review</a:t>
            </a:r>
          </a:p>
          <a:p>
            <a:pPr lvl="1"/>
            <a:r>
              <a:rPr lang="en-US" sz="2200" dirty="0" smtClean="0"/>
              <a:t>Ramp </a:t>
            </a:r>
            <a:r>
              <a:rPr lang="en-US" sz="2200" dirty="0" smtClean="0"/>
              <a:t>up</a:t>
            </a:r>
            <a:endParaRPr lang="en-US" sz="2200" dirty="0" smtClean="0"/>
          </a:p>
          <a:p>
            <a:r>
              <a:rPr lang="en-US" dirty="0"/>
              <a:t>Test </a:t>
            </a:r>
            <a:r>
              <a:rPr lang="en-US" dirty="0" smtClean="0"/>
              <a:t>Pyramid</a:t>
            </a:r>
            <a:endParaRPr lang="en-US" dirty="0" smtClean="0"/>
          </a:p>
          <a:p>
            <a:pPr lvl="1"/>
            <a:r>
              <a:rPr lang="en-US" sz="2200" dirty="0" smtClean="0"/>
              <a:t>What to Automate and at What Level</a:t>
            </a:r>
            <a:endParaRPr lang="en-US" sz="2200" dirty="0"/>
          </a:p>
          <a:p>
            <a:r>
              <a:rPr lang="en-US" dirty="0" smtClean="0"/>
              <a:t>Effective Use of CI</a:t>
            </a:r>
          </a:p>
          <a:p>
            <a:pPr lvl="1"/>
            <a:r>
              <a:rPr lang="en-US" sz="2200" dirty="0" smtClean="0"/>
              <a:t>Building reliable continuous integration pipeline</a:t>
            </a:r>
          </a:p>
          <a:p>
            <a:r>
              <a:rPr lang="en-US" dirty="0" smtClean="0"/>
              <a:t>“Building Quality In” instead of “Checking Quality”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Introduced to New 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2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Communication of Vision is one of the most important step</a:t>
            </a:r>
          </a:p>
          <a:p>
            <a:r>
              <a:rPr lang="en-US" dirty="0" smtClean="0"/>
              <a:t>Two type of stakeholders : Scrum Teams  &amp; Leadership</a:t>
            </a:r>
          </a:p>
          <a:p>
            <a:r>
              <a:rPr lang="en-US" dirty="0" smtClean="0"/>
              <a:t>Leadership ( Project Manager, Engineering Leadership, PO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Problem statement has to be explained clearly with expected output</a:t>
            </a:r>
          </a:p>
          <a:p>
            <a:pPr lvl="1"/>
            <a:r>
              <a:rPr lang="en-US" dirty="0" smtClean="0"/>
              <a:t>Success Story from Industry</a:t>
            </a:r>
          </a:p>
          <a:p>
            <a:pPr lvl="1"/>
            <a:r>
              <a:rPr lang="en-US" dirty="0" smtClean="0"/>
              <a:t>Credibility (from previous transformation &amp; result)</a:t>
            </a:r>
          </a:p>
          <a:p>
            <a:r>
              <a:rPr lang="en-US" dirty="0" smtClean="0"/>
              <a:t>Scrum Team</a:t>
            </a:r>
          </a:p>
          <a:p>
            <a:pPr lvl="1"/>
            <a:r>
              <a:rPr lang="en-US" dirty="0" smtClean="0"/>
              <a:t>It’s mainly a cultural change, old habits (of domain expert) need to be changed</a:t>
            </a:r>
          </a:p>
          <a:p>
            <a:pPr lvl="1"/>
            <a:r>
              <a:rPr lang="en-US" dirty="0" smtClean="0"/>
              <a:t>One of the key agile principle which is going to help the most is  “Experiment for A Sprint”</a:t>
            </a:r>
          </a:p>
          <a:p>
            <a:pPr lvl="1"/>
            <a:r>
              <a:rPr lang="en-US" dirty="0" smtClean="0"/>
              <a:t>With team already understanding agile practices, it helps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456" y="1207029"/>
            <a:ext cx="613447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2 out of 6 scrum teams</a:t>
            </a:r>
          </a:p>
          <a:p>
            <a:pPr lvl="1"/>
            <a:r>
              <a:rPr lang="en-US" dirty="0" smtClean="0"/>
              <a:t>Open Mind &amp; Credible Developers</a:t>
            </a:r>
          </a:p>
          <a:p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System had log of legacy code</a:t>
            </a:r>
          </a:p>
          <a:p>
            <a:pPr lvl="1"/>
            <a:r>
              <a:rPr lang="en-US" dirty="0" smtClean="0"/>
              <a:t>Introduce it in new Feature Development</a:t>
            </a:r>
          </a:p>
          <a:p>
            <a:pPr lvl="1"/>
            <a:r>
              <a:rPr lang="en-US" dirty="0" smtClean="0"/>
              <a:t>Moderate to High Complexity Feature</a:t>
            </a:r>
            <a:endParaRPr lang="en-US" dirty="0" smtClean="0"/>
          </a:p>
          <a:p>
            <a:r>
              <a:rPr lang="en-US" dirty="0" smtClean="0"/>
              <a:t>Pace</a:t>
            </a:r>
          </a:p>
          <a:p>
            <a:pPr lvl="1"/>
            <a:r>
              <a:rPr lang="en-US" dirty="0" smtClean="0"/>
              <a:t>Pace it out, one practice per sprint</a:t>
            </a:r>
          </a:p>
          <a:p>
            <a:pPr lvl="1"/>
            <a:r>
              <a:rPr lang="en-US" dirty="0" smtClean="0"/>
              <a:t>Retrospect and Tweak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need to put your heart &amp; soul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en-US" dirty="0" smtClean="0"/>
              <a:t>Team</a:t>
            </a:r>
            <a:r>
              <a:rPr lang="en-US" dirty="0" smtClean="0"/>
              <a:t>, Right </a:t>
            </a:r>
            <a:r>
              <a:rPr lang="en-US" dirty="0" smtClean="0"/>
              <a:t>Place</a:t>
            </a:r>
            <a:r>
              <a:rPr lang="en-US" dirty="0" smtClean="0"/>
              <a:t>, </a:t>
            </a:r>
            <a:r>
              <a:rPr lang="en-US" dirty="0" smtClean="0"/>
              <a:t>Right 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7808" y="1412776"/>
            <a:ext cx="735860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Identifying all test scenarios before starting development</a:t>
            </a:r>
          </a:p>
          <a:p>
            <a:r>
              <a:rPr lang="en-US" dirty="0" smtClean="0"/>
              <a:t>Scrum Teams normally has members who were earlier part of QC teams</a:t>
            </a:r>
          </a:p>
          <a:p>
            <a:r>
              <a:rPr lang="en-US" dirty="0" smtClean="0"/>
              <a:t>Made them messenger for this </a:t>
            </a:r>
            <a:r>
              <a:rPr lang="en-US" dirty="0" smtClean="0"/>
              <a:t>practice</a:t>
            </a:r>
            <a:endParaRPr lang="en-US" dirty="0" smtClean="0"/>
          </a:p>
          <a:p>
            <a:r>
              <a:rPr lang="en-US" dirty="0" smtClean="0"/>
              <a:t>Introduction of BDD was like adding new dimension to their learning</a:t>
            </a:r>
          </a:p>
          <a:p>
            <a:r>
              <a:rPr lang="en-US" dirty="0"/>
              <a:t>Brings focus on Quality before any code is </a:t>
            </a:r>
            <a:r>
              <a:rPr lang="en-US" dirty="0" smtClean="0"/>
              <a:t>written</a:t>
            </a:r>
          </a:p>
          <a:p>
            <a:r>
              <a:rPr lang="en-US" dirty="0" smtClean="0"/>
              <a:t>Helped in making user stories smaller and frequent delivery of code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Approach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" y="1582823"/>
            <a:ext cx="3987301" cy="37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87688" y="1412776"/>
            <a:ext cx="540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Concept by Mike Cohn</a:t>
            </a:r>
          </a:p>
          <a:p>
            <a:r>
              <a:rPr lang="en-US" dirty="0" smtClean="0"/>
              <a:t>A </a:t>
            </a:r>
            <a:r>
              <a:rPr lang="en-US" dirty="0" smtClean="0"/>
              <a:t>critical step to streamline automation but also challenging one</a:t>
            </a:r>
          </a:p>
          <a:p>
            <a:pPr lvl="1"/>
            <a:r>
              <a:rPr lang="en-US" dirty="0" smtClean="0"/>
              <a:t>Lot of Legacy Code</a:t>
            </a:r>
          </a:p>
          <a:p>
            <a:pPr lvl="1"/>
            <a:r>
              <a:rPr lang="en-US" dirty="0" smtClean="0"/>
              <a:t>Middleware did not have any unit testing framework, only service level testing framework</a:t>
            </a:r>
          </a:p>
          <a:p>
            <a:pPr lvl="1"/>
            <a:r>
              <a:rPr lang="en-US" dirty="0" smtClean="0"/>
              <a:t>Application layer used Junit , but quality of test code was a concern</a:t>
            </a:r>
          </a:p>
          <a:p>
            <a:pPr lvl="1"/>
            <a:r>
              <a:rPr lang="en-US" dirty="0" smtClean="0"/>
              <a:t>UI Level Automation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Pyramid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16832"/>
            <a:ext cx="3407308" cy="2232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" y="1916832"/>
            <a:ext cx="2736304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212976"/>
            <a:ext cx="7358608" cy="28083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Usage </a:t>
            </a:r>
            <a:r>
              <a:rPr lang="en-US" dirty="0" smtClean="0"/>
              <a:t>of </a:t>
            </a:r>
            <a:r>
              <a:rPr lang="en-US" dirty="0" err="1" smtClean="0"/>
              <a:t>NovaProva</a:t>
            </a:r>
            <a:r>
              <a:rPr lang="en-US" dirty="0" smtClean="0"/>
              <a:t> (UT framework for C) for Middleware</a:t>
            </a:r>
          </a:p>
          <a:p>
            <a:r>
              <a:rPr lang="en-US" dirty="0" smtClean="0"/>
              <a:t>Effective Usage of Service Level testing framework for Middleware</a:t>
            </a:r>
          </a:p>
          <a:p>
            <a:r>
              <a:rPr lang="en-US" dirty="0"/>
              <a:t>Introduced Test Driven </a:t>
            </a:r>
            <a:r>
              <a:rPr lang="en-US" dirty="0" smtClean="0"/>
              <a:t>Development for writing JUnit</a:t>
            </a:r>
          </a:p>
          <a:p>
            <a:r>
              <a:rPr lang="en-US" dirty="0" smtClean="0"/>
              <a:t>Brought </a:t>
            </a:r>
            <a:r>
              <a:rPr lang="en-US" dirty="0" smtClean="0"/>
              <a:t>out need of </a:t>
            </a:r>
            <a:r>
              <a:rPr lang="en-US" dirty="0" smtClean="0"/>
              <a:t>refactoring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Pyramid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284984"/>
            <a:ext cx="3264731" cy="236956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10787389"/>
              </p:ext>
            </p:extLst>
          </p:nvPr>
        </p:nvGraphicFramePr>
        <p:xfrm>
          <a:off x="1372320" y="1187624"/>
          <a:ext cx="8178800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69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63352" y="1268760"/>
            <a:ext cx="4698000" cy="4696862"/>
            <a:chOff x="2999656" y="1052736"/>
            <a:chExt cx="5472608" cy="547200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999656" y="1052736"/>
              <a:ext cx="5472608" cy="547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>
              <a:prstTxWarp prst="textCircle">
                <a:avLst/>
              </a:prstTxWarp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SCRUM          Vertical Team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F0"/>
                  </a:solidFill>
                </a:rPr>
                <a:t>Standup</a:t>
              </a:r>
              <a:r>
                <a:rPr lang="en-US" sz="2400" dirty="0" smtClean="0"/>
                <a:t>  </a:t>
              </a:r>
              <a:r>
                <a:rPr lang="en-US" sz="2400" dirty="0" smtClean="0">
                  <a:solidFill>
                    <a:srgbClr val="F69240"/>
                  </a:solidFill>
                </a:rPr>
                <a:t>Sprint Planning Meeting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Retrospection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00B050"/>
                  </a:solidFill>
                </a:rPr>
                <a:t>Backlog Grooming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051370" y="2104146"/>
              <a:ext cx="3369179" cy="33691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Development &amp; Automation Practices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44072" y="1268760"/>
            <a:ext cx="4698000" cy="4696862"/>
            <a:chOff x="6744072" y="1268760"/>
            <a:chExt cx="4698000" cy="4696862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6744072" y="1268760"/>
              <a:ext cx="4698000" cy="4696862"/>
              <a:chOff x="2999656" y="1052736"/>
              <a:chExt cx="5472608" cy="547200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99656" y="1052736"/>
                <a:ext cx="5472608" cy="547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 anchorCtr="0">
                <a:prstTxWarp prst="textCircle">
                  <a:avLst/>
                </a:prstTxWarp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C00000"/>
                    </a:solidFill>
                  </a:rPr>
                  <a:t>SCRUM          Vertical Team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Standup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F69240"/>
                    </a:solidFill>
                  </a:rPr>
                  <a:t>Sprint Planning Meeting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Retrospection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Backlog Grooming</a:t>
                </a:r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051370" y="2104146"/>
                <a:ext cx="3369179" cy="336917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">
                  <a:avLst/>
                </a:prstTxWarp>
              </a:bodyPr>
              <a:lstStyle/>
              <a:p>
                <a:pPr algn="ctr"/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Quality NET  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Test Case 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BDD Test Pyramid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Test Code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TDD</a:t>
                </a:r>
              </a:p>
            </p:txBody>
          </p:sp>
        </p:grp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8161815" y="2686053"/>
              <a:ext cx="1862514" cy="1862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Development Practices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5276368" y="2918338"/>
            <a:ext cx="1296144" cy="139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1784" y="1423317"/>
            <a:ext cx="743061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Explained Pair Programming, some Demo Session with coaches, Training Session</a:t>
            </a:r>
          </a:p>
          <a:p>
            <a:r>
              <a:rPr lang="en-US" dirty="0" smtClean="0"/>
              <a:t>Next sprint , team started feeling lost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Team consists of Java Dev, C Dev, QC, Experts, New team member</a:t>
            </a:r>
          </a:p>
          <a:p>
            <a:pPr lvl="1"/>
            <a:r>
              <a:rPr lang="en-US" dirty="0" smtClean="0"/>
              <a:t>When to pair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are we pairing</a:t>
            </a:r>
          </a:p>
          <a:p>
            <a:pPr lvl="1"/>
            <a:r>
              <a:rPr lang="en-US" dirty="0"/>
              <a:t>Its not giving any advantage</a:t>
            </a:r>
            <a:endParaRPr lang="en-IN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556792"/>
            <a:ext cx="272932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176" y="1300808"/>
            <a:ext cx="3312368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Tweaked our approach to bring </a:t>
            </a:r>
            <a:r>
              <a:rPr lang="en-US" sz="2400" dirty="0" smtClean="0"/>
              <a:t>clarity</a:t>
            </a:r>
          </a:p>
          <a:p>
            <a:r>
              <a:rPr lang="en-US" sz="2400" dirty="0" smtClean="0"/>
              <a:t>At </a:t>
            </a:r>
            <a:r>
              <a:rPr lang="en-US" sz="2400" dirty="0" smtClean="0"/>
              <a:t>end of every standup, team identifies the task , with pair and its time</a:t>
            </a:r>
          </a:p>
          <a:p>
            <a:r>
              <a:rPr lang="en-US" sz="2400" dirty="0" smtClean="0"/>
              <a:t>Encouraged pairing with code reviewer itself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028228"/>
              </p:ext>
            </p:extLst>
          </p:nvPr>
        </p:nvGraphicFramePr>
        <p:xfrm>
          <a:off x="335361" y="1410876"/>
          <a:ext cx="6624735" cy="4354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417"/>
                <a:gridCol w="2014199"/>
                <a:gridCol w="1734773"/>
                <a:gridCol w="1455346"/>
              </a:tblGrid>
              <a:tr h="483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8A45E"/>
                          </a:solidFill>
                          <a:effectLst/>
                        </a:rPr>
                        <a:t>Task</a:t>
                      </a:r>
                      <a:endParaRPr lang="en-IN" sz="1600" dirty="0">
                        <a:solidFill>
                          <a:srgbClr val="F8A4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8A45E"/>
                          </a:solidFill>
                          <a:effectLst/>
                        </a:rPr>
                        <a:t>Pair</a:t>
                      </a:r>
                      <a:endParaRPr lang="en-IN" sz="1600">
                        <a:solidFill>
                          <a:srgbClr val="F8A4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8A45E"/>
                          </a:solidFill>
                          <a:effectLst/>
                        </a:rPr>
                        <a:t>Goal</a:t>
                      </a:r>
                      <a:endParaRPr lang="en-IN" sz="1600">
                        <a:solidFill>
                          <a:srgbClr val="F8A4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8A45E"/>
                          </a:solidFill>
                          <a:effectLst/>
                        </a:rPr>
                        <a:t>Driver- Navigator </a:t>
                      </a:r>
                      <a:r>
                        <a:rPr lang="en-IN" sz="1600" dirty="0" smtClean="0">
                          <a:solidFill>
                            <a:srgbClr val="F8A45E"/>
                          </a:solidFill>
                          <a:effectLst/>
                        </a:rPr>
                        <a:t>Switch</a:t>
                      </a:r>
                      <a:endParaRPr lang="en-IN" sz="1600" dirty="0">
                        <a:solidFill>
                          <a:srgbClr val="F8A4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3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Code Development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Developers with similar expertise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Quality of Code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3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Scenario Identification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Any two team members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Quality of scenarios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3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Script Development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Any two team members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Script Quality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66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Code Development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Developer of two different expertise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Quality of code: by identifying the gap in logical decision making or flows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0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Code development (Ex - Integration test, Unit test, scripts)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Developer &amp; QC expert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Quality of code by identifying the gap in scenario handling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UT &amp; TDD, brought focus on Clearly Defined function</a:t>
            </a:r>
          </a:p>
          <a:p>
            <a:r>
              <a:rPr lang="en-US" dirty="0" smtClean="0"/>
              <a:t>TDD &amp; UT was difficult for poorly </a:t>
            </a:r>
            <a:r>
              <a:rPr lang="en-US" dirty="0" smtClean="0"/>
              <a:t>defined functions</a:t>
            </a:r>
            <a:endParaRPr lang="en-US" dirty="0" smtClean="0"/>
          </a:p>
          <a:p>
            <a:r>
              <a:rPr lang="en-US" dirty="0" smtClean="0"/>
              <a:t>Key was team feeling the need for refactoring</a:t>
            </a:r>
          </a:p>
          <a:p>
            <a:r>
              <a:rPr lang="en-US" dirty="0" smtClean="0"/>
              <a:t>Creating safety net first using UT and then refactoring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Lot of Legacy Code</a:t>
            </a:r>
          </a:p>
          <a:p>
            <a:pPr lvl="1"/>
            <a:r>
              <a:rPr lang="en-US" dirty="0" smtClean="0"/>
              <a:t>Cost- Benefit Analysis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XP practices in Team</a:t>
            </a:r>
            <a:br>
              <a:rPr lang="en-US" dirty="0" smtClean="0"/>
            </a:br>
            <a:r>
              <a:rPr lang="en-US" sz="2700" dirty="0" smtClean="0"/>
              <a:t>Vision &amp; Its Challenges</a:t>
            </a:r>
            <a:endParaRPr lang="en-IN" sz="27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Sunil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816080" y="1340768"/>
            <a:ext cx="4698000" cy="4696862"/>
            <a:chOff x="2999656" y="1052736"/>
            <a:chExt cx="5472608" cy="54720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999656" y="1052736"/>
              <a:ext cx="5472608" cy="547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>
              <a:prstTxWarp prst="textCircle">
                <a:avLst/>
              </a:prstTxWarp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SCRUM          Vertical Team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F0"/>
                  </a:solidFill>
                </a:rPr>
                <a:t>Standup</a:t>
              </a:r>
              <a:r>
                <a:rPr lang="en-US" sz="2400" dirty="0" smtClean="0"/>
                <a:t>  </a:t>
              </a:r>
              <a:r>
                <a:rPr lang="en-US" sz="2400" dirty="0" smtClean="0">
                  <a:solidFill>
                    <a:srgbClr val="F69240"/>
                  </a:solidFill>
                </a:rPr>
                <a:t>Sprint Planning Meeting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Retrospection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00B050"/>
                  </a:solidFill>
                </a:rPr>
                <a:t>Backlog Grooming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051370" y="2104146"/>
              <a:ext cx="3369179" cy="33691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Circle">
                <a:avLst/>
              </a:prstTxWarp>
            </a:bodyPr>
            <a:lstStyle/>
            <a:p>
              <a:pPr algn="ctr"/>
              <a:endParaRPr lang="en-US" b="1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Quality NET           </a:t>
              </a:r>
              <a:r>
                <a:rPr lang="en-US" b="1" dirty="0" smtClean="0">
                  <a:solidFill>
                    <a:srgbClr val="C00000"/>
                  </a:solidFill>
                </a:rPr>
                <a:t>Test Case  </a:t>
              </a:r>
              <a:r>
                <a:rPr lang="en-US" dirty="0" smtClean="0">
                  <a:solidFill>
                    <a:srgbClr val="00B0F0"/>
                  </a:solidFill>
                </a:rPr>
                <a:t>BDD Test Pyramid    </a:t>
              </a:r>
              <a:r>
                <a:rPr lang="en-US" b="1" dirty="0" smtClean="0">
                  <a:solidFill>
                    <a:srgbClr val="C00000"/>
                  </a:solidFill>
                </a:rPr>
                <a:t>Test Code </a:t>
              </a:r>
              <a:r>
                <a:rPr lang="en-US" dirty="0" smtClean="0">
                  <a:solidFill>
                    <a:srgbClr val="7030A0"/>
                  </a:solidFill>
                </a:rPr>
                <a:t>TDD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360" y="1340768"/>
            <a:ext cx="4698000" cy="4696862"/>
            <a:chOff x="6744072" y="1268760"/>
            <a:chExt cx="4698000" cy="469686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744072" y="1268760"/>
              <a:ext cx="4698000" cy="4696862"/>
              <a:chOff x="2999656" y="1052736"/>
              <a:chExt cx="5472608" cy="5472000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999656" y="1052736"/>
                <a:ext cx="5472608" cy="547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 anchorCtr="0">
                <a:prstTxWarp prst="textCircle">
                  <a:avLst/>
                </a:prstTxWarp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C00000"/>
                    </a:solidFill>
                  </a:rPr>
                  <a:t>SCRUM          Vertical Team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Standup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F69240"/>
                    </a:solidFill>
                  </a:rPr>
                  <a:t>Sprint Planning Meeting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Retrospection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Backlog Grooming</a:t>
                </a:r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051370" y="2104146"/>
                <a:ext cx="3369179" cy="336917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">
                  <a:avLst/>
                </a:prstTxWarp>
              </a:bodyPr>
              <a:lstStyle/>
              <a:p>
                <a:pPr algn="ctr"/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Quality NET  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Test Case 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BDD Test Pyramid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Test Code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TDD</a:t>
                </a:r>
              </a:p>
            </p:txBody>
          </p:sp>
        </p:grp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8161815" y="2686053"/>
              <a:ext cx="1862514" cy="1862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Development Practices</a:t>
              </a:r>
            </a:p>
          </p:txBody>
        </p:sp>
      </p:grpSp>
      <p:sp>
        <p:nvSpPr>
          <p:cNvPr id="13" name="Oval 12"/>
          <p:cNvSpPr>
            <a:spLocks noChangeAspect="1"/>
          </p:cNvSpPr>
          <p:nvPr/>
        </p:nvSpPr>
        <p:spPr>
          <a:xfrm>
            <a:off x="8233823" y="2758061"/>
            <a:ext cx="1862514" cy="186227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0" anchor="ctr" anchorCtr="0" forceAA="0" compatLnSpc="1">
            <a:prstTxWarp prst="textCircl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Pair Programming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Refactoring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573095" y="3111416"/>
            <a:ext cx="1155712" cy="1155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Legacy Architecture, Code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303912" y="3111416"/>
            <a:ext cx="1296144" cy="139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two teams and key member as catalyst for introducing practices to remaining 3 teams in project</a:t>
            </a:r>
          </a:p>
          <a:p>
            <a:r>
              <a:rPr lang="en-US" dirty="0" smtClean="0"/>
              <a:t>Creation of Automated Test Suites, for streaming lining the Continuous Integration</a:t>
            </a:r>
          </a:p>
          <a:p>
            <a:pPr lvl="1"/>
            <a:r>
              <a:rPr lang="en-US" dirty="0" smtClean="0"/>
              <a:t>Feature based Test Suite</a:t>
            </a:r>
          </a:p>
          <a:p>
            <a:pPr lvl="1"/>
            <a:r>
              <a:rPr lang="en-US" dirty="0" smtClean="0"/>
              <a:t>Nightly Test Suite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91269" y="4221088"/>
            <a:ext cx="10972800" cy="143103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Sunil Gupta, Engineering Manager</a:t>
            </a:r>
            <a:br>
              <a:rPr lang="en-US" sz="2000" dirty="0" smtClean="0"/>
            </a:br>
            <a:r>
              <a:rPr lang="en-US" sz="2000" dirty="0" smtClean="0"/>
              <a:t>Cisco Video Technology</a:t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sunilg1411@gmail.com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in.linkedin.com/in/sunil-gupta-89092433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448272"/>
            <a:ext cx="10716684" cy="2484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64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22857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of Cisco Service Provider Business, working on Set Top Box devices.</a:t>
            </a:r>
          </a:p>
          <a:p>
            <a:r>
              <a:rPr lang="en-US" dirty="0" smtClean="0"/>
              <a:t>We develop solutions for enriching the viewing experience E2E</a:t>
            </a:r>
          </a:p>
          <a:p>
            <a:r>
              <a:rPr lang="en-US" dirty="0" smtClean="0"/>
              <a:t>Software Stack consists of legacy modules and new features keep getting added on top of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3933056"/>
            <a:ext cx="3888432" cy="2463814"/>
            <a:chOff x="3287688" y="3140968"/>
            <a:chExt cx="3960440" cy="3168352"/>
          </a:xfrm>
        </p:grpSpPr>
        <p:sp>
          <p:nvSpPr>
            <p:cNvPr id="8" name="Rounded Rectangle 7"/>
            <p:cNvSpPr/>
            <p:nvPr/>
          </p:nvSpPr>
          <p:spPr>
            <a:xfrm>
              <a:off x="3287688" y="3140968"/>
              <a:ext cx="3960440" cy="316835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STB Software Stack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86004" y="4005064"/>
              <a:ext cx="3163808" cy="2016224"/>
              <a:chOff x="3647728" y="3717032"/>
              <a:chExt cx="3163808" cy="2016224"/>
            </a:xfrm>
          </p:grpSpPr>
          <p:sp>
            <p:nvSpPr>
              <p:cNvPr id="4" name="Round Single Corner Rectangle 3"/>
              <p:cNvSpPr/>
              <p:nvPr/>
            </p:nvSpPr>
            <p:spPr>
              <a:xfrm>
                <a:off x="3647728" y="5373216"/>
                <a:ext cx="3163808" cy="36004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Device Driver</a:t>
                </a:r>
                <a:endParaRPr lang="en-IN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ound Single Corner Rectangle 4"/>
              <p:cNvSpPr/>
              <p:nvPr/>
            </p:nvSpPr>
            <p:spPr>
              <a:xfrm>
                <a:off x="3647728" y="4653136"/>
                <a:ext cx="3163808" cy="720080"/>
              </a:xfrm>
              <a:prstGeom prst="round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u="sng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Middleware (C)</a:t>
                </a:r>
                <a:endParaRPr lang="en-IN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i="1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Core Functionality</a:t>
                </a:r>
                <a:endParaRPr lang="en-IN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ound Single Corner Rectangle 5"/>
              <p:cNvSpPr/>
              <p:nvPr/>
            </p:nvSpPr>
            <p:spPr>
              <a:xfrm>
                <a:off x="3647728" y="3717032"/>
                <a:ext cx="3163808" cy="941824"/>
              </a:xfrm>
              <a:prstGeom prst="round1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u="sng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Layer (Java)</a:t>
                </a:r>
                <a:endParaRPr lang="en-IN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i="1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User Experience &amp; Interface</a:t>
                </a:r>
                <a:endParaRPr lang="en-IN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8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&amp; XP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17728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all are working in Agile teams ??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67808" y="227687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all are working in teams which follow XP practices ??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319707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Who all are following both ??</a:t>
            </a:r>
            <a:endParaRPr lang="en-IN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07768" y="420719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Is there any co-relation between them  ??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our agile transformation journey in first half of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Adopted Scrum framework</a:t>
            </a:r>
            <a:endParaRPr lang="en-US" dirty="0"/>
          </a:p>
          <a:p>
            <a:r>
              <a:rPr lang="en-US" dirty="0" smtClean="0"/>
              <a:t>Moved from </a:t>
            </a:r>
            <a:r>
              <a:rPr lang="en-US" dirty="0"/>
              <a:t>Component based Team to Vertical </a:t>
            </a:r>
            <a:r>
              <a:rPr lang="en-US" dirty="0" smtClean="0"/>
              <a:t>Team. </a:t>
            </a:r>
            <a:r>
              <a:rPr lang="en-US" dirty="0" smtClean="0"/>
              <a:t>New </a:t>
            </a:r>
            <a:r>
              <a:rPr lang="en-US" dirty="0" smtClean="0"/>
              <a:t>roles got introduced</a:t>
            </a:r>
          </a:p>
          <a:p>
            <a:r>
              <a:rPr lang="en-US" dirty="0" smtClean="0"/>
              <a:t>Focus on automation to support continuous testing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7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</a:t>
            </a:r>
            <a:endParaRPr lang="en-IN" dirty="0"/>
          </a:p>
        </p:txBody>
      </p:sp>
      <p:sp>
        <p:nvSpPr>
          <p:cNvPr id="4" name="Donut 3"/>
          <p:cNvSpPr/>
          <p:nvPr/>
        </p:nvSpPr>
        <p:spPr>
          <a:xfrm>
            <a:off x="2135560" y="2780928"/>
            <a:ext cx="1728192" cy="165618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609600" y="1556792"/>
            <a:ext cx="1471634" cy="1080120"/>
          </a:xfrm>
          <a:prstGeom prst="cloudCallout">
            <a:avLst>
              <a:gd name="adj1" fmla="val 78389"/>
              <a:gd name="adj2" fmla="val 9882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</a:t>
            </a:r>
            <a:endParaRPr lang="en-IN" dirty="0"/>
          </a:p>
        </p:txBody>
      </p:sp>
      <p:sp>
        <p:nvSpPr>
          <p:cNvPr id="5" name="Donut 4"/>
          <p:cNvSpPr/>
          <p:nvPr/>
        </p:nvSpPr>
        <p:spPr>
          <a:xfrm>
            <a:off x="7536160" y="2757044"/>
            <a:ext cx="1728192" cy="1656184"/>
          </a:xfrm>
          <a:prstGeom prst="don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58283" y="3111024"/>
            <a:ext cx="3024336" cy="94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88037" y="4581128"/>
            <a:ext cx="167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Current State of</a:t>
            </a:r>
          </a:p>
          <a:p>
            <a:pPr algn="ctr"/>
            <a:r>
              <a:rPr lang="en-US" dirty="0" smtClean="0"/>
              <a:t>Scrum Team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17760" y="4570499"/>
            <a:ext cx="13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Vision for </a:t>
            </a:r>
          </a:p>
          <a:p>
            <a:pPr algn="ctr"/>
            <a:r>
              <a:rPr lang="en-US" dirty="0" smtClean="0"/>
              <a:t>Scrum Team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86692" y="1412776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Problems</a:t>
            </a:r>
          </a:p>
          <a:p>
            <a:pPr algn="ctr"/>
            <a:r>
              <a:rPr lang="en-US" dirty="0" smtClean="0"/>
              <a:t>Observed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266586" y="2838413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Introducing XP 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021907"/>
          </a:xfrm>
        </p:spPr>
        <p:txBody>
          <a:bodyPr>
            <a:normAutofit/>
          </a:bodyPr>
          <a:lstStyle/>
          <a:p>
            <a:r>
              <a:rPr lang="en-US" dirty="0" smtClean="0"/>
              <a:t>Team has learned the agile practices; Standup, SPM, </a:t>
            </a:r>
            <a:r>
              <a:rPr lang="en-US" dirty="0" smtClean="0"/>
              <a:t>Retrospection..</a:t>
            </a:r>
            <a:endParaRPr lang="en-US" dirty="0" smtClean="0"/>
          </a:p>
          <a:p>
            <a:r>
              <a:rPr lang="en-US" dirty="0" smtClean="0"/>
              <a:t> Were moving towards becoming self organizing teams</a:t>
            </a:r>
          </a:p>
          <a:p>
            <a:r>
              <a:rPr lang="en-US" dirty="0" smtClean="0"/>
              <a:t>Quality of software has improved (defect were caught in sprint &amp; fixed)</a:t>
            </a:r>
          </a:p>
          <a:p>
            <a:r>
              <a:rPr lang="en-US" dirty="0" smtClean="0"/>
              <a:t>Automation tool </a:t>
            </a:r>
            <a:r>
              <a:rPr lang="en-US" dirty="0" smtClean="0"/>
              <a:t>was introduced</a:t>
            </a:r>
            <a:endParaRPr lang="en-US" dirty="0" smtClean="0"/>
          </a:p>
          <a:p>
            <a:r>
              <a:rPr lang="en-US" dirty="0" smtClean="0"/>
              <a:t>CI was in place and automated test cases were added as part of CI</a:t>
            </a:r>
          </a:p>
          <a:p>
            <a:r>
              <a:rPr lang="en-US" dirty="0" smtClean="0"/>
              <a:t>Teams were expanding, new members joining team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7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7032104" y="1412776"/>
            <a:ext cx="4698000" cy="4696862"/>
            <a:chOff x="2999656" y="1052736"/>
            <a:chExt cx="5472608" cy="54720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999656" y="1052736"/>
              <a:ext cx="5472608" cy="547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>
              <a:prstTxWarp prst="textCircle">
                <a:avLst/>
              </a:prstTxWarp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SCRUM          Vertical Team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F0"/>
                  </a:solidFill>
                </a:rPr>
                <a:t>Standup</a:t>
              </a:r>
              <a:r>
                <a:rPr lang="en-US" sz="2400" dirty="0" smtClean="0"/>
                <a:t>  </a:t>
              </a:r>
              <a:r>
                <a:rPr lang="en-US" sz="2400" dirty="0" smtClean="0">
                  <a:solidFill>
                    <a:srgbClr val="F69240"/>
                  </a:solidFill>
                </a:rPr>
                <a:t>Sprint Planning Meeting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Retrospection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00B050"/>
                  </a:solidFill>
                </a:rPr>
                <a:t>Backlog Grooming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051370" y="2104146"/>
              <a:ext cx="3369179" cy="33691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Development &amp; Automation Practices</a:t>
              </a:r>
            </a:p>
          </p:txBody>
        </p: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623392" y="1411638"/>
            <a:ext cx="4698000" cy="469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Waterfall Project Management</a:t>
            </a:r>
          </a:p>
          <a:p>
            <a:pPr algn="ctr"/>
            <a:r>
              <a:rPr lang="en-US" dirty="0" smtClean="0"/>
              <a:t>Component Based Team</a:t>
            </a:r>
          </a:p>
          <a:p>
            <a:pPr algn="ctr"/>
            <a:r>
              <a:rPr lang="en-US" dirty="0" smtClean="0"/>
              <a:t>Existing Development &amp; Automation Practices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76172" y="3061786"/>
            <a:ext cx="1296144" cy="139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Unreliable automated test cases</a:t>
            </a:r>
          </a:p>
          <a:p>
            <a:r>
              <a:rPr lang="en-US" dirty="0" smtClean="0"/>
              <a:t>Team members wondering about effectiveness of automation</a:t>
            </a:r>
          </a:p>
          <a:p>
            <a:r>
              <a:rPr lang="en-US" dirty="0" smtClean="0"/>
              <a:t>Quality of test code</a:t>
            </a:r>
          </a:p>
          <a:p>
            <a:r>
              <a:rPr lang="en-US" dirty="0" smtClean="0"/>
              <a:t>Continuous Integration stuck at Continuous Compilation</a:t>
            </a:r>
          </a:p>
          <a:p>
            <a:r>
              <a:rPr lang="en-US" dirty="0" smtClean="0"/>
              <a:t>Defects still coming up during testing (inside sprint boundary)</a:t>
            </a:r>
          </a:p>
          <a:p>
            <a:r>
              <a:rPr lang="en-US" dirty="0" smtClean="0"/>
              <a:t>Ramp up of new developer slower</a:t>
            </a:r>
          </a:p>
          <a:p>
            <a:r>
              <a:rPr lang="en-US" dirty="0" smtClean="0"/>
              <a:t>Started looking in to some of XP practices, better ways of </a:t>
            </a:r>
            <a:r>
              <a:rPr lang="en-US" dirty="0" smtClean="0"/>
              <a:t>automation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3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1025</Words>
  <Application>Microsoft Office PowerPoint</Application>
  <PresentationFormat>Widescreen</PresentationFormat>
  <Paragraphs>185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Century Gothic</vt:lpstr>
      <vt:lpstr>Gill Sans MT</vt:lpstr>
      <vt:lpstr>Times New Roman</vt:lpstr>
      <vt:lpstr>Office Theme</vt:lpstr>
      <vt:lpstr>PowerPoint Presentation</vt:lpstr>
      <vt:lpstr>Introducing XP practices in Team Vision &amp; Its Challenges</vt:lpstr>
      <vt:lpstr>Background</vt:lpstr>
      <vt:lpstr>Agile &amp; XP</vt:lpstr>
      <vt:lpstr>Agile Transformation</vt:lpstr>
      <vt:lpstr>State Transition</vt:lpstr>
      <vt:lpstr>Team State</vt:lpstr>
      <vt:lpstr>PowerPoint Presentation</vt:lpstr>
      <vt:lpstr>Trigger</vt:lpstr>
      <vt:lpstr>Introduced to New Terms</vt:lpstr>
      <vt:lpstr>Communication of Vision</vt:lpstr>
      <vt:lpstr>Right Team, Right Place, Right Pace</vt:lpstr>
      <vt:lpstr>Test First Approach</vt:lpstr>
      <vt:lpstr>Test Pyramid</vt:lpstr>
      <vt:lpstr>Test Pyramid</vt:lpstr>
      <vt:lpstr>PowerPoint Presentation</vt:lpstr>
      <vt:lpstr>Pair Programming</vt:lpstr>
      <vt:lpstr>Pair Programming</vt:lpstr>
      <vt:lpstr>Refactoring</vt:lpstr>
      <vt:lpstr>PowerPoint Presentation</vt:lpstr>
      <vt:lpstr>Next Steps</vt:lpstr>
      <vt:lpstr>Sunil Gupta, Engineering Manager Cisco Video Technology sunilg1411@gmail.com,  https://in.linkedin.com/in/sunil-gupta-89092433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Antara</dc:creator>
  <cp:lastModifiedBy>Sunil Gupta (sunilgu)</cp:lastModifiedBy>
  <cp:revision>188</cp:revision>
  <dcterms:created xsi:type="dcterms:W3CDTF">2013-10-29T07:03:25Z</dcterms:created>
  <dcterms:modified xsi:type="dcterms:W3CDTF">2016-08-15T16:48:42Z</dcterms:modified>
</cp:coreProperties>
</file>