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34" autoAdjust="0"/>
  </p:normalViewPr>
  <p:slideViewPr>
    <p:cSldViewPr snapToGrid="0">
      <p:cViewPr varScale="1">
        <p:scale>
          <a:sx n="33" d="100"/>
          <a:sy n="33" d="100"/>
        </p:scale>
        <p:origin x="2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5126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5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6687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867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61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CONNECTIONS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web server reachable from the outside world?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app server reachable only from the web server?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database secure and not reachable from the outside world?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protocols in place?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3127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41517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12753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900" b="0" i="0" u="none" strike="noStrike" cap="none" dirty="0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82835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681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5723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7168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dirty="0"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7160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endParaRPr lang="en-US" dirty="0"/>
          </a:p>
        </p:txBody>
      </p:sp>
      <p:sp>
        <p:nvSpPr>
          <p:cNvPr id="233" name="Shape 233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49807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444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endParaRPr lang="en-US" dirty="0"/>
          </a:p>
        </p:txBody>
      </p:sp>
      <p:sp>
        <p:nvSpPr>
          <p:cNvPr id="246" name="Shape 246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273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2408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800" dirty="0"/>
          </a:p>
        </p:txBody>
      </p:sp>
      <p:sp>
        <p:nvSpPr>
          <p:cNvPr id="102" name="Shape 102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5071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419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7826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19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lang="en-US"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4080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43318" y="1411934"/>
            <a:ext cx="12118199" cy="3892200"/>
          </a:xfrm>
          <a:prstGeom prst="rect">
            <a:avLst/>
          </a:prstGeom>
        </p:spPr>
        <p:txBody>
          <a:bodyPr lIns="144475" tIns="144475" rIns="144475" bIns="144475" anchor="b" anchorCtr="0"/>
          <a:lstStyle>
            <a:lvl1pPr lvl="0" algn="ctr" rtl="0">
              <a:spcBef>
                <a:spcPts val="0"/>
              </a:spcBef>
              <a:buSzPct val="100000"/>
              <a:defRPr sz="8200"/>
            </a:lvl1pPr>
            <a:lvl2pPr lvl="1" algn="ctr" rtl="0">
              <a:spcBef>
                <a:spcPts val="0"/>
              </a:spcBef>
              <a:buSzPct val="100000"/>
              <a:defRPr sz="8200"/>
            </a:lvl2pPr>
            <a:lvl3pPr lvl="2" algn="ctr" rtl="0">
              <a:spcBef>
                <a:spcPts val="0"/>
              </a:spcBef>
              <a:buSzPct val="100000"/>
              <a:defRPr sz="8200"/>
            </a:lvl3pPr>
            <a:lvl4pPr lvl="3" algn="ctr" rtl="0">
              <a:spcBef>
                <a:spcPts val="0"/>
              </a:spcBef>
              <a:buSzPct val="100000"/>
              <a:defRPr sz="8200"/>
            </a:lvl4pPr>
            <a:lvl5pPr lvl="4" algn="ctr" rtl="0">
              <a:spcBef>
                <a:spcPts val="0"/>
              </a:spcBef>
              <a:buSzPct val="100000"/>
              <a:defRPr sz="8200"/>
            </a:lvl5pPr>
            <a:lvl6pPr lvl="5" algn="ctr" rtl="0">
              <a:spcBef>
                <a:spcPts val="0"/>
              </a:spcBef>
              <a:buSzPct val="100000"/>
              <a:defRPr sz="8200"/>
            </a:lvl6pPr>
            <a:lvl7pPr lvl="6" algn="ctr" rtl="0">
              <a:spcBef>
                <a:spcPts val="0"/>
              </a:spcBef>
              <a:buSzPct val="100000"/>
              <a:defRPr sz="8200"/>
            </a:lvl7pPr>
            <a:lvl8pPr lvl="7" algn="ctr" rtl="0">
              <a:spcBef>
                <a:spcPts val="0"/>
              </a:spcBef>
              <a:buSzPct val="100000"/>
              <a:defRPr sz="8200"/>
            </a:lvl8pPr>
            <a:lvl9pPr lvl="8" algn="ctr" rtl="0">
              <a:spcBef>
                <a:spcPts val="0"/>
              </a:spcBef>
              <a:buSzPct val="100000"/>
              <a:defRPr sz="8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43306" y="5374340"/>
            <a:ext cx="12118199" cy="1503000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43306" y="2097540"/>
            <a:ext cx="12118199" cy="3723300"/>
          </a:xfrm>
          <a:prstGeom prst="rect">
            <a:avLst/>
          </a:prstGeom>
        </p:spPr>
        <p:txBody>
          <a:bodyPr lIns="144475" tIns="144475" rIns="144475" bIns="144475" anchor="b" anchorCtr="0"/>
          <a:lstStyle>
            <a:lvl1pPr lvl="0" algn="ctr" rtl="0">
              <a:spcBef>
                <a:spcPts val="0"/>
              </a:spcBef>
              <a:buSzPct val="100000"/>
              <a:defRPr sz="19000"/>
            </a:lvl1pPr>
            <a:lvl2pPr lvl="1" algn="ctr" rtl="0">
              <a:spcBef>
                <a:spcPts val="0"/>
              </a:spcBef>
              <a:buSzPct val="100000"/>
              <a:defRPr sz="19000"/>
            </a:lvl2pPr>
            <a:lvl3pPr lvl="2" algn="ctr" rtl="0">
              <a:spcBef>
                <a:spcPts val="0"/>
              </a:spcBef>
              <a:buSzPct val="100000"/>
              <a:defRPr sz="19000"/>
            </a:lvl3pPr>
            <a:lvl4pPr lvl="3" algn="ctr" rtl="0">
              <a:spcBef>
                <a:spcPts val="0"/>
              </a:spcBef>
              <a:buSzPct val="100000"/>
              <a:defRPr sz="19000"/>
            </a:lvl4pPr>
            <a:lvl5pPr lvl="4" algn="ctr" rtl="0">
              <a:spcBef>
                <a:spcPts val="0"/>
              </a:spcBef>
              <a:buSzPct val="100000"/>
              <a:defRPr sz="19000"/>
            </a:lvl5pPr>
            <a:lvl6pPr lvl="5" algn="ctr" rtl="0">
              <a:spcBef>
                <a:spcPts val="0"/>
              </a:spcBef>
              <a:buSzPct val="100000"/>
              <a:defRPr sz="19000"/>
            </a:lvl6pPr>
            <a:lvl7pPr lvl="6" algn="ctr" rtl="0">
              <a:spcBef>
                <a:spcPts val="0"/>
              </a:spcBef>
              <a:buSzPct val="100000"/>
              <a:defRPr sz="19000"/>
            </a:lvl7pPr>
            <a:lvl8pPr lvl="7" algn="ctr" rtl="0">
              <a:spcBef>
                <a:spcPts val="0"/>
              </a:spcBef>
              <a:buSzPct val="100000"/>
              <a:defRPr sz="19000"/>
            </a:lvl8pPr>
            <a:lvl9pPr lvl="8" algn="ctr" rtl="0">
              <a:spcBef>
                <a:spcPts val="0"/>
              </a:spcBef>
              <a:buSzPct val="100000"/>
              <a:defRPr sz="19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43306" y="5977552"/>
            <a:ext cx="12118199" cy="2466599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ng For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06400" y="457200"/>
            <a:ext cx="3149700" cy="7239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t" anchorCtr="0"/>
          <a:lstStyle>
            <a:lvl1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97300" y="381000"/>
            <a:ext cx="8826600" cy="86742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t" anchorCtr="0"/>
          <a:lstStyle>
            <a:lvl1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35000" marR="0" lvl="3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00" marR="0" lvl="4" indent="-76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9700" marR="0" lvl="5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900" marR="0" lvl="6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324100" marR="0" lvl="7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81300" marR="0" lvl="8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2355510" y="9258300"/>
            <a:ext cx="268200" cy="2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lt - Reversed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39750" y="1911350"/>
            <a:ext cx="11925300" cy="56514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b" anchorCtr="0"/>
          <a:lstStyle>
            <a:lvl1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33400" y="8039100"/>
            <a:ext cx="11937900" cy="11430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t" anchorCtr="0"/>
          <a:lstStyle>
            <a:lvl1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742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35000" marR="0" lvl="3" indent="-25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00" marR="0" lvl="4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9700" marR="0" lvl="5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900" marR="0" lvl="6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324100" marR="0" lvl="7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81300" marR="0" lvl="8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355510" y="9258300"/>
            <a:ext cx="268200" cy="2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82600" y="673100"/>
            <a:ext cx="12039600" cy="7239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ctr" anchorCtr="0"/>
          <a:lstStyle>
            <a:lvl1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2355510" y="9258300"/>
            <a:ext cx="268200" cy="2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2242699" cy="7239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ctr" anchorCtr="0"/>
          <a:lstStyle>
            <a:lvl1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81000" y="1422400"/>
            <a:ext cx="12242699" cy="76326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t" anchorCtr="0"/>
          <a:lstStyle>
            <a:lvl1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35000" marR="0" lvl="3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00" marR="0" lvl="4" indent="-76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9700" marR="0" lvl="5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66900" marR="0" lvl="6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324100" marR="0" lvl="7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81300" marR="0" lvl="8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2355510" y="9258300"/>
            <a:ext cx="268200" cy="2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43306" y="4078648"/>
            <a:ext cx="12118199" cy="1596300"/>
          </a:xfrm>
          <a:prstGeom prst="rect">
            <a:avLst/>
          </a:prstGeom>
        </p:spPr>
        <p:txBody>
          <a:bodyPr lIns="144475" tIns="144475" rIns="144475" bIns="144475" anchor="ctr" anchorCtr="0"/>
          <a:lstStyle>
            <a:lvl1pPr lvl="0" algn="ctr" rtl="0">
              <a:spcBef>
                <a:spcPts val="0"/>
              </a:spcBef>
              <a:buSzPct val="100000"/>
              <a:defRPr sz="5700"/>
            </a:lvl1pPr>
            <a:lvl2pPr lvl="1" algn="ctr" rtl="0">
              <a:spcBef>
                <a:spcPts val="0"/>
              </a:spcBef>
              <a:buSzPct val="100000"/>
              <a:defRPr sz="5700"/>
            </a:lvl2pPr>
            <a:lvl3pPr lvl="2" algn="ctr" rtl="0">
              <a:spcBef>
                <a:spcPts val="0"/>
              </a:spcBef>
              <a:buSzPct val="100000"/>
              <a:defRPr sz="5700"/>
            </a:lvl3pPr>
            <a:lvl4pPr lvl="3" algn="ctr" rtl="0">
              <a:spcBef>
                <a:spcPts val="0"/>
              </a:spcBef>
              <a:buSzPct val="100000"/>
              <a:defRPr sz="5700"/>
            </a:lvl4pPr>
            <a:lvl5pPr lvl="4" algn="ctr" rtl="0">
              <a:spcBef>
                <a:spcPts val="0"/>
              </a:spcBef>
              <a:buSzPct val="100000"/>
              <a:defRPr sz="5700"/>
            </a:lvl5pPr>
            <a:lvl6pPr lvl="5" algn="ctr" rtl="0">
              <a:spcBef>
                <a:spcPts val="0"/>
              </a:spcBef>
              <a:buSzPct val="100000"/>
              <a:defRPr sz="5700"/>
            </a:lvl6pPr>
            <a:lvl7pPr lvl="6" algn="ctr" rtl="0">
              <a:spcBef>
                <a:spcPts val="0"/>
              </a:spcBef>
              <a:buSzPct val="100000"/>
              <a:defRPr sz="5700"/>
            </a:lvl7pPr>
            <a:lvl8pPr lvl="7" algn="ctr" rtl="0">
              <a:spcBef>
                <a:spcPts val="0"/>
              </a:spcBef>
              <a:buSzPct val="100000"/>
              <a:defRPr sz="5700"/>
            </a:lvl8pPr>
            <a:lvl9pPr lvl="8" algn="ctr" rtl="0">
              <a:spcBef>
                <a:spcPts val="0"/>
              </a:spcBef>
              <a:buSzPct val="100000"/>
              <a:defRPr sz="57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43306" y="2185434"/>
            <a:ext cx="12118199" cy="6478500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43306" y="2185434"/>
            <a:ext cx="5688600" cy="6478500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buSzPct val="100000"/>
              <a:defRPr sz="22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872746" y="2185434"/>
            <a:ext cx="5688600" cy="6478500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buSzPct val="100000"/>
              <a:defRPr sz="22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43306" y="1053582"/>
            <a:ext cx="3993600" cy="1433100"/>
          </a:xfrm>
          <a:prstGeom prst="rect">
            <a:avLst/>
          </a:prstGeom>
        </p:spPr>
        <p:txBody>
          <a:bodyPr lIns="144475" tIns="144475" rIns="144475" bIns="144475" anchor="b" anchorCtr="0"/>
          <a:lstStyle>
            <a:lvl1pPr lvl="0" rtl="0">
              <a:spcBef>
                <a:spcPts val="0"/>
              </a:spcBef>
              <a:buSzPct val="100000"/>
              <a:defRPr sz="3800"/>
            </a:lvl1pPr>
            <a:lvl2pPr lvl="1" rtl="0">
              <a:spcBef>
                <a:spcPts val="0"/>
              </a:spcBef>
              <a:buSzPct val="100000"/>
              <a:defRPr sz="3800"/>
            </a:lvl2pPr>
            <a:lvl3pPr lvl="2" rtl="0">
              <a:spcBef>
                <a:spcPts val="0"/>
              </a:spcBef>
              <a:buSzPct val="100000"/>
              <a:defRPr sz="3800"/>
            </a:lvl3pPr>
            <a:lvl4pPr lvl="3" rtl="0">
              <a:spcBef>
                <a:spcPts val="0"/>
              </a:spcBef>
              <a:buSzPct val="100000"/>
              <a:defRPr sz="3800"/>
            </a:lvl4pPr>
            <a:lvl5pPr lvl="4" rtl="0">
              <a:spcBef>
                <a:spcPts val="0"/>
              </a:spcBef>
              <a:buSzPct val="100000"/>
              <a:defRPr sz="3800"/>
            </a:lvl5pPr>
            <a:lvl6pPr lvl="5" rtl="0">
              <a:spcBef>
                <a:spcPts val="0"/>
              </a:spcBef>
              <a:buSzPct val="100000"/>
              <a:defRPr sz="3800"/>
            </a:lvl6pPr>
            <a:lvl7pPr lvl="6" rtl="0">
              <a:spcBef>
                <a:spcPts val="0"/>
              </a:spcBef>
              <a:buSzPct val="100000"/>
              <a:defRPr sz="3800"/>
            </a:lvl7pPr>
            <a:lvl8pPr lvl="7" rtl="0">
              <a:spcBef>
                <a:spcPts val="0"/>
              </a:spcBef>
              <a:buSzPct val="100000"/>
              <a:defRPr sz="3800"/>
            </a:lvl8pPr>
            <a:lvl9pPr lvl="8" rtl="0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43306" y="2635093"/>
            <a:ext cx="3993600" cy="6029100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7244" y="853617"/>
            <a:ext cx="9056400" cy="7757400"/>
          </a:xfrm>
          <a:prstGeom prst="rect">
            <a:avLst/>
          </a:prstGeom>
        </p:spPr>
        <p:txBody>
          <a:bodyPr lIns="144475" tIns="144475" rIns="144475" bIns="144475" anchor="ctr" anchorCtr="0"/>
          <a:lstStyle>
            <a:lvl1pPr lvl="0" rtl="0">
              <a:spcBef>
                <a:spcPts val="0"/>
              </a:spcBef>
              <a:buSzPct val="100000"/>
              <a:defRPr sz="7600"/>
            </a:lvl1pPr>
            <a:lvl2pPr lvl="1" rtl="0">
              <a:spcBef>
                <a:spcPts val="0"/>
              </a:spcBef>
              <a:buSzPct val="100000"/>
              <a:defRPr sz="7600"/>
            </a:lvl2pPr>
            <a:lvl3pPr lvl="2" rtl="0">
              <a:spcBef>
                <a:spcPts val="0"/>
              </a:spcBef>
              <a:buSzPct val="100000"/>
              <a:defRPr sz="7600"/>
            </a:lvl3pPr>
            <a:lvl4pPr lvl="3" rtl="0">
              <a:spcBef>
                <a:spcPts val="0"/>
              </a:spcBef>
              <a:buSzPct val="100000"/>
              <a:defRPr sz="7600"/>
            </a:lvl4pPr>
            <a:lvl5pPr lvl="4" rtl="0">
              <a:spcBef>
                <a:spcPts val="0"/>
              </a:spcBef>
              <a:buSzPct val="100000"/>
              <a:defRPr sz="7600"/>
            </a:lvl5pPr>
            <a:lvl6pPr lvl="5" rtl="0">
              <a:spcBef>
                <a:spcPts val="0"/>
              </a:spcBef>
              <a:buSzPct val="100000"/>
              <a:defRPr sz="7600"/>
            </a:lvl6pPr>
            <a:lvl7pPr lvl="6" rtl="0">
              <a:spcBef>
                <a:spcPts val="0"/>
              </a:spcBef>
              <a:buSzPct val="100000"/>
              <a:defRPr sz="7600"/>
            </a:lvl7pPr>
            <a:lvl8pPr lvl="7" rtl="0">
              <a:spcBef>
                <a:spcPts val="0"/>
              </a:spcBef>
              <a:buSzPct val="100000"/>
              <a:defRPr sz="7600"/>
            </a:lvl8pPr>
            <a:lvl9pPr lvl="8" rtl="0">
              <a:spcBef>
                <a:spcPts val="0"/>
              </a:spcBef>
              <a:buSzPct val="100000"/>
              <a:defRPr sz="7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502400" y="-237"/>
            <a:ext cx="6502500" cy="975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44475" tIns="144475" rIns="144475" bIns="144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7600" y="2338465"/>
            <a:ext cx="5753100" cy="2810999"/>
          </a:xfrm>
          <a:prstGeom prst="rect">
            <a:avLst/>
          </a:prstGeom>
        </p:spPr>
        <p:txBody>
          <a:bodyPr lIns="144475" tIns="144475" rIns="144475" bIns="144475" anchor="b" anchorCtr="0"/>
          <a:lstStyle>
            <a:lvl1pPr lvl="0" algn="ctr" rtl="0">
              <a:spcBef>
                <a:spcPts val="0"/>
              </a:spcBef>
              <a:buSzPct val="100000"/>
              <a:defRPr sz="6600"/>
            </a:lvl1pPr>
            <a:lvl2pPr lvl="1" algn="ctr" rtl="0">
              <a:spcBef>
                <a:spcPts val="0"/>
              </a:spcBef>
              <a:buSzPct val="100000"/>
              <a:defRPr sz="6600"/>
            </a:lvl2pPr>
            <a:lvl3pPr lvl="2" algn="ctr" rtl="0">
              <a:spcBef>
                <a:spcPts val="0"/>
              </a:spcBef>
              <a:buSzPct val="100000"/>
              <a:defRPr sz="6600"/>
            </a:lvl3pPr>
            <a:lvl4pPr lvl="3" algn="ctr" rtl="0">
              <a:spcBef>
                <a:spcPts val="0"/>
              </a:spcBef>
              <a:buSzPct val="100000"/>
              <a:defRPr sz="6600"/>
            </a:lvl4pPr>
            <a:lvl5pPr lvl="4" algn="ctr" rtl="0">
              <a:spcBef>
                <a:spcPts val="0"/>
              </a:spcBef>
              <a:buSzPct val="100000"/>
              <a:defRPr sz="6600"/>
            </a:lvl5pPr>
            <a:lvl6pPr lvl="5" algn="ctr" rtl="0">
              <a:spcBef>
                <a:spcPts val="0"/>
              </a:spcBef>
              <a:buSzPct val="100000"/>
              <a:defRPr sz="6600"/>
            </a:lvl6pPr>
            <a:lvl7pPr lvl="6" algn="ctr" rtl="0">
              <a:spcBef>
                <a:spcPts val="0"/>
              </a:spcBef>
              <a:buSzPct val="100000"/>
              <a:defRPr sz="6600"/>
            </a:lvl7pPr>
            <a:lvl8pPr lvl="7" algn="ctr" rtl="0">
              <a:spcBef>
                <a:spcPts val="0"/>
              </a:spcBef>
              <a:buSzPct val="100000"/>
              <a:defRPr sz="6600"/>
            </a:lvl8pPr>
            <a:lvl9pPr lvl="8" algn="ctr" rtl="0">
              <a:spcBef>
                <a:spcPts val="0"/>
              </a:spcBef>
              <a:buSzPct val="100000"/>
              <a:defRPr sz="6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77600" y="5315460"/>
            <a:ext cx="5753100" cy="2342100"/>
          </a:xfrm>
          <a:prstGeom prst="rect">
            <a:avLst/>
          </a:prstGeom>
        </p:spPr>
        <p:txBody>
          <a:bodyPr lIns="144475" tIns="144475" rIns="144475" bIns="14447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7025066" y="1373060"/>
            <a:ext cx="5457000" cy="7007100"/>
          </a:xfrm>
          <a:prstGeom prst="rect">
            <a:avLst/>
          </a:prstGeom>
        </p:spPr>
        <p:txBody>
          <a:bodyPr lIns="144475" tIns="144475" rIns="144475" bIns="1444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43306" y="8022423"/>
            <a:ext cx="8531700" cy="1147500"/>
          </a:xfrm>
          <a:prstGeom prst="rect">
            <a:avLst/>
          </a:prstGeom>
        </p:spPr>
        <p:txBody>
          <a:bodyPr lIns="144475" tIns="144475" rIns="144475" bIns="14447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43306" y="2185434"/>
            <a:ext cx="12118199" cy="64785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lIns="144475" tIns="144475" rIns="144475" bIns="14447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600">
                <a:solidFill>
                  <a:schemeClr val="dk2"/>
                </a:solidFill>
              </a:rPr>
              <a:t>‹#›</a:t>
            </a:fld>
            <a:endParaRPr lang="en-US" sz="16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30973.d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shop.oreilly.com/product/0636920039297.do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2355510" y="9258300"/>
            <a:ext cx="268200" cy="292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pic>
        <p:nvPicPr>
          <p:cNvPr id="75" name="Shape 75" descr="Screen Shot 2016-08-17 at 10.13.1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Open Sans"/>
              <a:buNone/>
            </a:pPr>
            <a:r>
              <a:rPr lang="en-US" sz="3600" b="0" i="0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CASE STUDY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1000" y="1422400"/>
            <a:ext cx="12242800" cy="76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25000"/>
              <a:buFont typeface="Open Sans"/>
              <a:buNone/>
            </a:pPr>
            <a:r>
              <a:rPr lang="en-US" sz="48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REQUIREMENTS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Open San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Customer is able to visit the site and browse the products available.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Open San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The website should be available 24*7 and should be able to sustain high traffic.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Open San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Products should not be accessible before the launch date.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Open San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We want to launch new features on a regular basis.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Open San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The administrators should have detailed knowledge of the health of the system and issues should be resolvable quickly.</a:t>
            </a:r>
          </a:p>
          <a:p>
            <a:pPr marL="0" marR="0" lvl="0" indent="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Open Sans"/>
              <a:buNone/>
            </a:pPr>
            <a:endParaRPr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2090920" y="9260792"/>
            <a:ext cx="662518" cy="2896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22427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Open Sans"/>
              <a:buNone/>
            </a:pPr>
            <a:r>
              <a:rPr lang="en-US" sz="3600" b="0" i="0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THINK ABOUT THESE DOMAINS!!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422400"/>
            <a:ext cx="12242700" cy="76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SERVERS AND SERVICES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NETWORK CONNECTIONS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DATABASE SETUP</a:t>
            </a:r>
            <a:b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DEPLOYMENT STRATEGY</a:t>
            </a:r>
            <a:b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HYBRID INFRASTRUCTURE</a:t>
            </a:r>
            <a:b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USER MANAGEMENT</a:t>
            </a:r>
            <a:b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LOGGING AND MONITORING SETUP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1985085" y="9234334"/>
            <a:ext cx="583140" cy="316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1958625" y="9313711"/>
            <a:ext cx="821274" cy="2366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798" cy="975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Shape 172"/>
          <p:cNvGrpSpPr/>
          <p:nvPr/>
        </p:nvGrpSpPr>
        <p:grpSpPr>
          <a:xfrm>
            <a:off x="530225" y="8034335"/>
            <a:ext cx="11942760" cy="1152525"/>
            <a:chOff x="530225" y="8034335"/>
            <a:chExt cx="11942760" cy="1152525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0225" y="8034335"/>
              <a:ext cx="11942760" cy="1152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 txBox="1"/>
            <p:nvPr/>
          </p:nvSpPr>
          <p:spPr>
            <a:xfrm>
              <a:off x="533400" y="8039100"/>
              <a:ext cx="11938000" cy="1143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699" cy="97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225" y="8034335"/>
            <a:ext cx="1194276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2170297" y="9260792"/>
            <a:ext cx="583140" cy="2896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798" cy="97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225" y="8034335"/>
            <a:ext cx="1194276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2090920" y="9260792"/>
            <a:ext cx="662518" cy="2896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25" y="8034335"/>
            <a:ext cx="11942700" cy="1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2355510" y="9258300"/>
            <a:ext cx="268200" cy="2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25" y="8034335"/>
            <a:ext cx="1194276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3004798" cy="97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699" cy="97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225" y="8034335"/>
            <a:ext cx="11942700" cy="1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1773411" y="9260792"/>
            <a:ext cx="927112" cy="2897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lIns="144475" tIns="144475" rIns="144475" bIns="144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6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195675" y="2795125"/>
            <a:ext cx="64308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sz="8000" i="1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SHOW SOME CODE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1752600"/>
            <a:ext cx="6400799" cy="5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9400" y="2057400"/>
            <a:ext cx="3733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6807200" y="3657600"/>
            <a:ext cx="2133598" cy="114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48000"/>
                </a:lnTo>
                <a:lnTo>
                  <a:pt x="0" y="48000"/>
                </a:lnTo>
                <a:lnTo>
                  <a:pt x="0" y="0"/>
                </a:lnTo>
                <a:close/>
                <a:moveTo>
                  <a:pt x="0" y="71999"/>
                </a:moveTo>
                <a:lnTo>
                  <a:pt x="120000" y="71999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71999"/>
                </a:lnTo>
                <a:close/>
              </a:path>
            </a:pathLst>
          </a:custGeom>
          <a:solidFill>
            <a:srgbClr val="007F44"/>
          </a:solidFill>
          <a:ln w="9525" cap="flat" cmpd="sng">
            <a:solidFill>
              <a:srgbClr val="008D9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200" tIns="228600" rIns="457200" bIns="2286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22427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Open Sans"/>
              <a:buNone/>
            </a:pPr>
            <a:r>
              <a:rPr lang="en-US" sz="3600" b="0" i="0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ACCEPTANCE TESTS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2280810" y="9244677"/>
            <a:ext cx="548910" cy="32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764900"/>
            <a:ext cx="12242700" cy="710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672650" y="2409000"/>
            <a:ext cx="9422400" cy="29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6000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AUR DIKHAO 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0" i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6000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AUR DIKHAO !!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22427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Open Sans"/>
              <a:buNone/>
            </a:pPr>
            <a:r>
              <a:rPr lang="en-US" sz="3600" b="0" i="0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81000" y="1422400"/>
            <a:ext cx="12242700" cy="76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48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25000"/>
              <a:buFont typeface="Open Sans"/>
              <a:buNone/>
            </a:pPr>
            <a:r>
              <a:rPr lang="en-US" sz="48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Test-Driven Infrastructure with Chef :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25000"/>
              <a:buFont typeface="Open Sans"/>
              <a:buNone/>
            </a:pPr>
            <a:r>
              <a:rPr lang="en-US" sz="48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	  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http://shop.oreilly.com/product/0636920030973.do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48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25000"/>
              <a:buFont typeface="Open Sans"/>
              <a:buNone/>
            </a:pPr>
            <a:r>
              <a:rPr lang="en-US" sz="48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Infrastructure as Code :</a:t>
            </a:r>
            <a:r>
              <a:rPr lang="en-US" sz="24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http://shop.oreilly.com/product/0636920039297.do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1720495" y="9258299"/>
            <a:ext cx="874193" cy="2935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A5B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12242699" cy="190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8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2616200" y="3462591"/>
            <a:ext cx="7772400" cy="1638900"/>
          </a:xfrm>
          <a:prstGeom prst="rect">
            <a:avLst/>
          </a:prstGeom>
          <a:solidFill>
            <a:srgbClr val="00AA5B"/>
          </a:solidFill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28600" rIns="0" bIns="2286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600" i="1">
                <a:latin typeface="Open Sans"/>
                <a:ea typeface="Open Sans"/>
                <a:cs typeface="Open Sans"/>
                <a:sym typeface="Open Sans"/>
              </a:rPr>
              <a:t>@meetykp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600"/>
              <a:t>@sid_thinketh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endParaRPr sz="2800" b="0" i="1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121550" y="1157200"/>
            <a:ext cx="8679000" cy="16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1901125" y="3141000"/>
            <a:ext cx="95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52250" y="2423750"/>
            <a:ext cx="11771700" cy="6631500"/>
          </a:xfrm>
          <a:prstGeom prst="rect">
            <a:avLst/>
          </a:prstGeom>
        </p:spPr>
        <p:txBody>
          <a:bodyPr lIns="144475" tIns="144475" rIns="144475" bIns="144475" anchor="t" anchorCtr="0">
            <a:noAutofit/>
          </a:bodyPr>
          <a:lstStyle/>
          <a:p>
            <a:pPr marL="0" lvl="0" algn="ctr" rtl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Do </a:t>
            </a:r>
            <a:r>
              <a:rPr lang="en-US" sz="60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DevOps Like</a:t>
            </a:r>
            <a:br>
              <a:rPr lang="en-US" sz="60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6000" dirty="0" smtClean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60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algn="ctr" rtl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LANCE ARMSTRONG!</a:t>
            </a:r>
          </a:p>
          <a:p>
            <a:pPr marL="0" lvl="0" algn="ctr" rtl="0">
              <a:lnSpc>
                <a:spcPct val="75000"/>
              </a:lnSpc>
              <a:spcBef>
                <a:spcPts val="0"/>
              </a:spcBef>
              <a:buNone/>
            </a:pPr>
            <a:endParaRPr sz="60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algn="ctr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8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Yahya</a:t>
            </a:r>
            <a:r>
              <a:rPr lang="en-US" sz="2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Poonawala</a:t>
            </a:r>
            <a:r>
              <a:rPr lang="en-US" sz="2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ShopSocially</a:t>
            </a:r>
            <a:r>
              <a:rPr lang="en-US" sz="2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i="1" dirty="0">
                <a:solidFill>
                  <a:srgbClr val="008D9A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800" i="1" dirty="0" err="1">
                <a:solidFill>
                  <a:srgbClr val="008D9A"/>
                </a:solidFill>
                <a:latin typeface="Open Sans"/>
                <a:ea typeface="Open Sans"/>
                <a:cs typeface="Open Sans"/>
                <a:sym typeface="Open Sans"/>
              </a:rPr>
              <a:t>meetykp</a:t>
            </a:r>
            <a:r>
              <a:rPr lang="en-US" sz="2800" i="1" dirty="0">
                <a:solidFill>
                  <a:srgbClr val="008D9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algn="ctr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endParaRPr sz="2800" i="1" dirty="0">
              <a:solidFill>
                <a:srgbClr val="008D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algn="ctr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8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Siddharth</a:t>
            </a:r>
            <a:r>
              <a:rPr lang="en-US" sz="2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Kulkarni </a:t>
            </a:r>
            <a:r>
              <a:rPr lang="en-US" sz="2800" b="1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ThoughtWorks</a:t>
            </a:r>
            <a:r>
              <a:rPr lang="en-US" sz="2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800" i="1" dirty="0">
                <a:solidFill>
                  <a:srgbClr val="008D9A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800" i="1" dirty="0" err="1">
                <a:solidFill>
                  <a:srgbClr val="008D9A"/>
                </a:solidFill>
                <a:latin typeface="Open Sans"/>
                <a:ea typeface="Open Sans"/>
                <a:cs typeface="Open Sans"/>
                <a:sym typeface="Open Sans"/>
              </a:rPr>
              <a:t>sid_thinketh</a:t>
            </a:r>
            <a:endParaRPr lang="en-US" sz="2800" i="1" dirty="0">
              <a:solidFill>
                <a:srgbClr val="008D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algn="ctr" rtl="0">
              <a:lnSpc>
                <a:spcPct val="7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Open Sans"/>
              <a:buNone/>
            </a:pPr>
            <a:endParaRPr sz="6000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2355510" y="9258300"/>
            <a:ext cx="268200" cy="292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28600" y="2413000"/>
            <a:ext cx="12293599" cy="469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Open Sans"/>
              <a:buNone/>
            </a:pPr>
            <a:r>
              <a:rPr lang="en-US" sz="8000" b="0" i="1" u="none" strike="noStrike" cap="none">
                <a:solidFill>
                  <a:srgbClr val="00552E"/>
                </a:solidFill>
                <a:latin typeface="Open Sans"/>
                <a:ea typeface="Open Sans"/>
                <a:cs typeface="Open Sans"/>
                <a:sym typeface="Open Sans"/>
              </a:rPr>
              <a:t> THE INFRASTRUCTURE</a:t>
            </a:r>
            <a:r>
              <a:rPr lang="en-US" sz="8000" b="0" i="1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 is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Open Sans"/>
              <a:buNone/>
            </a:pPr>
            <a:r>
              <a:rPr lang="en-US" sz="8000" b="0" i="1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000" b="0" i="1" u="none" strike="noStrike" cap="none">
                <a:solidFill>
                  <a:srgbClr val="00552E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11200" y="1066800"/>
            <a:ext cx="4800600" cy="1077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25000"/>
              <a:buFont typeface="Open Sans"/>
              <a:buNone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WITHOUT IAC</a:t>
            </a:r>
            <a:b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(GAMING COMPANY)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569200" y="1062037"/>
            <a:ext cx="4495800" cy="1077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25000"/>
              <a:buFont typeface="Open Sans"/>
              <a:buNone/>
            </a:pP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WITH IAC</a:t>
            </a:r>
            <a:b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(AMAZON)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82600" y="3200400"/>
            <a:ext cx="6019798" cy="2862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40 People Involved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Once A Month Deployment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2 Hours Downtime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Deployment To 60 Servers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Mostly</a:t>
            </a: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anual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Open Sans"/>
              <a:buChar char="▪"/>
            </a:pPr>
            <a:r>
              <a:rPr lang="en-US" sz="3600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No tests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642050" y="3871474"/>
            <a:ext cx="6350100" cy="342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Single Person Can Deploy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Deployment every 11.6 secs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No Downtime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Deployment to 30k servers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Noto Sans Symbols"/>
              <a:buChar char="▪"/>
            </a:pPr>
            <a:r>
              <a:rPr lang="en-US" sz="36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Everything automated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Open Sans"/>
              <a:buChar char="▪"/>
            </a:pPr>
            <a:r>
              <a:rPr lang="en-US" sz="3600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Completely tested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39750" y="1911350"/>
            <a:ext cx="11925300" cy="56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-US" sz="9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UNTINTED PHOTO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33400" y="8039100"/>
            <a:ext cx="11938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-US" sz="2800" b="0" i="1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with care.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533400" y="7745410"/>
            <a:ext cx="11938000" cy="1587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82600" y="673100"/>
            <a:ext cx="120395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Open Sans"/>
              <a:buNone/>
            </a:pPr>
            <a:r>
              <a:rPr lang="en-US" sz="5400" b="0" i="0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IN A NUTSHELL…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778000" y="1752600"/>
            <a:ext cx="8915400" cy="6740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endParaRPr sz="5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Arial"/>
              <a:buChar char="➢"/>
            </a:pPr>
            <a: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Faster time to market</a:t>
            </a:r>
            <a:b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Arial"/>
              <a:buChar char="➢"/>
            </a:pPr>
            <a: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Increased organizational agility </a:t>
            </a:r>
            <a:b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44"/>
              </a:buClr>
              <a:buSzPct val="100000"/>
              <a:buFont typeface="Arial"/>
              <a:buChar char="➢"/>
            </a:pPr>
            <a: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 Higher quality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4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Open Sans"/>
              <a:buNone/>
            </a:pPr>
            <a:r>
              <a:rPr lang="en-US" sz="3600" b="0" i="0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WHY DO WE NEED TO TEST OUR INFRASTRUCTURE?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1422400"/>
            <a:ext cx="12242800" cy="76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6858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ct val="25000"/>
              <a:buFont typeface="Noto Sans Symbols"/>
              <a:buNone/>
            </a:pPr>
            <a:endParaRPr sz="4000" b="0" i="0" u="none" strike="noStrike" cap="none">
              <a:solidFill>
                <a:srgbClr val="007F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85800" marR="0" lvl="0" indent="-635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Noto Sans Symbols"/>
              <a:buChar char="➢"/>
            </a:pPr>
            <a: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High confidence in changes</a:t>
            </a:r>
          </a:p>
          <a:p>
            <a:pPr marL="685800" marR="0" lvl="0" indent="-635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Noto Sans Symbols"/>
              <a:buChar char="➢"/>
            </a:pPr>
            <a: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Quick and immediate feedback</a:t>
            </a:r>
          </a:p>
          <a:p>
            <a:pPr marL="685800" marR="0" lvl="0" indent="-635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Noto Sans Symbols"/>
              <a:buChar char="➢"/>
            </a:pPr>
            <a: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Shorter release cycle for applications</a:t>
            </a:r>
          </a:p>
          <a:p>
            <a:pPr marL="685800" marR="0" lvl="0" indent="-635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00AA5B"/>
              </a:buClr>
              <a:buSzPct val="100000"/>
              <a:buFont typeface="Noto Sans Symbols"/>
              <a:buChar char="➢"/>
            </a:pPr>
            <a:r>
              <a:rPr lang="en-US" sz="4000" b="0" i="0" u="none" strike="noStrike" cap="none">
                <a:solidFill>
                  <a:srgbClr val="007F44"/>
                </a:solidFill>
                <a:latin typeface="Open Sans"/>
                <a:ea typeface="Open Sans"/>
                <a:cs typeface="Open Sans"/>
                <a:sym typeface="Open Sans"/>
              </a:rPr>
              <a:t>Maintain sanity of the infrastructure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711200" y="1143000"/>
            <a:ext cx="11963398" cy="6705599"/>
          </a:xfrm>
          <a:prstGeom prst="cloudCallout">
            <a:avLst>
              <a:gd name="adj1" fmla="val 6300"/>
              <a:gd name="adj2" fmla="val 24300"/>
            </a:avLst>
          </a:prstGeom>
          <a:solidFill>
            <a:schemeClr val="lt2"/>
          </a:solidFill>
          <a:ln>
            <a:noFill/>
          </a:ln>
        </p:spPr>
        <p:txBody>
          <a:bodyPr lIns="457200" tIns="228600" rIns="457200" bIns="2286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54000" y="-31750"/>
            <a:ext cx="12293599" cy="826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Open Sans"/>
              <a:buNone/>
            </a:pPr>
            <a:endParaRPr sz="8000" b="0" i="1" u="none" strike="noStrike" cap="none">
              <a:solidFill>
                <a:srgbClr val="00AA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Open Sans"/>
              <a:buNone/>
            </a:pPr>
            <a:endParaRPr sz="8000" b="0" i="1" u="none" strike="noStrike" cap="none">
              <a:solidFill>
                <a:srgbClr val="00AA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Open Sans"/>
              <a:buNone/>
            </a:pPr>
            <a:r>
              <a:rPr lang="en-US" sz="8000" b="0" i="1" u="none" strike="noStrike" cap="none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 WHAT DO WE NEED TO TEST??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8000" b="0" i="1" u="none" strike="noStrike" cap="none">
              <a:solidFill>
                <a:srgbClr val="00AA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2355510" y="9258300"/>
            <a:ext cx="268285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184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100" b="0" i="1" u="none" strike="noStrike" cap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lang="en-US" sz="1100" b="0" i="1" u="none" strike="noStrike" cap="non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Custom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Merriweather Sans</vt:lpstr>
      <vt:lpstr>Arial</vt:lpstr>
      <vt:lpstr>Noto Sans Symbols</vt:lpstr>
      <vt:lpstr>Open Sans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UNTINTED PHOTO</vt:lpstr>
      <vt:lpstr>IN A NUTSHELL…</vt:lpstr>
      <vt:lpstr>WHY DO WE NEED TO TEST OUR INFRASTRUCTURE?</vt:lpstr>
      <vt:lpstr>PowerPoint Presentation</vt:lpstr>
      <vt:lpstr>CASE STUDY</vt:lpstr>
      <vt:lpstr>THINK ABOUT THESE DOMAINS!!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ACCEPTANCE TESTS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Kulkarni</cp:lastModifiedBy>
  <cp:revision>1</cp:revision>
  <dcterms:modified xsi:type="dcterms:W3CDTF">2016-08-19T04:35:45Z</dcterms:modified>
</cp:coreProperties>
</file>