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59" r:id="rId3"/>
    <p:sldId id="261" r:id="rId4"/>
    <p:sldId id="260" r:id="rId5"/>
    <p:sldId id="266" r:id="rId6"/>
    <p:sldId id="264" r:id="rId7"/>
    <p:sldId id="268" r:id="rId8"/>
    <p:sldId id="265" r:id="rId9"/>
    <p:sldId id="270" r:id="rId10"/>
    <p:sldId id="271" r:id="rId11"/>
    <p:sldId id="272" r:id="rId12"/>
    <p:sldId id="267" r:id="rId13"/>
    <p:sldId id="273" r:id="rId14"/>
    <p:sldId id="26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69240"/>
    <a:srgbClr val="F68D36"/>
    <a:srgbClr val="F8A45E"/>
    <a:srgbClr val="FFCC00"/>
    <a:srgbClr val="FFD72D"/>
    <a:srgbClr val="005D8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>
      <p:cViewPr varScale="1">
        <p:scale>
          <a:sx n="72" d="100"/>
          <a:sy n="72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9484-155C-478C-8A3D-CB3293606FA5}" type="datetimeFigureOut">
              <a:rPr lang="en-IN" smtClean="0"/>
              <a:t>19-08-2016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A282D-4CCF-425C-B82A-8DFA9051F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6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079" y="2132856"/>
            <a:ext cx="9800827" cy="1154559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187357"/>
            <a:ext cx="12192000" cy="6670642"/>
            <a:chOff x="0" y="187357"/>
            <a:chExt cx="12192000" cy="6670642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270"/>
            <a:stretch/>
          </p:blipFill>
          <p:spPr>
            <a:xfrm>
              <a:off x="263352" y="187357"/>
              <a:ext cx="2893073" cy="42452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0" y="6598106"/>
              <a:ext cx="12192000" cy="2598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Manual Input 19"/>
            <p:cNvSpPr/>
            <p:nvPr userDrawn="1"/>
          </p:nvSpPr>
          <p:spPr>
            <a:xfrm>
              <a:off x="7445091" y="5979168"/>
              <a:ext cx="4746909" cy="82042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34"/>
                <a:gd name="connsiteY0" fmla="*/ 8257 h 10000"/>
                <a:gd name="connsiteX1" fmla="*/ 10034 w 10034"/>
                <a:gd name="connsiteY1" fmla="*/ 0 h 10000"/>
                <a:gd name="connsiteX2" fmla="*/ 10034 w 10034"/>
                <a:gd name="connsiteY2" fmla="*/ 10000 h 10000"/>
                <a:gd name="connsiteX3" fmla="*/ 34 w 10034"/>
                <a:gd name="connsiteY3" fmla="*/ 10000 h 10000"/>
                <a:gd name="connsiteX4" fmla="*/ 0 w 10034"/>
                <a:gd name="connsiteY4" fmla="*/ 825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" h="10000">
                  <a:moveTo>
                    <a:pt x="0" y="8257"/>
                  </a:moveTo>
                  <a:lnTo>
                    <a:pt x="10034" y="0"/>
                  </a:lnTo>
                  <a:lnTo>
                    <a:pt x="10034" y="10000"/>
                  </a:lnTo>
                  <a:lnTo>
                    <a:pt x="34" y="10000"/>
                  </a:lnTo>
                  <a:cubicBezTo>
                    <a:pt x="23" y="9419"/>
                    <a:pt x="11" y="8838"/>
                    <a:pt x="0" y="82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0384762" y="6370106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dirty="0"/>
                <a:t>#XPIndia2016</a:t>
              </a:r>
            </a:p>
          </p:txBody>
        </p:sp>
        <p:pic>
          <p:nvPicPr>
            <p:cNvPr id="22" name="Picture 2" descr="http://www.iconsdb.com/icons/download/black/twitter-51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6440" y="6309320"/>
              <a:ext cx="433753" cy="43375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1230079" y="3356237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idx="1"/>
          </p:nvPr>
        </p:nvSpPr>
        <p:spPr>
          <a:xfrm>
            <a:off x="1230079" y="3515415"/>
            <a:ext cx="9800827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34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3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5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19-08-2016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gradFill>
          <a:gsLst>
            <a:gs pos="48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7" y="1268760"/>
            <a:ext cx="7925487" cy="187163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192048" y="4005064"/>
            <a:ext cx="3807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19 - 20 August 2016</a:t>
            </a:r>
          </a:p>
          <a:p>
            <a:pPr algn="ctr"/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Bangalore</a:t>
            </a:r>
          </a:p>
          <a:p>
            <a:pPr algn="ctr"/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IN" sz="3200" u="sng" dirty="0">
                <a:solidFill>
                  <a:srgbClr val="E46C0A"/>
                </a:solidFill>
              </a:rPr>
              <a:t>www.xpconference.in</a:t>
            </a:r>
          </a:p>
        </p:txBody>
      </p:sp>
    </p:spTree>
    <p:extLst>
      <p:ext uri="{BB962C8B-B14F-4D97-AF65-F5344CB8AC3E}">
        <p14:creationId xmlns:p14="http://schemas.microsoft.com/office/powerpoint/2010/main" val="55100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B45C-0E1C-4CA0-A7AB-B32F0E31408D}" type="datetimeFigureOut">
              <a:rPr lang="en-IN" smtClean="0"/>
              <a:t>19-08-2016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8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69240"/>
              </a:gs>
              <a:gs pos="54000">
                <a:schemeClr val="accent6">
                  <a:lumMod val="75000"/>
                </a:schemeClr>
              </a:gs>
              <a:gs pos="100000">
                <a:srgbClr val="E46C0A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8272"/>
            <a:ext cx="10716684" cy="4501008"/>
          </a:xfrm>
        </p:spPr>
        <p:txBody>
          <a:bodyPr anchor="t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4024815" y="6118510"/>
            <a:ext cx="3886253" cy="5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3317"/>
            <a:ext cx="109728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3313"/>
            <a:ext cx="2893073" cy="42452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0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3317"/>
            <a:ext cx="109728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99456" y="-27384"/>
            <a:ext cx="9953368" cy="6885384"/>
            <a:chOff x="1199456" y="-27384"/>
            <a:chExt cx="9953368" cy="6885384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3607461" y="0"/>
              <a:ext cx="0" cy="6858000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 userDrawn="1"/>
          </p:nvGrpSpPr>
          <p:grpSpPr>
            <a:xfrm>
              <a:off x="1199456" y="-27384"/>
              <a:ext cx="9953368" cy="6885384"/>
              <a:chOff x="1199456" y="-27384"/>
              <a:chExt cx="9953368" cy="6885384"/>
            </a:xfrm>
          </p:grpSpPr>
          <p:cxnSp>
            <p:nvCxnSpPr>
              <p:cNvPr id="7" name="Straight Connector 6"/>
              <p:cNvCxnSpPr/>
              <p:nvPr userDrawn="1"/>
            </p:nvCxnSpPr>
            <p:spPr>
              <a:xfrm>
                <a:off x="1199456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 userDrawn="1"/>
            </p:nvCxnSpPr>
            <p:spPr>
              <a:xfrm>
                <a:off x="2439856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>
                <a:off x="4847861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>
                <a:off x="609600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733640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8616280" y="0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9912424" y="-27384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11152824" y="-27384"/>
                <a:ext cx="0" cy="6858000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8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7706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7687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77706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27687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4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4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9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2491"/>
            <a:ext cx="12193057" cy="6882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2331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2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6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277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1277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7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48000">
              <a:srgbClr val="FCFCFC"/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0"/>
          <a:stretch/>
        </p:blipFill>
        <p:spPr>
          <a:xfrm>
            <a:off x="609600" y="6157844"/>
            <a:ext cx="2893073" cy="42452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598106"/>
            <a:ext cx="12192000" cy="2598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nual Input 19"/>
          <p:cNvSpPr/>
          <p:nvPr userDrawn="1"/>
        </p:nvSpPr>
        <p:spPr>
          <a:xfrm>
            <a:off x="7445091" y="5979168"/>
            <a:ext cx="4746909" cy="8204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8257 h 10000"/>
              <a:gd name="connsiteX1" fmla="*/ 10034 w 10034"/>
              <a:gd name="connsiteY1" fmla="*/ 0 h 10000"/>
              <a:gd name="connsiteX2" fmla="*/ 10034 w 10034"/>
              <a:gd name="connsiteY2" fmla="*/ 10000 h 10000"/>
              <a:gd name="connsiteX3" fmla="*/ 34 w 10034"/>
              <a:gd name="connsiteY3" fmla="*/ 10000 h 10000"/>
              <a:gd name="connsiteX4" fmla="*/ 0 w 10034"/>
              <a:gd name="connsiteY4" fmla="*/ 8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0000">
                <a:moveTo>
                  <a:pt x="0" y="8257"/>
                </a:moveTo>
                <a:lnTo>
                  <a:pt x="10034" y="0"/>
                </a:lnTo>
                <a:lnTo>
                  <a:pt x="10034" y="10000"/>
                </a:lnTo>
                <a:lnTo>
                  <a:pt x="34" y="10000"/>
                </a:lnTo>
                <a:cubicBezTo>
                  <a:pt x="23" y="9419"/>
                  <a:pt x="11" y="8838"/>
                  <a:pt x="0" y="82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84762" y="63701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#XPIndia2016</a:t>
            </a:r>
          </a:p>
        </p:txBody>
      </p:sp>
      <p:pic>
        <p:nvPicPr>
          <p:cNvPr id="13" name="Picture 2" descr="http://www.iconsdb.com/icons/download/black/twitter-512.png"/>
          <p:cNvPicPr>
            <a:picLocks noChangeAspect="1" noChangeArrowheads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5" y="6309320"/>
            <a:ext cx="433753" cy="433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1230079" y="1196752"/>
            <a:ext cx="9800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B45C-0E1C-4CA0-A7AB-B32F0E31408D}" type="datetimeFigureOut">
              <a:rPr lang="en-IN" smtClean="0"/>
              <a:t>19-08-2016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1378-D1FE-4CBB-B64C-AF65EDC16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52" r:id="rId6"/>
    <p:sldLayoutId id="2147483663" r:id="rId7"/>
    <p:sldLayoutId id="2147483653" r:id="rId8"/>
    <p:sldLayoutId id="2147483654" r:id="rId9"/>
    <p:sldLayoutId id="2147483664" r:id="rId10"/>
    <p:sldLayoutId id="2147483655" r:id="rId11"/>
    <p:sldLayoutId id="2147483667" r:id="rId12"/>
    <p:sldLayoutId id="2147483665" r:id="rId13"/>
    <p:sldLayoutId id="214748366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6">
              <a:lumMod val="75000"/>
            </a:schemeClr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P2016India/The-Characteristics-of-BD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8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Common understanding of Requirement across stake holders thru Collaboration</a:t>
            </a:r>
          </a:p>
          <a:p>
            <a:r>
              <a:rPr lang="en-IN" sz="2400" dirty="0"/>
              <a:t>Everyone in the team contributes to refine requirement, enhances ownership and knowledge</a:t>
            </a:r>
          </a:p>
          <a:p>
            <a:r>
              <a:rPr lang="en-IN" sz="2400" dirty="0"/>
              <a:t>Together explore the </a:t>
            </a:r>
            <a:r>
              <a:rPr lang="en-IN" sz="2400" dirty="0" err="1"/>
              <a:t>behaviors</a:t>
            </a:r>
            <a:endParaRPr lang="en-IN" sz="2400" dirty="0"/>
          </a:p>
          <a:p>
            <a:r>
              <a:rPr lang="en-IN" sz="2400" dirty="0"/>
              <a:t>Deliver what user wants</a:t>
            </a:r>
          </a:p>
          <a:p>
            <a:r>
              <a:rPr lang="en-IN" sz="2400" dirty="0"/>
              <a:t>Clear, precise examples as Acceptance Criteria, no ambiguity</a:t>
            </a:r>
          </a:p>
          <a:p>
            <a:r>
              <a:rPr lang="en-IN" sz="2400" dirty="0"/>
              <a:t>Segregate </a:t>
            </a:r>
            <a:r>
              <a:rPr lang="en-IN" sz="2400" dirty="0" err="1"/>
              <a:t>Behavior</a:t>
            </a:r>
            <a:r>
              <a:rPr lang="en-IN" sz="2400" dirty="0"/>
              <a:t> and Implementation</a:t>
            </a:r>
          </a:p>
          <a:p>
            <a:r>
              <a:rPr lang="en-IN" sz="2400" dirty="0"/>
              <a:t>Team has a living document</a:t>
            </a:r>
          </a:p>
          <a:p>
            <a:r>
              <a:rPr lang="en-IN" sz="2400" dirty="0"/>
              <a:t>Team delivers </a:t>
            </a:r>
            <a:r>
              <a:rPr lang="en-IN" sz="2400" dirty="0" err="1"/>
              <a:t>behaviors</a:t>
            </a:r>
            <a:r>
              <a:rPr lang="en-IN" sz="2400" dirty="0"/>
              <a:t> (possibly on a daily basis), enables faster feedback cycle</a:t>
            </a:r>
          </a:p>
          <a:p>
            <a:r>
              <a:rPr lang="en-IN" sz="2400" dirty="0"/>
              <a:t>Test the </a:t>
            </a:r>
            <a:r>
              <a:rPr lang="en-IN" sz="2400" dirty="0" err="1"/>
              <a:t>Behavior</a:t>
            </a:r>
            <a:r>
              <a:rPr lang="en-IN" sz="2400" dirty="0"/>
              <a:t> daily!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AND BENEFITS OF BDD</a:t>
            </a:r>
          </a:p>
        </p:txBody>
      </p:sp>
    </p:spTree>
    <p:extLst>
      <p:ext uri="{BB962C8B-B14F-4D97-AF65-F5344CB8AC3E}">
        <p14:creationId xmlns:p14="http://schemas.microsoft.com/office/powerpoint/2010/main" val="368526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Pyramid</a:t>
            </a:r>
          </a:p>
          <a:p>
            <a:r>
              <a:rPr lang="en-IN" dirty="0"/>
              <a:t>Use plugins like Cucumber, </a:t>
            </a:r>
            <a:r>
              <a:rPr lang="en-IN" dirty="0" err="1"/>
              <a:t>Jbehave</a:t>
            </a:r>
            <a:r>
              <a:rPr lang="en-IN" dirty="0"/>
              <a:t> in Java, </a:t>
            </a:r>
            <a:r>
              <a:rPr lang="en-IN" dirty="0" err="1"/>
              <a:t>SpecFlow</a:t>
            </a:r>
            <a:r>
              <a:rPr lang="en-IN" dirty="0"/>
              <a:t> in </a:t>
            </a:r>
            <a:r>
              <a:rPr lang="en-IN" dirty="0" err="1"/>
              <a:t>.Net</a:t>
            </a:r>
            <a:endParaRPr lang="en-IN" dirty="0"/>
          </a:p>
          <a:p>
            <a:r>
              <a:rPr lang="en-IN" dirty="0" err="1"/>
              <a:t>StepDefintions</a:t>
            </a:r>
            <a:endParaRPr lang="en-IN" dirty="0"/>
          </a:p>
          <a:p>
            <a:r>
              <a:rPr lang="en-IN" dirty="0"/>
              <a:t>Integrate with CI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IN 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App - Shopping Cart’s Check Out Feature</a:t>
            </a:r>
          </a:p>
          <a:p>
            <a:endParaRPr lang="en-IN" dirty="0"/>
          </a:p>
          <a:p>
            <a:r>
              <a:rPr lang="en-IN" dirty="0"/>
              <a:t>Demo Code available @ </a:t>
            </a:r>
            <a:r>
              <a:rPr lang="en-IN" sz="2400" dirty="0">
                <a:hlinkClick r:id="rId2"/>
              </a:rPr>
              <a:t>https://github.com/XP2016India/The-Characteristics-of-BDD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DEMO OF BDD TESTING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Pic:</a:t>
            </a:r>
          </a:p>
          <a:p>
            <a:r>
              <a:rPr lang="en-IN" dirty="0"/>
              <a:t>Customer Requirement vs Our Solution – Unknown Source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Books:</a:t>
            </a:r>
          </a:p>
          <a:p>
            <a:r>
              <a:rPr lang="en-US" dirty="0"/>
              <a:t>Specification by example - </a:t>
            </a:r>
            <a:r>
              <a:rPr lang="en-US" dirty="0" err="1"/>
              <a:t>Gojko</a:t>
            </a:r>
            <a:r>
              <a:rPr lang="en-US" dirty="0"/>
              <a:t> </a:t>
            </a:r>
            <a:r>
              <a:rPr lang="en-US" dirty="0" err="1"/>
              <a:t>Adzic</a:t>
            </a:r>
            <a:endParaRPr lang="en-US" dirty="0"/>
          </a:p>
          <a:p>
            <a:r>
              <a:rPr lang="en-IN" dirty="0"/>
              <a:t>The Cucumber for Java Book - </a:t>
            </a:r>
            <a:r>
              <a:rPr lang="nb-NO" dirty="0"/>
              <a:t>Seb Rose, Matt Wynne, </a:t>
            </a:r>
            <a:r>
              <a:rPr lang="nb-NO" i="1" dirty="0"/>
              <a:t>Aslak</a:t>
            </a:r>
            <a:r>
              <a:rPr lang="nb-NO" dirty="0"/>
              <a:t> Hellesoy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4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				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4139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44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CHARACTERISTICS OF </a:t>
            </a:r>
            <a:br>
              <a:rPr lang="en-IN" dirty="0"/>
            </a:br>
            <a:r>
              <a:rPr lang="en-IN" dirty="0"/>
              <a:t>BEHAVIOR DRIVEN DEVELOPMENT </a:t>
            </a:r>
            <a:r>
              <a:rPr lang="en-IN" sz="2000" dirty="0"/>
              <a:t>(BDD)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 S Banu Prakash Raje Urs</a:t>
            </a:r>
          </a:p>
          <a:p>
            <a:r>
              <a:rPr lang="en-IN" dirty="0"/>
              <a:t>Senior Agile Technical, DevOps Coach </a:t>
            </a:r>
          </a:p>
          <a:p>
            <a:r>
              <a:rPr lang="en-IN" dirty="0"/>
              <a:t>Societe Generale Global Solution Centre Pvt Ltd</a:t>
            </a:r>
          </a:p>
        </p:txBody>
      </p:sp>
    </p:spTree>
    <p:extLst>
      <p:ext uri="{BB962C8B-B14F-4D97-AF65-F5344CB8AC3E}">
        <p14:creationId xmlns:p14="http://schemas.microsoft.com/office/powerpoint/2010/main" val="24737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PEAK INTO BDD WITH AN ACTIVITY</a:t>
            </a:r>
          </a:p>
          <a:p>
            <a:r>
              <a:rPr lang="en-IN" dirty="0"/>
              <a:t>SCENARIOS WITH GERKHIN LANGUAGE</a:t>
            </a:r>
          </a:p>
          <a:p>
            <a:r>
              <a:rPr lang="en-IN" dirty="0"/>
              <a:t>KATA</a:t>
            </a:r>
          </a:p>
          <a:p>
            <a:r>
              <a:rPr lang="en-IN" dirty="0"/>
              <a:t>BDD IN AGILE WORLD</a:t>
            </a:r>
          </a:p>
          <a:p>
            <a:r>
              <a:rPr lang="en-IN" dirty="0"/>
              <a:t>CHARACTERISTICS AND BENEFITS OF BDD</a:t>
            </a:r>
          </a:p>
          <a:p>
            <a:r>
              <a:rPr lang="en-IN" dirty="0"/>
              <a:t>TESTING IN BDD</a:t>
            </a:r>
          </a:p>
          <a:p>
            <a:r>
              <a:rPr lang="en-IN" dirty="0"/>
              <a:t>DEMO OF BDD TESTING IN JAVA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818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Gathering requirement or Testing framework?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PEAK INTO BDD WITH AN ACTIVITY</a:t>
            </a:r>
          </a:p>
        </p:txBody>
      </p:sp>
    </p:spTree>
    <p:extLst>
      <p:ext uri="{BB962C8B-B14F-4D97-AF65-F5344CB8AC3E}">
        <p14:creationId xmlns:p14="http://schemas.microsoft.com/office/powerpoint/2010/main" val="234200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Gathering requirement or Testing framework?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PEAK INTO BDD WITH AN ACTIVITY</a:t>
            </a:r>
          </a:p>
        </p:txBody>
      </p:sp>
      <p:pic>
        <p:nvPicPr>
          <p:cNvPr id="6" name="Picture 2" descr="C:\Users\Home-LP\Pictures\elephant_Require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920" y="2132856"/>
            <a:ext cx="4496296" cy="3317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80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Common Language</a:t>
            </a:r>
          </a:p>
          <a:p>
            <a:endParaRPr lang="en-IN" dirty="0"/>
          </a:p>
          <a:p>
            <a:r>
              <a:rPr lang="en-IN" dirty="0"/>
              <a:t>Feature files</a:t>
            </a:r>
          </a:p>
          <a:p>
            <a:endParaRPr lang="en-IN" dirty="0"/>
          </a:p>
          <a:p>
            <a:r>
              <a:rPr lang="en-IN" dirty="0"/>
              <a:t>Keywords</a:t>
            </a:r>
          </a:p>
          <a:p>
            <a:pPr marL="0" indent="0">
              <a:buNone/>
            </a:pPr>
            <a:r>
              <a:rPr lang="en-IN" dirty="0"/>
              <a:t>	Feature, Scenario, Given, When, Then, And, </a:t>
            </a:r>
          </a:p>
          <a:p>
            <a:pPr marL="0" indent="0">
              <a:buNone/>
            </a:pPr>
            <a:r>
              <a:rPr lang="en-IN" dirty="0"/>
              <a:t>	But, Scenario Outline, Examples…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SCENARIOS WITH GERKHIN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1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IN" dirty="0"/>
              <a:t>Feature: Add two numbers</a:t>
            </a:r>
          </a:p>
          <a:p>
            <a:endParaRPr lang="en-IN" dirty="0"/>
          </a:p>
          <a:p>
            <a:r>
              <a:rPr lang="en-IN" dirty="0"/>
              <a:t>Scenario: two positive integers</a:t>
            </a:r>
          </a:p>
          <a:p>
            <a:r>
              <a:rPr lang="en-IN" dirty="0"/>
              <a:t>Given numbers 10 and 20</a:t>
            </a:r>
          </a:p>
          <a:p>
            <a:r>
              <a:rPr lang="en-IN" dirty="0"/>
              <a:t>When add the numbers</a:t>
            </a:r>
          </a:p>
          <a:p>
            <a:r>
              <a:rPr lang="en-IN" dirty="0"/>
              <a:t>Then resultant sum is 30</a:t>
            </a:r>
          </a:p>
          <a:p>
            <a:endParaRPr lang="en-IN" dirty="0"/>
          </a:p>
          <a:p>
            <a:r>
              <a:rPr lang="en-IN" dirty="0"/>
              <a:t>Scenario: two negative integers</a:t>
            </a:r>
          </a:p>
          <a:p>
            <a:r>
              <a:rPr lang="en-IN" dirty="0"/>
              <a:t>Given numbers -15 and -30</a:t>
            </a:r>
          </a:p>
          <a:p>
            <a:r>
              <a:rPr lang="en-IN" dirty="0"/>
              <a:t>When add the numbers</a:t>
            </a:r>
          </a:p>
          <a:p>
            <a:r>
              <a:rPr lang="en-IN" dirty="0"/>
              <a:t>Then resultant sum is -45</a:t>
            </a:r>
          </a:p>
          <a:p>
            <a:endParaRPr lang="en-IN" dirty="0"/>
          </a:p>
          <a:p>
            <a:r>
              <a:rPr lang="en-IN" dirty="0"/>
              <a:t>…..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SCENARIOS WITH GERKHIN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Check Out feature in a Shopping Cart</a:t>
            </a:r>
          </a:p>
          <a:p>
            <a:endParaRPr lang="en-IN" dirty="0"/>
          </a:p>
          <a:p>
            <a:r>
              <a:rPr lang="en-IN" dirty="0"/>
              <a:t>Check out one item in the cart</a:t>
            </a:r>
          </a:p>
          <a:p>
            <a:r>
              <a:rPr lang="en-IN" dirty="0"/>
              <a:t>Check out multiple items in the cart</a:t>
            </a:r>
          </a:p>
          <a:p>
            <a:r>
              <a:rPr lang="en-IN" dirty="0"/>
              <a:t>Add items in wish list if available when Check out happens</a:t>
            </a:r>
          </a:p>
          <a:p>
            <a:r>
              <a:rPr lang="en-IN" dirty="0"/>
              <a:t>Check out with discounts on some products</a:t>
            </a:r>
          </a:p>
          <a:p>
            <a:r>
              <a:rPr lang="en-IN" dirty="0"/>
              <a:t>Check out with discount coupons on some products</a:t>
            </a:r>
          </a:p>
          <a:p>
            <a:r>
              <a:rPr lang="en-IN" dirty="0"/>
              <a:t>Check out handling change in product price after adding to cart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9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does it fit into Agile World?</a:t>
            </a:r>
          </a:p>
          <a:p>
            <a:r>
              <a:rPr lang="en-IN" dirty="0"/>
              <a:t>3 Amigos</a:t>
            </a:r>
          </a:p>
          <a:p>
            <a:r>
              <a:rPr lang="en-IN" dirty="0"/>
              <a:t>Acceptance Criteria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BDD in Agile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3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361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Century Gothic</vt:lpstr>
      <vt:lpstr>Gill Sans MT</vt:lpstr>
      <vt:lpstr>Office Theme</vt:lpstr>
      <vt:lpstr>PowerPoint Presentation</vt:lpstr>
      <vt:lpstr>CHARACTERISTICS OF  BEHAVIOR DRIVEN DEVELOPMENT (BDD)</vt:lpstr>
      <vt:lpstr>AGENDA</vt:lpstr>
      <vt:lpstr>PEAK INTO BDD WITH AN ACTIVITY</vt:lpstr>
      <vt:lpstr>PEAK INTO BDD WITH AN ACTIVITY</vt:lpstr>
      <vt:lpstr>SCENARIOS WITH GERKHIN LANGUAGE</vt:lpstr>
      <vt:lpstr>SCENARIOS WITH GERKHIN LANGUAGE</vt:lpstr>
      <vt:lpstr>KATA</vt:lpstr>
      <vt:lpstr>BDD in Agile World</vt:lpstr>
      <vt:lpstr>CHARACTERISTICS AND BENEFITS OF BDD</vt:lpstr>
      <vt:lpstr>TESTING IN BDD</vt:lpstr>
      <vt:lpstr>DEMO OF BDD TESTING IN JAVA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Antara</dc:creator>
  <cp:lastModifiedBy>M S Banu Prakash Raje Urs</cp:lastModifiedBy>
  <cp:revision>92</cp:revision>
  <dcterms:created xsi:type="dcterms:W3CDTF">2013-10-29T07:03:25Z</dcterms:created>
  <dcterms:modified xsi:type="dcterms:W3CDTF">2016-08-19T16:20:46Z</dcterms:modified>
</cp:coreProperties>
</file>