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8" r:id="rId7"/>
    <p:sldId id="269" r:id="rId8"/>
    <p:sldId id="271" r:id="rId9"/>
    <p:sldId id="270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D72D"/>
    <a:srgbClr val="005D8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35"/>
    <p:restoredTop sz="94660"/>
  </p:normalViewPr>
  <p:slideViewPr>
    <p:cSldViewPr>
      <p:cViewPr varScale="1">
        <p:scale>
          <a:sx n="70" d="100"/>
          <a:sy n="70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C9484-155C-478C-8A3D-CB3293606FA5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A282D-4CCF-425C-B82A-8DFA9051F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6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282D-4CCF-425C-B82A-8DFA9051FAB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7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282D-4CCF-425C-B82A-8DFA9051FAB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7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A282D-4CCF-425C-B82A-8DFA9051FAB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5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6"/>
            </a:gs>
            <a:gs pos="83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899592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829892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705596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635896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502300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378004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7308304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250212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42193"/>
            <a:ext cx="7350620" cy="115455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700808"/>
            <a:ext cx="7350620" cy="4608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34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0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8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8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899592" y="0"/>
            <a:ext cx="0" cy="68580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829892" y="0"/>
            <a:ext cx="0" cy="68580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705596" y="0"/>
            <a:ext cx="0" cy="68580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635896" y="0"/>
            <a:ext cx="0" cy="68580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502300" y="0"/>
            <a:ext cx="0" cy="68580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378004" y="0"/>
            <a:ext cx="0" cy="68580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7308304" y="0"/>
            <a:ext cx="0" cy="68580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250212" y="0"/>
            <a:ext cx="0" cy="68580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42193"/>
            <a:ext cx="7350620" cy="1154559"/>
          </a:xfrm>
        </p:spPr>
        <p:txBody>
          <a:bodyPr/>
          <a:lstStyle>
            <a:lvl1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700808"/>
            <a:ext cx="7350620" cy="4608512"/>
          </a:xfrm>
        </p:spPr>
        <p:txBody>
          <a:bodyPr/>
          <a:lstStyle>
            <a:lvl1pPr marL="0" indent="0" algn="ctr">
              <a:buNone/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11968" y="-2840"/>
            <a:ext cx="764704" cy="770384"/>
          </a:xfrm>
          <a:prstGeom prst="triangle">
            <a:avLst>
              <a:gd name="adj" fmla="val 0"/>
            </a:avLst>
          </a:prstGeom>
          <a:solidFill>
            <a:srgbClr val="005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8376456" y="6090456"/>
            <a:ext cx="764704" cy="770384"/>
          </a:xfrm>
          <a:prstGeom prst="triangle">
            <a:avLst>
              <a:gd name="adj" fmla="val 0"/>
            </a:avLst>
          </a:prstGeom>
          <a:solidFill>
            <a:srgbClr val="005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4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12491"/>
            <a:ext cx="9144793" cy="6882981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899592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829892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705596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635896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502300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378004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308304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250212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-11968" y="-2840"/>
            <a:ext cx="764704" cy="770384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0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899592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829892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705596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635896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502300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378004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308304" y="0"/>
            <a:ext cx="0" cy="6858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12491"/>
            <a:ext cx="9144793" cy="68829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5D86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9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9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B45C-0E1C-4CA0-A7AB-B32F0E31408D}" type="datetimeFigureOut">
              <a:rPr lang="en-IN" smtClean="0"/>
              <a:t>22-07-2016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hyperlink" Target="https://twitter.com/XPConfere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acebook.com/xpconference.india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www.linkedin.com/grp/home?gid=830094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xpconferenceindia2016.doattend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ctrTitle"/>
          </p:nvPr>
        </p:nvSpPr>
        <p:spPr>
          <a:xfrm>
            <a:off x="0" y="3789620"/>
            <a:ext cx="91440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The Only Clean Code /</a:t>
            </a:r>
            <a:r>
              <a:rPr lang="en-US" sz="3200" dirty="0" smtClean="0"/>
              <a:t>Agile Engineering Practices</a:t>
            </a:r>
            <a:r>
              <a:rPr lang="en-US" sz="3200" dirty="0" smtClean="0">
                <a:solidFill>
                  <a:schemeClr val="bg1"/>
                </a:solidFill>
              </a:rPr>
              <a:t> Conference of India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4908685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Bangalore, 19</a:t>
            </a:r>
            <a:r>
              <a:rPr lang="en-US" sz="3200" baseline="300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&amp; 20</a:t>
            </a:r>
            <a:r>
              <a:rPr lang="en-US" sz="3200" baseline="300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of August 2016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609329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www.xpconference.in</a:t>
            </a:r>
            <a:endParaRPr lang="en-IN" sz="2800" u="sng" dirty="0">
              <a:solidFill>
                <a:schemeClr val="accent6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6" y="1362891"/>
            <a:ext cx="792548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Hosted By </a:t>
            </a:r>
            <a:endParaRPr lang="en-IN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49" y="1052736"/>
            <a:ext cx="2851105" cy="10123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87622" y="2382764"/>
            <a:ext cx="706258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SolutionsIQ is </a:t>
            </a:r>
            <a:r>
              <a:rPr lang="en-IN" sz="2000" dirty="0" smtClean="0">
                <a:solidFill>
                  <a:schemeClr val="bg1"/>
                </a:solidFill>
              </a:rPr>
              <a:t>the a global leader </a:t>
            </a:r>
            <a:r>
              <a:rPr lang="en-IN" sz="2000" dirty="0">
                <a:solidFill>
                  <a:schemeClr val="bg1"/>
                </a:solidFill>
              </a:rPr>
              <a:t>of Agile Transformation </a:t>
            </a:r>
            <a:r>
              <a:rPr lang="en-IN" sz="2000" dirty="0" smtClean="0">
                <a:solidFill>
                  <a:schemeClr val="bg1"/>
                </a:solidFill>
              </a:rPr>
              <a:t>Services assisting </a:t>
            </a:r>
            <a:r>
              <a:rPr lang="en-IN" sz="2000" dirty="0">
                <a:solidFill>
                  <a:schemeClr val="bg1"/>
                </a:solidFill>
              </a:rPr>
              <a:t>businesses </a:t>
            </a:r>
            <a:r>
              <a:rPr lang="en-IN" sz="2000" dirty="0" smtClean="0">
                <a:solidFill>
                  <a:schemeClr val="bg1"/>
                </a:solidFill>
              </a:rPr>
              <a:t>in their journey to Business Agility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SolutionsIQ </a:t>
            </a:r>
            <a:r>
              <a:rPr lang="en-IN" sz="2000" dirty="0">
                <a:solidFill>
                  <a:schemeClr val="bg1"/>
                </a:solidFill>
              </a:rPr>
              <a:t>has a global reach to help diversified Industries to </a:t>
            </a:r>
            <a:r>
              <a:rPr lang="en-IN" sz="2000" dirty="0" smtClean="0">
                <a:solidFill>
                  <a:schemeClr val="bg1"/>
                </a:solidFill>
              </a:rPr>
              <a:t>successfully </a:t>
            </a:r>
            <a:r>
              <a:rPr lang="en-IN" sz="2000" dirty="0">
                <a:solidFill>
                  <a:schemeClr val="bg1"/>
                </a:solidFill>
              </a:rPr>
              <a:t>adopt methodologies like Agile engineering practices (XP), Scrum, Lean, and Kanban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SolutionsIQ Agile Engineer Lab helps customer deliver complex software with Zero Bug </a:t>
            </a:r>
            <a:r>
              <a:rPr lang="en-IN" sz="2000" dirty="0" err="1" smtClean="0">
                <a:solidFill>
                  <a:schemeClr val="bg1"/>
                </a:solidFill>
              </a:rPr>
              <a:t>Guarentee</a:t>
            </a:r>
            <a:r>
              <a:rPr lang="en-IN" sz="2000" dirty="0" smtClean="0">
                <a:solidFill>
                  <a:schemeClr val="bg1"/>
                </a:solidFill>
              </a:rPr>
              <a:t> for the last 18 years</a:t>
            </a:r>
          </a:p>
          <a:p>
            <a:pPr algn="ctr"/>
            <a:endParaRPr lang="en-IN" sz="2000" dirty="0">
              <a:solidFill>
                <a:schemeClr val="bg1"/>
              </a:solidFill>
            </a:endParaRPr>
          </a:p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Learn more at </a:t>
            </a:r>
            <a:r>
              <a:rPr lang="en-IN" sz="2000" dirty="0" err="1" smtClean="0">
                <a:solidFill>
                  <a:schemeClr val="bg1"/>
                </a:solidFill>
              </a:rPr>
              <a:t>SolutionsIQ.com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1880" y="6413266"/>
            <a:ext cx="2336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www.xpconference.in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4665617" y="1340768"/>
            <a:ext cx="3225800" cy="15841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India Focused Conference with an International Quality</a:t>
            </a:r>
            <a:endParaRPr lang="en-IN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4802584" y="4797152"/>
            <a:ext cx="3225800" cy="15841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Attractively priced</a:t>
            </a:r>
            <a:endParaRPr lang="en-IN" sz="20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1202184" y="3068960"/>
            <a:ext cx="3225800" cy="15841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Learn from Talks and Workshops and Share at </a:t>
            </a:r>
            <a:r>
              <a:rPr lang="en-US" sz="2000" dirty="0" err="1" smtClean="0"/>
              <a:t>DevJams</a:t>
            </a:r>
            <a:endParaRPr lang="en-IN" sz="20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4802584" y="3068960"/>
            <a:ext cx="3225800" cy="15841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Once in a year opportunity to learn from many Coding Experts under one roof</a:t>
            </a:r>
            <a:endParaRPr lang="en-IN" sz="2000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1187624" y="4797152"/>
            <a:ext cx="3225800" cy="15841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Experiential sessions over one-to-many talks </a:t>
            </a:r>
            <a:endParaRPr lang="en-IN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0176" y="1340768"/>
            <a:ext cx="3225800" cy="1584176"/>
            <a:chOff x="-828600" y="1281926"/>
            <a:chExt cx="3225800" cy="1584176"/>
          </a:xfrm>
          <a:solidFill>
            <a:schemeClr val="accent6"/>
          </a:solidFill>
        </p:grpSpPr>
        <p:sp>
          <p:nvSpPr>
            <p:cNvPr id="12" name="Round Diagonal Corner Rectangle 11"/>
            <p:cNvSpPr/>
            <p:nvPr/>
          </p:nvSpPr>
          <p:spPr>
            <a:xfrm>
              <a:off x="-828600" y="1281926"/>
              <a:ext cx="3225800" cy="1584176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594574" y="1719294"/>
              <a:ext cx="2901764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See you there!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491880" y="6413266"/>
            <a:ext cx="2336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www.xpconference.in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19"/>
          <a:stretch/>
        </p:blipFill>
        <p:spPr>
          <a:xfrm>
            <a:off x="1546513" y="76364"/>
            <a:ext cx="6050975" cy="9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E-mail: contact@xpconference.in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/>
              <a:t>Call: +91 80 2344 9999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wedgeRoundRectCallout">
            <a:avLst/>
          </a:prstGeo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Contact Us Today!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491880" y="6413266"/>
            <a:ext cx="2336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www.xpconference.in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http://www.iconsdb.com/icons/download/black/twitter-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84" y="5031307"/>
            <a:ext cx="783201" cy="78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1.iconfinder.com/data/icons/simple-icons/4096/linkedin-4096-black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34" y="4826069"/>
            <a:ext cx="1151750" cy="11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mehmetguzeel.com/uploads/images/logo-facebook%20%C5%9Feffaf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62" y="5013272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467544" y="38485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Follow Us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171779" y="54426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Facebook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9490" y="544517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LinkedIn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0385" y="5445176"/>
            <a:ext cx="74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Twitter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India’s only CLEAN CODE / XP Engineering Practices conference </a:t>
            </a:r>
          </a:p>
          <a:p>
            <a:r>
              <a:rPr lang="en-US" dirty="0" smtClean="0"/>
              <a:t>Modelled around the popular XP Conference taking place </a:t>
            </a:r>
            <a:r>
              <a:rPr lang="en-US" dirty="0" smtClean="0"/>
              <a:t>for </a:t>
            </a:r>
            <a:r>
              <a:rPr lang="en-US" dirty="0" smtClean="0"/>
              <a:t>more than a decade in Europe.</a:t>
            </a:r>
          </a:p>
          <a:p>
            <a:r>
              <a:rPr lang="en-US" dirty="0" smtClean="0"/>
              <a:t>A community event hosted by SolutionsIQ</a:t>
            </a:r>
          </a:p>
          <a:p>
            <a:r>
              <a:rPr lang="en-IN" dirty="0" smtClean="0"/>
              <a:t>The conference will see the leaders, and experts of Agile Technical Practices come together to share their learning through demos and workshops</a:t>
            </a:r>
          </a:p>
          <a:p>
            <a:r>
              <a:rPr lang="en-US" dirty="0" smtClean="0"/>
              <a:t>Targeted audience size of over 150 from across industries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wedgeRoundRectCallout">
            <a:avLst/>
          </a:prstGeom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About XP Conference India 2016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491880" y="6413266"/>
            <a:ext cx="2336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www.xpconference.in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i="1" dirty="0"/>
              <a:t>“Our primary objective is to promote awareness and importance of Clean </a:t>
            </a:r>
            <a:r>
              <a:rPr lang="en-IN" i="1" dirty="0" smtClean="0"/>
              <a:t>Code and XP engineering practices that enables Business Agility, Continuous Delivery and </a:t>
            </a:r>
            <a:r>
              <a:rPr lang="en-IN" i="1" dirty="0" err="1" smtClean="0"/>
              <a:t>DevOPS</a:t>
            </a:r>
            <a:r>
              <a:rPr lang="en-IN" i="1" dirty="0" smtClean="0"/>
              <a:t>.</a:t>
            </a:r>
            <a:endParaRPr lang="en-IN" i="1" dirty="0" smtClean="0"/>
          </a:p>
          <a:p>
            <a:pPr marL="0" indent="0" algn="ctr">
              <a:buNone/>
            </a:pPr>
            <a:endParaRPr lang="en-IN" sz="1800" i="1" dirty="0"/>
          </a:p>
          <a:p>
            <a:pPr marL="0" indent="0" algn="ctr">
              <a:buNone/>
            </a:pPr>
            <a:r>
              <a:rPr lang="en-IN" dirty="0" smtClean="0"/>
              <a:t>XP </a:t>
            </a:r>
            <a:r>
              <a:rPr lang="en-IN" dirty="0"/>
              <a:t>Conference will bring the energy of technology enthusiasts across the country who share one passion -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Write </a:t>
            </a:r>
            <a:r>
              <a:rPr lang="en-IN" i="1" dirty="0">
                <a:solidFill>
                  <a:schemeClr val="tx2">
                    <a:lumMod val="50000"/>
                  </a:schemeClr>
                </a:solidFill>
              </a:rPr>
              <a:t>Clean Code that is easy to Maintain and </a:t>
            </a:r>
            <a:r>
              <a:rPr lang="en-IN" i="1" dirty="0" smtClean="0">
                <a:solidFill>
                  <a:schemeClr val="tx2">
                    <a:lumMod val="50000"/>
                  </a:schemeClr>
                </a:solidFill>
              </a:rPr>
              <a:t>Understand.</a:t>
            </a:r>
            <a:r>
              <a:rPr lang="en-IN" i="1" dirty="0" smtClean="0"/>
              <a:t>”</a:t>
            </a:r>
          </a:p>
          <a:p>
            <a:endParaRPr lang="en-IN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wedgeRoundRectCallout">
            <a:avLst>
              <a:gd name="adj1" fmla="val -21009"/>
              <a:gd name="adj2" fmla="val 74952"/>
              <a:gd name="adj3" fmla="val 16667"/>
            </a:avLst>
          </a:prstGeom>
          <a:ln>
            <a:solidFill>
              <a:schemeClr val="accent6"/>
            </a:solidFill>
          </a:ln>
        </p:spPr>
        <p:txBody>
          <a:bodyPr>
            <a:normAutofit fontScale="90000"/>
          </a:bodyPr>
          <a:lstStyle/>
          <a:p>
            <a:r>
              <a:rPr lang="en-US" sz="4800" dirty="0" smtClean="0"/>
              <a:t>Objective: </a:t>
            </a:r>
            <a:r>
              <a:rPr lang="en-US" sz="4000" i="1" dirty="0" smtClean="0"/>
              <a:t>What are we trying to achieve?</a:t>
            </a:r>
            <a:endParaRPr lang="en-IN" sz="2700" b="1" i="1" dirty="0"/>
          </a:p>
        </p:txBody>
      </p:sp>
      <p:sp>
        <p:nvSpPr>
          <p:cNvPr id="4" name="Rectangle 3"/>
          <p:cNvSpPr/>
          <p:nvPr/>
        </p:nvSpPr>
        <p:spPr>
          <a:xfrm>
            <a:off x="3491880" y="6413266"/>
            <a:ext cx="2336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www.xpconference.in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i="1" dirty="0">
                <a:solidFill>
                  <a:schemeClr val="tx2">
                    <a:lumMod val="50000"/>
                  </a:schemeClr>
                </a:solidFill>
              </a:rPr>
              <a:t>Developers, </a:t>
            </a:r>
            <a:r>
              <a:rPr lang="en-IN" sz="2800" i="1" dirty="0" smtClean="0">
                <a:solidFill>
                  <a:schemeClr val="tx2">
                    <a:lumMod val="50000"/>
                  </a:schemeClr>
                </a:solidFill>
              </a:rPr>
              <a:t>Testers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IN" sz="2800" i="1" dirty="0" smtClean="0">
                <a:solidFill>
                  <a:schemeClr val="tx2">
                    <a:lumMod val="50000"/>
                  </a:schemeClr>
                </a:solidFill>
              </a:rPr>
              <a:t>Code architects, QAs, </a:t>
            </a:r>
          </a:p>
          <a:p>
            <a:pPr marL="0" indent="0" algn="ctr">
              <a:buNone/>
            </a:pPr>
            <a:r>
              <a:rPr lang="en-IN" sz="2800" i="1" dirty="0" smtClean="0">
                <a:solidFill>
                  <a:schemeClr val="tx2">
                    <a:lumMod val="50000"/>
                  </a:schemeClr>
                </a:solidFill>
              </a:rPr>
              <a:t>Tech Team leads, CTOs…</a:t>
            </a:r>
          </a:p>
          <a:p>
            <a:pPr marL="0" indent="0" algn="ctr">
              <a:buNone/>
            </a:pPr>
            <a:r>
              <a:rPr lang="en-IN" sz="2400" dirty="0" smtClean="0"/>
              <a:t>XP Conference is expressly designed for the development community. Anyone who codes and works with teams that code should attend. 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wedgeRoundRectCallout">
            <a:avLst/>
          </a:prstGeo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US" dirty="0" smtClean="0"/>
              <a:t>Who’s the Conference for?</a:t>
            </a:r>
            <a:endParaRPr lang="en-IN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627065" y="3980188"/>
            <a:ext cx="4114800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5D86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5D86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5D86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5D86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5D86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 smtClean="0"/>
              <a:t>PEOPLE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looking</a:t>
            </a:r>
            <a:r>
              <a:rPr lang="en-US" sz="2800" dirty="0" smtClean="0"/>
              <a:t> FOR</a:t>
            </a:r>
            <a:endParaRPr lang="en-IN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" y="5029026"/>
            <a:ext cx="1232629" cy="12326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73" y="5123315"/>
            <a:ext cx="1313668" cy="101672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810945" y="4862770"/>
            <a:ext cx="3333055" cy="1446550"/>
            <a:chOff x="4652202" y="6106569"/>
            <a:chExt cx="3333055" cy="144655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202" y="6213530"/>
              <a:ext cx="1232628" cy="123262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724128" y="6106569"/>
              <a:ext cx="226112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Collaboration between Development and other teams</a:t>
              </a:r>
              <a:endParaRPr lang="en-IN" sz="22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69249" y="5297188"/>
            <a:ext cx="1849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Technical Proficiencies</a:t>
            </a:r>
            <a:endParaRPr lang="en-IN" sz="22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1541" y="5032047"/>
            <a:ext cx="1674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Best Practices for Software Development </a:t>
            </a:r>
            <a:endParaRPr lang="en-IN" sz="22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1880" y="6413266"/>
            <a:ext cx="2336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www.xpconference.in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7248" y="1556793"/>
            <a:ext cx="2949623" cy="187220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TAKEAWAY from 2 Days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1880" y="6413266"/>
            <a:ext cx="2336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www.xpconference.in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3579407"/>
            <a:ext cx="2885728" cy="17938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24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Practical </a:t>
            </a: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knowledge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through key board driven talks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0768" y="1556793"/>
            <a:ext cx="2885728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Debate and Discuss </a:t>
            </a:r>
            <a:r>
              <a:rPr lang="en-IN" sz="2400" dirty="0" smtClean="0">
                <a:solidFill>
                  <a:srgbClr val="1F5767"/>
                </a:solidFill>
                <a:latin typeface="Arial Narrow" panose="020B0606020202030204" pitchFamily="34" charset="0"/>
              </a:rPr>
              <a:t>on topics like DevOps, Continuous Delivery, XP, BDD, TDD, Code Design &amp; more</a:t>
            </a:r>
            <a:endParaRPr lang="en-IN" sz="2400" dirty="0">
              <a:solidFill>
                <a:srgbClr val="1F5767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1143" y="3573016"/>
            <a:ext cx="2885728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rgbClr val="1F5767"/>
                </a:solidFill>
                <a:latin typeface="Arial Narrow" panose="020B0606020202030204" pitchFamily="34" charset="0"/>
              </a:rPr>
              <a:t>Learn about some of the </a:t>
            </a:r>
            <a:r>
              <a:rPr lang="en-IN" sz="24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latest themes and topics </a:t>
            </a:r>
            <a:r>
              <a:rPr lang="en-IN" sz="2400" dirty="0" smtClean="0">
                <a:solidFill>
                  <a:srgbClr val="1F5767"/>
                </a:solidFill>
                <a:latin typeface="Arial Narrow" panose="020B0606020202030204" pitchFamily="34" charset="0"/>
              </a:rPr>
              <a:t>around Agile Development</a:t>
            </a:r>
            <a:endParaRPr lang="en-IN" sz="2400" u="sng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0768" y="3579407"/>
            <a:ext cx="2885728" cy="17938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Meet and Network </a:t>
            </a:r>
            <a:r>
              <a:rPr lang="en-IN" sz="2400" dirty="0" smtClean="0">
                <a:solidFill>
                  <a:srgbClr val="1F5767"/>
                </a:solidFill>
                <a:latin typeface="Arial Narrow" panose="020B0606020202030204" pitchFamily="34" charset="0"/>
              </a:rPr>
              <a:t>with  real practitioners and experts &amp; community members </a:t>
            </a:r>
            <a:endParaRPr lang="en-IN" sz="2400" dirty="0">
              <a:solidFill>
                <a:srgbClr val="1F5767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520" y="1556793"/>
            <a:ext cx="2885728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Get Real experience  </a:t>
            </a:r>
            <a:r>
              <a:rPr lang="en-IN" sz="2400" dirty="0" smtClean="0">
                <a:solidFill>
                  <a:srgbClr val="1F5767"/>
                </a:solidFill>
                <a:latin typeface="Arial Narrow" panose="020B0606020202030204" pitchFamily="34" charset="0"/>
              </a:rPr>
              <a:t>through workshops and technical demos</a:t>
            </a:r>
            <a:endParaRPr lang="en-IN" sz="2400" dirty="0">
              <a:solidFill>
                <a:srgbClr val="1F5767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481967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sz="3400" b="1" dirty="0" smtClean="0"/>
              <a:t>Refactoring </a:t>
            </a:r>
            <a:r>
              <a:rPr lang="en-IN" sz="3400" b="1" dirty="0"/>
              <a:t>For </a:t>
            </a:r>
            <a:r>
              <a:rPr lang="en-IN" sz="3400" b="1" dirty="0" smtClean="0"/>
              <a:t>Concurrency</a:t>
            </a:r>
            <a:r>
              <a:rPr lang="en-IN" dirty="0" smtClean="0"/>
              <a:t> (Java) </a:t>
            </a:r>
            <a:r>
              <a:rPr lang="en-IN" dirty="0"/>
              <a:t>- </a:t>
            </a:r>
            <a:r>
              <a:rPr lang="en-IN" dirty="0" smtClean="0"/>
              <a:t>Tim </a:t>
            </a:r>
            <a:r>
              <a:rPr lang="en-IN" dirty="0"/>
              <a:t>Myer, </a:t>
            </a:r>
            <a:r>
              <a:rPr lang="en-IN" dirty="0" err="1" smtClean="0"/>
              <a:t>SolutionsIQ</a:t>
            </a:r>
            <a:r>
              <a:rPr lang="en-IN" dirty="0" smtClean="0"/>
              <a:t>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sz="3400" b="1" dirty="0" smtClean="0"/>
              <a:t>Refactoring </a:t>
            </a:r>
            <a:r>
              <a:rPr lang="en-IN" sz="3400" b="1" dirty="0"/>
              <a:t>For Software Design </a:t>
            </a:r>
            <a:r>
              <a:rPr lang="en-IN" sz="3400" b="1" dirty="0" smtClean="0"/>
              <a:t>Smells</a:t>
            </a:r>
            <a:r>
              <a:rPr lang="en-IN" dirty="0" smtClean="0"/>
              <a:t> (Java) </a:t>
            </a:r>
            <a:r>
              <a:rPr lang="en-IN" dirty="0"/>
              <a:t>– </a:t>
            </a:r>
            <a:r>
              <a:rPr lang="en-IN" dirty="0" smtClean="0"/>
              <a:t> Ganesh </a:t>
            </a:r>
            <a:r>
              <a:rPr lang="en-IN" dirty="0" err="1"/>
              <a:t>Samarthyam</a:t>
            </a:r>
            <a:r>
              <a:rPr lang="en-IN" dirty="0"/>
              <a:t>, </a:t>
            </a:r>
            <a:r>
              <a:rPr lang="en-IN" dirty="0" err="1" smtClean="0"/>
              <a:t>Codeops</a:t>
            </a:r>
            <a:r>
              <a:rPr lang="en-IN" dirty="0" smtClean="0"/>
              <a:t> Technologies 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sz="3400" b="1" dirty="0" smtClean="0"/>
              <a:t>Writing </a:t>
            </a:r>
            <a:r>
              <a:rPr lang="en-IN" sz="3400" b="1" dirty="0"/>
              <a:t>Secure </a:t>
            </a:r>
            <a:r>
              <a:rPr lang="en-IN" sz="3400" b="1" dirty="0" smtClean="0"/>
              <a:t>Code</a:t>
            </a:r>
            <a:r>
              <a:rPr lang="en-IN" dirty="0" smtClean="0"/>
              <a:t> – </a:t>
            </a:r>
            <a:r>
              <a:rPr lang="en-IN" dirty="0" err="1" smtClean="0"/>
              <a:t>Priti</a:t>
            </a:r>
            <a:r>
              <a:rPr lang="en-IN" dirty="0" smtClean="0"/>
              <a:t> </a:t>
            </a:r>
            <a:r>
              <a:rPr lang="en-IN" dirty="0" err="1"/>
              <a:t>Biyani</a:t>
            </a:r>
            <a:r>
              <a:rPr lang="en-IN" dirty="0"/>
              <a:t> and </a:t>
            </a:r>
            <a:r>
              <a:rPr lang="en-IN" dirty="0" err="1"/>
              <a:t>Shirish</a:t>
            </a:r>
            <a:r>
              <a:rPr lang="en-IN" dirty="0"/>
              <a:t> </a:t>
            </a:r>
            <a:r>
              <a:rPr lang="en-IN" dirty="0" err="1"/>
              <a:t>Padalkar</a:t>
            </a:r>
            <a:r>
              <a:rPr lang="en-IN" dirty="0"/>
              <a:t>, </a:t>
            </a:r>
            <a:r>
              <a:rPr lang="en-IN" dirty="0" err="1" smtClean="0"/>
              <a:t>Thoughtworks</a:t>
            </a:r>
            <a:endParaRPr lang="en-IN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sz="3400" b="1" dirty="0" err="1" smtClean="0"/>
              <a:t>Componetize</a:t>
            </a:r>
            <a:r>
              <a:rPr lang="en-IN" b="1" dirty="0" smtClean="0"/>
              <a:t>- </a:t>
            </a:r>
            <a:r>
              <a:rPr lang="en-IN" i="1" dirty="0"/>
              <a:t>Respond to what your code and business are </a:t>
            </a:r>
            <a:r>
              <a:rPr lang="en-IN" i="1" dirty="0" smtClean="0"/>
              <a:t>saying</a:t>
            </a:r>
            <a:r>
              <a:rPr lang="en-IN" b="1" i="1" dirty="0" smtClean="0"/>
              <a:t> </a:t>
            </a:r>
            <a:r>
              <a:rPr lang="en-IN" dirty="0" smtClean="0"/>
              <a:t>(TDD/Java) </a:t>
            </a:r>
            <a:r>
              <a:rPr lang="en-IN" dirty="0"/>
              <a:t>– </a:t>
            </a:r>
            <a:r>
              <a:rPr lang="en-IN" dirty="0" smtClean="0"/>
              <a:t>By Lance Kind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sz="3400" b="1" dirty="0" smtClean="0"/>
              <a:t>The </a:t>
            </a:r>
            <a:r>
              <a:rPr lang="en-IN" sz="3400" b="1" dirty="0"/>
              <a:t>Craft of Business Friendly Design</a:t>
            </a:r>
            <a:r>
              <a:rPr lang="en-IN" dirty="0"/>
              <a:t> - </a:t>
            </a:r>
            <a:r>
              <a:rPr lang="en-IN" i="1" dirty="0"/>
              <a:t>A workshop on Domain Driven </a:t>
            </a:r>
            <a:r>
              <a:rPr lang="en-IN" i="1" dirty="0" smtClean="0"/>
              <a:t>Design</a:t>
            </a:r>
            <a:r>
              <a:rPr lang="en-IN" dirty="0" smtClean="0"/>
              <a:t> - Ranjith Tharayil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sz="3400" b="1" dirty="0" smtClean="0"/>
              <a:t>Behaviour </a:t>
            </a:r>
            <a:r>
              <a:rPr lang="en-IN" sz="3400" b="1" dirty="0"/>
              <a:t>Driven Development</a:t>
            </a:r>
            <a:r>
              <a:rPr lang="en-IN" dirty="0"/>
              <a:t> – Banu Prakash , Society </a:t>
            </a:r>
            <a:r>
              <a:rPr lang="en-IN" dirty="0" err="1" smtClean="0"/>
              <a:t>Generale</a:t>
            </a:r>
            <a:endParaRPr lang="en-IN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sz="3400" b="1" dirty="0" smtClean="0"/>
              <a:t>Building </a:t>
            </a:r>
            <a:r>
              <a:rPr lang="en-IN" sz="3400" b="1" dirty="0"/>
              <a:t>a </a:t>
            </a:r>
            <a:r>
              <a:rPr lang="en-IN" sz="3400" b="1" dirty="0" err="1"/>
              <a:t>Serverless</a:t>
            </a:r>
            <a:r>
              <a:rPr lang="en-IN" sz="3400" b="1" dirty="0"/>
              <a:t> Application with Node.js</a:t>
            </a:r>
            <a:r>
              <a:rPr lang="en-IN" dirty="0"/>
              <a:t> – </a:t>
            </a:r>
            <a:r>
              <a:rPr lang="en-IN" dirty="0" smtClean="0"/>
              <a:t>Vinay </a:t>
            </a:r>
            <a:r>
              <a:rPr lang="en-IN" dirty="0"/>
              <a:t>Krishna –</a:t>
            </a:r>
            <a:r>
              <a:rPr lang="en-IN" dirty="0" err="1" smtClean="0"/>
              <a:t>SolutionsIQ</a:t>
            </a:r>
            <a:endParaRPr lang="en-IN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sz="3400" b="1" dirty="0" smtClean="0"/>
              <a:t>Pitfalls of Continuous Deployment</a:t>
            </a:r>
            <a:r>
              <a:rPr lang="en-IN" dirty="0" smtClean="0"/>
              <a:t> – Siddharta Govindaraj, Silver Stripes Software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sz="3400" b="1" dirty="0" smtClean="0"/>
              <a:t>Introduction to Docker</a:t>
            </a:r>
            <a:r>
              <a:rPr lang="en-IN" sz="3400" dirty="0" smtClean="0"/>
              <a:t> </a:t>
            </a:r>
            <a:r>
              <a:rPr lang="en-IN" dirty="0" smtClean="0"/>
              <a:t>– Aditya </a:t>
            </a:r>
            <a:r>
              <a:rPr lang="en-IN" dirty="0" err="1" smtClean="0"/>
              <a:t>Patawari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wedgeRoundRectCallout">
            <a:avLst>
              <a:gd name="adj1" fmla="val -21009"/>
              <a:gd name="adj2" fmla="val 66310"/>
              <a:gd name="adj3" fmla="val 16667"/>
            </a:avLst>
          </a:prstGeo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IN" dirty="0" smtClean="0"/>
              <a:t>Workshops @ the Conference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Caution:</a:t>
            </a:r>
            <a:r>
              <a:rPr lang="en-IN" sz="1600" dirty="0"/>
              <a:t> You need to write real code in these workshops. There will </a:t>
            </a:r>
            <a:r>
              <a:rPr lang="en-IN" sz="1600" dirty="0" smtClean="0"/>
              <a:t>be a </a:t>
            </a:r>
            <a:r>
              <a:rPr lang="en-IN" sz="1600" dirty="0"/>
              <a:t>local repository with CI and </a:t>
            </a:r>
            <a:r>
              <a:rPr lang="en-IN" sz="1600" dirty="0" err="1"/>
              <a:t>Github</a:t>
            </a:r>
            <a:r>
              <a:rPr lang="en-IN" sz="1600" dirty="0"/>
              <a:t> set up. Pl install software by looking at the workshop page on XPConference.in</a:t>
            </a:r>
          </a:p>
        </p:txBody>
      </p:sp>
    </p:spTree>
    <p:extLst>
      <p:ext uri="{BB962C8B-B14F-4D97-AF65-F5344CB8AC3E}">
        <p14:creationId xmlns:p14="http://schemas.microsoft.com/office/powerpoint/2010/main" val="35759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39341"/>
            <a:ext cx="843528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b="1" dirty="0"/>
              <a:t>Feature Toggle - Why , What </a:t>
            </a:r>
            <a:r>
              <a:rPr lang="en-IN" sz="2000" b="1" dirty="0" smtClean="0"/>
              <a:t>and How</a:t>
            </a:r>
            <a:r>
              <a:rPr lang="en-IN" sz="2000" dirty="0" smtClean="0"/>
              <a:t> </a:t>
            </a:r>
            <a:r>
              <a:rPr lang="en-IN" sz="2000" dirty="0"/>
              <a:t>– </a:t>
            </a:r>
            <a:r>
              <a:rPr lang="en-IN" sz="1800" dirty="0" err="1" smtClean="0"/>
              <a:t>Kalpna</a:t>
            </a:r>
            <a:r>
              <a:rPr lang="en-IN" sz="1800" dirty="0" smtClean="0"/>
              <a:t> </a:t>
            </a:r>
            <a:r>
              <a:rPr lang="en-IN" sz="1800" dirty="0"/>
              <a:t>Prakash , </a:t>
            </a:r>
            <a:r>
              <a:rPr lang="en-IN" sz="1800" dirty="0" smtClean="0"/>
              <a:t>Pitney Bowes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/>
              <a:t>Do </a:t>
            </a:r>
            <a:r>
              <a:rPr lang="en-IN" sz="2000" b="1" dirty="0"/>
              <a:t>DevOps Like Lance Armstrong</a:t>
            </a:r>
            <a:r>
              <a:rPr lang="en-IN" sz="2000" dirty="0"/>
              <a:t> – </a:t>
            </a:r>
            <a:r>
              <a:rPr lang="en-IN" sz="1800" dirty="0" err="1" smtClean="0"/>
              <a:t>Yahya</a:t>
            </a:r>
            <a:r>
              <a:rPr lang="en-IN" sz="1800" dirty="0" smtClean="0"/>
              <a:t> </a:t>
            </a:r>
            <a:r>
              <a:rPr lang="en-IN" sz="1800" dirty="0" err="1"/>
              <a:t>Poonawala</a:t>
            </a:r>
            <a:r>
              <a:rPr lang="en-IN" sz="1800" dirty="0"/>
              <a:t> , </a:t>
            </a:r>
            <a:r>
              <a:rPr lang="en-IN" sz="1800" dirty="0" err="1"/>
              <a:t>ShopSocially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/>
              <a:t>Journey </a:t>
            </a:r>
            <a:r>
              <a:rPr lang="en-IN" sz="2000" b="1" dirty="0"/>
              <a:t>With XP- A Case Study </a:t>
            </a:r>
            <a:r>
              <a:rPr lang="en-IN" sz="2000" b="1" dirty="0" smtClean="0"/>
              <a:t>in Embedded </a:t>
            </a:r>
            <a:r>
              <a:rPr lang="en-IN" sz="2000" b="1" dirty="0"/>
              <a:t>Domain</a:t>
            </a:r>
            <a:r>
              <a:rPr lang="en-IN" sz="2000" dirty="0"/>
              <a:t> </a:t>
            </a:r>
            <a:r>
              <a:rPr lang="en-IN" sz="1800" dirty="0" smtClean="0"/>
              <a:t>- Pradeep Kumar NR</a:t>
            </a:r>
            <a:r>
              <a:rPr lang="en-IN" sz="1800" dirty="0"/>
              <a:t>, Cisco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/>
              <a:t>Building </a:t>
            </a:r>
            <a:r>
              <a:rPr lang="en-IN" sz="2000" b="1" dirty="0"/>
              <a:t>Big Architectures </a:t>
            </a:r>
            <a:r>
              <a:rPr lang="en-IN" sz="2000" b="1" dirty="0" smtClean="0"/>
              <a:t>with Docker </a:t>
            </a:r>
            <a:r>
              <a:rPr lang="en-IN" sz="2000" b="1" dirty="0"/>
              <a:t>and </a:t>
            </a:r>
            <a:r>
              <a:rPr lang="en-IN" sz="2000" b="1" dirty="0" err="1"/>
              <a:t>Microservices</a:t>
            </a:r>
            <a:r>
              <a:rPr lang="en-IN" sz="2000" dirty="0"/>
              <a:t> </a:t>
            </a:r>
            <a:r>
              <a:rPr lang="en-IN" sz="1800" dirty="0"/>
              <a:t>– </a:t>
            </a:r>
            <a:r>
              <a:rPr lang="en-IN" sz="1800" dirty="0" err="1" smtClean="0"/>
              <a:t>Ramit</a:t>
            </a:r>
            <a:r>
              <a:rPr lang="en-IN" sz="1800" dirty="0" smtClean="0"/>
              <a:t> </a:t>
            </a:r>
            <a:r>
              <a:rPr lang="en-IN" sz="1800" dirty="0" err="1" smtClean="0"/>
              <a:t>Surana</a:t>
            </a:r>
            <a:r>
              <a:rPr lang="en-IN" sz="1800" dirty="0"/>
              <a:t>, The Remote Lab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/>
              <a:t>Bashing </a:t>
            </a:r>
            <a:r>
              <a:rPr lang="en-IN" sz="2000" b="1" dirty="0"/>
              <a:t>Cultural Monsters </a:t>
            </a:r>
            <a:r>
              <a:rPr lang="en-IN" sz="2000" b="1" dirty="0" smtClean="0"/>
              <a:t>in Continuous </a:t>
            </a:r>
            <a:r>
              <a:rPr lang="en-IN" sz="2000" b="1" dirty="0"/>
              <a:t>Integration</a:t>
            </a:r>
            <a:r>
              <a:rPr lang="en-IN" sz="2000" dirty="0"/>
              <a:t> – </a:t>
            </a:r>
            <a:r>
              <a:rPr lang="en-IN" sz="1800" dirty="0" err="1" smtClean="0"/>
              <a:t>Vivek</a:t>
            </a:r>
            <a:r>
              <a:rPr lang="en-IN" sz="1800" dirty="0" smtClean="0"/>
              <a:t> </a:t>
            </a:r>
            <a:r>
              <a:rPr lang="en-IN" sz="1800" dirty="0" err="1" smtClean="0"/>
              <a:t>Ganesan</a:t>
            </a:r>
            <a:r>
              <a:rPr lang="en-IN" sz="1800" dirty="0"/>
              <a:t>, </a:t>
            </a:r>
            <a:r>
              <a:rPr lang="en-IN" sz="1800" dirty="0" err="1"/>
              <a:t>Gainsight</a:t>
            </a:r>
            <a:endParaRPr lang="en-IN" sz="1800" dirty="0"/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/>
              <a:t>Pairwise </a:t>
            </a:r>
            <a:r>
              <a:rPr lang="en-IN" sz="2000" b="1" dirty="0"/>
              <a:t>testing in the Agile </a:t>
            </a:r>
            <a:r>
              <a:rPr lang="en-IN" sz="2000" b="1" dirty="0" smtClean="0"/>
              <a:t>World</a:t>
            </a:r>
            <a:r>
              <a:rPr lang="en-IN" sz="2000" dirty="0" smtClean="0"/>
              <a:t> – </a:t>
            </a:r>
            <a:r>
              <a:rPr lang="en-IN" sz="1800" dirty="0" smtClean="0"/>
              <a:t>Arun </a:t>
            </a:r>
            <a:r>
              <a:rPr lang="en-IN" sz="1800" dirty="0"/>
              <a:t>Srinivasan and </a:t>
            </a:r>
            <a:r>
              <a:rPr lang="en-IN" sz="1800" dirty="0" smtClean="0"/>
              <a:t>P Krishnamurthy</a:t>
            </a:r>
            <a:r>
              <a:rPr lang="en-IN" sz="1800" dirty="0"/>
              <a:t>, GE </a:t>
            </a:r>
            <a:r>
              <a:rPr lang="en-IN" sz="1800" dirty="0" smtClean="0"/>
              <a:t>Healthcare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/>
              <a:t>Perspective of Continuous Integration at Scale</a:t>
            </a:r>
            <a:r>
              <a:rPr lang="en-IN" sz="2000" dirty="0" smtClean="0"/>
              <a:t> – </a:t>
            </a:r>
            <a:r>
              <a:rPr lang="en-IN" sz="1800" dirty="0" err="1" smtClean="0"/>
              <a:t>Hrishikesh</a:t>
            </a:r>
            <a:r>
              <a:rPr lang="en-IN" sz="1800" dirty="0" smtClean="0"/>
              <a:t> </a:t>
            </a:r>
            <a:r>
              <a:rPr lang="en-IN" sz="1800" dirty="0" err="1" smtClean="0"/>
              <a:t>Karekar</a:t>
            </a:r>
            <a:r>
              <a:rPr lang="en-IN" sz="1800" dirty="0" smtClean="0"/>
              <a:t> and </a:t>
            </a:r>
            <a:r>
              <a:rPr lang="en-IN" sz="1800" dirty="0" err="1" smtClean="0"/>
              <a:t>Vinaya</a:t>
            </a:r>
            <a:r>
              <a:rPr lang="en-IN" sz="1800" dirty="0" smtClean="0"/>
              <a:t> </a:t>
            </a:r>
            <a:r>
              <a:rPr lang="en-IN" sz="1800" dirty="0" err="1" smtClean="0"/>
              <a:t>Murlidharan</a:t>
            </a:r>
            <a:r>
              <a:rPr lang="en-IN" sz="1800" dirty="0" smtClean="0"/>
              <a:t>, Amdocs</a:t>
            </a:r>
            <a:endParaRPr lang="en-IN" sz="1800" dirty="0"/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/>
              <a:t>Zero </a:t>
            </a:r>
            <a:r>
              <a:rPr lang="en-IN" sz="2000" b="1" dirty="0"/>
              <a:t>Bug Manager</a:t>
            </a:r>
            <a:r>
              <a:rPr lang="en-IN" sz="2000" dirty="0"/>
              <a:t> – </a:t>
            </a:r>
            <a:r>
              <a:rPr lang="en-IN" sz="1800" dirty="0"/>
              <a:t>Dave Wylie</a:t>
            </a:r>
            <a:r>
              <a:rPr lang="en-IN" sz="1800" dirty="0" smtClean="0"/>
              <a:t>, Engineering </a:t>
            </a:r>
            <a:r>
              <a:rPr lang="en-IN" sz="1800" dirty="0"/>
              <a:t>Director, </a:t>
            </a:r>
            <a:r>
              <a:rPr lang="en-IN" sz="1800" dirty="0" err="1"/>
              <a:t>SolutionsIQ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/>
              <a:t>Introducing </a:t>
            </a:r>
            <a:r>
              <a:rPr lang="en-IN" sz="2000" b="1" dirty="0"/>
              <a:t>XP Practices in </a:t>
            </a:r>
            <a:r>
              <a:rPr lang="en-IN" sz="2000" b="1" dirty="0" smtClean="0"/>
              <a:t>Teams,</a:t>
            </a:r>
            <a:r>
              <a:rPr lang="en-IN" sz="2000" dirty="0" smtClean="0"/>
              <a:t> Vision </a:t>
            </a:r>
            <a:r>
              <a:rPr lang="en-IN" sz="2000" dirty="0"/>
              <a:t>and I</a:t>
            </a:r>
            <a:r>
              <a:rPr lang="en-IN" sz="2000" dirty="0" smtClean="0"/>
              <a:t>ts </a:t>
            </a:r>
            <a:r>
              <a:rPr lang="en-IN" sz="2000" dirty="0"/>
              <a:t>C</a:t>
            </a:r>
            <a:r>
              <a:rPr lang="en-IN" sz="2000" dirty="0" smtClean="0"/>
              <a:t>hallenges - </a:t>
            </a:r>
            <a:r>
              <a:rPr lang="en-IN" sz="1800" dirty="0" smtClean="0"/>
              <a:t>Sunil Gupta, Sr. Eng. </a:t>
            </a:r>
            <a:r>
              <a:rPr lang="en-IN" sz="1800" dirty="0"/>
              <a:t>Manager, Cisco </a:t>
            </a:r>
            <a:r>
              <a:rPr lang="en-IN" sz="1800" dirty="0" smtClean="0"/>
              <a:t>Systems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/>
              <a:t>Gamifying Open Source </a:t>
            </a:r>
            <a:r>
              <a:rPr lang="en-IN" sz="2000" dirty="0" smtClean="0"/>
              <a:t>– </a:t>
            </a:r>
            <a:r>
              <a:rPr lang="en-IN" sz="1800" dirty="0" smtClean="0"/>
              <a:t>Gautam </a:t>
            </a:r>
            <a:r>
              <a:rPr lang="en-IN" sz="1800" dirty="0" err="1" smtClean="0"/>
              <a:t>Rege</a:t>
            </a:r>
            <a:r>
              <a:rPr lang="en-IN" sz="1800" dirty="0" smtClean="0"/>
              <a:t>, Josh Software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wedgeRoundRectCallout">
            <a:avLst>
              <a:gd name="adj1" fmla="val -20657"/>
              <a:gd name="adj2" fmla="val 70119"/>
              <a:gd name="adj3" fmla="val 16667"/>
            </a:avLst>
          </a:prstGeo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IN" dirty="0" smtClean="0"/>
              <a:t>Talks &amp; Demos @ The Conference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91880" y="6413266"/>
            <a:ext cx="2336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www.xpconference.in</a:t>
            </a:r>
            <a:endParaRPr lang="en-IN" sz="1200" dirty="0">
              <a:solidFill>
                <a:schemeClr val="accent6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6947"/>
            <a:ext cx="9144000" cy="16953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789822" y="827130"/>
            <a:ext cx="4122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9 Engaging Workshops</a:t>
            </a:r>
            <a:endParaRPr lang="en-IN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2" name="Picture 4" descr="https://d30y9cdsu7xlg0.cloudfront.net/png/122462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7" y="-29768"/>
            <a:ext cx="1763367" cy="17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700808"/>
            <a:ext cx="9144000" cy="1742361"/>
          </a:xfrm>
          <a:prstGeom prst="rect">
            <a:avLst/>
          </a:prstGeom>
          <a:solidFill>
            <a:srgbClr val="005D8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59256" y="2403413"/>
            <a:ext cx="4132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10+ Exciting Talks and Demos</a:t>
            </a:r>
            <a:endParaRPr lang="en-IN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" y="3429000"/>
            <a:ext cx="9144000" cy="16585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62" name="Picture 14" descr="http://www.freeiconspng.com/uploads/presentation-icon-10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04" y="1894060"/>
            <a:ext cx="1047231" cy="104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icons.iconarchive.com/icons/designbolts/seo/256/Custom-Coding-icon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6" y="3291088"/>
            <a:ext cx="2010402" cy="20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789822" y="4029991"/>
            <a:ext cx="4211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DevJam </a:t>
            </a:r>
            <a:r>
              <a:rPr lang="en-US" altLang="en-US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and Coding </a:t>
            </a: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Sessions</a:t>
            </a:r>
            <a:endParaRPr lang="en-IN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68" name="Picture 20" descr="http://freeiconbox.com/icon/256/15396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78" y="2174689"/>
            <a:ext cx="1392771" cy="13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/>
          <p:nvPr/>
        </p:nvCxnSpPr>
        <p:spPr>
          <a:xfrm>
            <a:off x="1083104" y="2570796"/>
            <a:ext cx="696386" cy="475851"/>
          </a:xfrm>
          <a:prstGeom prst="curvedConnector3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" y="5085184"/>
            <a:ext cx="9144000" cy="1772816"/>
          </a:xfrm>
          <a:prstGeom prst="rect">
            <a:avLst/>
          </a:prstGeom>
          <a:solidFill>
            <a:srgbClr val="005D8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>
            <a:hlinkClick r:id="rId6"/>
          </p:cNvPr>
          <p:cNvSpPr/>
          <p:nvPr/>
        </p:nvSpPr>
        <p:spPr>
          <a:xfrm>
            <a:off x="5506152" y="6210189"/>
            <a:ext cx="2736304" cy="387163"/>
          </a:xfrm>
          <a:prstGeom prst="roundRect">
            <a:avLst>
              <a:gd name="adj" fmla="val 3682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u="sng" dirty="0" smtClean="0">
                <a:solidFill>
                  <a:schemeClr val="bg1"/>
                </a:solidFill>
              </a:rPr>
              <a:t>Register Here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5412013"/>
            <a:ext cx="3493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D72D"/>
                </a:solidFill>
              </a:rPr>
              <a:t>All for one Price!</a:t>
            </a:r>
          </a:p>
          <a:p>
            <a:pPr algn="ctr"/>
            <a:r>
              <a:rPr lang="en-IN" sz="3200" dirty="0" smtClean="0">
                <a:solidFill>
                  <a:srgbClr val="FFD72D"/>
                </a:solidFill>
              </a:rPr>
              <a:t>INR 12000/USD 180</a:t>
            </a:r>
            <a:endParaRPr lang="en-IN" sz="3200" dirty="0">
              <a:solidFill>
                <a:srgbClr val="FFD72D"/>
              </a:solidFill>
            </a:endParaRPr>
          </a:p>
        </p:txBody>
      </p:sp>
      <p:sp>
        <p:nvSpPr>
          <p:cNvPr id="24" name="Double Brace 23"/>
          <p:cNvSpPr/>
          <p:nvPr/>
        </p:nvSpPr>
        <p:spPr>
          <a:xfrm>
            <a:off x="5580112" y="5331801"/>
            <a:ext cx="2592289" cy="1265551"/>
          </a:xfrm>
          <a:prstGeom prst="bracePair">
            <a:avLst>
              <a:gd name="adj" fmla="val 10490"/>
            </a:avLst>
          </a:prstGeom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286" y="5210115"/>
            <a:ext cx="1518036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2120" y="1412776"/>
            <a:ext cx="3312368" cy="4525963"/>
          </a:xfrm>
        </p:spPr>
        <p:txBody>
          <a:bodyPr>
            <a:normAutofit/>
          </a:bodyPr>
          <a:lstStyle/>
          <a:p>
            <a:r>
              <a:rPr lang="en-IN" sz="2100" dirty="0" smtClean="0"/>
              <a:t>2015 was the first year of XP </a:t>
            </a:r>
            <a:r>
              <a:rPr lang="en-IN" sz="2100" dirty="0"/>
              <a:t>Conference India. </a:t>
            </a:r>
            <a:endParaRPr lang="en-IN" sz="2100" dirty="0" smtClean="0"/>
          </a:p>
          <a:p>
            <a:r>
              <a:rPr lang="en-IN" sz="2100" dirty="0" smtClean="0"/>
              <a:t>150+ attendees</a:t>
            </a:r>
          </a:p>
          <a:p>
            <a:r>
              <a:rPr lang="en-IN" sz="2100" dirty="0" smtClean="0"/>
              <a:t>Received </a:t>
            </a:r>
            <a:r>
              <a:rPr lang="en-IN" sz="2100" dirty="0"/>
              <a:t>active </a:t>
            </a:r>
            <a:r>
              <a:rPr lang="en-IN" sz="2100" b="1" dirty="0" smtClean="0"/>
              <a:t>participation </a:t>
            </a:r>
            <a:r>
              <a:rPr lang="en-IN" sz="2100" b="1" dirty="0" smtClean="0"/>
              <a:t>from </a:t>
            </a:r>
            <a:r>
              <a:rPr lang="en-IN" sz="2100" b="1" dirty="0" smtClean="0"/>
              <a:t>35+ companies</a:t>
            </a:r>
            <a:r>
              <a:rPr lang="en-IN" sz="2100" dirty="0" smtClean="0"/>
              <a:t> including </a:t>
            </a:r>
            <a:r>
              <a:rPr lang="en-IN" sz="2100" i="1" dirty="0" smtClean="0"/>
              <a:t>Intel</a:t>
            </a:r>
            <a:r>
              <a:rPr lang="en-IN" sz="2100" i="1" dirty="0"/>
              <a:t>, </a:t>
            </a:r>
            <a:r>
              <a:rPr lang="en-IN" sz="2100" i="1" dirty="0" err="1"/>
              <a:t>Mckinsey</a:t>
            </a:r>
            <a:r>
              <a:rPr lang="en-IN" sz="2100" i="1" dirty="0"/>
              <a:t>, Cognizant, Honeywell, TCS, Society </a:t>
            </a:r>
            <a:r>
              <a:rPr lang="en-IN" sz="2100" i="1" dirty="0" err="1"/>
              <a:t>Generele</a:t>
            </a:r>
            <a:r>
              <a:rPr lang="en-IN" sz="2100" i="1" dirty="0"/>
              <a:t>, Cisco, Intuit, Hitachi, </a:t>
            </a:r>
            <a:r>
              <a:rPr lang="en-IN" sz="2100" i="1" dirty="0" err="1"/>
              <a:t>Mindtree</a:t>
            </a:r>
            <a:r>
              <a:rPr lang="en-IN" sz="2100" i="1" dirty="0"/>
              <a:t>, ABB, TCS, </a:t>
            </a:r>
            <a:r>
              <a:rPr lang="en-IN" sz="2100" i="1" dirty="0" err="1"/>
              <a:t>Valtech</a:t>
            </a:r>
            <a:r>
              <a:rPr lang="en-IN" sz="2100" i="1" dirty="0"/>
              <a:t>, Brady Corp, Infosys and many more</a:t>
            </a:r>
            <a:r>
              <a:rPr lang="en-IN" sz="2100" dirty="0" smtClean="0"/>
              <a:t>.</a:t>
            </a:r>
          </a:p>
          <a:p>
            <a:endParaRPr lang="en-IN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9262"/>
            <a:ext cx="8229600" cy="805482"/>
          </a:xfrm>
          <a:prstGeom prst="wedgeRoundRectCallout">
            <a:avLst>
              <a:gd name="adj1" fmla="val 20541"/>
              <a:gd name="adj2" fmla="val 71974"/>
              <a:gd name="adj3" fmla="val 16667"/>
            </a:avLst>
          </a:prstGeom>
          <a:ln>
            <a:solidFill>
              <a:schemeClr val="accent6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XP Conference India 2015</a:t>
            </a:r>
            <a:endParaRPr lang="en-IN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3" t="17037" r="37744" b="7280"/>
          <a:stretch/>
        </p:blipFill>
        <p:spPr>
          <a:xfrm>
            <a:off x="251520" y="1412776"/>
            <a:ext cx="5475609" cy="52565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0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783</Words>
  <Application>Microsoft Office PowerPoint</Application>
  <PresentationFormat>On-screen Show (4:3)</PresentationFormat>
  <Paragraphs>91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Calibri</vt:lpstr>
      <vt:lpstr>Office Theme</vt:lpstr>
      <vt:lpstr>The Only Clean Code /Agile Engineering Practices Conference of India</vt:lpstr>
      <vt:lpstr>About XP Conference India 2016</vt:lpstr>
      <vt:lpstr>Objective: What are we trying to achieve?</vt:lpstr>
      <vt:lpstr>Who’s the Conference for?</vt:lpstr>
      <vt:lpstr>TAKEAWAY from 2 Days</vt:lpstr>
      <vt:lpstr>Workshops @ the Conference</vt:lpstr>
      <vt:lpstr>Talks &amp; Demos @ The Conference</vt:lpstr>
      <vt:lpstr>PowerPoint Presentation</vt:lpstr>
      <vt:lpstr>XP Conference India 2015</vt:lpstr>
      <vt:lpstr>Hosted By </vt:lpstr>
      <vt:lpstr>PowerPoint Presentation</vt:lpstr>
      <vt:lpstr>Contact Us Today!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Antara</dc:creator>
  <cp:lastModifiedBy>Antara</cp:lastModifiedBy>
  <cp:revision>62</cp:revision>
  <dcterms:created xsi:type="dcterms:W3CDTF">2013-10-29T07:03:25Z</dcterms:created>
  <dcterms:modified xsi:type="dcterms:W3CDTF">2016-07-22T02:43:01Z</dcterms:modified>
</cp:coreProperties>
</file>