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2" r:id="rId4"/>
    <p:sldId id="267" r:id="rId5"/>
    <p:sldId id="260" r:id="rId6"/>
    <p:sldId id="268" r:id="rId7"/>
    <p:sldId id="261" r:id="rId8"/>
    <p:sldId id="270" r:id="rId9"/>
    <p:sldId id="269" r:id="rId10"/>
    <p:sldId id="265" r:id="rId11"/>
    <p:sldId id="272" r:id="rId12"/>
    <p:sldId id="266" r:id="rId13"/>
    <p:sldId id="273" r:id="rId14"/>
    <p:sldId id="271" r:id="rId15"/>
    <p:sldId id="274" r:id="rId16"/>
    <p:sldId id="275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1" autoAdjust="0"/>
    <p:restoredTop sz="87454" autoAdjust="0"/>
  </p:normalViewPr>
  <p:slideViewPr>
    <p:cSldViewPr>
      <p:cViewPr varScale="1">
        <p:scale>
          <a:sx n="82" d="100"/>
          <a:sy n="82" d="100"/>
        </p:scale>
        <p:origin x="-96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A94B-4D51-49F3-B505-FD3351227956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6724E-3E2B-4CBD-B2D0-9E9C502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8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2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1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6724E-3E2B-4CBD-B2D0-9E9C5024F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0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接口测试用例设计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5816" y="3147814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面向场景的接口用例分析与设计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6218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71550"/>
            <a:ext cx="8229600" cy="33944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场景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：浏览商品列表并查看商品详情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场景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：完整下单流程（未登录、有收货地址）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</a:rPr>
              <a:t>场景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完整下单流程</a:t>
            </a:r>
            <a:r>
              <a:rPr lang="zh-CN" altLang="en-US" sz="2800" dirty="0" smtClean="0">
                <a:solidFill>
                  <a:srgbClr val="FF0000"/>
                </a:solidFill>
              </a:rPr>
              <a:t>（已登录、无收货</a:t>
            </a:r>
            <a:r>
              <a:rPr lang="zh-CN" altLang="en-US" sz="2800" dirty="0">
                <a:solidFill>
                  <a:srgbClr val="FF0000"/>
                </a:solidFill>
              </a:rPr>
              <a:t>地址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场景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完整下单流程（已登录</a:t>
            </a:r>
            <a:r>
              <a:rPr lang="zh-CN" altLang="en-US" sz="2800" dirty="0" smtClean="0"/>
              <a:t>、有收货</a:t>
            </a:r>
            <a:r>
              <a:rPr lang="zh-CN" altLang="en-US" sz="2800" dirty="0"/>
              <a:t>地址）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场景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完整下单流程</a:t>
            </a:r>
            <a:r>
              <a:rPr lang="zh-CN" altLang="en-US" sz="2800" dirty="0" smtClean="0"/>
              <a:t>（未登录</a:t>
            </a:r>
            <a:r>
              <a:rPr lang="zh-CN" altLang="en-US" sz="2800" dirty="0"/>
              <a:t>、无收货地址）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确定场景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7164288" y="4246519"/>
            <a:ext cx="1800200" cy="557479"/>
          </a:xfrm>
          <a:prstGeom prst="wedgeRoundRectCallout">
            <a:avLst>
              <a:gd name="adj1" fmla="val -100722"/>
              <a:gd name="adj2" fmla="val -875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路径已被覆盖，可省略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3528" y="2859782"/>
            <a:ext cx="7344816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确定接口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652119" y="4371950"/>
            <a:ext cx="194421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10039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22953" y="3435846"/>
            <a:ext cx="118555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24128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884368" y="2539946"/>
            <a:ext cx="121897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985571" y="1679338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57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H="1" flipV="1">
            <a:off x="6588224" y="3795886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0"/>
            <a:endCxn id="48" idx="2"/>
          </p:cNvCxnSpPr>
          <p:nvPr/>
        </p:nvCxnSpPr>
        <p:spPr>
          <a:xfrm flipH="1" flipV="1">
            <a:off x="8515729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0"/>
            <a:endCxn id="50" idx="2"/>
          </p:cNvCxnSpPr>
          <p:nvPr/>
        </p:nvCxnSpPr>
        <p:spPr>
          <a:xfrm flipH="1" flipV="1">
            <a:off x="8493854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stCxn id="50" idx="0"/>
            <a:endCxn id="52" idx="2"/>
          </p:cNvCxnSpPr>
          <p:nvPr/>
        </p:nvCxnSpPr>
        <p:spPr>
          <a:xfrm flipH="1" flipV="1">
            <a:off x="8475030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45515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" name="圆角矩形标注 3"/>
          <p:cNvSpPr/>
          <p:nvPr/>
        </p:nvSpPr>
        <p:spPr>
          <a:xfrm>
            <a:off x="4897379" y="790895"/>
            <a:ext cx="1872208" cy="704414"/>
          </a:xfrm>
          <a:prstGeom prst="wedgeRoundRectCallout">
            <a:avLst>
              <a:gd name="adj1" fmla="val -81000"/>
              <a:gd name="adj2" fmla="val -3656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skuList</a:t>
            </a:r>
            <a:r>
              <a:rPr lang="zh-CN" altLang="en-US" dirty="0">
                <a:solidFill>
                  <a:schemeClr val="tx1"/>
                </a:solidFill>
              </a:rPr>
              <a:t>接口，不带</a:t>
            </a:r>
            <a:r>
              <a:rPr lang="en-US" altLang="zh-CN" dirty="0" err="1">
                <a:solidFill>
                  <a:schemeClr val="tx1"/>
                </a:solidFill>
              </a:rPr>
              <a:t>goodsId</a:t>
            </a:r>
            <a:r>
              <a:rPr lang="zh-CN" altLang="en-US" dirty="0" smtClean="0">
                <a:solidFill>
                  <a:schemeClr val="tx1"/>
                </a:solidFill>
              </a:rPr>
              <a:t>参数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4788024" y="1758060"/>
            <a:ext cx="1872208" cy="704414"/>
          </a:xfrm>
          <a:prstGeom prst="wedgeRoundRectCallout">
            <a:avLst>
              <a:gd name="adj1" fmla="val -81000"/>
              <a:gd name="adj2" fmla="val -3656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skuList</a:t>
            </a:r>
            <a:r>
              <a:rPr lang="zh-CN" altLang="en-US" dirty="0">
                <a:solidFill>
                  <a:schemeClr val="tx1"/>
                </a:solidFill>
              </a:rPr>
              <a:t>接口，带上</a:t>
            </a:r>
            <a:r>
              <a:rPr lang="en-US" altLang="zh-CN" dirty="0" err="1">
                <a:solidFill>
                  <a:schemeClr val="tx1"/>
                </a:solidFill>
              </a:rPr>
              <a:t>goodsId</a:t>
            </a:r>
            <a:r>
              <a:rPr lang="zh-CN" altLang="en-US" dirty="0" smtClean="0">
                <a:solidFill>
                  <a:schemeClr val="tx1"/>
                </a:solidFill>
              </a:rPr>
              <a:t>参数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生成用例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64981"/>
              </p:ext>
            </p:extLst>
          </p:nvPr>
        </p:nvGraphicFramePr>
        <p:xfrm>
          <a:off x="144016" y="702935"/>
          <a:ext cx="8820472" cy="4245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156"/>
                <a:gridCol w="1397766"/>
                <a:gridCol w="1375998"/>
                <a:gridCol w="1440160"/>
                <a:gridCol w="975097"/>
                <a:gridCol w="2553295"/>
              </a:tblGrid>
              <a:tr h="43204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场景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：</a:t>
                      </a:r>
                      <a:endParaRPr lang="en-US" altLang="zh-CN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浏览商品列表并查看商品详情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24136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、获取所有商品的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列表成功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所有商品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=1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信息列表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=1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的商品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=2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=2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的商品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2865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、获取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=3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的商品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信息成功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/common/</a:t>
                      </a:r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skuList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altLang="zh-C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goodsId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=3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goodsId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=3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的商品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略</a:t>
                      </a:r>
                      <a:r>
                        <a:rPr lang="en-US" altLang="zh-CN" sz="14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6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确定接口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6990" y="821826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766339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84969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21842" y="41559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" name="圆角矩形 3"/>
          <p:cNvSpPr/>
          <p:nvPr/>
        </p:nvSpPr>
        <p:spPr>
          <a:xfrm>
            <a:off x="107504" y="751448"/>
            <a:ext cx="4392489" cy="2540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341393" y="3615866"/>
            <a:ext cx="1358399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4860032" y="3580985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查询收货地址接口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6496994" y="2668098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6415949" y="1615611"/>
            <a:ext cx="1360407" cy="740115"/>
          </a:xfrm>
          <a:prstGeom prst="wedgeRoundRectCallout">
            <a:avLst>
              <a:gd name="adj1" fmla="val 65651"/>
              <a:gd name="adj2" fmla="val 8363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0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4" grpId="0" animBg="1"/>
      <p:bldP spid="46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669416"/>
              </p:ext>
            </p:extLst>
          </p:nvPr>
        </p:nvGraphicFramePr>
        <p:xfrm>
          <a:off x="323528" y="123477"/>
          <a:ext cx="8676456" cy="4909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179"/>
                <a:gridCol w="1214687"/>
                <a:gridCol w="1481420"/>
                <a:gridCol w="796118"/>
                <a:gridCol w="2049785"/>
                <a:gridCol w="2375267"/>
              </a:tblGrid>
              <a:tr h="209173">
                <a:tc rowSpan="5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场景</a:t>
                      </a:r>
                      <a:r>
                        <a:rPr lang="en-US" altLang="zh-CN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b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完整下单流程</a:t>
                      </a:r>
                      <a:r>
                        <a:rPr lang="en-US" altLang="zh-CN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登录、有收货地址</a:t>
                      </a:r>
                      <a:r>
                        <a:rPr lang="en-US" altLang="zh-CN" sz="1600" b="1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990"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4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、登录成功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POST</a:t>
                      </a:r>
                      <a:br>
                        <a:rPr 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/common/fgadmin/login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Content-Type=application/json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phoneArea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="86"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phoneNumber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password="netease123"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7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、查询收货地址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/address/list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"list":[{"id":"1","receiverName":"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张三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","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cellPhone":"20000000000","addressDetail":"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浙江大学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","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province":"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浙江省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","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city":"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杭州市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","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area":"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西湖区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"}]</a:t>
                      </a:r>
                      <a:endParaRPr lang="zh-CN" alt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、计算运费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/common/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getTransportFee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id=1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浙江省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杭州市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西湖区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6.0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strike="noStrik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、提交订单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POST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fgadmin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/orders/submit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Content-Type=application/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json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skuIds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="1"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receiverName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张三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cellPhone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="20000000000"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addressDetail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浙江大学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province="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浙江省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city="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杭州市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area="</a:t>
                      </a:r>
                      <a:r>
                        <a:rPr lang="zh-CN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西湖区</a:t>
                      </a:r>
                      <a: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</a:t>
                      </a:r>
                      <a:br>
                        <a:rPr lang="en-US" altLang="zh-CN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transportFee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=6.0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code : 200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message : "success"</a:t>
                      </a:r>
                      <a:b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result : {"id":"1","totalFee":"205.0","createTime":"2016-11-11 20:00:00"}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确定接口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95706" y="429587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40" name="圆角矩形 39"/>
          <p:cNvSpPr/>
          <p:nvPr/>
        </p:nvSpPr>
        <p:spPr>
          <a:xfrm>
            <a:off x="107504" y="679440"/>
            <a:ext cx="4392489" cy="25403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标注 40"/>
          <p:cNvSpPr/>
          <p:nvPr/>
        </p:nvSpPr>
        <p:spPr>
          <a:xfrm>
            <a:off x="4860032" y="2355726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6496994" y="2668098"/>
            <a:ext cx="1360407" cy="740115"/>
          </a:xfrm>
          <a:prstGeom prst="wedgeRoundRectCallout">
            <a:avLst>
              <a:gd name="adj1" fmla="val 49732"/>
              <a:gd name="adj2" fmla="val 803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6415949" y="1615611"/>
            <a:ext cx="1360407" cy="740115"/>
          </a:xfrm>
          <a:prstGeom prst="wedgeRoundRectCallout">
            <a:avLst>
              <a:gd name="adj1" fmla="val 65651"/>
              <a:gd name="adj2" fmla="val 8363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提交订单接口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2191"/>
              </p:ext>
            </p:extLst>
          </p:nvPr>
        </p:nvGraphicFramePr>
        <p:xfrm>
          <a:off x="251520" y="411123"/>
          <a:ext cx="8229599" cy="4608899"/>
        </p:xfrm>
        <a:graphic>
          <a:graphicData uri="http://schemas.openxmlformats.org/drawingml/2006/table">
            <a:tbl>
              <a:tblPr/>
              <a:tblGrid>
                <a:gridCol w="1147396"/>
                <a:gridCol w="1147396"/>
                <a:gridCol w="982540"/>
                <a:gridCol w="1180367"/>
                <a:gridCol w="1885950"/>
                <a:gridCol w="1885950"/>
              </a:tblGrid>
              <a:tr h="379651">
                <a:tc>
                  <a:txBody>
                    <a:bodyPr/>
                    <a:lstStyle/>
                    <a:p>
                      <a:pPr algn="l" fontAlgn="ctr"/>
                      <a:endParaRPr lang="en-US" altLang="zh-CN" sz="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用例名称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请求地址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header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请求参数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响应检查点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7965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场景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：</a:t>
                      </a:r>
                      <a:b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</a:b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完整下单流程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(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已登录、无收货地址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)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、查询收货地址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GET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fgadmin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/address/list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Content-Type=application/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json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无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code : 200</a:t>
                      </a:r>
                      <a:b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message : "success"</a:t>
                      </a:r>
                      <a:b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result : {}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7593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、添加收货地址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POST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fgadmin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/address/new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Content-Type=application/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json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receiverName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李四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cellPhone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="20000000004"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addressDetail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南京大学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province="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江苏省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city="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南京市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area="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鼓楼区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code : 200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message : "success"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79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3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、计算运费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GET</a:t>
                      </a:r>
                      <a:b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/common/getTransportFee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Content-Type=application/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json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id=1</a:t>
                      </a:r>
                      <a:b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addressDetail="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江苏省</a:t>
                      </a:r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_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南京市</a:t>
                      </a:r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_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鼓楼区</a:t>
                      </a:r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code : 200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message : "success"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result : 7.0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012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4</a:t>
                      </a:r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、提交订单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POST</a:t>
                      </a:r>
                      <a:b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/fgadmin/orders/submit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Content-Type=application/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json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skuIds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="1"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receiverName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李四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cellPhone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="20000000004"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addressDetail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南京大学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province="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江苏省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city="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南京市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area="</a:t>
                      </a: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鼓楼区</a:t>
                      </a:r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"</a:t>
                      </a:r>
                      <a:b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transportFee</a:t>
                      </a: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=7.0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code : 200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message : "success"</a:t>
                      </a:r>
                      <a:b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</a:rPr>
                        <a:t>result : {"id":"2","totalFee":"206.0","createTime":"2016-11-11 21:00:00"}</a:t>
                      </a: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2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563291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登录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1553727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获取所有商品列表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1534673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获取指定商品信息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3497238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查询用户收货地址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20" y="3475564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0232" y="3553070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7815" y="3828214"/>
            <a:ext cx="593745" cy="25241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右箭头 11"/>
          <p:cNvSpPr/>
          <p:nvPr/>
        </p:nvSpPr>
        <p:spPr>
          <a:xfrm>
            <a:off x="5292080" y="1664554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2459033" y="1705193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右箭头 13"/>
          <p:cNvSpPr/>
          <p:nvPr/>
        </p:nvSpPr>
        <p:spPr>
          <a:xfrm>
            <a:off x="2555776" y="3675820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5580112" y="3634458"/>
            <a:ext cx="1008112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6" name="肘形连接符 15"/>
          <p:cNvCxnSpPr/>
          <p:nvPr/>
        </p:nvCxnSpPr>
        <p:spPr>
          <a:xfrm rot="5400000" flipH="1" flipV="1">
            <a:off x="5786609" y="24993"/>
            <a:ext cx="19054" cy="2952328"/>
          </a:xfrm>
          <a:prstGeom prst="bentConnector3">
            <a:avLst>
              <a:gd name="adj1" fmla="val 129974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9972" y="84355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zh-CN" altLang="en-US" dirty="0" smtClean="0">
                <a:solidFill>
                  <a:srgbClr val="FF0000"/>
                </a:solidFill>
              </a:rPr>
              <a:t>所有商品中选取指定商品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连接符 20"/>
          <p:cNvCxnSpPr>
            <a:stCxn id="7" idx="2"/>
          </p:cNvCxnSpPr>
          <p:nvPr/>
        </p:nvCxnSpPr>
        <p:spPr>
          <a:xfrm>
            <a:off x="7272300" y="2337377"/>
            <a:ext cx="0" cy="1215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32240" y="261108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针对指定的商品提交订单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244156" y="2368418"/>
            <a:ext cx="0" cy="1107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4096" y="264212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查询已登录用户的收货地址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肘形连接符 27"/>
          <p:cNvCxnSpPr>
            <a:stCxn id="8" idx="2"/>
            <a:endCxn id="9" idx="2"/>
          </p:cNvCxnSpPr>
          <p:nvPr/>
        </p:nvCxnSpPr>
        <p:spPr>
          <a:xfrm rot="5400000" flipH="1" flipV="1">
            <a:off x="3048995" y="2668925"/>
            <a:ext cx="21674" cy="3240360"/>
          </a:xfrm>
          <a:prstGeom prst="bentConnector3">
            <a:avLst>
              <a:gd name="adj1" fmla="val -105472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6248" y="465998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根据收货地址来计算运费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很多接口并非独立存在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接口间存在关联性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接口测试组合用例，即面向场景的接口测试用例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面向场景的接口用例分析与设计</a:t>
            </a:r>
          </a:p>
        </p:txBody>
      </p:sp>
    </p:spTree>
    <p:extLst>
      <p:ext uri="{BB962C8B-B14F-4D97-AF65-F5344CB8AC3E}">
        <p14:creationId xmlns:p14="http://schemas.microsoft.com/office/powerpoint/2010/main" val="41252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如何设计面向场景的接口测试用例？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面向场景的接口用例分析与设计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51670"/>
            <a:ext cx="2232273" cy="224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3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面向场景的接口用例分析与设计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819311"/>
            <a:ext cx="1512168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画流程图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3788" y="1848555"/>
            <a:ext cx="1656184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确定场景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7646" y="1819311"/>
            <a:ext cx="150258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确定接口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1560" y="1851670"/>
            <a:ext cx="1494936" cy="802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生成用例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427984" y="1997893"/>
            <a:ext cx="720080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右箭头 12"/>
          <p:cNvSpPr/>
          <p:nvPr/>
        </p:nvSpPr>
        <p:spPr>
          <a:xfrm>
            <a:off x="1954977" y="1997893"/>
            <a:ext cx="672807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右箭头 14"/>
          <p:cNvSpPr/>
          <p:nvPr/>
        </p:nvSpPr>
        <p:spPr>
          <a:xfrm>
            <a:off x="6815950" y="1992651"/>
            <a:ext cx="708378" cy="4455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287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画流程图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652119" y="4371950"/>
            <a:ext cx="194421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10039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22953" y="3435846"/>
            <a:ext cx="118555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24128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884368" y="2539946"/>
            <a:ext cx="121897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985571" y="1679338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57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H="1" flipV="1">
            <a:off x="6588224" y="3795886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0"/>
            <a:endCxn id="48" idx="2"/>
          </p:cNvCxnSpPr>
          <p:nvPr/>
        </p:nvCxnSpPr>
        <p:spPr>
          <a:xfrm flipH="1" flipV="1">
            <a:off x="8515729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0"/>
            <a:endCxn id="50" idx="2"/>
          </p:cNvCxnSpPr>
          <p:nvPr/>
        </p:nvCxnSpPr>
        <p:spPr>
          <a:xfrm flipH="1" flipV="1">
            <a:off x="8493854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stCxn id="50" idx="0"/>
            <a:endCxn id="52" idx="2"/>
          </p:cNvCxnSpPr>
          <p:nvPr/>
        </p:nvCxnSpPr>
        <p:spPr>
          <a:xfrm flipH="1" flipV="1">
            <a:off x="8475030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45515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041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7" grpId="0" animBg="1"/>
      <p:bldP spid="30" grpId="0"/>
      <p:bldP spid="31" grpId="0" animBg="1"/>
      <p:bldP spid="42" grpId="0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确定场景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652119" y="4371950"/>
            <a:ext cx="1944217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100392" y="4515966"/>
            <a:ext cx="93811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22953" y="3435846"/>
            <a:ext cx="118555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24128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884368" y="2539946"/>
            <a:ext cx="121897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985571" y="1679338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57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H="1" flipV="1">
            <a:off x="6588224" y="3795886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7" idx="0"/>
            <a:endCxn id="48" idx="2"/>
          </p:cNvCxnSpPr>
          <p:nvPr/>
        </p:nvCxnSpPr>
        <p:spPr>
          <a:xfrm flipH="1" flipV="1">
            <a:off x="8515729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8" idx="0"/>
            <a:endCxn id="50" idx="2"/>
          </p:cNvCxnSpPr>
          <p:nvPr/>
        </p:nvCxnSpPr>
        <p:spPr>
          <a:xfrm flipH="1" flipV="1">
            <a:off x="8493854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stCxn id="50" idx="0"/>
            <a:endCxn id="52" idx="2"/>
          </p:cNvCxnSpPr>
          <p:nvPr/>
        </p:nvCxnSpPr>
        <p:spPr>
          <a:xfrm flipH="1" flipV="1">
            <a:off x="8475030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45515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86" name="矩形 85"/>
          <p:cNvSpPr/>
          <p:nvPr/>
        </p:nvSpPr>
        <p:spPr>
          <a:xfrm>
            <a:off x="4569576" y="936984"/>
            <a:ext cx="4418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场景</a:t>
            </a:r>
            <a:r>
              <a:rPr lang="en-US" altLang="zh-CN" sz="2000" dirty="0"/>
              <a:t>1</a:t>
            </a:r>
            <a:r>
              <a:rPr lang="zh-CN" altLang="en-US" sz="2000" dirty="0"/>
              <a:t>：浏览商品列表并查看商品详情</a:t>
            </a:r>
          </a:p>
        </p:txBody>
      </p:sp>
    </p:spTree>
    <p:extLst>
      <p:ext uri="{BB962C8B-B14F-4D97-AF65-F5344CB8AC3E}">
        <p14:creationId xmlns:p14="http://schemas.microsoft.com/office/powerpoint/2010/main" val="6995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确定场景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4273142" y="938099"/>
            <a:ext cx="49696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：完整下单流程（未登录、有收货地址）</a:t>
            </a:r>
            <a:endParaRPr lang="en-US" altLang="zh-CN" dirty="0"/>
          </a:p>
        </p:txBody>
      </p:sp>
      <p:sp>
        <p:nvSpPr>
          <p:cNvPr id="40" name="TextBox 39"/>
          <p:cNvSpPr txBox="1"/>
          <p:nvPr/>
        </p:nvSpPr>
        <p:spPr>
          <a:xfrm>
            <a:off x="3721842" y="41559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616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确定场景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86990" y="749818"/>
            <a:ext cx="1054403" cy="3765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5736" y="694331"/>
            <a:ext cx="2088232" cy="4372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首页浏览商品列表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3688" y="1563638"/>
            <a:ext cx="239205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选择某商品了解详情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95736" y="3435846"/>
            <a:ext cx="1512169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立即购买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2195735" y="2355726"/>
            <a:ext cx="1584177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购买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2123728" y="4371950"/>
            <a:ext cx="1656184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是否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6" idx="1"/>
          </p:cNvCxnSpPr>
          <p:nvPr/>
        </p:nvCxnSpPr>
        <p:spPr>
          <a:xfrm flipV="1">
            <a:off x="1341393" y="912961"/>
            <a:ext cx="854343" cy="2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959718" y="113159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2959718" y="1923678"/>
            <a:ext cx="2810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 flipH="1">
            <a:off x="2987823" y="3003798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915815" y="379588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08707" y="2499742"/>
            <a:ext cx="978917" cy="3600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9" name="直接箭头连接符 28"/>
          <p:cNvCxnSpPr>
            <a:stCxn id="9" idx="1"/>
            <a:endCxn id="27" idx="3"/>
          </p:cNvCxnSpPr>
          <p:nvPr/>
        </p:nvCxnSpPr>
        <p:spPr>
          <a:xfrm flipH="1">
            <a:off x="1187624" y="2679762"/>
            <a:ext cx="10081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47664" y="235572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320123" y="4515966"/>
            <a:ext cx="75608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登录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" idx="1"/>
          </p:cNvCxnSpPr>
          <p:nvPr/>
        </p:nvCxnSpPr>
        <p:spPr>
          <a:xfrm flipH="1">
            <a:off x="971601" y="4695986"/>
            <a:ext cx="11521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0"/>
          </p:cNvCxnSpPr>
          <p:nvPr/>
        </p:nvCxnSpPr>
        <p:spPr>
          <a:xfrm rot="5400000" flipH="1" flipV="1">
            <a:off x="1518958" y="3119109"/>
            <a:ext cx="576064" cy="2217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84648" y="4205647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43" name="圆角矩形 42"/>
          <p:cNvSpPr/>
          <p:nvPr/>
        </p:nvSpPr>
        <p:spPr>
          <a:xfrm>
            <a:off x="4139952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724128" y="4371950"/>
            <a:ext cx="1872208" cy="648072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是否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有收货地址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071197" y="4515966"/>
            <a:ext cx="93811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去结算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884368" y="3435846"/>
            <a:ext cx="1185551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计算运费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796136" y="3435846"/>
            <a:ext cx="172819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添加收货地址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956376" y="2539946"/>
            <a:ext cx="1218972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提交订单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028384" y="1679338"/>
            <a:ext cx="978917" cy="360040"/>
          </a:xfrm>
          <a:prstGeom prst="roundRect">
            <a:avLst/>
          </a:prstGeom>
          <a:solidFill>
            <a:srgbClr val="FF0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53" name="直接箭头连接符 52"/>
          <p:cNvCxnSpPr>
            <a:stCxn id="10" idx="3"/>
            <a:endCxn id="43" idx="1"/>
          </p:cNvCxnSpPr>
          <p:nvPr/>
        </p:nvCxnSpPr>
        <p:spPr>
          <a:xfrm>
            <a:off x="3779912" y="469598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3"/>
            <a:endCxn id="45" idx="1"/>
          </p:cNvCxnSpPr>
          <p:nvPr/>
        </p:nvCxnSpPr>
        <p:spPr>
          <a:xfrm>
            <a:off x="5078064" y="4695986"/>
            <a:ext cx="64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5" idx="3"/>
            <a:endCxn id="47" idx="1"/>
          </p:cNvCxnSpPr>
          <p:nvPr/>
        </p:nvCxnSpPr>
        <p:spPr>
          <a:xfrm>
            <a:off x="7596336" y="4695986"/>
            <a:ext cx="474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  <a:endCxn id="49" idx="2"/>
          </p:cNvCxnSpPr>
          <p:nvPr/>
        </p:nvCxnSpPr>
        <p:spPr>
          <a:xfrm flipV="1">
            <a:off x="6660232" y="379588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8558542" y="3795886"/>
            <a:ext cx="53719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8536667" y="2899986"/>
            <a:ext cx="21875" cy="53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直接箭头连接符 7167"/>
          <p:cNvCxnSpPr>
            <a:endCxn id="52" idx="2"/>
          </p:cNvCxnSpPr>
          <p:nvPr/>
        </p:nvCxnSpPr>
        <p:spPr>
          <a:xfrm flipH="1" flipV="1">
            <a:off x="8517843" y="2039378"/>
            <a:ext cx="18824" cy="500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肘形连接符 7183"/>
          <p:cNvCxnSpPr>
            <a:endCxn id="82" idx="1"/>
          </p:cNvCxnSpPr>
          <p:nvPr/>
        </p:nvCxnSpPr>
        <p:spPr>
          <a:xfrm flipV="1">
            <a:off x="5292080" y="4121045"/>
            <a:ext cx="1305012" cy="574941"/>
          </a:xfrm>
          <a:prstGeom prst="bentConnector3">
            <a:avLst>
              <a:gd name="adj1" fmla="val -19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97092" y="3920990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否</a:t>
            </a:r>
            <a:endParaRPr lang="zh-CN" alt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96336" y="4227934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4427984" y="820328"/>
            <a:ext cx="38884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场景</a:t>
            </a:r>
            <a:r>
              <a:rPr lang="en-US" altLang="zh-CN" sz="2000" dirty="0"/>
              <a:t>3</a:t>
            </a:r>
            <a:r>
              <a:rPr lang="zh-CN" altLang="en-US" sz="2000" dirty="0"/>
              <a:t>：完整下单流程（已登录、无收货地址）</a:t>
            </a:r>
            <a:endParaRPr lang="en-US" altLang="zh-CN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95706" y="4295876"/>
            <a:ext cx="360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0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0</TotalTime>
  <Words>806</Words>
  <Application>Microsoft Office PowerPoint</Application>
  <PresentationFormat>全屏显示(16:9)</PresentationFormat>
  <Paragraphs>300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接口测试用例设计</vt:lpstr>
      <vt:lpstr>业务流程</vt:lpstr>
      <vt:lpstr>面向场景的接口用例分析与设计</vt:lpstr>
      <vt:lpstr>面向场景的接口用例分析与设计</vt:lpstr>
      <vt:lpstr>面向场景的接口用例分析与设计</vt:lpstr>
      <vt:lpstr>画流程图</vt:lpstr>
      <vt:lpstr>确定场景</vt:lpstr>
      <vt:lpstr>确定场景</vt:lpstr>
      <vt:lpstr>确定场景</vt:lpstr>
      <vt:lpstr>确定场景</vt:lpstr>
      <vt:lpstr>确定接口</vt:lpstr>
      <vt:lpstr>生成用例</vt:lpstr>
      <vt:lpstr>确定接口</vt:lpstr>
      <vt:lpstr>PowerPoint 演示文稿</vt:lpstr>
      <vt:lpstr>确定接口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2019-09-03T05:30:53Z</dcterms:modified>
</cp:coreProperties>
</file>