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8" r:id="rId4"/>
    <p:sldId id="290" r:id="rId5"/>
    <p:sldId id="294" r:id="rId6"/>
    <p:sldId id="295" r:id="rId7"/>
    <p:sldId id="258" r:id="rId8"/>
    <p:sldId id="276" r:id="rId9"/>
    <p:sldId id="259" r:id="rId10"/>
    <p:sldId id="261" r:id="rId11"/>
    <p:sldId id="262" r:id="rId12"/>
    <p:sldId id="263" r:id="rId13"/>
    <p:sldId id="275" r:id="rId14"/>
    <p:sldId id="264" r:id="rId15"/>
    <p:sldId id="270" r:id="rId16"/>
    <p:sldId id="265" r:id="rId17"/>
    <p:sldId id="266" r:id="rId18"/>
    <p:sldId id="260" r:id="rId19"/>
    <p:sldId id="278" r:id="rId20"/>
    <p:sldId id="267" r:id="rId21"/>
    <p:sldId id="280" r:id="rId22"/>
    <p:sldId id="293" r:id="rId23"/>
    <p:sldId id="287" r:id="rId24"/>
    <p:sldId id="296" r:id="rId25"/>
    <p:sldId id="286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60" autoAdjust="0"/>
  </p:normalViewPr>
  <p:slideViewPr>
    <p:cSldViewPr>
      <p:cViewPr>
        <p:scale>
          <a:sx n="75" d="100"/>
          <a:sy n="75" d="100"/>
        </p:scale>
        <p:origin x="-984" y="-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8BE1-E616-49CF-9EDA-DE29F2763E3C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60031-F50D-4C72-9980-CC7A5BB87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9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7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21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常规的功能测试用例</a:t>
            </a:r>
            <a:endParaRPr lang="en-US" altLang="zh-CN" dirty="0" smtClean="0"/>
          </a:p>
          <a:p>
            <a:r>
              <a:rPr lang="zh-CN" altLang="en-US" dirty="0" smtClean="0"/>
              <a:t>浏览器判断这些文</a:t>
            </a:r>
            <a:endParaRPr lang="en-US" altLang="zh-CN" dirty="0" smtClean="0"/>
          </a:p>
          <a:p>
            <a:r>
              <a:rPr lang="zh-CN" altLang="en-US" dirty="0" smtClean="0"/>
              <a:t>缓存浏览器缓存，只要没有过期，就会去取。没有后端内容，不需要进行测试</a:t>
            </a:r>
            <a:endParaRPr lang="en-US" altLang="zh-CN" dirty="0" smtClean="0"/>
          </a:p>
          <a:p>
            <a:r>
              <a:rPr lang="zh-CN" altLang="en-US" dirty="0" smtClean="0"/>
              <a:t>文本框没有问题，颜色没有问题，不适合做接口测试</a:t>
            </a:r>
            <a:endParaRPr lang="en-US" altLang="zh-CN" dirty="0" smtClean="0"/>
          </a:p>
          <a:p>
            <a:r>
              <a:rPr lang="zh-CN" altLang="en-US" dirty="0" smtClean="0"/>
              <a:t>静态内容不适合做接口测试，没有办法验证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3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接口测试怎么做？</a:t>
            </a:r>
            <a:endParaRPr lang="en-US" altLang="zh-CN" dirty="0" smtClean="0"/>
          </a:p>
          <a:p>
            <a:r>
              <a:rPr lang="zh-CN" altLang="en-US" dirty="0" smtClean="0"/>
              <a:t>没有文档，需要进行分析，演示功能测试，接口测试是，发了什么数据跟服务器的哪一个接口，服务器返回了什么样的数据，这是接口测试的关键</a:t>
            </a:r>
            <a:endParaRPr lang="en-US" altLang="zh-CN" dirty="0" smtClean="0"/>
          </a:p>
          <a:p>
            <a:r>
              <a:rPr lang="zh-CN" altLang="en-US" dirty="0" smtClean="0"/>
              <a:t>从传统界面操作，变成了数据交互的过程。这是接口测试的关键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00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4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为什么做？有什么好处？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57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导航，路径规划，路径查询</a:t>
            </a:r>
            <a:endParaRPr lang="en-US" altLang="zh-CN" dirty="0" smtClean="0"/>
          </a:p>
          <a:p>
            <a:r>
              <a:rPr lang="zh-CN" altLang="en-US" dirty="0" smtClean="0"/>
              <a:t>很多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都可以使用支付宝进行付款，提供了接口给第三方调用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26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要对第三方服务进行接口测试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01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互联网服务的部署架构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，第一道关卡部署</a:t>
            </a:r>
            <a:r>
              <a:rPr lang="en-US" altLang="zh-CN" baseline="0" dirty="0" err="1" smtClean="0"/>
              <a:t>nginx</a:t>
            </a:r>
            <a:r>
              <a:rPr lang="zh-CN" altLang="en-US" baseline="0" dirty="0" smtClean="0"/>
              <a:t>的服务器，把前端静态文件处理掉，有这个用户名，处理完，构造响应，返回给浏览器</a:t>
            </a:r>
            <a:endParaRPr lang="en-US" altLang="zh-CN" baseline="0" dirty="0" smtClean="0"/>
          </a:p>
          <a:p>
            <a:r>
              <a:rPr lang="zh-CN" altLang="en-US" baseline="0" dirty="0" smtClean="0"/>
              <a:t>基本部署架构 </a:t>
            </a:r>
            <a:r>
              <a:rPr lang="en-US" altLang="zh-CN" baseline="0" dirty="0" err="1" smtClean="0"/>
              <a:t>ngix</a:t>
            </a:r>
            <a:r>
              <a:rPr lang="en-US" altLang="zh-CN" baseline="0" dirty="0" smtClean="0"/>
              <a:t> apache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35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77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通过测试保证服务端的正确性，后期测试只关注前端即可，测试提前保证产品尽早的发布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大型系统更多更复杂，系统间模块越来越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大型系统更复杂，模块之间越来越多（举例，大的电商系统，不同团队来不断迭代开发的）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持续集成</a:t>
            </a:r>
            <a:r>
              <a:rPr lang="zh-CN" altLang="en-US" dirty="0" smtClean="0"/>
              <a:t>：测试新集成的系统有没有问题，随时可以发布</a:t>
            </a:r>
            <a:endParaRPr lang="zh-CN" altLang="zh-CN" dirty="0" smtClean="0"/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0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统一对外的连接标准，协议是统一的</a:t>
            </a:r>
            <a:r>
              <a:rPr lang="en-US" altLang="zh-CN" dirty="0" smtClean="0"/>
              <a:t>,ftp</a:t>
            </a:r>
            <a:r>
              <a:rPr lang="zh-CN" altLang="en-US" dirty="0" smtClean="0"/>
              <a:t>，规定一种模式。对外暴露统一的规范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46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77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支付流程，下单就行了，方案，用例拿出来。看似很简单的事情，有条理的去做，熟悉下一个流程该做什么？面试用，熟悉基础知识</a:t>
            </a:r>
            <a:endParaRPr lang="en-US" altLang="zh-CN" dirty="0" smtClean="0"/>
          </a:p>
          <a:p>
            <a:r>
              <a:rPr lang="zh-CN" altLang="en-US" dirty="0" smtClean="0"/>
              <a:t>设计用例是重点，目的是什么：理清思路，避免漏测（关键的逻辑点测试不到）；提高测试效率（回归测试）；跟进测试进度（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），告诉领导我做过；跟进重复性工作（只需要按照用例执行，避免漏测）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、确定接口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、调试接口 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httpclient</a:t>
            </a:r>
            <a:r>
              <a:rPr lang="zh-CN" altLang="en-US" baseline="0" dirty="0" smtClean="0"/>
              <a:t>发送请求 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、自动化体系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抓个包，确定接口地址及参数。验证调用是否合法的，发个数据包，能不能发过去，前后依赖，</a:t>
            </a:r>
            <a:r>
              <a:rPr lang="en-US" altLang="zh-CN" dirty="0" err="1" smtClean="0"/>
              <a:t>cookie,session</a:t>
            </a:r>
            <a:r>
              <a:rPr lang="zh-CN" altLang="en-US" dirty="0" smtClean="0"/>
              <a:t>去校验</a:t>
            </a:r>
            <a:endParaRPr lang="en-US" altLang="zh-CN" dirty="0" smtClean="0"/>
          </a:p>
          <a:p>
            <a:r>
              <a:rPr lang="en-US" altLang="zh-CN" dirty="0" smtClean="0"/>
              <a:t>poster</a:t>
            </a:r>
            <a:r>
              <a:rPr lang="zh-CN" altLang="en-US" dirty="0" smtClean="0"/>
              <a:t>效率不够高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61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需求：解决了用户什么问题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设计：图标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icon</a:t>
            </a:r>
            <a:r>
              <a:rPr lang="zh-CN" altLang="en-US" baseline="0" dirty="0" smtClean="0"/>
              <a:t>的设计</a:t>
            </a:r>
            <a:endParaRPr lang="en-US" altLang="zh-CN" baseline="0" dirty="0" smtClean="0"/>
          </a:p>
          <a:p>
            <a:r>
              <a:rPr lang="zh-CN" altLang="en-US" baseline="0" dirty="0" smtClean="0"/>
              <a:t>做项目多做一些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2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7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开发：模块与模块对接大方式 </a:t>
            </a:r>
            <a:r>
              <a:rPr lang="en-US" altLang="zh-CN" dirty="0" smtClean="0"/>
              <a:t>interface</a:t>
            </a:r>
          </a:p>
          <a:p>
            <a:r>
              <a:rPr lang="zh-CN" altLang="en-US" dirty="0" smtClean="0"/>
              <a:t>测试：协议接口，可以独立部署成服务的程序 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中间件，部署服务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8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常见的场景</a:t>
            </a:r>
            <a:endParaRPr lang="en-US" altLang="zh-CN" dirty="0" smtClean="0"/>
          </a:p>
          <a:p>
            <a:r>
              <a:rPr lang="en-US" altLang="zh-CN" dirty="0" err="1" smtClean="0"/>
              <a:t>UDP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QQ</a:t>
            </a:r>
            <a:r>
              <a:rPr lang="en-US" altLang="zh-CN" dirty="0" smtClean="0"/>
              <a:t> </a:t>
            </a:r>
            <a:r>
              <a:rPr lang="zh-CN" altLang="en-US" dirty="0" smtClean="0"/>
              <a:t>微信不用握手进行交互，不一定收到消息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09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共同的特点，下面是</a:t>
            </a:r>
            <a:r>
              <a:rPr lang="en-US" altLang="zh-CN" dirty="0" smtClean="0"/>
              <a:t>..</a:t>
            </a:r>
            <a:r>
              <a:rPr lang="zh-CN" altLang="en-US" dirty="0" smtClean="0"/>
              <a:t>不同是</a:t>
            </a:r>
            <a:endParaRPr lang="en-US" altLang="zh-CN" dirty="0" smtClean="0"/>
          </a:p>
          <a:p>
            <a:r>
              <a:rPr lang="en-US" altLang="zh-CN" i="1" dirty="0" err="1" smtClean="0"/>
              <a:t>SSL</a:t>
            </a:r>
            <a:r>
              <a:rPr lang="en-US" altLang="zh-CN" i="1" dirty="0" smtClean="0"/>
              <a:t>/TLS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? </a:t>
            </a:r>
            <a:r>
              <a:rPr lang="en-US" altLang="zh-CN" dirty="0" err="1" smtClean="0"/>
              <a:t>SSL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安全套接层”协议</a:t>
            </a:r>
            <a:r>
              <a:rPr lang="en-US" altLang="zh-CN" dirty="0" smtClean="0"/>
              <a:t>,TLS“</a:t>
            </a:r>
            <a:r>
              <a:rPr lang="zh-CN" altLang="en-US" dirty="0" smtClean="0"/>
              <a:t>安全传输层”协议</a:t>
            </a:r>
            <a:r>
              <a:rPr lang="en-US" altLang="zh-CN" dirty="0" smtClean="0"/>
              <a:t>,</a:t>
            </a:r>
            <a:r>
              <a:rPr lang="zh-CN" altLang="en-US" smtClean="0"/>
              <a:t>都属于是加密协议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7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为什么接口测试重要？先要了解接口是什么？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测试，消息接口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此接口非彼接口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接口测试一般会用于多系统间交互开发，或者拥有多个子系统的应用系统开发的测试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5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接口测试为什么好？</a:t>
            </a:r>
            <a:endParaRPr lang="en-US" altLang="zh-CN" dirty="0" smtClean="0"/>
          </a:p>
          <a:p>
            <a:r>
              <a:rPr lang="zh-CN" altLang="en-US" dirty="0" smtClean="0"/>
              <a:t>接口测试跳过了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6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演示：前端</a:t>
            </a:r>
            <a:r>
              <a:rPr lang="zh-CN" altLang="en-US" dirty="0" smtClean="0"/>
              <a:t>负责：浏览器端的展现，页面包括了图片，文本框，样式。三部分实现 </a:t>
            </a:r>
            <a:r>
              <a:rPr lang="en-US" altLang="zh-CN" dirty="0" smtClean="0"/>
              <a:t>html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决定了页面的框架，有哪些内容</a:t>
            </a:r>
            <a:endParaRPr lang="en-US" altLang="zh-CN" dirty="0" smtClean="0"/>
          </a:p>
          <a:p>
            <a:r>
              <a:rPr lang="en-US" altLang="zh-CN" dirty="0" err="1" smtClean="0"/>
              <a:t>CSS</a:t>
            </a:r>
            <a:r>
              <a:rPr lang="zh-CN" altLang="en-US" dirty="0" smtClean="0"/>
              <a:t>决定了页面的渲染效果，通过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渲染这么好看的样子</a:t>
            </a:r>
            <a:endParaRPr lang="en-US" altLang="zh-CN" dirty="0" smtClean="0"/>
          </a:p>
          <a:p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决定了行为，点击按钮，发生了什么的行为，由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决定</a:t>
            </a:r>
            <a:endParaRPr lang="en-US" altLang="zh-CN" dirty="0" smtClean="0"/>
          </a:p>
          <a:p>
            <a:r>
              <a:rPr lang="zh-CN" altLang="en-US" dirty="0" smtClean="0"/>
              <a:t>后端负责：数据和功能逻辑的功能，登录，注册，日志信息，必须到后端去验证，有没有这个用户名密码，查看一些日志信息，需要后端操作</a:t>
            </a:r>
            <a:endParaRPr lang="en-US" altLang="zh-CN" dirty="0" smtClean="0"/>
          </a:p>
          <a:p>
            <a:r>
              <a:rPr lang="en-US" altLang="zh-CN" dirty="0" err="1" smtClean="0"/>
              <a:t>lihuanzhen</a:t>
            </a:r>
            <a:r>
              <a:rPr lang="en-US" altLang="zh-CN" baseline="0" dirty="0" smtClean="0"/>
              <a:t>  123456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58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不同端的工作进度不一样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需要对最开始出来的接口进行测试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所有的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请求都值得做接口测试吗？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8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 smtClean="0"/>
              <a:t>接口测试</a:t>
            </a:r>
            <a:r>
              <a:rPr lang="zh-CN" altLang="en-US" dirty="0"/>
              <a:t>基础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31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前端和后端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869672"/>
            <a:ext cx="16561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Web</a:t>
            </a:r>
            <a:r>
              <a:rPr lang="zh-CN" altLang="en-US" sz="2800" dirty="0" smtClean="0">
                <a:solidFill>
                  <a:schemeClr val="tx1"/>
                </a:solidFill>
              </a:rPr>
              <a:t>前端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7904" y="1198317"/>
            <a:ext cx="2664296" cy="50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HTML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7904" y="1923678"/>
            <a:ext cx="2664296" cy="50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CSS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10000" y="2818497"/>
            <a:ext cx="2664296" cy="50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JS</a:t>
            </a:r>
            <a:r>
              <a:rPr lang="zh-CN" altLang="en-US" sz="2800" dirty="0" smtClean="0">
                <a:solidFill>
                  <a:schemeClr val="tx1"/>
                </a:solidFill>
              </a:rPr>
              <a:t>脚本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6" y="4011910"/>
            <a:ext cx="16561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</a:rPr>
              <a:t>后端</a:t>
            </a:r>
          </a:p>
        </p:txBody>
      </p:sp>
      <p:sp>
        <p:nvSpPr>
          <p:cNvPr id="12" name="矩形 11"/>
          <p:cNvSpPr/>
          <p:nvPr/>
        </p:nvSpPr>
        <p:spPr>
          <a:xfrm>
            <a:off x="3894511" y="4011910"/>
            <a:ext cx="249148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数据功能逻辑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11" idx="3"/>
            <a:endCxn id="12" idx="1"/>
          </p:cNvCxnSpPr>
          <p:nvPr/>
        </p:nvCxnSpPr>
        <p:spPr>
          <a:xfrm>
            <a:off x="2411760" y="4335946"/>
            <a:ext cx="1482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95836" y="2178347"/>
            <a:ext cx="612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rot="10800000" flipV="1">
            <a:off x="2483768" y="1437624"/>
            <a:ext cx="1224136" cy="740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0" idx="1"/>
          </p:cNvCxnSpPr>
          <p:nvPr/>
        </p:nvCxnSpPr>
        <p:spPr>
          <a:xfrm rot="16200000" flipH="1">
            <a:off x="2968762" y="2331926"/>
            <a:ext cx="868315" cy="6141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88224" y="1131590"/>
            <a:ext cx="245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页面框架</a:t>
            </a:r>
            <a:endParaRPr lang="zh-CN" alt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660232" y="1923678"/>
            <a:ext cx="245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页面视觉</a:t>
            </a:r>
            <a:endParaRPr lang="zh-CN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660048" y="2818497"/>
            <a:ext cx="245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页面交互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808578" y="3993416"/>
            <a:ext cx="245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用户账户相关</a:t>
            </a:r>
            <a:endParaRPr lang="en-US" altLang="zh-CN" sz="2800" dirty="0" smtClean="0"/>
          </a:p>
          <a:p>
            <a:r>
              <a:rPr lang="zh-CN" altLang="en-US" sz="2800" dirty="0" smtClean="0"/>
              <a:t>日志相关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205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所有的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请求都值得做接口测试吗？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只有后端请求才做接口测试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疑问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2679762"/>
            <a:ext cx="16561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</a:rPr>
              <a:t>后端</a:t>
            </a:r>
          </a:p>
        </p:txBody>
      </p:sp>
      <p:sp>
        <p:nvSpPr>
          <p:cNvPr id="6" name="矩形 5"/>
          <p:cNvSpPr/>
          <p:nvPr/>
        </p:nvSpPr>
        <p:spPr>
          <a:xfrm>
            <a:off x="3923928" y="2679762"/>
            <a:ext cx="249148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数据功能逻辑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5" idx="3"/>
            <a:endCxn id="6" idx="1"/>
          </p:cNvCxnSpPr>
          <p:nvPr/>
        </p:nvCxnSpPr>
        <p:spPr>
          <a:xfrm>
            <a:off x="2195736" y="3003798"/>
            <a:ext cx="172819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0546" y="2697272"/>
            <a:ext cx="245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用户账户相关</a:t>
            </a:r>
            <a:endParaRPr lang="en-US" altLang="zh-CN" sz="2800" dirty="0" smtClean="0"/>
          </a:p>
          <a:p>
            <a:r>
              <a:rPr lang="zh-CN" altLang="en-US" sz="2800" dirty="0"/>
              <a:t>日志</a:t>
            </a:r>
            <a:r>
              <a:rPr lang="zh-CN" altLang="en-US" sz="2800" dirty="0" smtClean="0"/>
              <a:t>相关</a:t>
            </a:r>
            <a:endParaRPr lang="zh-CN" altLang="en-US" sz="2800" dirty="0"/>
          </a:p>
        </p:txBody>
      </p:sp>
      <p:pic>
        <p:nvPicPr>
          <p:cNvPr id="1026" name="Picture 2" descr="https://timgsa.baidu.com/timg?image&amp;quality=80&amp;size=b9999_10000&amp;sec=1519798299903&amp;di=977947291b9b1425d2ccbb4defd73e94&amp;imgtype=0&amp;src=http%3A%2F%2Fimage.tupian114.com%2F20140417%2F133414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564" y="987574"/>
            <a:ext cx="1500188" cy="15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4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728" y="1219921"/>
            <a:ext cx="2602632" cy="561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前置条件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接口测试用例步骤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8400" y="120359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执行步骤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10768" y="123810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预期结果</a:t>
            </a:r>
          </a:p>
        </p:txBody>
      </p:sp>
      <p:sp>
        <p:nvSpPr>
          <p:cNvPr id="5" name="矩形 4"/>
          <p:cNvSpPr/>
          <p:nvPr/>
        </p:nvSpPr>
        <p:spPr>
          <a:xfrm>
            <a:off x="3360064" y="2383234"/>
            <a:ext cx="2304256" cy="667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发送请求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712" y="2321491"/>
            <a:ext cx="2016224" cy="73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准备数据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83512" y="2321491"/>
            <a:ext cx="1833136" cy="73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验证返回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353808" y="2537130"/>
            <a:ext cx="864096" cy="35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746672" y="2537130"/>
            <a:ext cx="864096" cy="35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6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" grpId="0"/>
      <p:bldP spid="5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402753"/>
              </p:ext>
            </p:extLst>
          </p:nvPr>
        </p:nvGraphicFramePr>
        <p:xfrm>
          <a:off x="458788" y="844154"/>
          <a:ext cx="8229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084"/>
                <a:gridCol w="5268516"/>
              </a:tblGrid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用例编号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用例标题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登录接口说明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接口地址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http://127.0.0.1:86/login/login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72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接口参数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uname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：用户名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：密码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返回数据结构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登录成功返回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   "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": "success"}</a:t>
                      </a:r>
                    </a:p>
                    <a:p>
                      <a:pPr marL="0" algn="l" defTabSz="914400" rtl="0" eaLnBrk="1" latinLnBrk="0" hangingPunct="1"/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登录失败返回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   "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密码错误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algn="l" defTabSz="914400" rtl="0" eaLnBrk="1" latinLnBrk="0" hangingPunct="1"/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接口说明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6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用户注册：</a:t>
            </a:r>
            <a:r>
              <a:rPr lang="en-US" altLang="zh-CN" dirty="0" smtClean="0"/>
              <a:t>POST </a:t>
            </a:r>
            <a:r>
              <a:rPr lang="en-US" altLang="zh-CN" dirty="0" err="1" smtClean="0"/>
              <a:t>reg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用户登录：</a:t>
            </a:r>
            <a:r>
              <a:rPr lang="en-US" altLang="zh-CN" dirty="0" smtClean="0"/>
              <a:t>POST login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查看用户日志列表：</a:t>
            </a:r>
            <a:r>
              <a:rPr lang="en-US" altLang="zh-CN" dirty="0" smtClean="0"/>
              <a:t>GET articles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发布日志：</a:t>
            </a:r>
            <a:r>
              <a:rPr lang="en-US" altLang="zh-CN" dirty="0" smtClean="0"/>
              <a:t>POST  </a:t>
            </a:r>
            <a:r>
              <a:rPr lang="en-US" altLang="zh-CN" dirty="0" err="1" smtClean="0"/>
              <a:t>ljqblog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编辑日志：</a:t>
            </a:r>
            <a:r>
              <a:rPr lang="en-US" altLang="zh-CN" dirty="0"/>
              <a:t>POST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updateblog?blogid</a:t>
            </a:r>
            <a:r>
              <a:rPr lang="en-US" altLang="zh-CN" dirty="0" smtClean="0"/>
              <a:t>=17919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查看日志：</a:t>
            </a:r>
            <a:r>
              <a:rPr lang="en-US" altLang="zh-CN" dirty="0" smtClean="0"/>
              <a:t>GET </a:t>
            </a:r>
            <a:r>
              <a:rPr lang="en-US" altLang="zh-CN" dirty="0" err="1" smtClean="0"/>
              <a:t>content?id</a:t>
            </a:r>
            <a:r>
              <a:rPr lang="en-US" altLang="zh-CN" dirty="0" smtClean="0"/>
              <a:t>=1234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找出博客中的接口测试点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9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测试系统间接口的一种测试，测试的对象主要是接口，主要是测试</a:t>
            </a:r>
            <a:r>
              <a:rPr lang="zh-CN" altLang="en-US" dirty="0" smtClean="0">
                <a:solidFill>
                  <a:srgbClr val="FF0000"/>
                </a:solidFill>
              </a:rPr>
              <a:t>外部系统与所测试系统之间</a:t>
            </a:r>
            <a:r>
              <a:rPr lang="zh-CN" altLang="en-US" dirty="0" smtClean="0"/>
              <a:t>以及内部系统之间的交互点。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2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/>
              <a:t>支付宝支付接口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https</a:t>
            </a:r>
            <a:r>
              <a:rPr lang="en-US" altLang="zh-CN" dirty="0"/>
              <a:t>://doc.open.alipay.com/docs/doc.htm?spm=a219a.7629140.0.0.dsNjYY&amp;treeId=108&amp;articleId=104743&amp;docType=1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百</a:t>
            </a:r>
            <a:r>
              <a:rPr lang="zh-CN" altLang="en-US" dirty="0" smtClean="0"/>
              <a:t>度地图路径规划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http://lbsyun.baidu.com/index.php?title=jspopular/guide/routeplan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方服务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调用第三方服务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625756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服务器端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" y="2632044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浏览器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0680" y="1255924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第三方服务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支付宝</a:t>
            </a:r>
          </a:p>
        </p:txBody>
      </p:sp>
      <p:sp>
        <p:nvSpPr>
          <p:cNvPr id="8" name="矩形 7"/>
          <p:cNvSpPr/>
          <p:nvPr/>
        </p:nvSpPr>
        <p:spPr>
          <a:xfrm>
            <a:off x="6119088" y="2632044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第三方服务微信</a:t>
            </a:r>
          </a:p>
        </p:txBody>
      </p:sp>
      <p:sp>
        <p:nvSpPr>
          <p:cNvPr id="9" name="矩形 8"/>
          <p:cNvSpPr/>
          <p:nvPr/>
        </p:nvSpPr>
        <p:spPr>
          <a:xfrm>
            <a:off x="6122456" y="4083918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左右箭头 4"/>
          <p:cNvSpPr/>
          <p:nvPr/>
        </p:nvSpPr>
        <p:spPr>
          <a:xfrm>
            <a:off x="1988096" y="2936291"/>
            <a:ext cx="1071736" cy="1890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右箭头 11"/>
          <p:cNvSpPr/>
          <p:nvPr/>
        </p:nvSpPr>
        <p:spPr>
          <a:xfrm>
            <a:off x="4940424" y="2942579"/>
            <a:ext cx="1071736" cy="1890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 rot="18768780">
            <a:off x="4634600" y="1875885"/>
            <a:ext cx="1550966" cy="2481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 rot="1725186">
            <a:off x="4361866" y="3837807"/>
            <a:ext cx="1808419" cy="1886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16381" y="1526731"/>
            <a:ext cx="216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40424" y="2513869"/>
            <a:ext cx="216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998248" y="3408907"/>
            <a:ext cx="216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68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调用第三方服务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21382" y="874477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浏览器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82" y="1545636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浏览器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82" y="2193708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96" y="2980712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96" y="3651870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96" y="4299942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51871" y="1310822"/>
            <a:ext cx="1329142" cy="612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79713" y="874478"/>
            <a:ext cx="2073461" cy="2084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99993" y="874478"/>
            <a:ext cx="2073461" cy="1965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20273" y="874478"/>
            <a:ext cx="2073461" cy="1758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数据 11"/>
          <p:cNvSpPr/>
          <p:nvPr/>
        </p:nvSpPr>
        <p:spPr>
          <a:xfrm>
            <a:off x="4788024" y="1329016"/>
            <a:ext cx="1497397" cy="609020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336922" y="1368115"/>
            <a:ext cx="1440160" cy="497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91881" y="3428526"/>
            <a:ext cx="2073461" cy="1357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882916" y="3428526"/>
            <a:ext cx="2073461" cy="1357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>
            <a:off x="3729137" y="3670734"/>
            <a:ext cx="1598947" cy="881667"/>
          </a:xfrm>
          <a:prstGeom prst="trapezoi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第三方服务</a:t>
            </a:r>
            <a:endParaRPr lang="zh-CN" altLang="en-US" b="1" dirty="0"/>
          </a:p>
        </p:txBody>
      </p:sp>
      <p:sp>
        <p:nvSpPr>
          <p:cNvPr id="28" name="梯形 27"/>
          <p:cNvSpPr/>
          <p:nvPr/>
        </p:nvSpPr>
        <p:spPr>
          <a:xfrm>
            <a:off x="6120172" y="3651870"/>
            <a:ext cx="1598947" cy="881667"/>
          </a:xfrm>
          <a:prstGeom prst="trapezoi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第三方服务</a:t>
            </a:r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84394" y="95752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51720" y="1977684"/>
            <a:ext cx="2419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反向代理</a:t>
            </a:r>
            <a:endParaRPr lang="en-US" altLang="zh-CN" dirty="0" smtClean="0"/>
          </a:p>
          <a:p>
            <a:r>
              <a:rPr lang="zh-CN" altLang="en-US" dirty="0" smtClean="0"/>
              <a:t>处理前端静态文件</a:t>
            </a:r>
            <a:endParaRPr lang="en-US" altLang="zh-CN" dirty="0" smtClean="0"/>
          </a:p>
          <a:p>
            <a:r>
              <a:rPr lang="zh-CN" altLang="en-US" dirty="0" smtClean="0"/>
              <a:t>转发后端动态请求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57246" y="1959596"/>
            <a:ext cx="241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zh-CN" altLang="en-US" dirty="0" smtClean="0"/>
              <a:t>处理后端动态请求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04674" y="95752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24954" y="96315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74858" y="2050554"/>
            <a:ext cx="241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数据存储和读取</a:t>
            </a:r>
            <a:endParaRPr lang="zh-CN" altLang="en-US" dirty="0"/>
          </a:p>
        </p:txBody>
      </p:sp>
      <p:sp>
        <p:nvSpPr>
          <p:cNvPr id="29" name="等腰三角形 28"/>
          <p:cNvSpPr/>
          <p:nvPr/>
        </p:nvSpPr>
        <p:spPr>
          <a:xfrm rot="5600385">
            <a:off x="1566100" y="2164488"/>
            <a:ext cx="222569" cy="236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5600385">
            <a:off x="4219365" y="1543627"/>
            <a:ext cx="222569" cy="236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5600385">
            <a:off x="6738900" y="1498812"/>
            <a:ext cx="222569" cy="236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4557246" y="2958681"/>
            <a:ext cx="374794" cy="238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6120172" y="3067837"/>
            <a:ext cx="374794" cy="238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059582"/>
            <a:ext cx="381642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接口测试的定义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接口测试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意义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接口测试的流程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第一</a:t>
            </a:r>
            <a:r>
              <a:rPr lang="zh-CN" altLang="en-US" dirty="0"/>
              <a:t>个例子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915566"/>
            <a:ext cx="381642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接口测试的</a:t>
            </a:r>
            <a:r>
              <a:rPr lang="zh-CN" altLang="en-US" dirty="0">
                <a:solidFill>
                  <a:srgbClr val="FF0000"/>
                </a:solidFill>
              </a:rPr>
              <a:t>定义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接口测试</a:t>
            </a:r>
            <a:r>
              <a:rPr lang="zh-CN" altLang="en-US" dirty="0"/>
              <a:t>的</a:t>
            </a:r>
            <a:r>
              <a:rPr lang="zh-CN" altLang="en-US" dirty="0" smtClean="0"/>
              <a:t>意义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接口测试的流程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第一个例子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5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600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 smtClean="0"/>
              <a:t>通过测试保证服务端的</a:t>
            </a:r>
            <a:r>
              <a:rPr lang="zh-CN" altLang="en-US" sz="3000" dirty="0" smtClean="0"/>
              <a:t>正确性（分层测试）</a:t>
            </a:r>
            <a:endParaRPr lang="en-US" altLang="zh-CN" sz="3000" dirty="0" smtClean="0"/>
          </a:p>
          <a:p>
            <a:pPr>
              <a:lnSpc>
                <a:spcPct val="150000"/>
              </a:lnSpc>
            </a:pPr>
            <a:r>
              <a:rPr lang="en-US" altLang="zh-CN" sz="3000" dirty="0" smtClean="0"/>
              <a:t>BUG</a:t>
            </a:r>
            <a:r>
              <a:rPr lang="zh-CN" altLang="zh-CN" sz="3000" dirty="0"/>
              <a:t>更容易</a:t>
            </a:r>
            <a:r>
              <a:rPr lang="zh-CN" altLang="zh-CN" sz="3000" dirty="0" smtClean="0"/>
              <a:t>定位</a:t>
            </a:r>
            <a:endParaRPr lang="en-US" altLang="zh-CN" sz="3000" dirty="0" smtClean="0"/>
          </a:p>
          <a:p>
            <a:pPr>
              <a:lnSpc>
                <a:spcPct val="150000"/>
              </a:lnSpc>
            </a:pPr>
            <a:r>
              <a:rPr lang="zh-CN" altLang="zh-CN" sz="3000" dirty="0" smtClean="0"/>
              <a:t>自动化</a:t>
            </a:r>
            <a:r>
              <a:rPr lang="zh-CN" altLang="zh-CN" sz="3000" dirty="0"/>
              <a:t>测试落地性价比更高，比</a:t>
            </a:r>
            <a:r>
              <a:rPr lang="en-US" altLang="zh-CN" sz="3000" dirty="0"/>
              <a:t>UI</a:t>
            </a:r>
            <a:r>
              <a:rPr lang="zh-CN" altLang="zh-CN" sz="3000" dirty="0"/>
              <a:t>更稳定</a:t>
            </a:r>
          </a:p>
          <a:p>
            <a:pPr>
              <a:lnSpc>
                <a:spcPct val="150000"/>
              </a:lnSpc>
            </a:pPr>
            <a:r>
              <a:rPr lang="zh-CN" altLang="en-US" sz="3000" dirty="0" smtClean="0"/>
              <a:t>测试</a:t>
            </a:r>
            <a:r>
              <a:rPr lang="zh-CN" altLang="en-US" sz="3000" dirty="0" smtClean="0"/>
              <a:t>提前，</a:t>
            </a:r>
            <a:r>
              <a:rPr lang="zh-CN" altLang="zh-CN" sz="3000" dirty="0"/>
              <a:t>降低研发成本，提高</a:t>
            </a:r>
            <a:r>
              <a:rPr lang="zh-CN" altLang="zh-CN" sz="3000" dirty="0" smtClean="0"/>
              <a:t>效率</a:t>
            </a:r>
            <a:endParaRPr lang="en-US" altLang="zh-CN" sz="3000" dirty="0" smtClean="0"/>
          </a:p>
          <a:p>
            <a:pPr>
              <a:lnSpc>
                <a:spcPct val="150000"/>
              </a:lnSpc>
            </a:pPr>
            <a:r>
              <a:rPr lang="zh-CN" altLang="zh-CN" sz="3000" dirty="0"/>
              <a:t>更容易实现持续集成</a:t>
            </a:r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4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059582"/>
            <a:ext cx="381642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接口测试的定义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接口测试</a:t>
            </a:r>
            <a:r>
              <a:rPr lang="zh-CN" altLang="en-US" dirty="0"/>
              <a:t>的</a:t>
            </a:r>
            <a:r>
              <a:rPr lang="zh-CN" altLang="en-US" dirty="0" smtClean="0"/>
              <a:t>意义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接口测试的流程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第一个例子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4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接口测试流程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443028" y="2298762"/>
            <a:ext cx="1368152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接口测试流程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64288" y="627534"/>
            <a:ext cx="1728192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、需求讨论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92770" y="1920128"/>
            <a:ext cx="1728192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、需求评审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0132" y="2342529"/>
            <a:ext cx="1368152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、设计测试用例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36296" y="3112492"/>
            <a:ext cx="1584176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、数据准备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55308" y="4182470"/>
            <a:ext cx="1512168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、执行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1342404"/>
            <a:ext cx="1368152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功能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512" y="2275334"/>
            <a:ext cx="1368152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逻辑业务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512" y="3003798"/>
            <a:ext cx="1368152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（参数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数据）异常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3859510"/>
            <a:ext cx="1368152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安全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肘形连接符 16"/>
          <p:cNvCxnSpPr>
            <a:stCxn id="2" idx="3"/>
            <a:endCxn id="5" idx="1"/>
          </p:cNvCxnSpPr>
          <p:nvPr/>
        </p:nvCxnSpPr>
        <p:spPr>
          <a:xfrm flipV="1">
            <a:off x="5811180" y="915566"/>
            <a:ext cx="1353108" cy="16754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6" idx="1"/>
          </p:cNvCxnSpPr>
          <p:nvPr/>
        </p:nvCxnSpPr>
        <p:spPr>
          <a:xfrm>
            <a:off x="6516216" y="2212352"/>
            <a:ext cx="676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487734" y="2534392"/>
            <a:ext cx="0" cy="1902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516216" y="3485541"/>
            <a:ext cx="676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478754" y="4455159"/>
            <a:ext cx="676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766474" y="2606362"/>
            <a:ext cx="676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7" idx="1"/>
            <a:endCxn id="11" idx="3"/>
          </p:cNvCxnSpPr>
          <p:nvPr/>
        </p:nvCxnSpPr>
        <p:spPr>
          <a:xfrm rot="10800000">
            <a:off x="1547664" y="1634629"/>
            <a:ext cx="872468" cy="1000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994631" y="2590986"/>
            <a:ext cx="0" cy="1591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518448" y="2643758"/>
            <a:ext cx="476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547663" y="3291830"/>
            <a:ext cx="446968" cy="13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547663" y="4182933"/>
            <a:ext cx="446968" cy="13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3884" y="746310"/>
            <a:ext cx="8229600" cy="457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800" dirty="0" smtClean="0"/>
              <a:t>伴随着项目</a:t>
            </a:r>
            <a:r>
              <a:rPr lang="zh-CN" altLang="en-US" sz="2800" dirty="0"/>
              <a:t>开发流程讲解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接口自动化测试落地过程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7504" y="1491630"/>
            <a:ext cx="1351820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需求阶段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10825" y="1491630"/>
            <a:ext cx="1584176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项目立项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04668" y="1491630"/>
            <a:ext cx="1584176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产品设计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804248" y="1491630"/>
            <a:ext cx="1584176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需求文档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7504" y="2171326"/>
            <a:ext cx="1351820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研发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阶段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72098" y="2171326"/>
            <a:ext cx="1098858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UI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设计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131840" y="2171326"/>
            <a:ext cx="1351820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前端开发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788024" y="2171326"/>
            <a:ext cx="1351820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后端开发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444208" y="2171326"/>
            <a:ext cx="1256804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测试设计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7504" y="2931790"/>
            <a:ext cx="1351820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测试阶段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797132" y="2931790"/>
            <a:ext cx="1359742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环境搭建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63888" y="2931790"/>
            <a:ext cx="1944216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多项测试执行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761546" y="2931790"/>
            <a:ext cx="1330734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BUG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修复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417730" y="2931790"/>
            <a:ext cx="1330734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测试报告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9094" y="3795886"/>
            <a:ext cx="1360230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项目上线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810825" y="3795886"/>
            <a:ext cx="1828038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线上回归测试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348684" y="3795886"/>
            <a:ext cx="1440160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上线报告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516216" y="3795886"/>
            <a:ext cx="1440160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添加监控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812360" y="2171326"/>
            <a:ext cx="1256804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测试开发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8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059582"/>
            <a:ext cx="381642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接口测试的定义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接口测试</a:t>
            </a:r>
            <a:r>
              <a:rPr lang="zh-CN" altLang="en-US" dirty="0"/>
              <a:t>的</a:t>
            </a:r>
            <a:r>
              <a:rPr lang="zh-CN" altLang="en-US" dirty="0" smtClean="0"/>
              <a:t>意义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接口测试的流程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第一个例子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2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71800" y="1851670"/>
            <a:ext cx="4392488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Question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509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什么是接口？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67"/>
          <a:stretch/>
        </p:blipFill>
        <p:spPr bwMode="auto">
          <a:xfrm>
            <a:off x="1475656" y="1419622"/>
            <a:ext cx="2267768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80"/>
          <a:stretch/>
        </p:blipFill>
        <p:spPr bwMode="auto">
          <a:xfrm>
            <a:off x="5940152" y="1203598"/>
            <a:ext cx="2427982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左大括号 1"/>
          <p:cNvSpPr/>
          <p:nvPr/>
        </p:nvSpPr>
        <p:spPr>
          <a:xfrm>
            <a:off x="3995936" y="1635646"/>
            <a:ext cx="1224136" cy="24826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开发眼中的接口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测试眼中的接口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不同视角的接口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0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HTTP		</a:t>
            </a:r>
            <a:r>
              <a:rPr lang="zh-CN" altLang="en-US" dirty="0" smtClean="0"/>
              <a:t>超文本传输协议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HTTPS	</a:t>
            </a:r>
            <a:r>
              <a:rPr lang="zh-CN" altLang="en-US" dirty="0" smtClean="0"/>
              <a:t>安全超文本传输协议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FTP		</a:t>
            </a:r>
            <a:r>
              <a:rPr lang="zh-CN" altLang="en-US" dirty="0" smtClean="0"/>
              <a:t>文件传输协议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TCP		</a:t>
            </a:r>
            <a:r>
              <a:rPr lang="zh-CN" altLang="en-US" dirty="0" smtClean="0"/>
              <a:t>网络控制协议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IP		</a:t>
            </a:r>
            <a:r>
              <a:rPr lang="zh-CN" altLang="en-US" dirty="0" smtClean="0"/>
              <a:t>互联网协议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UDP</a:t>
            </a:r>
            <a:r>
              <a:rPr lang="en-US" altLang="zh-CN" dirty="0" smtClean="0"/>
              <a:t>		</a:t>
            </a:r>
            <a:r>
              <a:rPr lang="zh-CN" altLang="en-US" dirty="0" smtClean="0"/>
              <a:t>用户数据协议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常见接口协议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6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协议栈中的位置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691680" y="1131590"/>
            <a:ext cx="1800200" cy="54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HTTP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44080" y="3147814"/>
            <a:ext cx="4888160" cy="54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IP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12060" y="1131590"/>
            <a:ext cx="1800200" cy="54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HTTPS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12060" y="2139701"/>
            <a:ext cx="1800200" cy="54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SSL</a:t>
            </a:r>
            <a:r>
              <a:rPr lang="en-US" altLang="zh-CN" sz="2800" dirty="0" smtClean="0">
                <a:solidFill>
                  <a:schemeClr val="tx1"/>
                </a:solidFill>
              </a:rPr>
              <a:t>/TLS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44080" y="2292101"/>
            <a:ext cx="1800200" cy="54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TCP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835696" y="4043534"/>
            <a:ext cx="4888160" cy="54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数据链路层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1584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CN" altLang="en-US" sz="2800" dirty="0" smtClean="0"/>
              <a:t>接口测试又称为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测试，</a:t>
            </a:r>
            <a:r>
              <a:rPr lang="en-US" altLang="zh-CN" sz="2800" b="1" dirty="0">
                <a:solidFill>
                  <a:srgbClr val="FF0000"/>
                </a:solidFill>
              </a:rPr>
              <a:t>Application Programming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Interface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CN" altLang="en-US" sz="2800" dirty="0" smtClean="0"/>
              <a:t>定义：接口测试</a:t>
            </a:r>
            <a:r>
              <a:rPr lang="zh-CN" altLang="en-US" sz="2800" dirty="0" smtClean="0"/>
              <a:t>是测试系统间接口的一种测试，测试的对象主要是接口，主要是测试</a:t>
            </a:r>
            <a:r>
              <a:rPr lang="zh-CN" altLang="en-US" sz="2800" dirty="0" smtClean="0">
                <a:solidFill>
                  <a:srgbClr val="FF0000"/>
                </a:solidFill>
              </a:rPr>
              <a:t>外部系统与所测试系统之间</a:t>
            </a:r>
            <a:r>
              <a:rPr lang="zh-CN" altLang="en-US" sz="2800" dirty="0" smtClean="0"/>
              <a:t>以及</a:t>
            </a:r>
            <a:r>
              <a:rPr lang="zh-CN" altLang="en-US" sz="2800" dirty="0" smtClean="0">
                <a:solidFill>
                  <a:srgbClr val="FF0000"/>
                </a:solidFill>
              </a:rPr>
              <a:t>内部系统之间</a:t>
            </a:r>
            <a:r>
              <a:rPr lang="zh-CN" altLang="en-US" sz="2800" dirty="0" smtClean="0"/>
              <a:t>的交互点。重点关注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数据传递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CN" altLang="en-US" sz="2800" dirty="0"/>
              <a:t>一般用的较多的是</a:t>
            </a:r>
            <a:r>
              <a:rPr lang="en-US" altLang="zh-CN" sz="2800" dirty="0">
                <a:solidFill>
                  <a:srgbClr val="FF0000"/>
                </a:solidFill>
              </a:rPr>
              <a:t>HTTP</a:t>
            </a:r>
            <a:r>
              <a:rPr lang="zh-CN" altLang="en-US" sz="2800" dirty="0"/>
              <a:t>协议的接口、</a:t>
            </a:r>
            <a:r>
              <a:rPr lang="en-US" altLang="zh-CN" sz="2800" dirty="0" err="1">
                <a:solidFill>
                  <a:srgbClr val="FF0000"/>
                </a:solidFill>
              </a:rPr>
              <a:t>WebService</a:t>
            </a:r>
            <a:r>
              <a:rPr lang="zh-CN" altLang="en-US" sz="2800" dirty="0"/>
              <a:t>协议的接口，还有</a:t>
            </a:r>
            <a:r>
              <a:rPr lang="en-US" altLang="zh-CN" sz="2800" dirty="0"/>
              <a:t>RPC</a:t>
            </a:r>
            <a:r>
              <a:rPr lang="zh-CN" altLang="en-US" sz="2800" dirty="0"/>
              <a:t>（</a:t>
            </a:r>
            <a:r>
              <a:rPr lang="en-US" altLang="zh-CN" sz="2800" dirty="0"/>
              <a:t>Remote Procedure Call</a:t>
            </a:r>
            <a:r>
              <a:rPr lang="zh-CN" altLang="en-US" sz="2800" dirty="0"/>
              <a:t>）</a:t>
            </a:r>
            <a:r>
              <a:rPr lang="en-US" altLang="zh-CN" sz="2800" dirty="0"/>
              <a:t>—</a:t>
            </a:r>
            <a:r>
              <a:rPr lang="zh-CN" altLang="en-US" sz="2800" dirty="0"/>
              <a:t>远程过程调用协议的接口。</a:t>
            </a:r>
            <a:endParaRPr lang="en-US" altLang="zh-CN" sz="2800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CN" altLang="en-US" sz="2800" dirty="0"/>
              <a:t>不管是哪种接口，</a:t>
            </a:r>
            <a:r>
              <a:rPr lang="zh-CN" altLang="zh-CN" sz="2800" dirty="0"/>
              <a:t>本质就是发送一个</a:t>
            </a:r>
            <a:r>
              <a:rPr lang="en-US" altLang="zh-CN" sz="2800" dirty="0"/>
              <a:t>request</a:t>
            </a:r>
            <a:r>
              <a:rPr lang="zh-CN" altLang="zh-CN" sz="2800" dirty="0"/>
              <a:t>，然后服务器响应后返回一个</a:t>
            </a:r>
            <a:r>
              <a:rPr lang="en-US" altLang="zh-CN" sz="2800" dirty="0"/>
              <a:t>response</a:t>
            </a:r>
            <a:r>
              <a:rPr lang="zh-CN" altLang="zh-CN" sz="2800" dirty="0"/>
              <a:t>。对</a:t>
            </a:r>
            <a:r>
              <a:rPr lang="en-US" altLang="zh-CN" sz="2800" dirty="0"/>
              <a:t>response</a:t>
            </a:r>
            <a:r>
              <a:rPr lang="zh-CN" altLang="zh-CN" sz="2800" dirty="0"/>
              <a:t>进行</a:t>
            </a:r>
            <a:r>
              <a:rPr lang="zh-CN" altLang="en-US" sz="2800" dirty="0"/>
              <a:t>分析</a:t>
            </a:r>
            <a:r>
              <a:rPr lang="zh-CN" altLang="zh-CN" sz="2800" dirty="0"/>
              <a:t>，</a:t>
            </a:r>
            <a:r>
              <a:rPr lang="zh-CN" altLang="en-US" sz="2800" dirty="0"/>
              <a:t>这</a:t>
            </a:r>
            <a:r>
              <a:rPr lang="zh-CN" altLang="zh-CN" sz="2800" dirty="0"/>
              <a:t>就是接口测试。</a:t>
            </a:r>
            <a:endParaRPr lang="en-US" altLang="zh-CN" sz="2800" dirty="0"/>
          </a:p>
          <a:p>
            <a:pPr>
              <a:spcBef>
                <a:spcPts val="600"/>
              </a:spcBef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接口测试定义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测试与接口测试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63688" y="1556514"/>
            <a:ext cx="2304256" cy="23291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界面测试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验证</a:t>
            </a:r>
            <a:r>
              <a:rPr lang="en-US" altLang="zh-CN" sz="2400" dirty="0" smtClean="0">
                <a:solidFill>
                  <a:schemeClr val="tx1"/>
                </a:solidFill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通过操作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驱动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11960" y="1592758"/>
            <a:ext cx="2304256" cy="23291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接口测试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验证</a:t>
            </a:r>
            <a:r>
              <a:rPr lang="zh-CN" altLang="en-US" sz="2400" dirty="0" smtClean="0">
                <a:solidFill>
                  <a:schemeClr val="tx1"/>
                </a:solidFill>
              </a:rPr>
              <a:t>数据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</a:t>
            </a:r>
            <a:r>
              <a:rPr lang="zh-CN" altLang="en-US" sz="2400" dirty="0" smtClean="0">
                <a:solidFill>
                  <a:schemeClr val="tx1"/>
                </a:solidFill>
              </a:rPr>
              <a:t>传递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不依赖</a:t>
            </a:r>
            <a:r>
              <a:rPr lang="en-US" altLang="zh-CN" sz="24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8" name="环形箭头 7"/>
          <p:cNvSpPr/>
          <p:nvPr/>
        </p:nvSpPr>
        <p:spPr>
          <a:xfrm>
            <a:off x="3275856" y="1005577"/>
            <a:ext cx="1584176" cy="927287"/>
          </a:xfrm>
          <a:prstGeom prst="circularArrow">
            <a:avLst>
              <a:gd name="adj1" fmla="val 11833"/>
              <a:gd name="adj2" fmla="val 1413851"/>
              <a:gd name="adj3" fmla="val 20980060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环形箭头 10"/>
          <p:cNvSpPr/>
          <p:nvPr/>
        </p:nvSpPr>
        <p:spPr>
          <a:xfrm rot="10800000">
            <a:off x="3419872" y="3495413"/>
            <a:ext cx="1584176" cy="1040759"/>
          </a:xfrm>
          <a:prstGeom prst="circularArrow">
            <a:avLst>
              <a:gd name="adj1" fmla="val 11833"/>
              <a:gd name="adj2" fmla="val 1413851"/>
              <a:gd name="adj3" fmla="val 20980060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前端和后端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7840" y="1761660"/>
            <a:ext cx="1818456" cy="797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服务器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010" y="1848024"/>
            <a:ext cx="1704803" cy="772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浏览器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210298" y="2033633"/>
            <a:ext cx="3086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210298" y="2465681"/>
            <a:ext cx="3086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8181" y="1635646"/>
            <a:ext cx="308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96862" y="2543207"/>
            <a:ext cx="33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/>
              <a:t> </a:t>
            </a:r>
            <a:r>
              <a:rPr lang="zh-CN" altLang="en-US" dirty="0" smtClean="0"/>
              <a:t>响应（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86240" y="699542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前端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3579862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后端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296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HTTP协议简介</Template>
  <TotalTime>1600</TotalTime>
  <Words>1363</Words>
  <Application>Microsoft Office PowerPoint</Application>
  <PresentationFormat>全屏显示(16:9)</PresentationFormat>
  <Paragraphs>263</Paragraphs>
  <Slides>25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moban</vt:lpstr>
      <vt:lpstr> 接口测试基础</vt:lpstr>
      <vt:lpstr>目录</vt:lpstr>
      <vt:lpstr>什么是接口？</vt:lpstr>
      <vt:lpstr>不同视角的接口</vt:lpstr>
      <vt:lpstr>常见接口协议</vt:lpstr>
      <vt:lpstr>HTTP协议栈中的位置</vt:lpstr>
      <vt:lpstr>接口测试定义</vt:lpstr>
      <vt:lpstr>UI测试与接口测试</vt:lpstr>
      <vt:lpstr>前端和后端</vt:lpstr>
      <vt:lpstr>前端和后端</vt:lpstr>
      <vt:lpstr>疑问</vt:lpstr>
      <vt:lpstr>接口测试用例步骤</vt:lpstr>
      <vt:lpstr>接口测试用例</vt:lpstr>
      <vt:lpstr>找出博客中的接口测试点</vt:lpstr>
      <vt:lpstr>接口测试定义</vt:lpstr>
      <vt:lpstr>第三方服务</vt:lpstr>
      <vt:lpstr>调用第三方服务</vt:lpstr>
      <vt:lpstr>调用第三方服务</vt:lpstr>
      <vt:lpstr>目录</vt:lpstr>
      <vt:lpstr>接口测试意义</vt:lpstr>
      <vt:lpstr>目录</vt:lpstr>
      <vt:lpstr>接口测试流程</vt:lpstr>
      <vt:lpstr>接口自动化测试落地过程</vt:lpstr>
      <vt:lpstr>目录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382</cp:revision>
  <dcterms:modified xsi:type="dcterms:W3CDTF">2019-09-02T12:59:36Z</dcterms:modified>
</cp:coreProperties>
</file>