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9" r:id="rId2"/>
    <p:sldId id="284" r:id="rId3"/>
    <p:sldId id="285" r:id="rId4"/>
    <p:sldId id="286" r:id="rId5"/>
    <p:sldId id="301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300" r:id="rId15"/>
    <p:sldId id="297" r:id="rId16"/>
    <p:sldId id="298" r:id="rId17"/>
    <p:sldId id="302" r:id="rId18"/>
    <p:sldId id="303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5498" autoAdjust="0"/>
  </p:normalViewPr>
  <p:slideViewPr>
    <p:cSldViewPr>
      <p:cViewPr varScale="1">
        <p:scale>
          <a:sx n="95" d="100"/>
          <a:sy n="95" d="100"/>
        </p:scale>
        <p:origin x="-41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E42A-5784-47AC-A02B-C1F103D1A27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C7A3-658D-4F77-BCBC-2A40130E7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https://developer.mozilla.org/zh-CN/docs/Web/HTTP/Messages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9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80</a:t>
            </a:r>
            <a:r>
              <a:rPr lang="zh-CN" altLang="en-US" dirty="0" smtClean="0"/>
              <a:t>是默认的，不输，浏览器默认是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8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服务器接收请求会，会进行处理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9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主要用途：需要从服务器获取一些内容或数据，资源文件告诉服务器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3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如果登录，写日志怎么办？</a:t>
            </a:r>
            <a:endParaRPr lang="en-US" altLang="zh-CN" dirty="0" smtClean="0"/>
          </a:p>
          <a:p>
            <a:r>
              <a:rPr lang="en-US" altLang="zh-CN" dirty="0" smtClean="0"/>
              <a:t>http://localhost:8032/xinhu/index.php?a=check&amp;m=login&amp;d=&amp;ajaxbool=true&amp;rnd=61034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发送请求时其数据大小有限制，理论上不能超过</a:t>
            </a:r>
            <a:r>
              <a:rPr lang="en-US" altLang="zh-CN" dirty="0" smtClean="0"/>
              <a:t>1k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则无此限制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请求时其发送的信息是以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明文发送的，其参数会被保存在浏览器历史或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服务器中，而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则不会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2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1** </a:t>
            </a:r>
            <a:r>
              <a:rPr lang="zh-CN" altLang="en-US" dirty="0" smtClean="0"/>
              <a:t>临时响应，请求被接受，需要继续处理，中间状态，一瞬间的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客户端的错误，没有权限发送这样的请求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服务器挂了，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2,3,4,5</a:t>
            </a:r>
            <a:r>
              <a:rPr lang="zh-CN" altLang="en-US" baseline="0" dirty="0" smtClean="0"/>
              <a:t>都会遇到</a:t>
            </a:r>
            <a:endParaRPr lang="en-US" altLang="zh-CN" baseline="0" dirty="0" smtClean="0"/>
          </a:p>
          <a:p>
            <a:r>
              <a:rPr lang="en-US" altLang="zh-CN" baseline="0" dirty="0" smtClean="0"/>
              <a:t>2**</a:t>
            </a:r>
            <a:r>
              <a:rPr lang="zh-CN" altLang="en-US" baseline="0" dirty="0" smtClean="0"/>
              <a:t>表示动作成功接收、理解和接受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**为了完成指定的动作，必须接受进一步处理。举例</a:t>
            </a:r>
            <a:r>
              <a:rPr lang="en-US" altLang="zh-CN" baseline="0" dirty="0" smtClean="0"/>
              <a:t>ABC </a:t>
            </a:r>
            <a:r>
              <a:rPr lang="zh-CN" altLang="en-US" baseline="0" dirty="0" smtClean="0"/>
              <a:t>借钱的例子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** 借钱的例子，走错了地址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** 服务器不能正确执行一个正确的请求，超时。重启服务。如果在</a:t>
            </a:r>
            <a:r>
              <a:rPr lang="en-US" altLang="zh-CN" baseline="0" dirty="0" smtClean="0"/>
              <a:t>live</a:t>
            </a:r>
            <a:r>
              <a:rPr lang="zh-CN" altLang="en-US" baseline="0" dirty="0" smtClean="0"/>
              <a:t>出现很麻烦的，在测试环境应该很注意。看服务端的日志，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作为测试，应该定位到错误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9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先说明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为什么出现</a:t>
            </a:r>
            <a:r>
              <a:rPr lang="en-US" altLang="zh-CN" dirty="0" smtClean="0"/>
              <a:t>,http</a:t>
            </a:r>
            <a:r>
              <a:rPr lang="zh-CN" altLang="en-US" dirty="0" smtClean="0"/>
              <a:t>请求是无状态的，需要一种机制标识用户身份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  <a:r>
              <a:rPr lang="zh-CN" altLang="en-US" dirty="0" smtClean="0"/>
              <a:t>可以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，可以设置过期时间</a:t>
            </a:r>
            <a:endParaRPr lang="en-US" altLang="zh-CN" dirty="0" smtClean="0"/>
          </a:p>
          <a:p>
            <a:r>
              <a:rPr lang="zh-CN" altLang="en-US" dirty="0" smtClean="0"/>
              <a:t>都是服务器端生成的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9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9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b="1" dirty="0" smtClean="0"/>
              <a:t>	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请求方法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5616" y="1028793"/>
            <a:ext cx="2530624" cy="339447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最常用</a:t>
            </a:r>
            <a:endParaRPr lang="en-US" altLang="zh-CN" dirty="0" smtClean="0"/>
          </a:p>
          <a:p>
            <a:r>
              <a:rPr lang="en-US" altLang="zh-CN" dirty="0"/>
              <a:t>GET</a:t>
            </a:r>
          </a:p>
          <a:p>
            <a:r>
              <a:rPr lang="en-US" altLang="zh-CN" dirty="0"/>
              <a:t>POST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请求的方法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781633" y="1028794"/>
            <a:ext cx="2530624" cy="3394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不常用</a:t>
            </a:r>
            <a:endParaRPr lang="en-US" altLang="zh-CN" dirty="0" smtClean="0"/>
          </a:p>
          <a:p>
            <a:r>
              <a:rPr lang="en-US" altLang="zh-CN" dirty="0" smtClean="0"/>
              <a:t>OPTIONS</a:t>
            </a:r>
          </a:p>
          <a:p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PUT </a:t>
            </a:r>
          </a:p>
          <a:p>
            <a:r>
              <a:rPr lang="en-US" altLang="zh-CN" dirty="0" smtClean="0"/>
              <a:t>DELETE</a:t>
            </a:r>
          </a:p>
          <a:p>
            <a:r>
              <a:rPr lang="en-US" altLang="zh-CN" dirty="0" smtClean="0"/>
              <a:t>TRACE</a:t>
            </a:r>
          </a:p>
          <a:p>
            <a:r>
              <a:rPr lang="en-US" altLang="zh-CN" dirty="0" smtClean="0"/>
              <a:t>CONNECT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9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548233"/>
              </p:ext>
            </p:extLst>
          </p:nvPr>
        </p:nvGraphicFramePr>
        <p:xfrm>
          <a:off x="179512" y="1383619"/>
          <a:ext cx="4464496" cy="246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240360"/>
              </a:tblGrid>
              <a:tr h="614837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GET /</a:t>
                      </a: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/?m=login</a:t>
                      </a:r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 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16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sz="1400" dirty="0" smtClean="0"/>
                        <a:t>text/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请求格式</a:t>
            </a:r>
            <a:r>
              <a:rPr lang="en-US" altLang="zh-CN" dirty="0" smtClean="0"/>
              <a:t>-GET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835656"/>
              </p:ext>
            </p:extLst>
          </p:nvPr>
        </p:nvGraphicFramePr>
        <p:xfrm>
          <a:off x="4716016" y="1383618"/>
          <a:ext cx="4114800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818656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&lt;!</a:t>
                      </a:r>
                      <a:r>
                        <a:rPr lang="en-US" altLang="zh-CN" sz="1400" dirty="0" err="1" smtClean="0"/>
                        <a:t>DOCTYPE</a:t>
                      </a:r>
                      <a:r>
                        <a:rPr lang="en-US" altLang="zh-CN" sz="1400" dirty="0" smtClean="0"/>
                        <a:t> html&gt; &lt;html </a:t>
                      </a:r>
                      <a:r>
                        <a:rPr lang="en-US" altLang="zh-CN" sz="1400" dirty="0" err="1" smtClean="0"/>
                        <a:t>lang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zh-CN</a:t>
                      </a:r>
                      <a:r>
                        <a:rPr lang="en-US" altLang="zh-CN" sz="1400" dirty="0" smtClean="0"/>
                        <a:t>"&gt; &lt;head&gt; 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&lt;body&gt;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78955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78275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4245936"/>
            <a:ext cx="7056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适用场合</a:t>
            </a:r>
            <a:r>
              <a:rPr lang="zh-CN" altLang="en-US" sz="2000" dirty="0"/>
              <a:t>：需要从服务器获取一些内容或数据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74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404921"/>
              </p:ext>
            </p:extLst>
          </p:nvPr>
        </p:nvGraphicFramePr>
        <p:xfrm>
          <a:off x="28600" y="1178930"/>
          <a:ext cx="490344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463280"/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16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t</a:t>
                      </a:r>
                      <a:r>
                        <a:rPr lang="en-US" sz="1400" dirty="0" smtClean="0"/>
                        <a:t>ext/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adminuser</a:t>
                      </a:r>
                      <a:r>
                        <a:rPr lang="en-US" altLang="zh-CN" sz="1400" dirty="0" smtClean="0"/>
                        <a:t>=YWRtaW4%3A&amp;=123456&amp;rempass=0&amp;button=&amp;</a:t>
                      </a:r>
                      <a:r>
                        <a:rPr lang="en-US" altLang="zh-CN" sz="1400" dirty="0" err="1" smtClean="0"/>
                        <a:t>jmpass</a:t>
                      </a:r>
                      <a:r>
                        <a:rPr lang="en-US" altLang="zh-CN" sz="1400" dirty="0" smtClean="0"/>
                        <a:t>=</a:t>
                      </a:r>
                      <a:r>
                        <a:rPr lang="en-US" altLang="zh-CN" sz="1400" dirty="0" err="1" smtClean="0"/>
                        <a:t>false&amp;device</a:t>
                      </a:r>
                      <a:r>
                        <a:rPr lang="en-US" altLang="zh-CN" sz="1400" dirty="0" smtClean="0"/>
                        <a:t>=1517376146707&amp;adminpass=MTIzNDU2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777534"/>
              </p:ext>
            </p:extLst>
          </p:nvPr>
        </p:nvGraphicFramePr>
        <p:xfrm>
          <a:off x="5148064" y="1383618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{"</a:t>
                      </a:r>
                      <a:r>
                        <a:rPr lang="en-US" altLang="zh-CN" sz="1400" dirty="0" err="1" smtClean="0"/>
                        <a:t>success":true,"face":"http</a:t>
                      </a:r>
                      <a:r>
                        <a:rPr lang="en-US" altLang="zh-CN" sz="1400" dirty="0" smtClean="0"/>
                        <a:t>:\/\/localhost:8032\/</a:t>
                      </a:r>
                      <a:r>
                        <a:rPr lang="en-US" altLang="zh-CN" sz="1400" dirty="0" err="1" smtClean="0"/>
                        <a:t>xinhu</a:t>
                      </a:r>
                      <a:r>
                        <a:rPr lang="en-US" altLang="zh-CN" sz="1400" dirty="0" smtClean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69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4735" y="843558"/>
            <a:ext cx="8856984" cy="37478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dirty="0"/>
              <a:t>    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GET</a:t>
            </a:r>
            <a:r>
              <a:rPr lang="zh-CN" altLang="en-US" sz="2800" dirty="0"/>
              <a:t>使用</a:t>
            </a:r>
            <a:r>
              <a:rPr lang="en-US" altLang="zh-CN" sz="2800" dirty="0"/>
              <a:t>URL</a:t>
            </a:r>
            <a:r>
              <a:rPr lang="zh-CN" altLang="en-US" sz="2800" dirty="0"/>
              <a:t>或</a:t>
            </a:r>
            <a:r>
              <a:rPr lang="en-US" altLang="zh-CN" sz="2800" dirty="0"/>
              <a:t>Cookie</a:t>
            </a:r>
            <a:r>
              <a:rPr lang="zh-CN" altLang="en-US" sz="2800" dirty="0"/>
              <a:t>传参。而</a:t>
            </a:r>
            <a:r>
              <a:rPr lang="en-US" altLang="zh-CN" sz="2800" dirty="0"/>
              <a:t>POST</a:t>
            </a:r>
            <a:r>
              <a:rPr lang="zh-CN" altLang="en-US" sz="2800" dirty="0"/>
              <a:t>将数据放在</a:t>
            </a:r>
            <a:r>
              <a:rPr lang="en-US" altLang="zh-CN" sz="2800" dirty="0"/>
              <a:t>BODY</a:t>
            </a:r>
            <a:r>
              <a:rPr lang="zh-CN" altLang="en-US" sz="2800" dirty="0"/>
              <a:t>中。</a:t>
            </a:r>
            <a:br>
              <a:rPr lang="zh-CN" altLang="en-US" sz="2800" dirty="0"/>
            </a:br>
            <a:r>
              <a:rPr lang="zh-CN" altLang="en-US" sz="2800" dirty="0"/>
              <a:t>    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GET</a:t>
            </a:r>
            <a:r>
              <a:rPr lang="zh-CN" altLang="en-US" sz="2800" dirty="0"/>
              <a:t>的</a:t>
            </a:r>
            <a:r>
              <a:rPr lang="en-US" altLang="zh-CN" sz="2800" dirty="0"/>
              <a:t>URL</a:t>
            </a:r>
            <a:r>
              <a:rPr lang="zh-CN" altLang="en-US" sz="2800" dirty="0"/>
              <a:t>会有长度上的限制，则</a:t>
            </a:r>
            <a:r>
              <a:rPr lang="en-US" altLang="zh-CN" sz="2800" dirty="0"/>
              <a:t>POST</a:t>
            </a:r>
            <a:r>
              <a:rPr lang="zh-CN" altLang="en-US" sz="2800" dirty="0"/>
              <a:t>的数据则可以非常大。</a:t>
            </a:r>
            <a:br>
              <a:rPr lang="zh-CN" altLang="en-US" sz="2800" dirty="0"/>
            </a:br>
            <a:r>
              <a:rPr lang="zh-CN" altLang="en-US" sz="2800" dirty="0"/>
              <a:t>    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POST</a:t>
            </a:r>
            <a:r>
              <a:rPr lang="zh-CN" altLang="en-US" sz="2800" dirty="0"/>
              <a:t>比</a:t>
            </a:r>
            <a:r>
              <a:rPr lang="en-US" altLang="zh-CN" sz="2800" dirty="0"/>
              <a:t>GET</a:t>
            </a:r>
            <a:r>
              <a:rPr lang="zh-CN" altLang="en-US" sz="2800" dirty="0"/>
              <a:t>安全，因为数据在地址栏上不可见。</a:t>
            </a:r>
            <a:br>
              <a:rPr lang="zh-CN" altLang="en-US" sz="2800" dirty="0"/>
            </a:br>
            <a:r>
              <a:rPr lang="zh-CN" altLang="en-US" sz="2800" dirty="0"/>
              <a:t>    </a:t>
            </a:r>
            <a:r>
              <a:rPr lang="en-US" altLang="zh-CN" sz="2800" dirty="0"/>
              <a:t>4</a:t>
            </a:r>
            <a:r>
              <a:rPr lang="zh-CN" altLang="en-US" sz="2800" dirty="0"/>
              <a:t>、一般</a:t>
            </a:r>
            <a:r>
              <a:rPr lang="en-US" altLang="zh-CN" sz="2800" dirty="0"/>
              <a:t>get</a:t>
            </a:r>
            <a:r>
              <a:rPr lang="zh-CN" altLang="en-US" sz="2800" dirty="0"/>
              <a:t>请求用来获取数据，</a:t>
            </a:r>
            <a:r>
              <a:rPr lang="en-US" altLang="zh-CN" sz="2800" dirty="0"/>
              <a:t>post</a:t>
            </a:r>
            <a:r>
              <a:rPr lang="zh-CN" altLang="en-US" sz="2800" dirty="0"/>
              <a:t>请求用来发送数据。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请求和</a:t>
            </a:r>
            <a:r>
              <a:rPr lang="en-US" altLang="zh-CN" dirty="0"/>
              <a:t>POST</a:t>
            </a:r>
            <a:r>
              <a:rPr lang="zh-CN" altLang="en-US" dirty="0"/>
              <a:t>请求的区别</a:t>
            </a:r>
          </a:p>
        </p:txBody>
      </p:sp>
    </p:spTree>
    <p:extLst>
      <p:ext uri="{BB962C8B-B14F-4D97-AF65-F5344CB8AC3E}">
        <p14:creationId xmlns:p14="http://schemas.microsoft.com/office/powerpoint/2010/main" val="20903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状态码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96" y="771550"/>
            <a:ext cx="10297144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HTTP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Status Code </a:t>
            </a:r>
            <a:r>
              <a:rPr lang="zh-CN" altLang="en-US" sz="2400" dirty="0" smtClean="0"/>
              <a:t>表示服务器</a:t>
            </a:r>
            <a:r>
              <a:rPr lang="zh-CN" altLang="en-US" sz="2400" dirty="0" smtClean="0">
                <a:solidFill>
                  <a:srgbClr val="FF0000"/>
                </a:solidFill>
              </a:rPr>
              <a:t>响应状态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位数字代码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1XX </a:t>
            </a:r>
            <a:r>
              <a:rPr lang="zh-CN" altLang="en-US" sz="2400" dirty="0"/>
              <a:t>指示</a:t>
            </a:r>
            <a:r>
              <a:rPr lang="zh-CN" altLang="en-US" sz="2400" dirty="0" smtClean="0"/>
              <a:t>信息响应类 ，表示接收到请求并且继续处理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2XX </a:t>
            </a:r>
            <a:r>
              <a:rPr lang="zh-CN" altLang="en-US" sz="2400" dirty="0" smtClean="0"/>
              <a:t>请求发送成功 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e.g. 200 OK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3XX </a:t>
            </a:r>
            <a:r>
              <a:rPr lang="zh-CN" altLang="en-US" sz="2400" dirty="0" smtClean="0"/>
              <a:t>重定向</a:t>
            </a:r>
            <a:r>
              <a:rPr lang="en-US" altLang="zh-CN" sz="2400" dirty="0" smtClean="0"/>
              <a:t>	 		e.g. 300 </a:t>
            </a:r>
            <a:r>
              <a:rPr lang="en-US" altLang="zh-CN" sz="2400" dirty="0"/>
              <a:t>Multiple Choice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4XX </a:t>
            </a:r>
            <a:r>
              <a:rPr lang="zh-CN" altLang="en-US" sz="2400" dirty="0" smtClean="0"/>
              <a:t>客户端发送的请求有语法错误</a:t>
            </a:r>
            <a:r>
              <a:rPr lang="en-US" altLang="zh-CN" sz="2400" dirty="0" smtClean="0"/>
              <a:t>e.g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400 Bad Request  </a:t>
            </a:r>
            <a:r>
              <a:rPr lang="en-US" altLang="zh-CN" sz="2400" dirty="0"/>
              <a:t>403 Forbidden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5XX  </a:t>
            </a:r>
            <a:r>
              <a:rPr lang="zh-CN" altLang="en-US" sz="2400" dirty="0" smtClean="0"/>
              <a:t>服务器错误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	e.g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500 Internal </a:t>
            </a:r>
            <a:r>
              <a:rPr lang="en-US" altLang="zh-CN" sz="2400" dirty="0"/>
              <a:t>Server Error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2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Cookie</a:t>
            </a:r>
            <a:r>
              <a:rPr lang="zh-CN" altLang="en-US" sz="2400" dirty="0" smtClean="0">
                <a:latin typeface="+mn-ea"/>
              </a:rPr>
              <a:t>在客户端的头信息中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Session</a:t>
            </a:r>
            <a:r>
              <a:rPr lang="zh-CN" altLang="en-US" sz="2400" dirty="0" smtClean="0">
                <a:latin typeface="+mn-ea"/>
              </a:rPr>
              <a:t>在服务端存储，文件、数据库等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Session</a:t>
            </a:r>
            <a:r>
              <a:rPr lang="zh-CN" altLang="en-US" sz="2400" dirty="0" smtClean="0">
                <a:latin typeface="+mn-ea"/>
              </a:rPr>
              <a:t>的验证需要</a:t>
            </a:r>
            <a:r>
              <a:rPr lang="en-US" altLang="zh-CN" sz="2400" dirty="0" smtClean="0">
                <a:latin typeface="+mn-ea"/>
              </a:rPr>
              <a:t>Cookie</a:t>
            </a:r>
            <a:r>
              <a:rPr lang="zh-CN" altLang="en-US" sz="2400" dirty="0" smtClean="0">
                <a:latin typeface="+mn-ea"/>
              </a:rPr>
              <a:t>带一个字段，表示用户用哪个</a:t>
            </a:r>
            <a:r>
              <a:rPr lang="en-US" altLang="zh-CN" sz="2400" dirty="0" smtClean="0">
                <a:latin typeface="+mn-ea"/>
              </a:rPr>
              <a:t>Session</a:t>
            </a:r>
            <a:r>
              <a:rPr lang="zh-CN" altLang="en-US" sz="2400" dirty="0" smtClean="0">
                <a:latin typeface="+mn-ea"/>
              </a:rPr>
              <a:t>，所以当客户端禁用</a:t>
            </a:r>
            <a:r>
              <a:rPr lang="en-US" altLang="zh-CN" sz="2400" dirty="0" smtClean="0">
                <a:latin typeface="+mn-ea"/>
              </a:rPr>
              <a:t>Cookie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Session</a:t>
            </a:r>
            <a:r>
              <a:rPr lang="zh-CN" altLang="en-US" sz="2400" dirty="0" smtClean="0">
                <a:latin typeface="+mn-ea"/>
              </a:rPr>
              <a:t>会失效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Cookie</a:t>
            </a:r>
            <a:r>
              <a:rPr lang="zh-CN" altLang="en-US" sz="2400" dirty="0" smtClean="0">
                <a:latin typeface="+mn-ea"/>
              </a:rPr>
              <a:t>是文本信息，格式：</a:t>
            </a:r>
            <a:r>
              <a:rPr lang="en-US" altLang="zh-CN" sz="2400" dirty="0" smtClean="0">
                <a:latin typeface="+mn-ea"/>
              </a:rPr>
              <a:t>key-value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Cookie</a:t>
            </a:r>
            <a:r>
              <a:rPr lang="zh-CN" altLang="en-US" sz="2400" dirty="0" smtClean="0">
                <a:latin typeface="+mn-ea"/>
              </a:rPr>
              <a:t>的值服务端生成，客户端保存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849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18499"/>
              </p:ext>
            </p:extLst>
          </p:nvPr>
        </p:nvGraphicFramePr>
        <p:xfrm>
          <a:off x="1907704" y="987574"/>
          <a:ext cx="5673850" cy="3915932"/>
        </p:xfrm>
        <a:graphic>
          <a:graphicData uri="http://schemas.openxmlformats.org/drawingml/2006/table">
            <a:tbl>
              <a:tblPr/>
              <a:tblGrid>
                <a:gridCol w="1497386"/>
                <a:gridCol w="4176464"/>
              </a:tblGrid>
              <a:tr h="20861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__</a:t>
                      </a:r>
                      <a:r>
                        <a:rPr lang="en-US" sz="800" dirty="0" err="1">
                          <a:effectLst/>
                        </a:rPr>
                        <a:t>jda</a:t>
                      </a:r>
                      <a:endParaRPr 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/>
                        <a:t>122270672.1567052508780513651449.1567052509.1567384767.1567428711.8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1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__</a:t>
                      </a:r>
                      <a:r>
                        <a:rPr lang="en-US" sz="800" dirty="0" err="1">
                          <a:effectLst/>
                        </a:rPr>
                        <a:t>jdb</a:t>
                      </a:r>
                      <a:endParaRPr 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/>
                        <a:t>122270672.3.1567052508780513651449|8.1567428711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7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__jdc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/>
                        <a:t>122270672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7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__jdu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/>
                        <a:t>1567052508780513651449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20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__</a:t>
                      </a:r>
                      <a:r>
                        <a:rPr lang="en-US" sz="800" dirty="0" err="1">
                          <a:effectLst/>
                        </a:rPr>
                        <a:t>jdv</a:t>
                      </a:r>
                      <a:endParaRPr 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76161171|c.duomai.com|t_16282_60348973|tuiguang|12634002c0f04c2ea89358ab995c35a5|1567313389379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13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_t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Z0Eae9Aj0mdELQUSZeGtplcgEiTiovjSPZ32TfSuKro=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920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3AB9D23F7A4B3C9B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B6ZM6YBPJICW34FEQ7MBKYQNGNIACZPA7PYA5SS4BPFUY62W23GS4IAZIFDCPE4XPRXQIJXNSE46DFOIZZ6FSQ26GA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7"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alc</a:t>
                      </a:r>
                      <a:endParaRPr lang="en-US" sz="8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J2VYE+8i11AIDQM6ZWdDaw==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7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areaId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7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cn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7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ipLoc-djd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5-142-42546-0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7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PCSYCityID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CN_130000_130100_130108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7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shshshfp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0a5b2c5adb558621c690eaf785731bab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13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shshshfpa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ff7f5f68-5124-7a39-9c29-b073af377784-1567052512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7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shshshfpb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uavI4o3xH46SCZ </a:t>
                      </a:r>
                      <a:r>
                        <a:rPr lang="en-US" sz="800" dirty="0" err="1"/>
                        <a:t>OJSIevGA</a:t>
                      </a:r>
                      <a:r>
                        <a:rPr lang="en-US" sz="800" dirty="0"/>
                        <a:t>==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13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shshshsID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577d04ee024729e695f664e38c4e12c8_1_1567428723787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454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unpl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V2_ZzNtbUJURBdwCUdXKRgLBGJREQkSXksXcQEWB3MRWFdlB0JZclRCFX0UR1xnGFwUZwAZWEpcRhNFCEdkex5fDGQzFVxAUkodcwp2ZHgZbARXAxZaRFZHFnEJT1JyGFgFZQQWXUdSSyVFCE5QSymIkMzbmcoQFgHMxa2Q/tUpWwBgBRtUR1NzFEUJdh8VGBEFYwQUXEZURxR8Dk9VfxleAmMDF1hKZ0Ildg==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13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user-key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e279eb4d-4c7a-4421-8850-ea11bb26135b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07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wlfstk_smdl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uqp5mks11d80wt3tbu10fsroq4igwwcr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2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1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13589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HyperText Transfer Protocol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超文本</a:t>
            </a:r>
            <a:r>
              <a:rPr lang="zh-CN" altLang="en-US" sz="2800" dirty="0"/>
              <a:t>传输​​协议（</a:t>
            </a:r>
            <a:r>
              <a:rPr lang="en-US" altLang="zh-CN" sz="2800" dirty="0"/>
              <a:t>HTTP</a:t>
            </a:r>
            <a:r>
              <a:rPr lang="zh-CN" altLang="en-US" sz="2800" dirty="0"/>
              <a:t>）是用于传输诸如</a:t>
            </a:r>
            <a:r>
              <a:rPr lang="en-US" altLang="zh-CN" sz="2800" dirty="0"/>
              <a:t>HTML</a:t>
            </a:r>
            <a:r>
              <a:rPr lang="zh-CN" altLang="en-US" sz="2800" dirty="0"/>
              <a:t>的超媒体文档的应用层协议。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1490" y="670872"/>
            <a:ext cx="77403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HTTP</a:t>
            </a:r>
            <a:r>
              <a:rPr lang="zh-CN" altLang="en-US" sz="2800" dirty="0">
                <a:latin typeface="+mn-ea"/>
              </a:rPr>
              <a:t>消息是服务器和客户端之间交换数据的方式。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有两种类型的消息</a:t>
            </a:r>
            <a:r>
              <a:rPr lang="en-US" altLang="zh-CN" sz="2800" dirty="0">
                <a:latin typeface="+mn-ea"/>
              </a:rPr>
              <a:t>︰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请求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由客户端发送用来触发一个服务器上的动作；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响应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来自服务器的应答。</a:t>
            </a:r>
          </a:p>
        </p:txBody>
      </p:sp>
      <p:sp>
        <p:nvSpPr>
          <p:cNvPr id="4" name="矩形 3"/>
          <p:cNvSpPr/>
          <p:nvPr/>
        </p:nvSpPr>
        <p:spPr>
          <a:xfrm>
            <a:off x="856456" y="3328269"/>
            <a:ext cx="1757064" cy="66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浏览器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3308062"/>
            <a:ext cx="1757064" cy="66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服务器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13520" y="3551091"/>
            <a:ext cx="253454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15975" y="3108007"/>
            <a:ext cx="298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请求（</a:t>
            </a:r>
            <a:r>
              <a:rPr lang="en-US" altLang="zh-CN" sz="2000" dirty="0" smtClean="0"/>
              <a:t>Request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13520" y="3814324"/>
            <a:ext cx="2534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9792" y="3837841"/>
            <a:ext cx="2505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HTTP</a:t>
            </a:r>
            <a:r>
              <a:rPr lang="zh-CN" altLang="en-US" sz="2000" dirty="0"/>
              <a:t>响应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Response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35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571500" y="627534"/>
            <a:ext cx="3208338" cy="461665"/>
            <a:chOff x="500034" y="1233060"/>
            <a:chExt cx="3206910" cy="617924"/>
          </a:xfrm>
        </p:grpSpPr>
        <p:sp>
          <p:nvSpPr>
            <p:cNvPr id="5" name="矩形 4"/>
            <p:cNvSpPr/>
            <p:nvPr/>
          </p:nvSpPr>
          <p:spPr>
            <a:xfrm>
              <a:off x="500034" y="1293617"/>
              <a:ext cx="214218" cy="215139"/>
            </a:xfrm>
            <a:prstGeom prst="rect">
              <a:avLst/>
            </a:prstGeom>
            <a:noFill/>
            <a:ln w="44450">
              <a:solidFill>
                <a:srgbClr val="7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+mn-ea"/>
              </a:endParaRPr>
            </a:p>
          </p:txBody>
        </p:sp>
        <p:sp>
          <p:nvSpPr>
            <p:cNvPr id="6" name="TextBox 118"/>
            <p:cNvSpPr txBox="1">
              <a:spLocks noChangeArrowheads="1"/>
            </p:cNvSpPr>
            <p:nvPr/>
          </p:nvSpPr>
          <p:spPr bwMode="auto">
            <a:xfrm>
              <a:off x="817032" y="1233060"/>
              <a:ext cx="2889912" cy="61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000000"/>
                  </a:solidFill>
                  <a:latin typeface="+mn-ea"/>
                  <a:ea typeface="+mn-ea"/>
                </a:rPr>
                <a:t>请求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zh-CN" altLang="en-US" sz="2400" dirty="0">
                  <a:solidFill>
                    <a:srgbClr val="000000"/>
                  </a:solidFill>
                  <a:latin typeface="+mn-ea"/>
                  <a:ea typeface="+mn-ea"/>
                </a:rPr>
                <a:t>响应交互模型</a:t>
              </a:r>
            </a:p>
          </p:txBody>
        </p:sp>
      </p:grpSp>
      <p:grpSp>
        <p:nvGrpSpPr>
          <p:cNvPr id="7" name="组合 74"/>
          <p:cNvGrpSpPr>
            <a:grpSpLocks/>
          </p:cNvGrpSpPr>
          <p:nvPr/>
        </p:nvGrpSpPr>
        <p:grpSpPr bwMode="auto">
          <a:xfrm>
            <a:off x="611189" y="782241"/>
            <a:ext cx="338137" cy="139303"/>
            <a:chOff x="3734576" y="1185092"/>
            <a:chExt cx="2346601" cy="1290891"/>
          </a:xfrm>
        </p:grpSpPr>
        <p:sp>
          <p:nvSpPr>
            <p:cNvPr id="8" name="等腰三角形 7"/>
            <p:cNvSpPr/>
            <p:nvPr/>
          </p:nvSpPr>
          <p:spPr>
            <a:xfrm rot="18915818">
              <a:off x="3734576" y="1185092"/>
              <a:ext cx="407623" cy="1290891"/>
            </a:xfrm>
            <a:prstGeom prst="triangle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3136692">
              <a:off x="4824978" y="557794"/>
              <a:ext cx="364095" cy="2148296"/>
            </a:xfrm>
            <a:prstGeom prst="triangle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" name="矩形 54"/>
          <p:cNvSpPr>
            <a:spLocks noChangeArrowheads="1"/>
          </p:cNvSpPr>
          <p:nvPr/>
        </p:nvSpPr>
        <p:spPr bwMode="auto">
          <a:xfrm>
            <a:off x="2915816" y="-90805"/>
            <a:ext cx="34307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+mn-ea"/>
                <a:cs typeface="+mj-cs"/>
              </a:rPr>
              <a:t>HTTP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  <a:cs typeface="+mj-cs"/>
              </a:rPr>
              <a:t>的工作原理</a:t>
            </a:r>
          </a:p>
        </p:txBody>
      </p:sp>
      <p:grpSp>
        <p:nvGrpSpPr>
          <p:cNvPr id="14" name="组合 100"/>
          <p:cNvGrpSpPr>
            <a:grpSpLocks/>
          </p:cNvGrpSpPr>
          <p:nvPr/>
        </p:nvGrpSpPr>
        <p:grpSpPr bwMode="auto">
          <a:xfrm>
            <a:off x="3935414" y="789385"/>
            <a:ext cx="5005387" cy="1793081"/>
            <a:chOff x="4078954" y="1109646"/>
            <a:chExt cx="5003929" cy="2390792"/>
          </a:xfrm>
        </p:grpSpPr>
        <p:pic>
          <p:nvPicPr>
            <p:cNvPr id="15" name="Picture 3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8954" y="1428736"/>
              <a:ext cx="1207426" cy="121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834" y="1500174"/>
              <a:ext cx="794927" cy="1095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云形 16"/>
            <p:cNvSpPr/>
            <p:nvPr/>
          </p:nvSpPr>
          <p:spPr>
            <a:xfrm>
              <a:off x="5643773" y="2571743"/>
              <a:ext cx="1499750" cy="92869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ea"/>
                </a:rPr>
                <a:t>Internet</a:t>
              </a:r>
              <a:endParaRPr lang="zh-CN" altLang="en-US" sz="2000" dirty="0">
                <a:latin typeface="+mn-ea"/>
              </a:endParaRPr>
            </a:p>
          </p:txBody>
        </p:sp>
        <p:cxnSp>
          <p:nvCxnSpPr>
            <p:cNvPr id="18" name="形状 51"/>
            <p:cNvCxnSpPr>
              <a:endCxn id="17" idx="2"/>
            </p:cNvCxnSpPr>
            <p:nvPr/>
          </p:nvCxnSpPr>
          <p:spPr>
            <a:xfrm rot="16200000" flipH="1">
              <a:off x="4969224" y="2355986"/>
              <a:ext cx="392115" cy="966505"/>
            </a:xfrm>
            <a:prstGeom prst="curvedConnector2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形状 54"/>
            <p:cNvCxnSpPr>
              <a:stCxn id="17" idx="0"/>
            </p:cNvCxnSpPr>
            <p:nvPr/>
          </p:nvCxnSpPr>
          <p:spPr>
            <a:xfrm flipV="1">
              <a:off x="7141937" y="2595557"/>
              <a:ext cx="899850" cy="441328"/>
            </a:xfrm>
            <a:prstGeom prst="curvedConnector2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71"/>
            <p:cNvGrpSpPr>
              <a:grpSpLocks/>
            </p:cNvGrpSpPr>
            <p:nvPr/>
          </p:nvGrpSpPr>
          <p:grpSpPr bwMode="auto">
            <a:xfrm>
              <a:off x="8429652" y="2143116"/>
              <a:ext cx="428628" cy="571504"/>
              <a:chOff x="8572528" y="2285992"/>
              <a:chExt cx="428628" cy="571504"/>
            </a:xfrm>
          </p:grpSpPr>
          <p:sp>
            <p:nvSpPr>
              <p:cNvPr id="25" name="圆柱形 24"/>
              <p:cNvSpPr/>
              <p:nvPr/>
            </p:nvSpPr>
            <p:spPr>
              <a:xfrm>
                <a:off x="8571899" y="2571743"/>
                <a:ext cx="428500" cy="285752"/>
              </a:xfrm>
              <a:prstGeom prst="can">
                <a:avLst>
                  <a:gd name="adj" fmla="val 4833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sp>
            <p:nvSpPr>
              <p:cNvPr id="26" name="折角形 25"/>
              <p:cNvSpPr/>
              <p:nvPr/>
            </p:nvSpPr>
            <p:spPr>
              <a:xfrm>
                <a:off x="8643316" y="2285991"/>
                <a:ext cx="285667" cy="357191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8686166" y="2366955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8686166" y="2428867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8681405" y="2500305"/>
                <a:ext cx="21425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8686166" y="2562218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118"/>
            <p:cNvSpPr txBox="1">
              <a:spLocks noChangeArrowheads="1"/>
            </p:cNvSpPr>
            <p:nvPr/>
          </p:nvSpPr>
          <p:spPr bwMode="auto">
            <a:xfrm>
              <a:off x="7522772" y="1109646"/>
              <a:ext cx="1184595" cy="656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solidFill>
                    <a:srgbClr val="000000"/>
                  </a:solidFill>
                  <a:latin typeface="+mn-ea"/>
                  <a:ea typeface="+mn-ea"/>
                </a:rPr>
                <a:t>Web</a:t>
              </a:r>
              <a:r>
                <a:rPr lang="zh-CN" altLang="en-US" sz="1400" dirty="0">
                  <a:solidFill>
                    <a:srgbClr val="000000"/>
                  </a:solidFill>
                  <a:latin typeface="+mn-ea"/>
                  <a:ea typeface="+mn-ea"/>
                </a:rPr>
                <a:t>服务器</a:t>
              </a:r>
              <a:endParaRPr lang="en-US" altLang="zh-CN" sz="14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hangingPunct="1"/>
              <a:r>
                <a:rPr lang="en-US" altLang="zh-CN" sz="1200" dirty="0" smtClean="0">
                  <a:solidFill>
                    <a:srgbClr val="C00000"/>
                  </a:solidFill>
                  <a:latin typeface="+mn-ea"/>
                  <a:ea typeface="+mn-ea"/>
                </a:rPr>
                <a:t>www.baidu.com</a:t>
              </a:r>
              <a:endParaRPr lang="zh-CN" altLang="en-US" sz="12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8"/>
            <p:cNvSpPr txBox="1">
              <a:spLocks noChangeArrowheads="1"/>
            </p:cNvSpPr>
            <p:nvPr/>
          </p:nvSpPr>
          <p:spPr bwMode="auto">
            <a:xfrm>
              <a:off x="4218668" y="1142984"/>
              <a:ext cx="1441000" cy="41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客户机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浏览器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3" name="TextBox 118"/>
            <p:cNvSpPr txBox="1">
              <a:spLocks noChangeArrowheads="1"/>
            </p:cNvSpPr>
            <p:nvPr/>
          </p:nvSpPr>
          <p:spPr bwMode="auto">
            <a:xfrm>
              <a:off x="8170733" y="2713032"/>
              <a:ext cx="912150" cy="615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+mn-ea"/>
                  <a:ea typeface="+mn-ea"/>
                </a:rPr>
                <a:t>Index.html</a:t>
              </a:r>
            </a:p>
          </p:txBody>
        </p:sp>
        <p:sp>
          <p:nvSpPr>
            <p:cNvPr id="24" name="TextBox 98"/>
            <p:cNvSpPr txBox="1">
              <a:spLocks noChangeArrowheads="1"/>
            </p:cNvSpPr>
            <p:nvPr/>
          </p:nvSpPr>
          <p:spPr bwMode="auto">
            <a:xfrm>
              <a:off x="7189198" y="2549816"/>
              <a:ext cx="1249564" cy="554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50" dirty="0" smtClean="0">
                  <a:latin typeface="+mn-ea"/>
                  <a:ea typeface="+mn-ea"/>
                </a:rPr>
                <a:t>IP:</a:t>
              </a:r>
              <a:r>
                <a:rPr lang="en-US" altLang="zh-CN" sz="1050" b="1" dirty="0" smtClean="0">
                  <a:latin typeface="+mn-ea"/>
                  <a:ea typeface="+mn-ea"/>
                </a:rPr>
                <a:t>61.135.169.121</a:t>
              </a:r>
              <a:endParaRPr lang="zh-CN" altLang="en-US" sz="1050" b="1" dirty="0">
                <a:latin typeface="+mn-ea"/>
                <a:ea typeface="+mn-ea"/>
              </a:endParaRPr>
            </a:p>
          </p:txBody>
        </p:sp>
      </p:grpSp>
      <p:sp>
        <p:nvSpPr>
          <p:cNvPr id="31" name="TextBox 118"/>
          <p:cNvSpPr txBox="1">
            <a:spLocks noChangeArrowheads="1"/>
          </p:cNvSpPr>
          <p:nvPr/>
        </p:nvSpPr>
        <p:spPr bwMode="auto">
          <a:xfrm>
            <a:off x="571500" y="915566"/>
            <a:ext cx="34956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在用户点击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URL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http://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+mn-ea"/>
              </a:rPr>
              <a:t>www.baidu.com/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链接后，浏览器和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服务器执行以下动作：</a:t>
            </a:r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7857802" y="3462933"/>
            <a:ext cx="22133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3872409" y="3590857"/>
            <a:ext cx="22681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006480" y="2987286"/>
            <a:ext cx="3934321" cy="10622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110"/>
          <p:cNvGrpSpPr>
            <a:grpSpLocks/>
          </p:cNvGrpSpPr>
          <p:nvPr/>
        </p:nvGrpSpPr>
        <p:grpSpPr bwMode="auto">
          <a:xfrm>
            <a:off x="714375" y="2034115"/>
            <a:ext cx="3124900" cy="369332"/>
            <a:chOff x="1000100" y="2917067"/>
            <a:chExt cx="3125894" cy="490429"/>
          </a:xfrm>
        </p:grpSpPr>
        <p:sp>
          <p:nvSpPr>
            <p:cNvPr id="36" name="椭圆 35"/>
            <p:cNvSpPr/>
            <p:nvPr/>
          </p:nvSpPr>
          <p:spPr>
            <a:xfrm>
              <a:off x="1000100" y="2929715"/>
              <a:ext cx="285841" cy="284582"/>
            </a:xfrm>
            <a:prstGeom prst="ellipse">
              <a:avLst/>
            </a:prstGeom>
            <a:solidFill>
              <a:schemeClr val="accent3"/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1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37" name="TextBox 118"/>
            <p:cNvSpPr txBox="1">
              <a:spLocks noChangeArrowheads="1"/>
            </p:cNvSpPr>
            <p:nvPr/>
          </p:nvSpPr>
          <p:spPr bwMode="auto">
            <a:xfrm>
              <a:off x="1285852" y="2917067"/>
              <a:ext cx="2840142" cy="490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浏览器分析超链接中的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URL</a:t>
              </a: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8" name="组合 111"/>
          <p:cNvGrpSpPr>
            <a:grpSpLocks/>
          </p:cNvGrpSpPr>
          <p:nvPr/>
        </p:nvGrpSpPr>
        <p:grpSpPr bwMode="auto">
          <a:xfrm>
            <a:off x="714375" y="2304389"/>
            <a:ext cx="4428816" cy="646331"/>
            <a:chOff x="1000100" y="2940794"/>
            <a:chExt cx="4430516" cy="861544"/>
          </a:xfrm>
        </p:grpSpPr>
        <p:sp>
          <p:nvSpPr>
            <p:cNvPr id="39" name="椭圆 38"/>
            <p:cNvSpPr/>
            <p:nvPr/>
          </p:nvSpPr>
          <p:spPr>
            <a:xfrm>
              <a:off x="1000100" y="2974122"/>
              <a:ext cx="285860" cy="285674"/>
            </a:xfrm>
            <a:prstGeom prst="ellipse">
              <a:avLst/>
            </a:prstGeom>
            <a:solidFill>
              <a:schemeClr val="accent3"/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2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40" name="TextBox 118"/>
            <p:cNvSpPr txBox="1">
              <a:spLocks noChangeArrowheads="1"/>
            </p:cNvSpPr>
            <p:nvPr/>
          </p:nvSpPr>
          <p:spPr bwMode="auto">
            <a:xfrm>
              <a:off x="1285853" y="2940794"/>
              <a:ext cx="4144763" cy="861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浏览器向</a:t>
              </a: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DNS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请求解析</a:t>
              </a:r>
              <a:r>
                <a:rPr lang="en-US" altLang="zh-CN" dirty="0" smtClean="0">
                  <a:solidFill>
                    <a:srgbClr val="000000"/>
                  </a:solidFill>
                  <a:latin typeface="+mn-ea"/>
                  <a:ea typeface="+mn-ea"/>
                </a:rPr>
                <a:t>www.baidu.com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的</a:t>
              </a: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IP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地址</a:t>
              </a:r>
            </a:p>
          </p:txBody>
        </p:sp>
      </p:grpSp>
      <p:grpSp>
        <p:nvGrpSpPr>
          <p:cNvPr id="41" name="组合 114"/>
          <p:cNvGrpSpPr>
            <a:grpSpLocks/>
          </p:cNvGrpSpPr>
          <p:nvPr/>
        </p:nvGrpSpPr>
        <p:grpSpPr bwMode="auto">
          <a:xfrm>
            <a:off x="714375" y="2744913"/>
            <a:ext cx="4225024" cy="646331"/>
            <a:chOff x="1000100" y="2928934"/>
            <a:chExt cx="4225053" cy="861547"/>
          </a:xfrm>
        </p:grpSpPr>
        <p:sp>
          <p:nvSpPr>
            <p:cNvPr id="42" name="椭圆 41"/>
            <p:cNvSpPr/>
            <p:nvPr/>
          </p:nvSpPr>
          <p:spPr>
            <a:xfrm>
              <a:off x="1000100" y="2928934"/>
              <a:ext cx="285752" cy="285674"/>
            </a:xfrm>
            <a:prstGeom prst="ellipse">
              <a:avLst/>
            </a:prstGeom>
            <a:solidFill>
              <a:schemeClr val="accent3"/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+mn-ea"/>
                </a:rPr>
                <a:t>3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43" name="TextBox 118"/>
            <p:cNvSpPr txBox="1">
              <a:spLocks noChangeArrowheads="1"/>
            </p:cNvSpPr>
            <p:nvPr/>
          </p:nvSpPr>
          <p:spPr bwMode="auto">
            <a:xfrm>
              <a:off x="1285851" y="2928934"/>
              <a:ext cx="3939302" cy="861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DNS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将解析出的</a:t>
              </a: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IP</a:t>
              </a:r>
              <a:r>
                <a:rPr lang="zh-CN" altLang="en-US" dirty="0" smtClean="0">
                  <a:solidFill>
                    <a:srgbClr val="000000"/>
                  </a:solidFill>
                  <a:latin typeface="+mn-ea"/>
                  <a:ea typeface="+mn-ea"/>
                </a:rPr>
                <a:t>地址</a:t>
              </a:r>
              <a:r>
                <a:rPr lang="en-US" altLang="zh-CN" dirty="0" smtClean="0">
                  <a:solidFill>
                    <a:srgbClr val="000000"/>
                  </a:solidFill>
                  <a:latin typeface="+mn-ea"/>
                  <a:ea typeface="+mn-ea"/>
                </a:rPr>
                <a:t>61.135.169.121 </a:t>
              </a:r>
              <a:r>
                <a:rPr lang="zh-CN" altLang="en-US" dirty="0" smtClean="0">
                  <a:solidFill>
                    <a:srgbClr val="000000"/>
                  </a:solidFill>
                  <a:latin typeface="+mn-ea"/>
                  <a:ea typeface="+mn-ea"/>
                </a:rPr>
                <a:t>返回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浏览器</a:t>
              </a:r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5143500" y="1483519"/>
            <a:ext cx="2357438" cy="9525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118"/>
          <p:cNvSpPr txBox="1">
            <a:spLocks noChangeArrowheads="1"/>
          </p:cNvSpPr>
          <p:nvPr/>
        </p:nvSpPr>
        <p:spPr bwMode="auto">
          <a:xfrm>
            <a:off x="5629275" y="1243012"/>
            <a:ext cx="15183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+mn-ea"/>
                <a:ea typeface="+mn-ea"/>
              </a:rPr>
              <a:t>HTTP over TCP</a:t>
            </a:r>
            <a:endParaRPr lang="zh-CN" altLang="en-US" sz="160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46" name="组合 120"/>
          <p:cNvGrpSpPr>
            <a:grpSpLocks/>
          </p:cNvGrpSpPr>
          <p:nvPr/>
        </p:nvGrpSpPr>
        <p:grpSpPr bwMode="auto">
          <a:xfrm>
            <a:off x="714375" y="3209264"/>
            <a:ext cx="4279144" cy="369332"/>
            <a:chOff x="1000100" y="2928934"/>
            <a:chExt cx="4279277" cy="492732"/>
          </a:xfrm>
        </p:grpSpPr>
        <p:sp>
          <p:nvSpPr>
            <p:cNvPr id="47" name="椭圆 46"/>
            <p:cNvSpPr/>
            <p:nvPr/>
          </p:nvSpPr>
          <p:spPr>
            <a:xfrm>
              <a:off x="1000100" y="2928934"/>
              <a:ext cx="285759" cy="285918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4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48" name="TextBox 118"/>
            <p:cNvSpPr txBox="1">
              <a:spLocks noChangeArrowheads="1"/>
            </p:cNvSpPr>
            <p:nvPr/>
          </p:nvSpPr>
          <p:spPr bwMode="auto">
            <a:xfrm>
              <a:off x="1285852" y="2928934"/>
              <a:ext cx="3993525" cy="49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浏览器与服务器建立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TCP</a:t>
              </a:r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连接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(80</a:t>
              </a:r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端口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9" name="组合 123"/>
          <p:cNvGrpSpPr>
            <a:grpSpLocks/>
          </p:cNvGrpSpPr>
          <p:nvPr/>
        </p:nvGrpSpPr>
        <p:grpSpPr bwMode="auto">
          <a:xfrm>
            <a:off x="714376" y="3536684"/>
            <a:ext cx="4048355" cy="369332"/>
            <a:chOff x="1000100" y="2928934"/>
            <a:chExt cx="4047858" cy="490429"/>
          </a:xfrm>
        </p:grpSpPr>
        <p:sp>
          <p:nvSpPr>
            <p:cNvPr id="50" name="椭圆 49"/>
            <p:cNvSpPr/>
            <p:nvPr/>
          </p:nvSpPr>
          <p:spPr>
            <a:xfrm>
              <a:off x="1000100" y="2928934"/>
              <a:ext cx="285715" cy="286163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5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51" name="TextBox 118"/>
            <p:cNvSpPr txBox="1">
              <a:spLocks noChangeArrowheads="1"/>
            </p:cNvSpPr>
            <p:nvPr/>
          </p:nvSpPr>
          <p:spPr bwMode="auto">
            <a:xfrm>
              <a:off x="1285852" y="2928934"/>
              <a:ext cx="3762106" cy="490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浏览器请求文档：</a:t>
              </a: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GET /index.html</a:t>
              </a:r>
              <a:endParaRPr lang="zh-CN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2" name="组合 126"/>
          <p:cNvGrpSpPr>
            <a:grpSpLocks/>
          </p:cNvGrpSpPr>
          <p:nvPr/>
        </p:nvGrpSpPr>
        <p:grpSpPr bwMode="auto">
          <a:xfrm>
            <a:off x="714375" y="3801004"/>
            <a:ext cx="3824288" cy="646331"/>
            <a:chOff x="1000100" y="2928935"/>
            <a:chExt cx="3823463" cy="861544"/>
          </a:xfrm>
        </p:grpSpPr>
        <p:sp>
          <p:nvSpPr>
            <p:cNvPr id="53" name="椭圆 52"/>
            <p:cNvSpPr/>
            <p:nvPr/>
          </p:nvSpPr>
          <p:spPr>
            <a:xfrm>
              <a:off x="1000100" y="3024160"/>
              <a:ext cx="285688" cy="285674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6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54" name="TextBox 118"/>
            <p:cNvSpPr txBox="1">
              <a:spLocks noChangeArrowheads="1"/>
            </p:cNvSpPr>
            <p:nvPr/>
          </p:nvSpPr>
          <p:spPr bwMode="auto">
            <a:xfrm>
              <a:off x="1285854" y="2928935"/>
              <a:ext cx="3537709" cy="861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服务器给出响应，将文档 </a:t>
              </a: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index.html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发送给浏览器</a:t>
              </a:r>
            </a:p>
          </p:txBody>
        </p:sp>
      </p:grpSp>
      <p:grpSp>
        <p:nvGrpSpPr>
          <p:cNvPr id="55" name="组合 129"/>
          <p:cNvGrpSpPr>
            <a:grpSpLocks/>
          </p:cNvGrpSpPr>
          <p:nvPr/>
        </p:nvGrpSpPr>
        <p:grpSpPr bwMode="auto">
          <a:xfrm>
            <a:off x="714376" y="4239152"/>
            <a:ext cx="1739823" cy="369332"/>
            <a:chOff x="1000100" y="2928934"/>
            <a:chExt cx="1740879" cy="492731"/>
          </a:xfrm>
        </p:grpSpPr>
        <p:sp>
          <p:nvSpPr>
            <p:cNvPr id="56" name="椭圆 55"/>
            <p:cNvSpPr/>
            <p:nvPr/>
          </p:nvSpPr>
          <p:spPr>
            <a:xfrm>
              <a:off x="1000100" y="2928934"/>
              <a:ext cx="285923" cy="285917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7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57" name="TextBox 118"/>
            <p:cNvSpPr txBox="1">
              <a:spLocks noChangeArrowheads="1"/>
            </p:cNvSpPr>
            <p:nvPr/>
          </p:nvSpPr>
          <p:spPr bwMode="auto">
            <a:xfrm>
              <a:off x="1285852" y="2928934"/>
              <a:ext cx="1455127" cy="492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释放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TCP</a:t>
              </a:r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连接</a:t>
              </a:r>
            </a:p>
          </p:txBody>
        </p:sp>
      </p:grpSp>
      <p:grpSp>
        <p:nvGrpSpPr>
          <p:cNvPr id="58" name="组合 132"/>
          <p:cNvGrpSpPr>
            <a:grpSpLocks/>
          </p:cNvGrpSpPr>
          <p:nvPr/>
        </p:nvGrpSpPr>
        <p:grpSpPr bwMode="auto">
          <a:xfrm>
            <a:off x="714375" y="4563002"/>
            <a:ext cx="3702132" cy="369332"/>
            <a:chOff x="1000100" y="2928934"/>
            <a:chExt cx="3701352" cy="492731"/>
          </a:xfrm>
        </p:grpSpPr>
        <p:sp>
          <p:nvSpPr>
            <p:cNvPr id="59" name="椭圆 58"/>
            <p:cNvSpPr/>
            <p:nvPr/>
          </p:nvSpPr>
          <p:spPr>
            <a:xfrm>
              <a:off x="1000100" y="2928934"/>
              <a:ext cx="285690" cy="285917"/>
            </a:xfrm>
            <a:prstGeom prst="ellipse">
              <a:avLst/>
            </a:prstGeom>
            <a:solidFill>
              <a:schemeClr val="accent3"/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8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60" name="TextBox 118"/>
            <p:cNvSpPr txBox="1">
              <a:spLocks noChangeArrowheads="1"/>
            </p:cNvSpPr>
            <p:nvPr/>
          </p:nvSpPr>
          <p:spPr bwMode="auto">
            <a:xfrm>
              <a:off x="1285852" y="2928934"/>
              <a:ext cx="3415600" cy="492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浏览器显示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index.html</a:t>
              </a:r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中的内容</a:t>
              </a:r>
            </a:p>
          </p:txBody>
        </p:sp>
      </p:grpSp>
      <p:sp>
        <p:nvSpPr>
          <p:cNvPr id="61" name="TextBox 118"/>
          <p:cNvSpPr txBox="1">
            <a:spLocks noChangeArrowheads="1"/>
          </p:cNvSpPr>
          <p:nvPr/>
        </p:nvSpPr>
        <p:spPr bwMode="auto">
          <a:xfrm>
            <a:off x="5846764" y="1510903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+mn-ea"/>
                <a:ea typeface="+mn-ea"/>
              </a:rPr>
              <a:t>TCP</a:t>
            </a:r>
            <a:r>
              <a:rPr lang="zh-CN" altLang="en-US" sz="1600">
                <a:solidFill>
                  <a:srgbClr val="000000"/>
                </a:solidFill>
                <a:latin typeface="+mn-ea"/>
                <a:ea typeface="+mn-ea"/>
              </a:rPr>
              <a:t>连接</a:t>
            </a:r>
          </a:p>
        </p:txBody>
      </p:sp>
      <p:sp>
        <p:nvSpPr>
          <p:cNvPr id="62" name="TextBox 118"/>
          <p:cNvSpPr txBox="1">
            <a:spLocks noChangeArrowheads="1"/>
          </p:cNvSpPr>
          <p:nvPr/>
        </p:nvSpPr>
        <p:spPr bwMode="auto">
          <a:xfrm>
            <a:off x="5935166" y="2680097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建立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TCP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连接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5030292" y="3481301"/>
            <a:ext cx="3286125" cy="1191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140"/>
          <p:cNvGrpSpPr>
            <a:grpSpLocks/>
          </p:cNvGrpSpPr>
          <p:nvPr/>
        </p:nvGrpSpPr>
        <p:grpSpPr bwMode="auto">
          <a:xfrm>
            <a:off x="5087440" y="3213415"/>
            <a:ext cx="1585912" cy="369332"/>
            <a:chOff x="4724401" y="4443420"/>
            <a:chExt cx="1584433" cy="492732"/>
          </a:xfrm>
        </p:grpSpPr>
        <p:sp>
          <p:nvSpPr>
            <p:cNvPr id="65" name="TextBox 118"/>
            <p:cNvSpPr txBox="1">
              <a:spLocks noChangeArrowheads="1"/>
            </p:cNvSpPr>
            <p:nvPr/>
          </p:nvSpPr>
          <p:spPr bwMode="auto">
            <a:xfrm>
              <a:off x="5000627" y="4443420"/>
              <a:ext cx="1308207" cy="49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请求文档</a:t>
              </a:r>
            </a:p>
          </p:txBody>
        </p:sp>
        <p:sp>
          <p:nvSpPr>
            <p:cNvPr id="66" name="椭圆 65"/>
            <p:cNvSpPr/>
            <p:nvPr/>
          </p:nvSpPr>
          <p:spPr>
            <a:xfrm>
              <a:off x="4724401" y="4448185"/>
              <a:ext cx="285483" cy="285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1</a:t>
              </a:r>
              <a:endParaRPr lang="zh-CN" altLang="en-US" sz="1600" dirty="0">
                <a:latin typeface="+mn-ea"/>
              </a:endParaRPr>
            </a:p>
          </p:txBody>
        </p:sp>
      </p:grpSp>
      <p:sp>
        <p:nvSpPr>
          <p:cNvPr id="67" name="右箭头标注 66"/>
          <p:cNvSpPr/>
          <p:nvPr/>
        </p:nvSpPr>
        <p:spPr>
          <a:xfrm>
            <a:off x="6435230" y="3374145"/>
            <a:ext cx="2404833" cy="270290"/>
          </a:xfrm>
          <a:prstGeom prst="rightArrowCallout">
            <a:avLst>
              <a:gd name="adj1" fmla="val 31667"/>
              <a:gd name="adj2" fmla="val 29977"/>
              <a:gd name="adj3" fmla="val 25000"/>
              <a:gd name="adj4" fmla="val 79522"/>
            </a:avLst>
          </a:prstGeom>
          <a:ln w="2857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+mn-ea"/>
              </a:rPr>
              <a:t>HTTP</a:t>
            </a:r>
            <a:r>
              <a:rPr lang="zh-CN" altLang="en-US" sz="1400" dirty="0">
                <a:latin typeface="+mn-ea"/>
              </a:rPr>
              <a:t>请求报文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5006480" y="3962314"/>
            <a:ext cx="3286125" cy="1191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146"/>
          <p:cNvGrpSpPr>
            <a:grpSpLocks/>
          </p:cNvGrpSpPr>
          <p:nvPr/>
        </p:nvGrpSpPr>
        <p:grpSpPr bwMode="auto">
          <a:xfrm>
            <a:off x="5077916" y="3702758"/>
            <a:ext cx="1441450" cy="369332"/>
            <a:chOff x="4724401" y="4443420"/>
            <a:chExt cx="1440722" cy="492731"/>
          </a:xfrm>
        </p:grpSpPr>
        <p:sp>
          <p:nvSpPr>
            <p:cNvPr id="70" name="TextBox 118"/>
            <p:cNvSpPr txBox="1">
              <a:spLocks noChangeArrowheads="1"/>
            </p:cNvSpPr>
            <p:nvPr/>
          </p:nvSpPr>
          <p:spPr bwMode="auto">
            <a:xfrm>
              <a:off x="5000629" y="4443420"/>
              <a:ext cx="1164494" cy="492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响应文档</a:t>
              </a:r>
            </a:p>
          </p:txBody>
        </p:sp>
        <p:sp>
          <p:nvSpPr>
            <p:cNvPr id="71" name="椭圆 70"/>
            <p:cNvSpPr/>
            <p:nvPr/>
          </p:nvSpPr>
          <p:spPr>
            <a:xfrm>
              <a:off x="4724401" y="4448186"/>
              <a:ext cx="285606" cy="285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2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72" name="组合 161"/>
          <p:cNvGrpSpPr>
            <a:grpSpLocks/>
          </p:cNvGrpSpPr>
          <p:nvPr/>
        </p:nvGrpSpPr>
        <p:grpSpPr bwMode="auto">
          <a:xfrm>
            <a:off x="6220916" y="3774195"/>
            <a:ext cx="2719884" cy="353616"/>
            <a:chOff x="5857884" y="5176849"/>
            <a:chExt cx="1928826" cy="471491"/>
          </a:xfrm>
        </p:grpSpPr>
        <p:sp>
          <p:nvSpPr>
            <p:cNvPr id="73" name="左箭头标注 72"/>
            <p:cNvSpPr/>
            <p:nvPr/>
          </p:nvSpPr>
          <p:spPr>
            <a:xfrm>
              <a:off x="5857884" y="5286388"/>
              <a:ext cx="1643074" cy="285752"/>
            </a:xfrm>
            <a:prstGeom prst="leftArrowCallout">
              <a:avLst>
                <a:gd name="adj1" fmla="val 31667"/>
                <a:gd name="adj2" fmla="val 25000"/>
                <a:gd name="adj3" fmla="val 25000"/>
                <a:gd name="adj4" fmla="val 77151"/>
              </a:avLst>
            </a:prstGeom>
            <a:ln w="28575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+mn-ea"/>
                </a:rPr>
                <a:t>HTTP</a:t>
              </a:r>
              <a:r>
                <a:rPr lang="zh-CN" altLang="en-US" sz="1400" dirty="0">
                  <a:latin typeface="+mn-ea"/>
                </a:rPr>
                <a:t>响应报文</a:t>
              </a:r>
            </a:p>
          </p:txBody>
        </p:sp>
        <p:grpSp>
          <p:nvGrpSpPr>
            <p:cNvPr id="74" name="组合 157"/>
            <p:cNvGrpSpPr>
              <a:grpSpLocks/>
            </p:cNvGrpSpPr>
            <p:nvPr/>
          </p:nvGrpSpPr>
          <p:grpSpPr bwMode="auto">
            <a:xfrm>
              <a:off x="7429520" y="5176849"/>
              <a:ext cx="357190" cy="471491"/>
              <a:chOff x="7429520" y="5176849"/>
              <a:chExt cx="357190" cy="471491"/>
            </a:xfrm>
          </p:grpSpPr>
          <p:sp>
            <p:nvSpPr>
              <p:cNvPr id="75" name="折角形 74"/>
              <p:cNvSpPr/>
              <p:nvPr/>
            </p:nvSpPr>
            <p:spPr>
              <a:xfrm>
                <a:off x="7429520" y="5176849"/>
                <a:ext cx="357190" cy="471491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7500958" y="5286388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7500958" y="5357825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7500958" y="5429264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7500958" y="5500701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直接箭头连接符 79"/>
          <p:cNvCxnSpPr/>
          <p:nvPr/>
        </p:nvCxnSpPr>
        <p:spPr>
          <a:xfrm flipV="1">
            <a:off x="5006480" y="4377653"/>
            <a:ext cx="3833583" cy="59721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8"/>
          <p:cNvSpPr txBox="1">
            <a:spLocks noChangeArrowheads="1"/>
          </p:cNvSpPr>
          <p:nvPr/>
        </p:nvSpPr>
        <p:spPr bwMode="auto">
          <a:xfrm>
            <a:off x="5935166" y="4184961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释放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TCP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6747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61" grpId="0"/>
      <p:bldP spid="62" grpId="0"/>
      <p:bldP spid="67" grpId="0" animBg="1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协议格式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36" y="1167595"/>
            <a:ext cx="9577064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http://</a:t>
            </a:r>
            <a:r>
              <a:rPr lang="en-US" altLang="zh-CN" sz="2800" dirty="0" smtClean="0"/>
              <a:t>study-miniblog-new.qa.netease.com:80/login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08" y="20316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212602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服务器地址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211714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端口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0312" y="21113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资源地址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08012" y="1923678"/>
            <a:ext cx="1403648" cy="805112"/>
          </a:xfrm>
          <a:prstGeom prst="wedgeRoundRectCallout">
            <a:avLst>
              <a:gd name="adj1" fmla="val -25623"/>
              <a:gd name="adj2" fmla="val -1059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35696" y="1928115"/>
            <a:ext cx="3636404" cy="805112"/>
          </a:xfrm>
          <a:prstGeom prst="wedgeRoundRectCallout">
            <a:avLst>
              <a:gd name="adj1" fmla="val -25623"/>
              <a:gd name="adj2" fmla="val -1059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652120" y="1917066"/>
            <a:ext cx="1403648" cy="805112"/>
          </a:xfrm>
          <a:prstGeom prst="wedgeRoundRectCallout">
            <a:avLst>
              <a:gd name="adj1" fmla="val 17487"/>
              <a:gd name="adj2" fmla="val -1096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7344816" y="1861970"/>
            <a:ext cx="1403648" cy="805112"/>
          </a:xfrm>
          <a:prstGeom prst="wedgeRoundRectCallout">
            <a:avLst>
              <a:gd name="adj1" fmla="val -46699"/>
              <a:gd name="adj2" fmla="val -1009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565240"/>
              </p:ext>
            </p:extLst>
          </p:nvPr>
        </p:nvGraphicFramePr>
        <p:xfrm>
          <a:off x="457200" y="1200150"/>
          <a:ext cx="5554960" cy="2895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4320480"/>
              </a:tblGrid>
              <a:tr h="453498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/login</a:t>
                      </a:r>
                      <a:r>
                        <a:rPr lang="en-US" altLang="zh-CN" sz="1500" b="0" baseline="0" dirty="0" smtClean="0">
                          <a:solidFill>
                            <a:schemeClr val="tx1"/>
                          </a:solidFill>
                        </a:rPr>
                        <a:t> HTTP /1.1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1811">
                <a:tc>
                  <a:txBody>
                    <a:bodyPr/>
                    <a:lstStyle/>
                    <a:p>
                      <a:r>
                        <a:rPr lang="zh-CN" altLang="en-US" sz="15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 err="1" smtClean="0"/>
                        <a:t>Accept:text</a:t>
                      </a:r>
                      <a:r>
                        <a:rPr lang="en-US" sz="1500" b="0" dirty="0" smtClean="0"/>
                        <a:t>/</a:t>
                      </a:r>
                      <a:r>
                        <a:rPr lang="en-US" sz="1500" b="0" dirty="0" err="1" smtClean="0"/>
                        <a:t>html,application</a:t>
                      </a:r>
                      <a:r>
                        <a:rPr lang="en-US" sz="1500" b="0" dirty="0" smtClean="0"/>
                        <a:t>/</a:t>
                      </a:r>
                      <a:r>
                        <a:rPr lang="en-US" sz="1500" b="0" dirty="0" err="1" smtClean="0"/>
                        <a:t>xhtml+xml,application</a:t>
                      </a:r>
                      <a:r>
                        <a:rPr lang="en-US" sz="1500" b="0" dirty="0" smtClean="0"/>
                        <a:t>/</a:t>
                      </a:r>
                      <a:r>
                        <a:rPr lang="en-US" sz="1500" b="0" dirty="0" err="1" smtClean="0"/>
                        <a:t>xml;q</a:t>
                      </a:r>
                      <a:r>
                        <a:rPr lang="en-US" sz="1500" b="0" dirty="0" smtClean="0"/>
                        <a:t>=0.9</a:t>
                      </a:r>
                      <a:r>
                        <a:rPr lang="en-US" sz="1500" b="0" dirty="0"/>
                        <a:t>,*/*;q=0.8</a:t>
                      </a:r>
                    </a:p>
                    <a:p>
                      <a:r>
                        <a:rPr lang="en-US" sz="1500" b="0" dirty="0" err="1" smtClean="0"/>
                        <a:t>Accept-Encoding:gzip</a:t>
                      </a:r>
                      <a:r>
                        <a:rPr lang="en-US" sz="1500" b="0" dirty="0"/>
                        <a:t>, deflate</a:t>
                      </a:r>
                    </a:p>
                    <a:p>
                      <a:r>
                        <a:rPr lang="en-US" sz="1500" b="0" dirty="0" err="1" smtClean="0"/>
                        <a:t>Accept-Language:zh-CN,zh;q</a:t>
                      </a:r>
                      <a:r>
                        <a:rPr lang="en-US" sz="1500" b="0" dirty="0" smtClean="0"/>
                        <a:t>=0.8,en-US;q=0.5,en;q=0.3</a:t>
                      </a:r>
                      <a:endParaRPr lang="en-US" sz="1500" b="0" dirty="0"/>
                    </a:p>
                    <a:p>
                      <a:r>
                        <a:rPr lang="en-US" sz="1500" b="0" dirty="0" err="1" smtClean="0"/>
                        <a:t>Connection:keep-alive</a:t>
                      </a:r>
                      <a:endParaRPr lang="en-US" sz="1500" b="0" dirty="0"/>
                    </a:p>
                    <a:p>
                      <a:r>
                        <a:rPr lang="en-US" sz="1500" b="0" dirty="0" err="1" smtClean="0"/>
                        <a:t>Cookie:mini_blog_token</a:t>
                      </a:r>
                      <a:r>
                        <a:rPr lang="en-US" sz="1500" b="0" dirty="0" smtClean="0"/>
                        <a:t>=null</a:t>
                      </a:r>
                      <a:endParaRPr lang="en-US" sz="1500" b="0" dirty="0"/>
                    </a:p>
                    <a:p>
                      <a:r>
                        <a:rPr lang="en-US" sz="1500" b="0" dirty="0" err="1" smtClean="0"/>
                        <a:t>Host:study-miniblog-new.qa.netease.com</a:t>
                      </a:r>
                      <a:endParaRPr lang="en-US" sz="15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5688" y="1059582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Method  </a:t>
            </a:r>
          </a:p>
          <a:p>
            <a:r>
              <a:rPr lang="en-US" altLang="zh-CN" sz="2400" dirty="0" smtClean="0"/>
              <a:t>Request-URI </a:t>
            </a:r>
          </a:p>
          <a:p>
            <a:r>
              <a:rPr lang="en-US" altLang="zh-CN" sz="2400" dirty="0" smtClean="0"/>
              <a:t>HTTP-Version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2571750"/>
            <a:ext cx="233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用冒号分割</a:t>
            </a:r>
            <a:endParaRPr lang="en-US" altLang="zh-CN" sz="2400" dirty="0" smtClean="0"/>
          </a:p>
          <a:p>
            <a:r>
              <a:rPr lang="zh-CN" altLang="en-US" sz="2400" dirty="0" smtClean="0"/>
              <a:t>一行一个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或多个</a:t>
            </a:r>
          </a:p>
        </p:txBody>
      </p:sp>
    </p:spTree>
    <p:extLst>
      <p:ext uri="{BB962C8B-B14F-4D97-AF65-F5344CB8AC3E}">
        <p14:creationId xmlns:p14="http://schemas.microsoft.com/office/powerpoint/2010/main" val="284345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196471"/>
              </p:ext>
            </p:extLst>
          </p:nvPr>
        </p:nvGraphicFramePr>
        <p:xfrm>
          <a:off x="251520" y="843558"/>
          <a:ext cx="5184576" cy="350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4032448"/>
              </a:tblGrid>
              <a:tr h="34548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 /1.1 200 OK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16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Connection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keep-alive</a:t>
                      </a:r>
                    </a:p>
                    <a:p>
                      <a:r>
                        <a:rPr lang="en-US" altLang="zh-CN" sz="1400" dirty="0" smtClean="0"/>
                        <a:t>Content-Encoding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err="1" smtClean="0"/>
                        <a:t>gzip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Content-Language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err="1" smtClean="0"/>
                        <a:t>zh-CN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Content-Type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text/</a:t>
                      </a:r>
                      <a:r>
                        <a:rPr lang="en-US" altLang="zh-CN" sz="1400" dirty="0" err="1" smtClean="0"/>
                        <a:t>html;charset</a:t>
                      </a:r>
                      <a:r>
                        <a:rPr lang="en-US" altLang="zh-CN" sz="1400" dirty="0" smtClean="0"/>
                        <a:t>=UTF-8</a:t>
                      </a:r>
                    </a:p>
                    <a:p>
                      <a:r>
                        <a:rPr lang="en-US" altLang="zh-CN" sz="1400" dirty="0" smtClean="0"/>
                        <a:t>Date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Tue, 06 Feb 2018 06:00:54 GMT</a:t>
                      </a:r>
                    </a:p>
                    <a:p>
                      <a:r>
                        <a:rPr lang="en-US" altLang="zh-CN" sz="1400" dirty="0" smtClean="0"/>
                        <a:t>Server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err="1" smtClean="0"/>
                        <a:t>nginx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Transfer-Encoding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chunked</a:t>
                      </a:r>
                    </a:p>
                    <a:p>
                      <a:r>
                        <a:rPr lang="en-US" altLang="zh-CN" sz="1400" dirty="0" smtClean="0"/>
                        <a:t>Vary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Accept-Encoding</a:t>
                      </a:r>
                    </a:p>
                    <a:p>
                      <a:endParaRPr 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44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&lt;html&gt; &lt;head&gt; &lt;meta http-</a:t>
                      </a:r>
                      <a:r>
                        <a:rPr lang="en-US" altLang="zh-CN" sz="1400" dirty="0" err="1" smtClean="0"/>
                        <a:t>equiv</a:t>
                      </a:r>
                      <a:r>
                        <a:rPr lang="en-US" altLang="zh-CN" sz="1400" dirty="0" smtClean="0"/>
                        <a:t>="Content-Type" content="text/html; charset=utf-8"&gt; &lt;title&gt;BLOG&lt;/title&gt; &lt;link </a:t>
                      </a:r>
                      <a:r>
                        <a:rPr lang="en-US" altLang="zh-CN" sz="1400" dirty="0" err="1" smtClean="0"/>
                        <a:t>rel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stylesheet</a:t>
                      </a:r>
                      <a:r>
                        <a:rPr lang="en-US" altLang="zh-CN" sz="1400" dirty="0" smtClean="0"/>
                        <a:t>" </a:t>
                      </a:r>
                      <a:r>
                        <a:rPr lang="en-US" altLang="zh-CN" sz="1400" dirty="0" err="1" smtClean="0"/>
                        <a:t>href</a:t>
                      </a:r>
                      <a:r>
                        <a:rPr lang="en-US" altLang="zh-CN" sz="1400" dirty="0" smtClean="0"/>
                        <a:t>="../</a:t>
                      </a:r>
                      <a:r>
                        <a:rPr lang="en-US" altLang="zh-CN" sz="1400" dirty="0" err="1" smtClean="0"/>
                        <a:t>css</a:t>
                      </a:r>
                      <a:r>
                        <a:rPr lang="en-US" altLang="zh-CN" sz="1400" dirty="0" smtClean="0"/>
                        <a:t>/base.css" /&gt; &lt;link </a:t>
                      </a:r>
                      <a:r>
                        <a:rPr lang="en-US" altLang="zh-CN" sz="1400" dirty="0" err="1" smtClean="0"/>
                        <a:t>rel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stylesheet</a:t>
                      </a:r>
                      <a:r>
                        <a:rPr lang="en-US" altLang="zh-CN" sz="1400" dirty="0" smtClean="0"/>
                        <a:t>" </a:t>
                      </a:r>
                      <a:r>
                        <a:rPr lang="en-US" altLang="zh-CN" sz="1400" dirty="0" err="1" smtClean="0"/>
                        <a:t>href</a:t>
                      </a:r>
                      <a:r>
                        <a:rPr lang="en-US" altLang="zh-CN" sz="1400" dirty="0" smtClean="0"/>
                        <a:t>="../</a:t>
                      </a:r>
                      <a:r>
                        <a:rPr lang="en-US" altLang="zh-CN" sz="1400" dirty="0" err="1" smtClean="0"/>
                        <a:t>css</a:t>
                      </a:r>
                      <a:r>
                        <a:rPr lang="en-US" altLang="zh-CN" sz="1400" dirty="0" smtClean="0"/>
                        <a:t>/login.css" /&gt; </a:t>
                      </a:r>
                      <a:endParaRPr 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3640" y="789552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HTTP-Version</a:t>
            </a:r>
          </a:p>
          <a:p>
            <a:r>
              <a:rPr lang="en-US" altLang="zh-CN" sz="2400" dirty="0" smtClean="0"/>
              <a:t>Status Code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1653648"/>
            <a:ext cx="233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用冒号分割</a:t>
            </a:r>
            <a:endParaRPr lang="en-US" altLang="zh-CN" sz="2400" dirty="0" smtClean="0"/>
          </a:p>
          <a:p>
            <a:r>
              <a:rPr lang="zh-CN" altLang="en-US" sz="2400" dirty="0" smtClean="0"/>
              <a:t>一行一个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或多个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3640" y="3300146"/>
            <a:ext cx="233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根据用户请求返回相应的内容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62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性能测试工具选型</Template>
  <TotalTime>1263</TotalTime>
  <Words>1024</Words>
  <Application>Microsoft Office PowerPoint</Application>
  <PresentationFormat>全屏显示(16:9)</PresentationFormat>
  <Paragraphs>251</Paragraphs>
  <Slides>18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moban</vt:lpstr>
      <vt:lpstr>HTTP协议简介</vt:lpstr>
      <vt:lpstr>目录</vt:lpstr>
      <vt:lpstr>HTTP定义</vt:lpstr>
      <vt:lpstr>演示-登录HTTP请求</vt:lpstr>
      <vt:lpstr>PowerPoint 演示文稿</vt:lpstr>
      <vt:lpstr>目录</vt:lpstr>
      <vt:lpstr>URL格式</vt:lpstr>
      <vt:lpstr>HTTP协议格式-请求（Request）</vt:lpstr>
      <vt:lpstr>HTTP协议格式-响应（Response）</vt:lpstr>
      <vt:lpstr>目录</vt:lpstr>
      <vt:lpstr>HTTP请求的方法</vt:lpstr>
      <vt:lpstr>HTTP请求格式-GET方法</vt:lpstr>
      <vt:lpstr>HTTP请求格式-POST方法</vt:lpstr>
      <vt:lpstr>GET请求和POST请求的区别</vt:lpstr>
      <vt:lpstr>目录</vt:lpstr>
      <vt:lpstr>HTTP状态码</vt:lpstr>
      <vt:lpstr>Cookie和Session</vt:lpstr>
      <vt:lpstr>Cookie和Session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208</cp:revision>
  <dcterms:modified xsi:type="dcterms:W3CDTF">2019-09-02T12:59:20Z</dcterms:modified>
</cp:coreProperties>
</file>