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1" r:id="rId6"/>
    <p:sldId id="259" r:id="rId7"/>
    <p:sldId id="272" r:id="rId8"/>
    <p:sldId id="260"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10/28/2021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2627"/>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298194" y="2677886"/>
            <a:ext cx="10993549" cy="895244"/>
          </a:xfrm>
        </p:spPr>
        <p:txBody>
          <a:bodyPr>
            <a:noAutofit/>
          </a:bodyPr>
          <a:lstStyle/>
          <a:p>
            <a:r>
              <a:rPr lang="en-US" sz="6000" dirty="0">
                <a:solidFill>
                  <a:schemeClr val="accent5">
                    <a:lumMod val="60000"/>
                    <a:lumOff val="40000"/>
                  </a:schemeClr>
                </a:solidFill>
              </a:rPr>
              <a:t>MACHINE LEARNING USING PYTHON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309877" y="4670168"/>
            <a:ext cx="4232090" cy="1580848"/>
          </a:xfrm>
        </p:spPr>
        <p:txBody>
          <a:bodyPr>
            <a:normAutofit/>
          </a:bodyPr>
          <a:lstStyle/>
          <a:p>
            <a:r>
              <a:rPr lang="en-US" dirty="0">
                <a:solidFill>
                  <a:srgbClr val="7CEBFF"/>
                </a:solidFill>
              </a:rPr>
              <a:t>DONE BY :</a:t>
            </a:r>
          </a:p>
          <a:p>
            <a:r>
              <a:rPr lang="en-US" dirty="0">
                <a:solidFill>
                  <a:srgbClr val="7CEBFF"/>
                </a:solidFill>
              </a:rPr>
              <a:t>1.PARTHA PRATIM MAZUMDER</a:t>
            </a:r>
          </a:p>
          <a:p>
            <a:r>
              <a:rPr lang="en-US" dirty="0">
                <a:solidFill>
                  <a:srgbClr val="7CEBFF"/>
                </a:solidFill>
              </a:rPr>
              <a:t>2.NAVIN SHARMA</a:t>
            </a:r>
          </a:p>
          <a:p>
            <a:r>
              <a:rPr lang="en-US" dirty="0">
                <a:solidFill>
                  <a:srgbClr val="7CEBFF"/>
                </a:solidFill>
              </a:rPr>
              <a:t>3.PRAVESH KUMAR</a:t>
            </a:r>
          </a:p>
        </p:txBody>
      </p:sp>
      <p:pic>
        <p:nvPicPr>
          <p:cNvPr id="5" name="Picture 4">
            <a:extLst>
              <a:ext uri="{FF2B5EF4-FFF2-40B4-BE49-F238E27FC236}">
                <a16:creationId xmlns:a16="http://schemas.microsoft.com/office/drawing/2014/main" id="{54C3E565-C8C2-41C6-A285-86164596B839}"/>
              </a:ext>
            </a:extLst>
          </p:cNvPr>
          <p:cNvPicPr>
            <a:picLocks noChangeAspect="1"/>
          </p:cNvPicPr>
          <p:nvPr/>
        </p:nvPicPr>
        <p:blipFill>
          <a:blip r:embed="rId4"/>
          <a:stretch>
            <a:fillRect/>
          </a:stretch>
        </p:blipFill>
        <p:spPr>
          <a:xfrm>
            <a:off x="224444" y="102637"/>
            <a:ext cx="3703320" cy="1594515"/>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803138-AAC8-4289-B77E-2C9122A4B9EE}"/>
              </a:ext>
            </a:extLst>
          </p:cNvPr>
          <p:cNvPicPr>
            <a:picLocks noChangeAspect="1"/>
          </p:cNvPicPr>
          <p:nvPr/>
        </p:nvPicPr>
        <p:blipFill>
          <a:blip r:embed="rId2"/>
          <a:stretch>
            <a:fillRect/>
          </a:stretch>
        </p:blipFill>
        <p:spPr>
          <a:xfrm>
            <a:off x="986971" y="699194"/>
            <a:ext cx="10888284" cy="5817719"/>
          </a:xfrm>
          <a:prstGeom prst="rect">
            <a:avLst/>
          </a:prstGeom>
        </p:spPr>
      </p:pic>
    </p:spTree>
    <p:extLst>
      <p:ext uri="{BB962C8B-B14F-4D97-AF65-F5344CB8AC3E}">
        <p14:creationId xmlns:p14="http://schemas.microsoft.com/office/powerpoint/2010/main" val="362549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EA7968-CFE1-470C-97CE-17673CEDF152}"/>
              </a:ext>
            </a:extLst>
          </p:cNvPr>
          <p:cNvPicPr>
            <a:picLocks noChangeAspect="1"/>
          </p:cNvPicPr>
          <p:nvPr/>
        </p:nvPicPr>
        <p:blipFill>
          <a:blip r:embed="rId2"/>
          <a:stretch>
            <a:fillRect/>
          </a:stretch>
        </p:blipFill>
        <p:spPr>
          <a:xfrm>
            <a:off x="551542" y="632745"/>
            <a:ext cx="9724571" cy="5867826"/>
          </a:xfrm>
          <a:prstGeom prst="rect">
            <a:avLst/>
          </a:prstGeom>
        </p:spPr>
      </p:pic>
    </p:spTree>
    <p:extLst>
      <p:ext uri="{BB962C8B-B14F-4D97-AF65-F5344CB8AC3E}">
        <p14:creationId xmlns:p14="http://schemas.microsoft.com/office/powerpoint/2010/main" val="40972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9308F4-8769-491A-9E38-05C8E3D00BB1}"/>
              </a:ext>
            </a:extLst>
          </p:cNvPr>
          <p:cNvPicPr>
            <a:picLocks noChangeAspect="1"/>
          </p:cNvPicPr>
          <p:nvPr/>
        </p:nvPicPr>
        <p:blipFill>
          <a:blip r:embed="rId2"/>
          <a:stretch>
            <a:fillRect/>
          </a:stretch>
        </p:blipFill>
        <p:spPr>
          <a:xfrm>
            <a:off x="1" y="653143"/>
            <a:ext cx="12090399" cy="5979886"/>
          </a:xfrm>
          <a:prstGeom prst="rect">
            <a:avLst/>
          </a:prstGeom>
        </p:spPr>
      </p:pic>
    </p:spTree>
    <p:extLst>
      <p:ext uri="{BB962C8B-B14F-4D97-AF65-F5344CB8AC3E}">
        <p14:creationId xmlns:p14="http://schemas.microsoft.com/office/powerpoint/2010/main" val="287164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243BE-1DDA-48BF-82E7-E8DB3B7BCBD9}"/>
              </a:ext>
            </a:extLst>
          </p:cNvPr>
          <p:cNvPicPr>
            <a:picLocks noChangeAspect="1"/>
          </p:cNvPicPr>
          <p:nvPr/>
        </p:nvPicPr>
        <p:blipFill>
          <a:blip r:embed="rId2"/>
          <a:stretch>
            <a:fillRect/>
          </a:stretch>
        </p:blipFill>
        <p:spPr>
          <a:xfrm>
            <a:off x="145143" y="646745"/>
            <a:ext cx="11611940" cy="6029826"/>
          </a:xfrm>
          <a:prstGeom prst="rect">
            <a:avLst/>
          </a:prstGeom>
        </p:spPr>
      </p:pic>
    </p:spTree>
    <p:extLst>
      <p:ext uri="{BB962C8B-B14F-4D97-AF65-F5344CB8AC3E}">
        <p14:creationId xmlns:p14="http://schemas.microsoft.com/office/powerpoint/2010/main" val="71076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B67AD-35F3-4D25-9D7B-B567E9E3E52A}"/>
              </a:ext>
            </a:extLst>
          </p:cNvPr>
          <p:cNvPicPr>
            <a:picLocks noChangeAspect="1"/>
          </p:cNvPicPr>
          <p:nvPr/>
        </p:nvPicPr>
        <p:blipFill>
          <a:blip r:embed="rId2"/>
          <a:stretch>
            <a:fillRect/>
          </a:stretch>
        </p:blipFill>
        <p:spPr>
          <a:xfrm>
            <a:off x="399345" y="3062514"/>
            <a:ext cx="11487856" cy="3091543"/>
          </a:xfrm>
          <a:prstGeom prst="rect">
            <a:avLst/>
          </a:prstGeom>
        </p:spPr>
      </p:pic>
      <p:sp>
        <p:nvSpPr>
          <p:cNvPr id="4" name="TextBox 3">
            <a:extLst>
              <a:ext uri="{FF2B5EF4-FFF2-40B4-BE49-F238E27FC236}">
                <a16:creationId xmlns:a16="http://schemas.microsoft.com/office/drawing/2014/main" id="{AE5B8FBE-63C2-4164-9993-3D2AC35D6A80}"/>
              </a:ext>
            </a:extLst>
          </p:cNvPr>
          <p:cNvSpPr txBox="1"/>
          <p:nvPr/>
        </p:nvSpPr>
        <p:spPr>
          <a:xfrm>
            <a:off x="3614058" y="1317562"/>
            <a:ext cx="6096000" cy="1015663"/>
          </a:xfrm>
          <a:prstGeom prst="rect">
            <a:avLst/>
          </a:prstGeom>
          <a:noFill/>
        </p:spPr>
        <p:txBody>
          <a:bodyPr wrap="square">
            <a:spAutoFit/>
          </a:bodyPr>
          <a:lstStyle/>
          <a:p>
            <a:r>
              <a:rPr lang="en-IN" sz="6000" b="1" dirty="0"/>
              <a:t>Conclusion:-</a:t>
            </a:r>
          </a:p>
        </p:txBody>
      </p:sp>
    </p:spTree>
    <p:extLst>
      <p:ext uri="{BB962C8B-B14F-4D97-AF65-F5344CB8AC3E}">
        <p14:creationId xmlns:p14="http://schemas.microsoft.com/office/powerpoint/2010/main" val="381286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C04C9-8BE2-4F34-8BD4-4908772C0661}"/>
              </a:ext>
            </a:extLst>
          </p:cNvPr>
          <p:cNvSpPr txBox="1"/>
          <p:nvPr/>
        </p:nvSpPr>
        <p:spPr>
          <a:xfrm>
            <a:off x="1030514" y="3149600"/>
            <a:ext cx="10435771" cy="1015663"/>
          </a:xfrm>
          <a:prstGeom prst="rect">
            <a:avLst/>
          </a:prstGeom>
          <a:noFill/>
        </p:spPr>
        <p:txBody>
          <a:bodyPr wrap="square">
            <a:spAutoFit/>
          </a:bodyPr>
          <a:lstStyle/>
          <a:p>
            <a:r>
              <a:rPr lang="en-IN" sz="6000" dirty="0">
                <a:solidFill>
                  <a:schemeClr val="accent1">
                    <a:lumMod val="60000"/>
                    <a:lumOff val="40000"/>
                  </a:schemeClr>
                </a:solidFill>
              </a:rPr>
              <a:t>THANKYOU FOR WATCHING</a:t>
            </a:r>
          </a:p>
        </p:txBody>
      </p:sp>
      <p:pic>
        <p:nvPicPr>
          <p:cNvPr id="5" name="Picture 4">
            <a:extLst>
              <a:ext uri="{FF2B5EF4-FFF2-40B4-BE49-F238E27FC236}">
                <a16:creationId xmlns:a16="http://schemas.microsoft.com/office/drawing/2014/main" id="{7DBF2E65-5CD9-45EE-A3A1-DAF74DCF6245}"/>
              </a:ext>
            </a:extLst>
          </p:cNvPr>
          <p:cNvPicPr>
            <a:picLocks noChangeAspect="1"/>
          </p:cNvPicPr>
          <p:nvPr/>
        </p:nvPicPr>
        <p:blipFill>
          <a:blip r:embed="rId2"/>
          <a:stretch>
            <a:fillRect/>
          </a:stretch>
        </p:blipFill>
        <p:spPr>
          <a:xfrm>
            <a:off x="2888343" y="630431"/>
            <a:ext cx="5714694" cy="2098254"/>
          </a:xfrm>
          <a:prstGeom prst="rect">
            <a:avLst/>
          </a:prstGeom>
        </p:spPr>
      </p:pic>
    </p:spTree>
    <p:extLst>
      <p:ext uri="{BB962C8B-B14F-4D97-AF65-F5344CB8AC3E}">
        <p14:creationId xmlns:p14="http://schemas.microsoft.com/office/powerpoint/2010/main" val="111169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2355272" y="5347855"/>
            <a:ext cx="9255535" cy="635502"/>
          </a:xfrm>
        </p:spPr>
        <p:txBody>
          <a:bodyPr>
            <a:normAutofit/>
          </a:bodyPr>
          <a:lstStyle/>
          <a:p>
            <a:r>
              <a:rPr lang="en-US" dirty="0">
                <a:solidFill>
                  <a:schemeClr val="tx2">
                    <a:lumMod val="40000"/>
                    <a:lumOff val="60000"/>
                  </a:schemeClr>
                </a:solidFill>
              </a:rPr>
              <a:t>      TOPIC NO.4 :  WINE QUALITY TESTING</a:t>
            </a:r>
          </a:p>
        </p:txBody>
      </p:sp>
      <p:sp>
        <p:nvSpPr>
          <p:cNvPr id="5" name="Content Placeholder 4">
            <a:extLst>
              <a:ext uri="{FF2B5EF4-FFF2-40B4-BE49-F238E27FC236}">
                <a16:creationId xmlns:a16="http://schemas.microsoft.com/office/drawing/2014/main" id="{465FBCD6-997E-4D78-8E6B-B5551D178728}"/>
              </a:ext>
            </a:extLst>
          </p:cNvPr>
          <p:cNvSpPr>
            <a:spLocks noGrp="1"/>
          </p:cNvSpPr>
          <p:nvPr>
            <p:ph idx="1"/>
          </p:nvPr>
        </p:nvSpPr>
        <p:spPr>
          <a:xfrm>
            <a:off x="578439" y="654557"/>
            <a:ext cx="11029615" cy="3751187"/>
          </a:xfrm>
        </p:spPr>
        <p:txBody>
          <a:bodyPr>
            <a:noAutofit/>
          </a:bodyPr>
          <a:lstStyle/>
          <a:p>
            <a:r>
              <a:rPr lang="en-IN" sz="5400" b="1" dirty="0">
                <a:solidFill>
                  <a:srgbClr val="002060"/>
                </a:solidFill>
              </a:rPr>
              <a:t>NIELIT - HARIDWAR</a:t>
            </a:r>
          </a:p>
          <a:p>
            <a:r>
              <a:rPr lang="en-IN" sz="5400" b="1" dirty="0">
                <a:solidFill>
                  <a:srgbClr val="002060"/>
                </a:solidFill>
              </a:rPr>
              <a:t>DOMAIN : MACHINE LEARNING USING PYTHON</a:t>
            </a:r>
          </a:p>
          <a:p>
            <a:r>
              <a:rPr lang="en-IN" sz="5400" b="1" dirty="0">
                <a:solidFill>
                  <a:srgbClr val="002060"/>
                </a:solidFill>
              </a:rPr>
              <a:t>AUGUST BATCH</a:t>
            </a:r>
          </a:p>
        </p:txBody>
      </p:sp>
      <p:pic>
        <p:nvPicPr>
          <p:cNvPr id="8" name="Picture 7">
            <a:extLst>
              <a:ext uri="{FF2B5EF4-FFF2-40B4-BE49-F238E27FC236}">
                <a16:creationId xmlns:a16="http://schemas.microsoft.com/office/drawing/2014/main" id="{182A2E97-86EF-4F14-828E-E79F50688FE2}"/>
              </a:ext>
            </a:extLst>
          </p:cNvPr>
          <p:cNvPicPr>
            <a:picLocks noChangeAspect="1"/>
          </p:cNvPicPr>
          <p:nvPr/>
        </p:nvPicPr>
        <p:blipFill>
          <a:blip r:embed="rId3"/>
          <a:stretch>
            <a:fillRect/>
          </a:stretch>
        </p:blipFill>
        <p:spPr>
          <a:xfrm>
            <a:off x="8663248" y="874643"/>
            <a:ext cx="2944806" cy="1266218"/>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D31F0A9-4C11-495D-A173-C819C61DACEF}"/>
              </a:ext>
            </a:extLst>
          </p:cNvPr>
          <p:cNvSpPr>
            <a:spLocks noGrp="1"/>
          </p:cNvSpPr>
          <p:nvPr>
            <p:ph type="title"/>
          </p:nvPr>
        </p:nvSpPr>
        <p:spPr>
          <a:xfrm>
            <a:off x="2289728" y="683360"/>
            <a:ext cx="5833463" cy="1013800"/>
          </a:xfrm>
        </p:spPr>
        <p:txBody>
          <a:bodyPr/>
          <a:lstStyle/>
          <a:p>
            <a:r>
              <a:rPr lang="en-IN" dirty="0">
                <a:solidFill>
                  <a:schemeClr val="bg1">
                    <a:lumMod val="85000"/>
                  </a:schemeClr>
                </a:solidFill>
              </a:rPr>
              <a:t>OVERVIEW</a:t>
            </a:r>
          </a:p>
        </p:txBody>
      </p:sp>
      <p:sp>
        <p:nvSpPr>
          <p:cNvPr id="7" name="Content Placeholder 6">
            <a:extLst>
              <a:ext uri="{FF2B5EF4-FFF2-40B4-BE49-F238E27FC236}">
                <a16:creationId xmlns:a16="http://schemas.microsoft.com/office/drawing/2014/main" id="{717F064B-0764-4074-A90C-32B24D616895}"/>
              </a:ext>
            </a:extLst>
          </p:cNvPr>
          <p:cNvSpPr>
            <a:spLocks noGrp="1"/>
          </p:cNvSpPr>
          <p:nvPr>
            <p:ph idx="1"/>
          </p:nvPr>
        </p:nvSpPr>
        <p:spPr>
          <a:xfrm>
            <a:off x="581192" y="1981200"/>
            <a:ext cx="11610808" cy="4876800"/>
          </a:xfrm>
        </p:spPr>
        <p:txBody>
          <a:bodyPr/>
          <a:lstStyle/>
          <a:p>
            <a:r>
              <a:rPr lang="en-US" sz="2400" dirty="0">
                <a:solidFill>
                  <a:schemeClr val="tx2">
                    <a:lumMod val="40000"/>
                    <a:lumOff val="60000"/>
                  </a:schemeClr>
                </a:solidFill>
              </a:rPr>
              <a:t>Basics understanding of Wine.</a:t>
            </a:r>
          </a:p>
          <a:p>
            <a:r>
              <a:rPr lang="en-US" sz="2400" dirty="0">
                <a:solidFill>
                  <a:schemeClr val="tx2">
                    <a:lumMod val="40000"/>
                    <a:lumOff val="60000"/>
                  </a:schemeClr>
                </a:solidFill>
              </a:rPr>
              <a:t>Objective</a:t>
            </a:r>
          </a:p>
          <a:p>
            <a:r>
              <a:rPr lang="en-US" sz="2400" dirty="0">
                <a:solidFill>
                  <a:schemeClr val="tx2">
                    <a:lumMod val="40000"/>
                    <a:lumOff val="60000"/>
                  </a:schemeClr>
                </a:solidFill>
              </a:rPr>
              <a:t>Data description</a:t>
            </a:r>
          </a:p>
          <a:p>
            <a:r>
              <a:rPr lang="en-US" sz="2400" dirty="0">
                <a:solidFill>
                  <a:schemeClr val="tx2">
                    <a:lumMod val="40000"/>
                    <a:lumOff val="60000"/>
                  </a:schemeClr>
                </a:solidFill>
              </a:rPr>
              <a:t>Importing modules</a:t>
            </a:r>
          </a:p>
          <a:p>
            <a:r>
              <a:rPr lang="en-US" sz="2400" dirty="0">
                <a:solidFill>
                  <a:schemeClr val="tx2">
                    <a:lumMod val="40000"/>
                    <a:lumOff val="60000"/>
                  </a:schemeClr>
                </a:solidFill>
              </a:rPr>
              <a:t>Study dataset</a:t>
            </a:r>
          </a:p>
          <a:p>
            <a:r>
              <a:rPr lang="en-US" sz="2400" dirty="0">
                <a:solidFill>
                  <a:schemeClr val="tx2">
                    <a:lumMod val="40000"/>
                    <a:lumOff val="60000"/>
                  </a:schemeClr>
                </a:solidFill>
              </a:rPr>
              <a:t>Visualization</a:t>
            </a:r>
          </a:p>
          <a:p>
            <a:r>
              <a:rPr lang="en-US" sz="2400" dirty="0">
                <a:solidFill>
                  <a:schemeClr val="tx2">
                    <a:lumMod val="40000"/>
                    <a:lumOff val="60000"/>
                  </a:schemeClr>
                </a:solidFill>
              </a:rPr>
              <a:t>Normalization</a:t>
            </a:r>
          </a:p>
          <a:p>
            <a:r>
              <a:rPr lang="en-US" sz="2400" dirty="0">
                <a:solidFill>
                  <a:schemeClr val="tx2">
                    <a:lumMod val="40000"/>
                    <a:lumOff val="60000"/>
                  </a:schemeClr>
                </a:solidFill>
              </a:rPr>
              <a:t>Applying model</a:t>
            </a:r>
          </a:p>
          <a:p>
            <a:endParaRPr lang="en-IN" dirty="0"/>
          </a:p>
        </p:txBody>
      </p:sp>
      <p:pic>
        <p:nvPicPr>
          <p:cNvPr id="10" name="Picture 9">
            <a:extLst>
              <a:ext uri="{FF2B5EF4-FFF2-40B4-BE49-F238E27FC236}">
                <a16:creationId xmlns:a16="http://schemas.microsoft.com/office/drawing/2014/main" id="{FFE7EE4E-62A3-459D-A188-D09236480982}"/>
              </a:ext>
            </a:extLst>
          </p:cNvPr>
          <p:cNvPicPr>
            <a:picLocks noChangeAspect="1"/>
          </p:cNvPicPr>
          <p:nvPr/>
        </p:nvPicPr>
        <p:blipFill>
          <a:blip r:embed="rId3"/>
          <a:stretch>
            <a:fillRect/>
          </a:stretch>
        </p:blipFill>
        <p:spPr>
          <a:xfrm>
            <a:off x="4974082" y="614509"/>
            <a:ext cx="7097684" cy="5774265"/>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C7D0-50B9-451E-9A34-4E52010204B0}"/>
              </a:ext>
            </a:extLst>
          </p:cNvPr>
          <p:cNvSpPr>
            <a:spLocks noGrp="1"/>
          </p:cNvSpPr>
          <p:nvPr>
            <p:ph type="title"/>
          </p:nvPr>
        </p:nvSpPr>
        <p:spPr>
          <a:xfrm>
            <a:off x="1727200" y="702156"/>
            <a:ext cx="9883608" cy="1013800"/>
          </a:xfrm>
        </p:spPr>
        <p:txBody>
          <a:bodyPr/>
          <a:lstStyle/>
          <a:p>
            <a:r>
              <a:rPr lang="en-IN" dirty="0"/>
              <a:t>    WHAT WE HAVE USED IN THIS PROJECT!</a:t>
            </a:r>
          </a:p>
        </p:txBody>
      </p:sp>
      <p:sp>
        <p:nvSpPr>
          <p:cNvPr id="3" name="Content Placeholder 2">
            <a:extLst>
              <a:ext uri="{FF2B5EF4-FFF2-40B4-BE49-F238E27FC236}">
                <a16:creationId xmlns:a16="http://schemas.microsoft.com/office/drawing/2014/main" id="{8AE724B5-00C0-4BBA-B791-597C9373E6C4}"/>
              </a:ext>
            </a:extLst>
          </p:cNvPr>
          <p:cNvSpPr>
            <a:spLocks noGrp="1"/>
          </p:cNvSpPr>
          <p:nvPr>
            <p:ph idx="1"/>
          </p:nvPr>
        </p:nvSpPr>
        <p:spPr>
          <a:xfrm>
            <a:off x="581192" y="2477541"/>
            <a:ext cx="11378579" cy="4199030"/>
          </a:xfrm>
        </p:spPr>
        <p:txBody>
          <a:bodyPr>
            <a:normAutofit fontScale="92500" lnSpcReduction="10000"/>
          </a:bodyPr>
          <a:lstStyle/>
          <a:p>
            <a:pPr marL="342900" indent="-342900">
              <a:buFont typeface="+mj-lt"/>
              <a:buAutoNum type="arabicPeriod"/>
            </a:pPr>
            <a:r>
              <a:rPr lang="en-IN" sz="2400" dirty="0">
                <a:solidFill>
                  <a:schemeClr val="accent1">
                    <a:lumMod val="60000"/>
                    <a:lumOff val="40000"/>
                  </a:schemeClr>
                </a:solidFill>
              </a:rPr>
              <a:t>PROGRAMMING LANGUAGE USED : PYTHON</a:t>
            </a:r>
          </a:p>
          <a:p>
            <a:pPr marL="342900" indent="-342900">
              <a:buFont typeface="+mj-lt"/>
              <a:buAutoNum type="arabicPeriod"/>
            </a:pPr>
            <a:r>
              <a:rPr lang="en-IN" sz="2400" dirty="0">
                <a:solidFill>
                  <a:schemeClr val="accent1">
                    <a:lumMod val="60000"/>
                    <a:lumOff val="40000"/>
                  </a:schemeClr>
                </a:solidFill>
              </a:rPr>
              <a:t>DATASET :  WWW.KAGGLE.COM</a:t>
            </a:r>
          </a:p>
          <a:p>
            <a:pPr marL="342900" indent="-342900">
              <a:buFont typeface="+mj-lt"/>
              <a:buAutoNum type="arabicPeriod"/>
            </a:pPr>
            <a:r>
              <a:rPr lang="en-IN" sz="2400" dirty="0">
                <a:solidFill>
                  <a:schemeClr val="accent1">
                    <a:lumMod val="60000"/>
                    <a:lumOff val="40000"/>
                  </a:schemeClr>
                </a:solidFill>
              </a:rPr>
              <a:t> IDE : JUPYTER NOTEBOOK</a:t>
            </a:r>
          </a:p>
          <a:p>
            <a:pPr marL="342900" indent="-342900">
              <a:buFont typeface="+mj-lt"/>
              <a:buAutoNum type="arabicPeriod"/>
            </a:pPr>
            <a:r>
              <a:rPr lang="en-IN" sz="2400" dirty="0">
                <a:solidFill>
                  <a:schemeClr val="accent1">
                    <a:lumMod val="60000"/>
                    <a:lumOff val="40000"/>
                  </a:schemeClr>
                </a:solidFill>
              </a:rPr>
              <a:t>LIBRARIES USED : </a:t>
            </a:r>
          </a:p>
          <a:p>
            <a:pPr>
              <a:buFont typeface="Wingdings" panose="05000000000000000000" pitchFamily="2" charset="2"/>
              <a:buChar char="Ø"/>
            </a:pPr>
            <a:r>
              <a:rPr lang="en-IN" sz="2400" dirty="0">
                <a:solidFill>
                  <a:schemeClr val="accent1">
                    <a:lumMod val="60000"/>
                    <a:lumOff val="40000"/>
                  </a:schemeClr>
                </a:solidFill>
              </a:rPr>
              <a:t>NUMPY</a:t>
            </a:r>
          </a:p>
          <a:p>
            <a:pPr>
              <a:buFont typeface="Wingdings" panose="05000000000000000000" pitchFamily="2" charset="2"/>
              <a:buChar char="Ø"/>
            </a:pPr>
            <a:r>
              <a:rPr lang="en-IN" sz="2400" dirty="0">
                <a:solidFill>
                  <a:schemeClr val="accent1">
                    <a:lumMod val="60000"/>
                    <a:lumOff val="40000"/>
                  </a:schemeClr>
                </a:solidFill>
              </a:rPr>
              <a:t>PANDAS</a:t>
            </a:r>
          </a:p>
          <a:p>
            <a:pPr>
              <a:buFont typeface="Wingdings" panose="05000000000000000000" pitchFamily="2" charset="2"/>
              <a:buChar char="Ø"/>
            </a:pPr>
            <a:r>
              <a:rPr lang="en-IN" sz="2400" dirty="0">
                <a:solidFill>
                  <a:schemeClr val="accent1">
                    <a:lumMod val="60000"/>
                    <a:lumOff val="40000"/>
                  </a:schemeClr>
                </a:solidFill>
              </a:rPr>
              <a:t>MATPLOTLIB</a:t>
            </a:r>
          </a:p>
          <a:p>
            <a:pPr>
              <a:buFont typeface="Wingdings" panose="05000000000000000000" pitchFamily="2" charset="2"/>
              <a:buChar char="Ø"/>
            </a:pPr>
            <a:r>
              <a:rPr lang="en-IN" sz="2400" dirty="0">
                <a:solidFill>
                  <a:schemeClr val="accent1">
                    <a:lumMod val="60000"/>
                    <a:lumOff val="40000"/>
                  </a:schemeClr>
                </a:solidFill>
              </a:rPr>
              <a:t>SEABORN</a:t>
            </a:r>
          </a:p>
          <a:p>
            <a:pPr marL="0" indent="0">
              <a:buNone/>
            </a:pPr>
            <a:r>
              <a:rPr lang="en-IN" sz="2400" dirty="0">
                <a:solidFill>
                  <a:schemeClr val="accent1">
                    <a:lumMod val="60000"/>
                    <a:lumOff val="40000"/>
                  </a:schemeClr>
                </a:solidFill>
              </a:rPr>
              <a:t>AND VARIOUS MACHINE LEARNING ALGORITHMS</a:t>
            </a:r>
          </a:p>
          <a:p>
            <a:endParaRPr lang="en-IN" dirty="0"/>
          </a:p>
        </p:txBody>
      </p:sp>
    </p:spTree>
    <p:extLst>
      <p:ext uri="{BB962C8B-B14F-4D97-AF65-F5344CB8AC3E}">
        <p14:creationId xmlns:p14="http://schemas.microsoft.com/office/powerpoint/2010/main" val="240844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8" name="TextBox 17">
            <a:extLst>
              <a:ext uri="{FF2B5EF4-FFF2-40B4-BE49-F238E27FC236}">
                <a16:creationId xmlns:a16="http://schemas.microsoft.com/office/drawing/2014/main" id="{FFC44FE1-9D46-4A62-8B79-85E62B544564}"/>
              </a:ext>
            </a:extLst>
          </p:cNvPr>
          <p:cNvSpPr txBox="1"/>
          <p:nvPr/>
        </p:nvSpPr>
        <p:spPr>
          <a:xfrm>
            <a:off x="722793" y="1824336"/>
            <a:ext cx="11022674" cy="3970318"/>
          </a:xfrm>
          <a:prstGeom prst="rect">
            <a:avLst/>
          </a:prstGeom>
          <a:noFill/>
        </p:spPr>
        <p:txBody>
          <a:bodyPr wrap="square">
            <a:spAutoFit/>
          </a:bodyPr>
          <a:lstStyle/>
          <a:p>
            <a:r>
              <a:rPr lang="en-US" sz="2800" dirty="0">
                <a:solidFill>
                  <a:schemeClr val="accent1">
                    <a:lumMod val="40000"/>
                    <a:lumOff val="60000"/>
                  </a:schemeClr>
                </a:solidFill>
              </a:rPr>
              <a:t>“Wine is the most healthful and most hygienic of beverages”                                                                                                                                                            – Louis Pasteur</a:t>
            </a:r>
          </a:p>
          <a:p>
            <a:endParaRPr lang="en-US" sz="2800" dirty="0">
              <a:solidFill>
                <a:schemeClr val="accent1">
                  <a:lumMod val="40000"/>
                  <a:lumOff val="60000"/>
                </a:schemeClr>
              </a:solidFill>
            </a:endParaRPr>
          </a:p>
          <a:p>
            <a:r>
              <a:rPr lang="en-US" sz="2800" dirty="0">
                <a:solidFill>
                  <a:schemeClr val="accent1">
                    <a:lumMod val="40000"/>
                    <a:lumOff val="60000"/>
                  </a:schemeClr>
                </a:solidFill>
              </a:rPr>
              <a:t>we are discussing wine, above quote seems to be right because all over the world wine was so popular among people, and 5% of the population doesn’t know what is wine? sounds good. We definitely came across the fruit graphs, which is so sweet on the test but graphs are not just to eat, they are used to make different types of things. Wine is one of them Wine is an alcoholic drink that is made up of  fermented grapes.</a:t>
            </a:r>
          </a:p>
        </p:txBody>
      </p:sp>
      <p:sp>
        <p:nvSpPr>
          <p:cNvPr id="19" name="TextBox 18">
            <a:extLst>
              <a:ext uri="{FF2B5EF4-FFF2-40B4-BE49-F238E27FC236}">
                <a16:creationId xmlns:a16="http://schemas.microsoft.com/office/drawing/2014/main" id="{646E5FC7-261E-43F5-927C-2B51E27B53D7}"/>
              </a:ext>
            </a:extLst>
          </p:cNvPr>
          <p:cNvSpPr txBox="1"/>
          <p:nvPr/>
        </p:nvSpPr>
        <p:spPr>
          <a:xfrm>
            <a:off x="3106674" y="889397"/>
            <a:ext cx="10221399" cy="769441"/>
          </a:xfrm>
          <a:prstGeom prst="rect">
            <a:avLst/>
          </a:prstGeom>
          <a:noFill/>
        </p:spPr>
        <p:txBody>
          <a:bodyPr wrap="square">
            <a:spAutoFit/>
          </a:bodyPr>
          <a:lstStyle/>
          <a:p>
            <a:r>
              <a:rPr lang="en-IN" sz="4400" b="1" u="sng" dirty="0"/>
              <a:t>INTRODUCTION</a:t>
            </a:r>
          </a:p>
        </p:txBody>
      </p:sp>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5195-98A4-400D-9E94-C984E959CDED}"/>
              </a:ext>
            </a:extLst>
          </p:cNvPr>
          <p:cNvSpPr>
            <a:spLocks noGrp="1"/>
          </p:cNvSpPr>
          <p:nvPr>
            <p:ph type="title"/>
          </p:nvPr>
        </p:nvSpPr>
        <p:spPr>
          <a:xfrm>
            <a:off x="4310742" y="729658"/>
            <a:ext cx="7294767" cy="988332"/>
          </a:xfrm>
        </p:spPr>
        <p:txBody>
          <a:bodyPr/>
          <a:lstStyle/>
          <a:p>
            <a:r>
              <a:rPr lang="en-IN" b="1" dirty="0">
                <a:solidFill>
                  <a:schemeClr val="bg1">
                    <a:lumMod val="85000"/>
                  </a:schemeClr>
                </a:solidFill>
              </a:rPr>
              <a:t>OBJECTIVES</a:t>
            </a:r>
          </a:p>
        </p:txBody>
      </p:sp>
      <p:sp>
        <p:nvSpPr>
          <p:cNvPr id="4" name="TextBox 3">
            <a:extLst>
              <a:ext uri="{FF2B5EF4-FFF2-40B4-BE49-F238E27FC236}">
                <a16:creationId xmlns:a16="http://schemas.microsoft.com/office/drawing/2014/main" id="{C1ACBA65-5D55-44AD-83EB-3042C4DE0896}"/>
              </a:ext>
            </a:extLst>
          </p:cNvPr>
          <p:cNvSpPr txBox="1"/>
          <p:nvPr/>
        </p:nvSpPr>
        <p:spPr>
          <a:xfrm>
            <a:off x="319314" y="1983270"/>
            <a:ext cx="11872685" cy="4893647"/>
          </a:xfrm>
          <a:prstGeom prst="rect">
            <a:avLst/>
          </a:prstGeom>
          <a:noFill/>
        </p:spPr>
        <p:txBody>
          <a:bodyPr wrap="square">
            <a:spAutoFit/>
          </a:bodyPr>
          <a:lstStyle/>
          <a:p>
            <a:pPr marL="342900" indent="-342900">
              <a:buFont typeface="Arial" panose="020B0604020202020204" pitchFamily="34" charset="0"/>
              <a:buChar char="•"/>
            </a:pPr>
            <a:r>
              <a:rPr lang="en-US" sz="2400" dirty="0"/>
              <a:t>Our main objective is to predict the wine quality using machine learning through Python programming language.</a:t>
            </a:r>
          </a:p>
          <a:p>
            <a:r>
              <a:rPr lang="en-US" sz="2400" dirty="0"/>
              <a:t> </a:t>
            </a:r>
          </a:p>
          <a:p>
            <a:pPr marL="342900" indent="-342900">
              <a:buFont typeface="Arial" panose="020B0604020202020204" pitchFamily="34" charset="0"/>
              <a:buChar char="•"/>
            </a:pPr>
            <a:r>
              <a:rPr lang="en-US" sz="2400" dirty="0"/>
              <a:t>A large dataset is considered and wine quality is modelled to </a:t>
            </a:r>
            <a:r>
              <a:rPr lang="en-US" sz="2400" dirty="0" err="1"/>
              <a:t>analyse</a:t>
            </a:r>
            <a:r>
              <a:rPr lang="en-US" sz="2400" dirty="0"/>
              <a:t> the quality of wine through different parameters like fixed acidity, volatile acidity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All these parameters will be </a:t>
            </a:r>
            <a:r>
              <a:rPr lang="en-US" sz="2400" dirty="0" err="1"/>
              <a:t>analysed</a:t>
            </a:r>
            <a:r>
              <a:rPr lang="en-US" sz="2400" dirty="0"/>
              <a:t> through Machine Learning algorithms like random forest classifier algorithm which will helps to rate the wine on scale 1 - 10 are bad - good.</a:t>
            </a:r>
          </a:p>
          <a:p>
            <a:endParaRPr lang="en-US" sz="2400" dirty="0"/>
          </a:p>
          <a:p>
            <a:pPr marL="342900" indent="-342900">
              <a:buFont typeface="Arial" panose="020B0604020202020204" pitchFamily="34" charset="0"/>
              <a:buChar char="•"/>
            </a:pPr>
            <a:r>
              <a:rPr lang="en-US" sz="2400" dirty="0"/>
              <a:t>Output obtained would further be checked for correctness and model will be optimized  accordingly.</a:t>
            </a:r>
          </a:p>
          <a:p>
            <a:endParaRPr lang="en-US" sz="2400" dirty="0"/>
          </a:p>
          <a:p>
            <a:pPr marL="342900" indent="-342900">
              <a:buFont typeface="Arial" panose="020B0604020202020204" pitchFamily="34" charset="0"/>
              <a:buChar char="•"/>
            </a:pPr>
            <a:r>
              <a:rPr lang="en-US" sz="2400" dirty="0"/>
              <a:t>It can support the wine expert evaluations and ultimately improve the production.</a:t>
            </a:r>
          </a:p>
        </p:txBody>
      </p:sp>
    </p:spTree>
    <p:extLst>
      <p:ext uri="{BB962C8B-B14F-4D97-AF65-F5344CB8AC3E}">
        <p14:creationId xmlns:p14="http://schemas.microsoft.com/office/powerpoint/2010/main" val="38357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EA09-E1EE-4D7E-AE87-D8DD545C8EC8}"/>
              </a:ext>
            </a:extLst>
          </p:cNvPr>
          <p:cNvSpPr>
            <a:spLocks noGrp="1"/>
          </p:cNvSpPr>
          <p:nvPr>
            <p:ph type="title"/>
          </p:nvPr>
        </p:nvSpPr>
        <p:spPr>
          <a:xfrm>
            <a:off x="2989942" y="702156"/>
            <a:ext cx="8620865" cy="1013800"/>
          </a:xfrm>
        </p:spPr>
        <p:txBody>
          <a:bodyPr/>
          <a:lstStyle/>
          <a:p>
            <a:r>
              <a:rPr lang="en-IN" b="1">
                <a:solidFill>
                  <a:schemeClr val="bg1">
                    <a:lumMod val="85000"/>
                  </a:schemeClr>
                </a:solidFill>
              </a:rPr>
              <a:t>DESCRIPTION </a:t>
            </a:r>
            <a:r>
              <a:rPr lang="en-IN" b="1" dirty="0">
                <a:solidFill>
                  <a:schemeClr val="bg1">
                    <a:lumMod val="85000"/>
                  </a:schemeClr>
                </a:solidFill>
              </a:rPr>
              <a:t>OF DATASETS</a:t>
            </a:r>
          </a:p>
        </p:txBody>
      </p:sp>
      <p:sp>
        <p:nvSpPr>
          <p:cNvPr id="3" name="Content Placeholder 2">
            <a:extLst>
              <a:ext uri="{FF2B5EF4-FFF2-40B4-BE49-F238E27FC236}">
                <a16:creationId xmlns:a16="http://schemas.microsoft.com/office/drawing/2014/main" id="{A3C9DB2D-4876-4D6A-BD88-5A15197E2B6D}"/>
              </a:ext>
            </a:extLst>
          </p:cNvPr>
          <p:cNvSpPr>
            <a:spLocks noGrp="1"/>
          </p:cNvSpPr>
          <p:nvPr>
            <p:ph idx="1"/>
          </p:nvPr>
        </p:nvSpPr>
        <p:spPr>
          <a:xfrm>
            <a:off x="581192" y="2180496"/>
            <a:ext cx="11610808" cy="4677504"/>
          </a:xfrm>
        </p:spPr>
        <p:txBody>
          <a:bodyPr>
            <a:normAutofit fontScale="92500" lnSpcReduction="10000"/>
          </a:bodyPr>
          <a:lstStyle/>
          <a:p>
            <a:pPr marL="0" indent="0">
              <a:buNone/>
            </a:pPr>
            <a:r>
              <a:rPr lang="en-US" sz="2000" dirty="0"/>
              <a:t>We will be used to classify the quality of wine, many of them are chemical, so we need to have a basic understanding of such chemicals. </a:t>
            </a:r>
          </a:p>
          <a:p>
            <a:r>
              <a:rPr lang="en-US" sz="2000" dirty="0"/>
              <a:t>volatile acidity : Volatile acidity is the gaseous acids present in wine.</a:t>
            </a:r>
          </a:p>
          <a:p>
            <a:r>
              <a:rPr lang="en-US" sz="2000" dirty="0"/>
              <a:t> fixed acidity : Primary fixed acids found in wine are tartaric,  succinic , citric, and malic </a:t>
            </a:r>
          </a:p>
          <a:p>
            <a:r>
              <a:rPr lang="en-US" sz="2000" dirty="0"/>
              <a:t> residual sugar : Amount of sugar left after fermentation.</a:t>
            </a:r>
          </a:p>
          <a:p>
            <a:r>
              <a:rPr lang="en-US" sz="2000" dirty="0"/>
              <a:t> citric acid : It is weak organic acid, found in citrus fruits naturally.</a:t>
            </a:r>
          </a:p>
          <a:p>
            <a:r>
              <a:rPr lang="en-US" sz="2000" dirty="0"/>
              <a:t> chlorides : Amount of salt present in wine. </a:t>
            </a:r>
          </a:p>
          <a:p>
            <a:r>
              <a:rPr lang="en-US" sz="2000" dirty="0"/>
              <a:t>free sulfur dioxide : So2 is used for prevention of wine by oxidation and microbial spoilage. </a:t>
            </a:r>
          </a:p>
          <a:p>
            <a:r>
              <a:rPr lang="en-US" sz="2000" dirty="0"/>
              <a:t>total sulfur dioxide pH : In wine pH is used for checking acidity </a:t>
            </a:r>
          </a:p>
          <a:p>
            <a:r>
              <a:rPr lang="en-US" sz="2000" dirty="0"/>
              <a:t>density </a:t>
            </a:r>
          </a:p>
          <a:p>
            <a:r>
              <a:rPr lang="en-US" sz="2000" dirty="0"/>
              <a:t>sulphates : Added sulfites preserve freshness and protect wine from oxidation, and bacteria. </a:t>
            </a:r>
          </a:p>
          <a:p>
            <a:r>
              <a:rPr lang="en-US" sz="2000" dirty="0"/>
              <a:t>alcohol : Percent of alcohol present in wine. </a:t>
            </a:r>
          </a:p>
          <a:p>
            <a:endParaRPr lang="en-IN" dirty="0"/>
          </a:p>
        </p:txBody>
      </p:sp>
    </p:spTree>
    <p:extLst>
      <p:ext uri="{BB962C8B-B14F-4D97-AF65-F5344CB8AC3E}">
        <p14:creationId xmlns:p14="http://schemas.microsoft.com/office/powerpoint/2010/main" val="19040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535-C428-4331-8025-4D046BC02A73}"/>
              </a:ext>
            </a:extLst>
          </p:cNvPr>
          <p:cNvSpPr>
            <a:spLocks noGrp="1"/>
          </p:cNvSpPr>
          <p:nvPr>
            <p:ph type="title"/>
          </p:nvPr>
        </p:nvSpPr>
        <p:spPr>
          <a:xfrm>
            <a:off x="2786742" y="702156"/>
            <a:ext cx="8824065" cy="1013800"/>
          </a:xfrm>
        </p:spPr>
        <p:txBody>
          <a:bodyPr/>
          <a:lstStyle/>
          <a:p>
            <a:r>
              <a:rPr lang="en-IN" b="1" dirty="0"/>
              <a:t>FEW GLIMPSES OF OUR CODING</a:t>
            </a:r>
          </a:p>
        </p:txBody>
      </p:sp>
      <p:pic>
        <p:nvPicPr>
          <p:cNvPr id="4" name="Content Placeholder 3">
            <a:extLst>
              <a:ext uri="{FF2B5EF4-FFF2-40B4-BE49-F238E27FC236}">
                <a16:creationId xmlns:a16="http://schemas.microsoft.com/office/drawing/2014/main" id="{7EE1675F-D9CA-421A-A97C-A9452B0E6F7D}"/>
              </a:ext>
            </a:extLst>
          </p:cNvPr>
          <p:cNvPicPr>
            <a:picLocks noGrp="1" noChangeAspect="1"/>
          </p:cNvPicPr>
          <p:nvPr>
            <p:ph idx="1"/>
          </p:nvPr>
        </p:nvPicPr>
        <p:blipFill>
          <a:blip r:embed="rId2"/>
          <a:stretch>
            <a:fillRect/>
          </a:stretch>
        </p:blipFill>
        <p:spPr>
          <a:xfrm>
            <a:off x="678380" y="2090058"/>
            <a:ext cx="11411198" cy="4065786"/>
          </a:xfrm>
          <a:prstGeom prst="rect">
            <a:avLst/>
          </a:prstGeom>
        </p:spPr>
      </p:pic>
    </p:spTree>
    <p:extLst>
      <p:ext uri="{BB962C8B-B14F-4D97-AF65-F5344CB8AC3E}">
        <p14:creationId xmlns:p14="http://schemas.microsoft.com/office/powerpoint/2010/main" val="160203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630EC3-BB12-45AA-A70C-7F59A732E509}"/>
              </a:ext>
            </a:extLst>
          </p:cNvPr>
          <p:cNvPicPr>
            <a:picLocks noChangeAspect="1"/>
          </p:cNvPicPr>
          <p:nvPr/>
        </p:nvPicPr>
        <p:blipFill>
          <a:blip r:embed="rId2"/>
          <a:stretch>
            <a:fillRect/>
          </a:stretch>
        </p:blipFill>
        <p:spPr>
          <a:xfrm>
            <a:off x="420914" y="605737"/>
            <a:ext cx="11794623" cy="5867634"/>
          </a:xfrm>
          <a:prstGeom prst="rect">
            <a:avLst/>
          </a:prstGeom>
        </p:spPr>
      </p:pic>
    </p:spTree>
    <p:extLst>
      <p:ext uri="{BB962C8B-B14F-4D97-AF65-F5344CB8AC3E}">
        <p14:creationId xmlns:p14="http://schemas.microsoft.com/office/powerpoint/2010/main" val="32180472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54</TotalTime>
  <Words>476</Words>
  <Application>Microsoft Office PowerPoint</Application>
  <PresentationFormat>Widescreen</PresentationFormat>
  <Paragraphs>61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Wingdings</vt:lpstr>
      <vt:lpstr>Wingdings 2</vt:lpstr>
      <vt:lpstr>Dividend</vt:lpstr>
      <vt:lpstr>MACHINE LEARNING USING PYTHON</vt:lpstr>
      <vt:lpstr>      TOPIC NO.4 :  WINE QUALITY TESTING</vt:lpstr>
      <vt:lpstr>OVERVIEW</vt:lpstr>
      <vt:lpstr>    WHAT WE HAVE USED IN THIS PROJECT!</vt:lpstr>
      <vt:lpstr>PowerPoint Presentation</vt:lpstr>
      <vt:lpstr>OBJECTIVES</vt:lpstr>
      <vt:lpstr>DESCRIPTION OF DATASETS</vt:lpstr>
      <vt:lpstr>FEW GLIMPSES OF OUR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USING PYTHON</dc:title>
  <dc:creator>PARTHA MAZUMDER</dc:creator>
  <cp:lastModifiedBy>PARTHA MAZUMDER</cp:lastModifiedBy>
  <cp:revision>6</cp:revision>
  <dcterms:created xsi:type="dcterms:W3CDTF">2021-10-18T07:04:17Z</dcterms:created>
  <dcterms:modified xsi:type="dcterms:W3CDTF">2021-10-28T03:42:41Z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