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heme/themeOverride1.xml" ContentType="application/vnd.openxmlformats-officedocument.themeOverr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heme/themeOverride2.xml" ContentType="application/vnd.openxmlformats-officedocument.themeOverr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71"/>
  </p:notesMasterIdLst>
  <p:handoutMasterIdLst>
    <p:handoutMasterId r:id="rId72"/>
  </p:handoutMasterIdLst>
  <p:sldIdLst>
    <p:sldId id="256" r:id="rId5"/>
    <p:sldId id="332" r:id="rId6"/>
    <p:sldId id="278" r:id="rId7"/>
    <p:sldId id="301" r:id="rId8"/>
    <p:sldId id="302" r:id="rId9"/>
    <p:sldId id="303" r:id="rId10"/>
    <p:sldId id="299" r:id="rId11"/>
    <p:sldId id="304" r:id="rId12"/>
    <p:sldId id="306" r:id="rId13"/>
    <p:sldId id="280" r:id="rId14"/>
    <p:sldId id="307" r:id="rId15"/>
    <p:sldId id="308" r:id="rId16"/>
    <p:sldId id="309" r:id="rId17"/>
    <p:sldId id="285" r:id="rId18"/>
    <p:sldId id="313" r:id="rId19"/>
    <p:sldId id="314" r:id="rId20"/>
    <p:sldId id="315" r:id="rId21"/>
    <p:sldId id="287" r:id="rId22"/>
    <p:sldId id="318" r:id="rId23"/>
    <p:sldId id="297" r:id="rId24"/>
    <p:sldId id="319" r:id="rId25"/>
    <p:sldId id="320" r:id="rId26"/>
    <p:sldId id="321" r:id="rId27"/>
    <p:sldId id="289" r:id="rId28"/>
    <p:sldId id="322" r:id="rId29"/>
    <p:sldId id="323" r:id="rId30"/>
    <p:sldId id="324" r:id="rId31"/>
    <p:sldId id="291" r:id="rId32"/>
    <p:sldId id="325" r:id="rId33"/>
    <p:sldId id="326" r:id="rId34"/>
    <p:sldId id="327" r:id="rId35"/>
    <p:sldId id="329" r:id="rId36"/>
    <p:sldId id="293" r:id="rId37"/>
    <p:sldId id="328" r:id="rId38"/>
    <p:sldId id="330" r:id="rId39"/>
    <p:sldId id="331" r:id="rId40"/>
    <p:sldId id="333" r:id="rId41"/>
    <p:sldId id="295" r:id="rId42"/>
    <p:sldId id="334" r:id="rId43"/>
    <p:sldId id="336" r:id="rId44"/>
    <p:sldId id="338" r:id="rId45"/>
    <p:sldId id="339" r:id="rId46"/>
    <p:sldId id="340" r:id="rId47"/>
    <p:sldId id="342" r:id="rId48"/>
    <p:sldId id="343" r:id="rId49"/>
    <p:sldId id="344" r:id="rId50"/>
    <p:sldId id="345" r:id="rId51"/>
    <p:sldId id="346" r:id="rId52"/>
    <p:sldId id="347" r:id="rId53"/>
    <p:sldId id="348" r:id="rId54"/>
    <p:sldId id="349" r:id="rId55"/>
    <p:sldId id="352" r:id="rId56"/>
    <p:sldId id="354" r:id="rId57"/>
    <p:sldId id="355" r:id="rId58"/>
    <p:sldId id="356" r:id="rId59"/>
    <p:sldId id="357" r:id="rId60"/>
    <p:sldId id="358" r:id="rId61"/>
    <p:sldId id="359" r:id="rId62"/>
    <p:sldId id="366" r:id="rId63"/>
    <p:sldId id="367" r:id="rId64"/>
    <p:sldId id="368" r:id="rId65"/>
    <p:sldId id="370" r:id="rId66"/>
    <p:sldId id="371" r:id="rId67"/>
    <p:sldId id="372" r:id="rId68"/>
    <p:sldId id="373" r:id="rId69"/>
    <p:sldId id="271" r:id="rId7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838" autoAdjust="0"/>
    <p:restoredTop sz="90655" autoAdjust="0"/>
  </p:normalViewPr>
  <p:slideViewPr>
    <p:cSldViewPr snapToGrid="0">
      <p:cViewPr varScale="1">
        <p:scale>
          <a:sx n="100" d="100"/>
          <a:sy n="100" d="100"/>
        </p:scale>
        <p:origin x="1002" y="90"/>
      </p:cViewPr>
      <p:guideLst/>
    </p:cSldViewPr>
  </p:slideViewPr>
  <p:outlineViewPr>
    <p:cViewPr>
      <p:scale>
        <a:sx n="33" d="100"/>
        <a:sy n="33" d="100"/>
      </p:scale>
      <p:origin x="0" y="-2880"/>
    </p:cViewPr>
  </p:outlin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3403" y="298"/>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viewProps" Target="viewProps.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handoutMaster" Target="handoutMasters/handoutMaster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tableStyles" Target="tableStyles.xml"/><Relationship Id="rId7" Type="http://schemas.openxmlformats.org/officeDocument/2006/relationships/slide" Target="slides/slide3.xml"/><Relationship Id="rId71"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8/27/2024</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8/27/2024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a:t>
            </a:fld>
            <a:endParaRPr lang="en-US" dirty="0"/>
          </a:p>
        </p:txBody>
      </p:sp>
    </p:spTree>
    <p:extLst>
      <p:ext uri="{BB962C8B-B14F-4D97-AF65-F5344CB8AC3E}">
        <p14:creationId xmlns:p14="http://schemas.microsoft.com/office/powerpoint/2010/main" val="17781288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10</a:t>
            </a:fld>
            <a:endParaRPr lang="en-US" dirty="0"/>
          </a:p>
        </p:txBody>
      </p:sp>
    </p:spTree>
    <p:extLst>
      <p:ext uri="{BB962C8B-B14F-4D97-AF65-F5344CB8AC3E}">
        <p14:creationId xmlns:p14="http://schemas.microsoft.com/office/powerpoint/2010/main" val="20661440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11</a:t>
            </a:fld>
            <a:endParaRPr lang="en-US" dirty="0"/>
          </a:p>
        </p:txBody>
      </p:sp>
    </p:spTree>
    <p:extLst>
      <p:ext uri="{BB962C8B-B14F-4D97-AF65-F5344CB8AC3E}">
        <p14:creationId xmlns:p14="http://schemas.microsoft.com/office/powerpoint/2010/main" val="33229347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12</a:t>
            </a:fld>
            <a:endParaRPr lang="en-US" dirty="0"/>
          </a:p>
        </p:txBody>
      </p:sp>
    </p:spTree>
    <p:extLst>
      <p:ext uri="{BB962C8B-B14F-4D97-AF65-F5344CB8AC3E}">
        <p14:creationId xmlns:p14="http://schemas.microsoft.com/office/powerpoint/2010/main" val="15022860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13</a:t>
            </a:fld>
            <a:endParaRPr lang="en-US" dirty="0"/>
          </a:p>
        </p:txBody>
      </p:sp>
    </p:spTree>
    <p:extLst>
      <p:ext uri="{BB962C8B-B14F-4D97-AF65-F5344CB8AC3E}">
        <p14:creationId xmlns:p14="http://schemas.microsoft.com/office/powerpoint/2010/main" val="34627585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14</a:t>
            </a:fld>
            <a:endParaRPr lang="en-US" dirty="0"/>
          </a:p>
        </p:txBody>
      </p:sp>
    </p:spTree>
    <p:extLst>
      <p:ext uri="{BB962C8B-B14F-4D97-AF65-F5344CB8AC3E}">
        <p14:creationId xmlns:p14="http://schemas.microsoft.com/office/powerpoint/2010/main" val="371169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15</a:t>
            </a:fld>
            <a:endParaRPr lang="en-US" dirty="0"/>
          </a:p>
        </p:txBody>
      </p:sp>
    </p:spTree>
    <p:extLst>
      <p:ext uri="{BB962C8B-B14F-4D97-AF65-F5344CB8AC3E}">
        <p14:creationId xmlns:p14="http://schemas.microsoft.com/office/powerpoint/2010/main" val="799318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16</a:t>
            </a:fld>
            <a:endParaRPr lang="en-US" dirty="0"/>
          </a:p>
        </p:txBody>
      </p:sp>
    </p:spTree>
    <p:extLst>
      <p:ext uri="{BB962C8B-B14F-4D97-AF65-F5344CB8AC3E}">
        <p14:creationId xmlns:p14="http://schemas.microsoft.com/office/powerpoint/2010/main" val="26426195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17</a:t>
            </a:fld>
            <a:endParaRPr lang="en-US" dirty="0"/>
          </a:p>
        </p:txBody>
      </p:sp>
    </p:spTree>
    <p:extLst>
      <p:ext uri="{BB962C8B-B14F-4D97-AF65-F5344CB8AC3E}">
        <p14:creationId xmlns:p14="http://schemas.microsoft.com/office/powerpoint/2010/main" val="20556566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18</a:t>
            </a:fld>
            <a:endParaRPr lang="en-US" dirty="0"/>
          </a:p>
        </p:txBody>
      </p:sp>
    </p:spTree>
    <p:extLst>
      <p:ext uri="{BB962C8B-B14F-4D97-AF65-F5344CB8AC3E}">
        <p14:creationId xmlns:p14="http://schemas.microsoft.com/office/powerpoint/2010/main" val="239810590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19</a:t>
            </a:fld>
            <a:endParaRPr lang="en-US" dirty="0"/>
          </a:p>
        </p:txBody>
      </p:sp>
    </p:spTree>
    <p:extLst>
      <p:ext uri="{BB962C8B-B14F-4D97-AF65-F5344CB8AC3E}">
        <p14:creationId xmlns:p14="http://schemas.microsoft.com/office/powerpoint/2010/main" val="36442536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2</a:t>
            </a:fld>
            <a:endParaRPr lang="en-US" dirty="0"/>
          </a:p>
        </p:txBody>
      </p:sp>
    </p:spTree>
    <p:extLst>
      <p:ext uri="{BB962C8B-B14F-4D97-AF65-F5344CB8AC3E}">
        <p14:creationId xmlns:p14="http://schemas.microsoft.com/office/powerpoint/2010/main" val="65325887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20</a:t>
            </a:fld>
            <a:endParaRPr lang="en-US" dirty="0"/>
          </a:p>
        </p:txBody>
      </p:sp>
    </p:spTree>
    <p:extLst>
      <p:ext uri="{BB962C8B-B14F-4D97-AF65-F5344CB8AC3E}">
        <p14:creationId xmlns:p14="http://schemas.microsoft.com/office/powerpoint/2010/main" val="132225596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21</a:t>
            </a:fld>
            <a:endParaRPr lang="en-US" dirty="0"/>
          </a:p>
        </p:txBody>
      </p:sp>
    </p:spTree>
    <p:extLst>
      <p:ext uri="{BB962C8B-B14F-4D97-AF65-F5344CB8AC3E}">
        <p14:creationId xmlns:p14="http://schemas.microsoft.com/office/powerpoint/2010/main" val="271069376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22</a:t>
            </a:fld>
            <a:endParaRPr lang="en-US" dirty="0"/>
          </a:p>
        </p:txBody>
      </p:sp>
    </p:spTree>
    <p:extLst>
      <p:ext uri="{BB962C8B-B14F-4D97-AF65-F5344CB8AC3E}">
        <p14:creationId xmlns:p14="http://schemas.microsoft.com/office/powerpoint/2010/main" val="116257702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23</a:t>
            </a:fld>
            <a:endParaRPr lang="en-US" dirty="0"/>
          </a:p>
        </p:txBody>
      </p:sp>
    </p:spTree>
    <p:extLst>
      <p:ext uri="{BB962C8B-B14F-4D97-AF65-F5344CB8AC3E}">
        <p14:creationId xmlns:p14="http://schemas.microsoft.com/office/powerpoint/2010/main" val="239313635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24</a:t>
            </a:fld>
            <a:endParaRPr lang="en-US" dirty="0"/>
          </a:p>
        </p:txBody>
      </p:sp>
    </p:spTree>
    <p:extLst>
      <p:ext uri="{BB962C8B-B14F-4D97-AF65-F5344CB8AC3E}">
        <p14:creationId xmlns:p14="http://schemas.microsoft.com/office/powerpoint/2010/main" val="231761859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25</a:t>
            </a:fld>
            <a:endParaRPr lang="en-US" dirty="0"/>
          </a:p>
        </p:txBody>
      </p:sp>
    </p:spTree>
    <p:extLst>
      <p:ext uri="{BB962C8B-B14F-4D97-AF65-F5344CB8AC3E}">
        <p14:creationId xmlns:p14="http://schemas.microsoft.com/office/powerpoint/2010/main" val="300238699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26</a:t>
            </a:fld>
            <a:endParaRPr lang="en-US" dirty="0"/>
          </a:p>
        </p:txBody>
      </p:sp>
    </p:spTree>
    <p:extLst>
      <p:ext uri="{BB962C8B-B14F-4D97-AF65-F5344CB8AC3E}">
        <p14:creationId xmlns:p14="http://schemas.microsoft.com/office/powerpoint/2010/main" val="13841751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27</a:t>
            </a:fld>
            <a:endParaRPr lang="en-US" dirty="0"/>
          </a:p>
        </p:txBody>
      </p:sp>
    </p:spTree>
    <p:extLst>
      <p:ext uri="{BB962C8B-B14F-4D97-AF65-F5344CB8AC3E}">
        <p14:creationId xmlns:p14="http://schemas.microsoft.com/office/powerpoint/2010/main" val="195435851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28</a:t>
            </a:fld>
            <a:endParaRPr lang="en-US" dirty="0"/>
          </a:p>
        </p:txBody>
      </p:sp>
    </p:spTree>
    <p:extLst>
      <p:ext uri="{BB962C8B-B14F-4D97-AF65-F5344CB8AC3E}">
        <p14:creationId xmlns:p14="http://schemas.microsoft.com/office/powerpoint/2010/main" val="342593880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29</a:t>
            </a:fld>
            <a:endParaRPr lang="en-US" dirty="0"/>
          </a:p>
        </p:txBody>
      </p:sp>
    </p:spTree>
    <p:extLst>
      <p:ext uri="{BB962C8B-B14F-4D97-AF65-F5344CB8AC3E}">
        <p14:creationId xmlns:p14="http://schemas.microsoft.com/office/powerpoint/2010/main" val="23900054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3</a:t>
            </a:fld>
            <a:endParaRPr lang="en-US" dirty="0"/>
          </a:p>
        </p:txBody>
      </p:sp>
    </p:spTree>
    <p:extLst>
      <p:ext uri="{BB962C8B-B14F-4D97-AF65-F5344CB8AC3E}">
        <p14:creationId xmlns:p14="http://schemas.microsoft.com/office/powerpoint/2010/main" val="218252268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30</a:t>
            </a:fld>
            <a:endParaRPr lang="en-US" dirty="0"/>
          </a:p>
        </p:txBody>
      </p:sp>
    </p:spTree>
    <p:extLst>
      <p:ext uri="{BB962C8B-B14F-4D97-AF65-F5344CB8AC3E}">
        <p14:creationId xmlns:p14="http://schemas.microsoft.com/office/powerpoint/2010/main" val="83480611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31</a:t>
            </a:fld>
            <a:endParaRPr lang="en-US" dirty="0"/>
          </a:p>
        </p:txBody>
      </p:sp>
    </p:spTree>
    <p:extLst>
      <p:ext uri="{BB962C8B-B14F-4D97-AF65-F5344CB8AC3E}">
        <p14:creationId xmlns:p14="http://schemas.microsoft.com/office/powerpoint/2010/main" val="178948558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32</a:t>
            </a:fld>
            <a:endParaRPr lang="en-US" dirty="0"/>
          </a:p>
        </p:txBody>
      </p:sp>
    </p:spTree>
    <p:extLst>
      <p:ext uri="{BB962C8B-B14F-4D97-AF65-F5344CB8AC3E}">
        <p14:creationId xmlns:p14="http://schemas.microsoft.com/office/powerpoint/2010/main" val="221806396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33</a:t>
            </a:fld>
            <a:endParaRPr lang="en-US" dirty="0"/>
          </a:p>
        </p:txBody>
      </p:sp>
    </p:spTree>
    <p:extLst>
      <p:ext uri="{BB962C8B-B14F-4D97-AF65-F5344CB8AC3E}">
        <p14:creationId xmlns:p14="http://schemas.microsoft.com/office/powerpoint/2010/main" val="354963590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34</a:t>
            </a:fld>
            <a:endParaRPr lang="en-US" dirty="0"/>
          </a:p>
        </p:txBody>
      </p:sp>
    </p:spTree>
    <p:extLst>
      <p:ext uri="{BB962C8B-B14F-4D97-AF65-F5344CB8AC3E}">
        <p14:creationId xmlns:p14="http://schemas.microsoft.com/office/powerpoint/2010/main" val="214792434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35</a:t>
            </a:fld>
            <a:endParaRPr lang="en-US" dirty="0"/>
          </a:p>
        </p:txBody>
      </p:sp>
    </p:spTree>
    <p:extLst>
      <p:ext uri="{BB962C8B-B14F-4D97-AF65-F5344CB8AC3E}">
        <p14:creationId xmlns:p14="http://schemas.microsoft.com/office/powerpoint/2010/main" val="277610215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36</a:t>
            </a:fld>
            <a:endParaRPr lang="en-US" dirty="0"/>
          </a:p>
        </p:txBody>
      </p:sp>
    </p:spTree>
    <p:extLst>
      <p:ext uri="{BB962C8B-B14F-4D97-AF65-F5344CB8AC3E}">
        <p14:creationId xmlns:p14="http://schemas.microsoft.com/office/powerpoint/2010/main" val="60371537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37</a:t>
            </a:fld>
            <a:endParaRPr lang="en-US" dirty="0"/>
          </a:p>
        </p:txBody>
      </p:sp>
    </p:spTree>
    <p:extLst>
      <p:ext uri="{BB962C8B-B14F-4D97-AF65-F5344CB8AC3E}">
        <p14:creationId xmlns:p14="http://schemas.microsoft.com/office/powerpoint/2010/main" val="288287349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38</a:t>
            </a:fld>
            <a:endParaRPr lang="en-US" dirty="0"/>
          </a:p>
        </p:txBody>
      </p:sp>
    </p:spTree>
    <p:extLst>
      <p:ext uri="{BB962C8B-B14F-4D97-AF65-F5344CB8AC3E}">
        <p14:creationId xmlns:p14="http://schemas.microsoft.com/office/powerpoint/2010/main" val="281090287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39</a:t>
            </a:fld>
            <a:endParaRPr lang="en-US" dirty="0"/>
          </a:p>
        </p:txBody>
      </p:sp>
    </p:spTree>
    <p:extLst>
      <p:ext uri="{BB962C8B-B14F-4D97-AF65-F5344CB8AC3E}">
        <p14:creationId xmlns:p14="http://schemas.microsoft.com/office/powerpoint/2010/main" val="6857286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4</a:t>
            </a:fld>
            <a:endParaRPr lang="en-US" dirty="0"/>
          </a:p>
        </p:txBody>
      </p:sp>
    </p:spTree>
    <p:extLst>
      <p:ext uri="{BB962C8B-B14F-4D97-AF65-F5344CB8AC3E}">
        <p14:creationId xmlns:p14="http://schemas.microsoft.com/office/powerpoint/2010/main" val="74165411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40</a:t>
            </a:fld>
            <a:endParaRPr lang="en-US" dirty="0"/>
          </a:p>
        </p:txBody>
      </p:sp>
    </p:spTree>
    <p:extLst>
      <p:ext uri="{BB962C8B-B14F-4D97-AF65-F5344CB8AC3E}">
        <p14:creationId xmlns:p14="http://schemas.microsoft.com/office/powerpoint/2010/main" val="369167571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41</a:t>
            </a:fld>
            <a:endParaRPr lang="en-US" dirty="0"/>
          </a:p>
        </p:txBody>
      </p:sp>
    </p:spTree>
    <p:extLst>
      <p:ext uri="{BB962C8B-B14F-4D97-AF65-F5344CB8AC3E}">
        <p14:creationId xmlns:p14="http://schemas.microsoft.com/office/powerpoint/2010/main" val="95380303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42</a:t>
            </a:fld>
            <a:endParaRPr lang="en-US" dirty="0"/>
          </a:p>
        </p:txBody>
      </p:sp>
    </p:spTree>
    <p:extLst>
      <p:ext uri="{BB962C8B-B14F-4D97-AF65-F5344CB8AC3E}">
        <p14:creationId xmlns:p14="http://schemas.microsoft.com/office/powerpoint/2010/main" val="28078524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43</a:t>
            </a:fld>
            <a:endParaRPr lang="en-US" dirty="0"/>
          </a:p>
        </p:txBody>
      </p:sp>
    </p:spTree>
    <p:extLst>
      <p:ext uri="{BB962C8B-B14F-4D97-AF65-F5344CB8AC3E}">
        <p14:creationId xmlns:p14="http://schemas.microsoft.com/office/powerpoint/2010/main" val="115688098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44</a:t>
            </a:fld>
            <a:endParaRPr lang="en-US" dirty="0"/>
          </a:p>
        </p:txBody>
      </p:sp>
    </p:spTree>
    <p:extLst>
      <p:ext uri="{BB962C8B-B14F-4D97-AF65-F5344CB8AC3E}">
        <p14:creationId xmlns:p14="http://schemas.microsoft.com/office/powerpoint/2010/main" val="362654205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45</a:t>
            </a:fld>
            <a:endParaRPr lang="en-US" dirty="0"/>
          </a:p>
        </p:txBody>
      </p:sp>
    </p:spTree>
    <p:extLst>
      <p:ext uri="{BB962C8B-B14F-4D97-AF65-F5344CB8AC3E}">
        <p14:creationId xmlns:p14="http://schemas.microsoft.com/office/powerpoint/2010/main" val="266312159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46</a:t>
            </a:fld>
            <a:endParaRPr lang="en-US" dirty="0"/>
          </a:p>
        </p:txBody>
      </p:sp>
    </p:spTree>
    <p:extLst>
      <p:ext uri="{BB962C8B-B14F-4D97-AF65-F5344CB8AC3E}">
        <p14:creationId xmlns:p14="http://schemas.microsoft.com/office/powerpoint/2010/main" val="33326627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47</a:t>
            </a:fld>
            <a:endParaRPr lang="en-US" dirty="0"/>
          </a:p>
        </p:txBody>
      </p:sp>
    </p:spTree>
    <p:extLst>
      <p:ext uri="{BB962C8B-B14F-4D97-AF65-F5344CB8AC3E}">
        <p14:creationId xmlns:p14="http://schemas.microsoft.com/office/powerpoint/2010/main" val="175112012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48</a:t>
            </a:fld>
            <a:endParaRPr lang="en-US" dirty="0"/>
          </a:p>
        </p:txBody>
      </p:sp>
    </p:spTree>
    <p:extLst>
      <p:ext uri="{BB962C8B-B14F-4D97-AF65-F5344CB8AC3E}">
        <p14:creationId xmlns:p14="http://schemas.microsoft.com/office/powerpoint/2010/main" val="35630733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49</a:t>
            </a:fld>
            <a:endParaRPr lang="en-US" dirty="0"/>
          </a:p>
        </p:txBody>
      </p:sp>
    </p:spTree>
    <p:extLst>
      <p:ext uri="{BB962C8B-B14F-4D97-AF65-F5344CB8AC3E}">
        <p14:creationId xmlns:p14="http://schemas.microsoft.com/office/powerpoint/2010/main" val="35666943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5</a:t>
            </a:fld>
            <a:endParaRPr lang="en-US" dirty="0"/>
          </a:p>
        </p:txBody>
      </p:sp>
    </p:spTree>
    <p:extLst>
      <p:ext uri="{BB962C8B-B14F-4D97-AF65-F5344CB8AC3E}">
        <p14:creationId xmlns:p14="http://schemas.microsoft.com/office/powerpoint/2010/main" val="422455154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50</a:t>
            </a:fld>
            <a:endParaRPr lang="en-US" dirty="0"/>
          </a:p>
        </p:txBody>
      </p:sp>
    </p:spTree>
    <p:extLst>
      <p:ext uri="{BB962C8B-B14F-4D97-AF65-F5344CB8AC3E}">
        <p14:creationId xmlns:p14="http://schemas.microsoft.com/office/powerpoint/2010/main" val="418426755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51</a:t>
            </a:fld>
            <a:endParaRPr lang="en-US" dirty="0"/>
          </a:p>
        </p:txBody>
      </p:sp>
    </p:spTree>
    <p:extLst>
      <p:ext uri="{BB962C8B-B14F-4D97-AF65-F5344CB8AC3E}">
        <p14:creationId xmlns:p14="http://schemas.microsoft.com/office/powerpoint/2010/main" val="89754030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52</a:t>
            </a:fld>
            <a:endParaRPr lang="en-US" dirty="0"/>
          </a:p>
        </p:txBody>
      </p:sp>
    </p:spTree>
    <p:extLst>
      <p:ext uri="{BB962C8B-B14F-4D97-AF65-F5344CB8AC3E}">
        <p14:creationId xmlns:p14="http://schemas.microsoft.com/office/powerpoint/2010/main" val="24331779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53</a:t>
            </a:fld>
            <a:endParaRPr lang="en-US" dirty="0"/>
          </a:p>
        </p:txBody>
      </p:sp>
    </p:spTree>
    <p:extLst>
      <p:ext uri="{BB962C8B-B14F-4D97-AF65-F5344CB8AC3E}">
        <p14:creationId xmlns:p14="http://schemas.microsoft.com/office/powerpoint/2010/main" val="215045938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54</a:t>
            </a:fld>
            <a:endParaRPr lang="en-US" dirty="0"/>
          </a:p>
        </p:txBody>
      </p:sp>
    </p:spTree>
    <p:extLst>
      <p:ext uri="{BB962C8B-B14F-4D97-AF65-F5344CB8AC3E}">
        <p14:creationId xmlns:p14="http://schemas.microsoft.com/office/powerpoint/2010/main" val="275528447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55</a:t>
            </a:fld>
            <a:endParaRPr lang="en-US" dirty="0"/>
          </a:p>
        </p:txBody>
      </p:sp>
    </p:spTree>
    <p:extLst>
      <p:ext uri="{BB962C8B-B14F-4D97-AF65-F5344CB8AC3E}">
        <p14:creationId xmlns:p14="http://schemas.microsoft.com/office/powerpoint/2010/main" val="343698379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56</a:t>
            </a:fld>
            <a:endParaRPr lang="en-US" dirty="0"/>
          </a:p>
        </p:txBody>
      </p:sp>
    </p:spTree>
    <p:extLst>
      <p:ext uri="{BB962C8B-B14F-4D97-AF65-F5344CB8AC3E}">
        <p14:creationId xmlns:p14="http://schemas.microsoft.com/office/powerpoint/2010/main" val="415019286"/>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57</a:t>
            </a:fld>
            <a:endParaRPr lang="en-US" dirty="0"/>
          </a:p>
        </p:txBody>
      </p:sp>
    </p:spTree>
    <p:extLst>
      <p:ext uri="{BB962C8B-B14F-4D97-AF65-F5344CB8AC3E}">
        <p14:creationId xmlns:p14="http://schemas.microsoft.com/office/powerpoint/2010/main" val="100547191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58</a:t>
            </a:fld>
            <a:endParaRPr lang="en-US" dirty="0"/>
          </a:p>
        </p:txBody>
      </p:sp>
    </p:spTree>
    <p:extLst>
      <p:ext uri="{BB962C8B-B14F-4D97-AF65-F5344CB8AC3E}">
        <p14:creationId xmlns:p14="http://schemas.microsoft.com/office/powerpoint/2010/main" val="375838357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59</a:t>
            </a:fld>
            <a:endParaRPr lang="en-US" dirty="0"/>
          </a:p>
        </p:txBody>
      </p:sp>
    </p:spTree>
    <p:extLst>
      <p:ext uri="{BB962C8B-B14F-4D97-AF65-F5344CB8AC3E}">
        <p14:creationId xmlns:p14="http://schemas.microsoft.com/office/powerpoint/2010/main" val="16955715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6</a:t>
            </a:fld>
            <a:endParaRPr lang="en-US" dirty="0"/>
          </a:p>
        </p:txBody>
      </p:sp>
    </p:spTree>
    <p:extLst>
      <p:ext uri="{BB962C8B-B14F-4D97-AF65-F5344CB8AC3E}">
        <p14:creationId xmlns:p14="http://schemas.microsoft.com/office/powerpoint/2010/main" val="2860030578"/>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60</a:t>
            </a:fld>
            <a:endParaRPr lang="en-US" dirty="0"/>
          </a:p>
        </p:txBody>
      </p:sp>
    </p:spTree>
    <p:extLst>
      <p:ext uri="{BB962C8B-B14F-4D97-AF65-F5344CB8AC3E}">
        <p14:creationId xmlns:p14="http://schemas.microsoft.com/office/powerpoint/2010/main" val="712294477"/>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61</a:t>
            </a:fld>
            <a:endParaRPr lang="en-US" dirty="0"/>
          </a:p>
        </p:txBody>
      </p:sp>
    </p:spTree>
    <p:extLst>
      <p:ext uri="{BB962C8B-B14F-4D97-AF65-F5344CB8AC3E}">
        <p14:creationId xmlns:p14="http://schemas.microsoft.com/office/powerpoint/2010/main" val="540903184"/>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62</a:t>
            </a:fld>
            <a:endParaRPr lang="en-US" dirty="0"/>
          </a:p>
        </p:txBody>
      </p:sp>
    </p:spTree>
    <p:extLst>
      <p:ext uri="{BB962C8B-B14F-4D97-AF65-F5344CB8AC3E}">
        <p14:creationId xmlns:p14="http://schemas.microsoft.com/office/powerpoint/2010/main" val="487798093"/>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63</a:t>
            </a:fld>
            <a:endParaRPr lang="en-US" dirty="0"/>
          </a:p>
        </p:txBody>
      </p:sp>
    </p:spTree>
    <p:extLst>
      <p:ext uri="{BB962C8B-B14F-4D97-AF65-F5344CB8AC3E}">
        <p14:creationId xmlns:p14="http://schemas.microsoft.com/office/powerpoint/2010/main" val="2609352373"/>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64</a:t>
            </a:fld>
            <a:endParaRPr lang="en-US" dirty="0"/>
          </a:p>
        </p:txBody>
      </p:sp>
    </p:spTree>
    <p:extLst>
      <p:ext uri="{BB962C8B-B14F-4D97-AF65-F5344CB8AC3E}">
        <p14:creationId xmlns:p14="http://schemas.microsoft.com/office/powerpoint/2010/main" val="942624158"/>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65</a:t>
            </a:fld>
            <a:endParaRPr lang="en-US" dirty="0"/>
          </a:p>
        </p:txBody>
      </p:sp>
    </p:spTree>
    <p:extLst>
      <p:ext uri="{BB962C8B-B14F-4D97-AF65-F5344CB8AC3E}">
        <p14:creationId xmlns:p14="http://schemas.microsoft.com/office/powerpoint/2010/main" val="3126836119"/>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66</a:t>
            </a:fld>
            <a:endParaRPr lang="en-US" dirty="0"/>
          </a:p>
        </p:txBody>
      </p:sp>
    </p:spTree>
    <p:extLst>
      <p:ext uri="{BB962C8B-B14F-4D97-AF65-F5344CB8AC3E}">
        <p14:creationId xmlns:p14="http://schemas.microsoft.com/office/powerpoint/2010/main" val="7026838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7</a:t>
            </a:fld>
            <a:endParaRPr lang="en-US" dirty="0"/>
          </a:p>
        </p:txBody>
      </p:sp>
    </p:spTree>
    <p:extLst>
      <p:ext uri="{BB962C8B-B14F-4D97-AF65-F5344CB8AC3E}">
        <p14:creationId xmlns:p14="http://schemas.microsoft.com/office/powerpoint/2010/main" val="14872274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8</a:t>
            </a:fld>
            <a:endParaRPr lang="en-US" dirty="0"/>
          </a:p>
        </p:txBody>
      </p:sp>
    </p:spTree>
    <p:extLst>
      <p:ext uri="{BB962C8B-B14F-4D97-AF65-F5344CB8AC3E}">
        <p14:creationId xmlns:p14="http://schemas.microsoft.com/office/powerpoint/2010/main" val="24399172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9</a:t>
            </a:fld>
            <a:endParaRPr lang="en-US" dirty="0"/>
          </a:p>
        </p:txBody>
      </p:sp>
    </p:spTree>
    <p:extLst>
      <p:ext uri="{BB962C8B-B14F-4D97-AF65-F5344CB8AC3E}">
        <p14:creationId xmlns:p14="http://schemas.microsoft.com/office/powerpoint/2010/main" val="290338280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41918" y="3329790"/>
            <a:ext cx="4941771" cy="3200400"/>
          </a:xfrm>
        </p:spPr>
        <p:txBody>
          <a:bodyPr anchor="ctr">
            <a:noAutofit/>
          </a:bodyPr>
          <a:lstStyle>
            <a:lvl1pPr algn="l">
              <a:defRPr sz="3600" spc="150" baseline="0"/>
            </a:lvl1pPr>
          </a:lstStyle>
          <a:p>
            <a:r>
              <a:rPr lang="en-US" dirty="0"/>
              <a:t>CLICK TO add title</a:t>
            </a:r>
          </a:p>
        </p:txBody>
      </p:sp>
      <p:pic>
        <p:nvPicPr>
          <p:cNvPr id="8" name="Graphic 7">
            <a:extLst>
              <a:ext uri="{FF2B5EF4-FFF2-40B4-BE49-F238E27FC236}">
                <a16:creationId xmlns:a16="http://schemas.microsoft.com/office/drawing/2014/main" id="{A04F1E16-9A84-4D0E-9706-79C396AF6AE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able 1">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a:xfrm>
            <a:off x="838201" y="895350"/>
            <a:ext cx="3247662" cy="1917700"/>
          </a:xfrm>
        </p:spPr>
        <p:txBody>
          <a:bodyPr>
            <a:normAutofit/>
          </a:bodyPr>
          <a:lstStyle>
            <a:lvl1pPr algn="l">
              <a:defRPr lang="en-US" sz="2400" kern="1200" spc="150" baseline="0" dirty="0">
                <a:solidFill>
                  <a:schemeClr val="tx1"/>
                </a:solidFill>
                <a:latin typeface="+mj-lt"/>
                <a:ea typeface="+mj-ea"/>
                <a:cs typeface="+mj-cs"/>
              </a:defRPr>
            </a:lvl1pPr>
          </a:lstStyle>
          <a:p>
            <a:r>
              <a:rPr lang="en-US" dirty="0"/>
              <a:t>CLICK TO add title</a:t>
            </a:r>
          </a:p>
        </p:txBody>
      </p:sp>
      <p:sp>
        <p:nvSpPr>
          <p:cNvPr id="3" name="Content Placeholder 3">
            <a:extLst>
              <a:ext uri="{FF2B5EF4-FFF2-40B4-BE49-F238E27FC236}">
                <a16:creationId xmlns:a16="http://schemas.microsoft.com/office/drawing/2014/main" id="{A14C3057-3BCC-F9A2-98D8-17DDB36F1823}"/>
              </a:ext>
            </a:extLst>
          </p:cNvPr>
          <p:cNvSpPr>
            <a:spLocks noGrp="1"/>
          </p:cNvSpPr>
          <p:nvPr>
            <p:ph sz="half" idx="16" hasCustomPrompt="1"/>
          </p:nvPr>
        </p:nvSpPr>
        <p:spPr>
          <a:xfrm>
            <a:off x="838200" y="2813049"/>
            <a:ext cx="3247662" cy="3238499"/>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4216396" y="895927"/>
            <a:ext cx="7137404" cy="5115889"/>
          </a:xfrm>
        </p:spPr>
        <p:txBody>
          <a:bodyPr>
            <a:normAutofit/>
          </a:bodyPr>
          <a:lstStyle>
            <a:lvl1pPr marL="0" indent="0" algn="ctr">
              <a:buNone/>
              <a:defRPr sz="2000"/>
            </a:lvl1pPr>
          </a:lstStyle>
          <a:p>
            <a:r>
              <a:rPr lang="en-US"/>
              <a:t>Click icon to add table</a:t>
            </a:r>
            <a:endParaRPr lang="en-US" dirty="0"/>
          </a:p>
        </p:txBody>
      </p:sp>
      <p:sp>
        <p:nvSpPr>
          <p:cNvPr id="10" name="Footer Placeholder 4">
            <a:extLst>
              <a:ext uri="{FF2B5EF4-FFF2-40B4-BE49-F238E27FC236}">
                <a16:creationId xmlns:a16="http://schemas.microsoft.com/office/drawing/2014/main" id="{5F91997C-538B-C8B9-14D7-31A1932F69C3}"/>
              </a:ext>
            </a:extLst>
          </p:cNvPr>
          <p:cNvSpPr>
            <a:spLocks noGrp="1"/>
          </p:cNvSpPr>
          <p:nvPr>
            <p:ph type="ftr" sz="quarter" idx="11"/>
          </p:nvPr>
        </p:nvSpPr>
        <p:spPr>
          <a:xfrm>
            <a:off x="731615" y="6356349"/>
            <a:ext cx="3819228" cy="365125"/>
          </a:xfrm>
        </p:spPr>
        <p:txBody>
          <a:bodyPr/>
          <a:lstStyle>
            <a:lvl1pPr algn="l">
              <a:defRPr sz="900"/>
            </a:lvl1pPr>
          </a:lstStyle>
          <a:p>
            <a:r>
              <a:rPr lang="en-US" dirty="0"/>
              <a:t>PRESENTATION TITLE</a:t>
            </a:r>
          </a:p>
        </p:txBody>
      </p:sp>
      <p:sp>
        <p:nvSpPr>
          <p:cNvPr id="11" name="Slide Number Placeholder 5">
            <a:extLst>
              <a:ext uri="{FF2B5EF4-FFF2-40B4-BE49-F238E27FC236}">
                <a16:creationId xmlns:a16="http://schemas.microsoft.com/office/drawing/2014/main" id="{1F777EF4-982E-9337-7E82-31DC723C1273}"/>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grpSp>
        <p:nvGrpSpPr>
          <p:cNvPr id="14" name="Group 13">
            <a:extLst>
              <a:ext uri="{FF2B5EF4-FFF2-40B4-BE49-F238E27FC236}">
                <a16:creationId xmlns:a16="http://schemas.microsoft.com/office/drawing/2014/main" id="{E34303BA-AFB6-0E22-486F-785994E3B7B1}"/>
              </a:ext>
              <a:ext uri="{C183D7F6-B498-43B3-948B-1728B52AA6E4}">
                <adec:decorative xmlns:adec="http://schemas.microsoft.com/office/drawing/2017/decorative" val="1"/>
              </a:ext>
            </a:extLst>
          </p:cNvPr>
          <p:cNvGrpSpPr/>
          <p:nvPr userDrawn="1"/>
        </p:nvGrpSpPr>
        <p:grpSpPr>
          <a:xfrm>
            <a:off x="0" y="0"/>
            <a:ext cx="2327564" cy="1505528"/>
            <a:chOff x="0" y="0"/>
            <a:chExt cx="2238376" cy="3105150"/>
          </a:xfrm>
        </p:grpSpPr>
        <p:cxnSp>
          <p:nvCxnSpPr>
            <p:cNvPr id="15" name="Straight Connector 14">
              <a:extLst>
                <a:ext uri="{FF2B5EF4-FFF2-40B4-BE49-F238E27FC236}">
                  <a16:creationId xmlns:a16="http://schemas.microsoft.com/office/drawing/2014/main" id="{F66E3A08-02EB-7B54-5089-E7A7F19FD725}"/>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814F9BE5-00B2-ADDF-771C-AB098B36C820}"/>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28081630"/>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838200" y="337192"/>
            <a:ext cx="5655197" cy="1997867"/>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2705177"/>
            <a:ext cx="5733772" cy="448990"/>
          </a:xfrm>
        </p:spPr>
        <p:txBody>
          <a:bodyPr anchor="ctr">
            <a:no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hasCustomPrompt="1"/>
          </p:nvPr>
        </p:nvSpPr>
        <p:spPr>
          <a:xfrm>
            <a:off x="838199" y="3154166"/>
            <a:ext cx="5733773" cy="3032733"/>
          </a:xfrm>
        </p:spPr>
        <p:txBody>
          <a:bodyPr>
            <a:normAutofit/>
          </a:bodyPr>
          <a:lstStyle>
            <a:lvl1pPr marL="285750" indent="-285750">
              <a:lnSpc>
                <a:spcPct val="100000"/>
              </a:lnSpc>
              <a:buFont typeface="Arial" panose="020B0604020202020204" pitchFamily="34" charset="0"/>
              <a:buChar char="•"/>
              <a:defRPr sz="1800" spc="50" baseline="0"/>
            </a:lvl1pPr>
            <a:lvl2pPr marL="742950" indent="-285750">
              <a:lnSpc>
                <a:spcPct val="100000"/>
              </a:lnSpc>
              <a:buFont typeface="Arial" panose="020B0604020202020204" pitchFamily="34" charset="0"/>
              <a:buChar char="•"/>
              <a:defRPr sz="1800" spc="50" baseline="0"/>
            </a:lvl2pPr>
            <a:lvl3pPr marL="1200150" indent="-285750">
              <a:lnSpc>
                <a:spcPct val="100000"/>
              </a:lnSpc>
              <a:buFont typeface="Arial" panose="020B0604020202020204" pitchFamily="34" charset="0"/>
              <a:buChar char="•"/>
              <a:defRPr sz="1800" spc="50" baseline="0"/>
            </a:lvl3pPr>
            <a:lvl4pPr marL="1657350" indent="-285750">
              <a:lnSpc>
                <a:spcPct val="100000"/>
              </a:lnSpc>
              <a:buFont typeface="Arial" panose="020B0604020202020204" pitchFamily="34" charset="0"/>
              <a:buChar char="•"/>
              <a:defRPr sz="1800" spc="50" baseline="0"/>
            </a:lvl4pPr>
            <a:lvl5pPr marL="2114550" indent="-285750">
              <a:lnSpc>
                <a:spcPct val="100000"/>
              </a:lnSpc>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887108" y="2705177"/>
            <a:ext cx="3943627" cy="448989"/>
          </a:xfrm>
        </p:spPr>
        <p:txBody>
          <a:bodyPr anchor="ctr">
            <a:no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7" name="Content Placeholder 3">
            <a:extLst>
              <a:ext uri="{FF2B5EF4-FFF2-40B4-BE49-F238E27FC236}">
                <a16:creationId xmlns:a16="http://schemas.microsoft.com/office/drawing/2014/main" id="{0120DFF5-B64A-9744-4500-1D7BBA19BF1C}"/>
              </a:ext>
            </a:extLst>
          </p:cNvPr>
          <p:cNvSpPr>
            <a:spLocks noGrp="1"/>
          </p:cNvSpPr>
          <p:nvPr>
            <p:ph sz="half" idx="14" hasCustomPrompt="1"/>
          </p:nvPr>
        </p:nvSpPr>
        <p:spPr>
          <a:xfrm>
            <a:off x="7887107" y="3164867"/>
            <a:ext cx="3943627" cy="3032733"/>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a:xfrm>
            <a:off x="843986" y="6356350"/>
            <a:ext cx="4114800" cy="365125"/>
          </a:xfrm>
        </p:spPr>
        <p:txBody>
          <a:bodyPr/>
          <a:lstStyle>
            <a:lvl1pPr algn="l">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3" name="Graphic 12">
            <a:extLst>
              <a:ext uri="{FF2B5EF4-FFF2-40B4-BE49-F238E27FC236}">
                <a16:creationId xmlns:a16="http://schemas.microsoft.com/office/drawing/2014/main" id="{E0588715-35AD-8BE1-A5FC-E28BDD3854A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8645" t="319" r="28732" b="73496"/>
          <a:stretch/>
        </p:blipFill>
        <p:spPr>
          <a:xfrm rot="10800000" flipH="1">
            <a:off x="6308436" y="-11"/>
            <a:ext cx="5883564" cy="236642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2">
    <p:bg>
      <p:bgRef idx="1001">
        <a:schemeClr val="bg1"/>
      </p:bgRef>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544E9C70-0200-3C21-7766-CB9EA5FBFA88}"/>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1" name="Straight Connector 10">
              <a:extLst>
                <a:ext uri="{FF2B5EF4-FFF2-40B4-BE49-F238E27FC236}">
                  <a16:creationId xmlns:a16="http://schemas.microsoft.com/office/drawing/2014/main" id="{1D5E4B16-2071-DEE9-BE53-F35AFBEFCA57}"/>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1CB2B071-0355-D550-18A8-9D515CA1698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a:xfrm>
            <a:off x="838200" y="353550"/>
            <a:ext cx="10515600" cy="1325563"/>
          </a:xfrm>
        </p:spPr>
        <p:txBody>
          <a:bodyPr anchor="b">
            <a:normAutofit/>
          </a:bodyPr>
          <a:lstStyle>
            <a:lvl1pPr algn="ctr">
              <a:defRPr lang="en-US" sz="2800" kern="1200" spc="150" baseline="0" dirty="0">
                <a:solidFill>
                  <a:schemeClr val="tx1"/>
                </a:solidFill>
                <a:latin typeface="+mj-lt"/>
                <a:ea typeface="+mj-ea"/>
                <a:cs typeface="+mj-cs"/>
              </a:defRPr>
            </a:lvl1pPr>
          </a:lstStyle>
          <a:p>
            <a:r>
              <a:rPr lang="en-US" dirty="0"/>
              <a:t>CLICK TO add title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570963"/>
          </a:xfrm>
        </p:spPr>
        <p:txBody>
          <a:bodyPr>
            <a:normAutofit/>
          </a:bodyPr>
          <a:lstStyle>
            <a:lvl1pPr marL="0" indent="0" algn="ctr">
              <a:buNone/>
              <a:defRPr sz="2000"/>
            </a:lvl1pPr>
          </a:lstStyle>
          <a:p>
            <a:r>
              <a:rPr lang="en-US"/>
              <a:t>Click icon to add table</a:t>
            </a:r>
            <a:endParaRPr lang="en-US" dirty="0"/>
          </a:p>
        </p:txBody>
      </p:sp>
      <p:sp>
        <p:nvSpPr>
          <p:cNvPr id="6" name="Footer Placeholder 4">
            <a:extLst>
              <a:ext uri="{FF2B5EF4-FFF2-40B4-BE49-F238E27FC236}">
                <a16:creationId xmlns:a16="http://schemas.microsoft.com/office/drawing/2014/main" id="{BFB554B2-4C33-2975-9F27-94B8AE71DF13}"/>
              </a:ext>
            </a:extLst>
          </p:cNvPr>
          <p:cNvSpPr>
            <a:spLocks noGrp="1"/>
          </p:cNvSpPr>
          <p:nvPr>
            <p:ph type="ftr" sz="quarter" idx="11"/>
          </p:nvPr>
        </p:nvSpPr>
        <p:spPr>
          <a:xfrm>
            <a:off x="838200" y="6356349"/>
            <a:ext cx="3819228" cy="365125"/>
          </a:xfrm>
        </p:spPr>
        <p:txBody>
          <a:bodyPr/>
          <a:lstStyle>
            <a:lvl1pPr algn="l">
              <a:defRPr sz="900"/>
            </a:lvl1pPr>
          </a:lstStyle>
          <a:p>
            <a:r>
              <a:rPr lang="en-US" dirty="0"/>
              <a:t>PRESENTATION TITLE</a:t>
            </a:r>
          </a:p>
        </p:txBody>
      </p:sp>
      <p:sp>
        <p:nvSpPr>
          <p:cNvPr id="7" name="Slide Number Placeholder 5">
            <a:extLst>
              <a:ext uri="{FF2B5EF4-FFF2-40B4-BE49-F238E27FC236}">
                <a16:creationId xmlns:a16="http://schemas.microsoft.com/office/drawing/2014/main" id="{503C6776-E983-2BA3-1054-75996FE0FD22}"/>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add title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hasCustomPrompt="1"/>
          </p:nvPr>
        </p:nvSpPr>
        <p:spPr>
          <a:xfrm>
            <a:off x="4267200" y="3238103"/>
            <a:ext cx="4179570" cy="2850181"/>
          </a:xfrm>
        </p:spPr>
        <p:txBody>
          <a:bodyPr>
            <a:normAutofit/>
          </a:bodyPr>
          <a:lstStyle>
            <a:lvl1pPr marL="0" indent="0" algn="l">
              <a:lnSpc>
                <a:spcPct val="150000"/>
              </a:lnSpc>
              <a:buNone/>
              <a:defRPr sz="18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pic>
        <p:nvPicPr>
          <p:cNvPr id="6" name="Graphic 5">
            <a:extLst>
              <a:ext uri="{FF2B5EF4-FFF2-40B4-BE49-F238E27FC236}">
                <a16:creationId xmlns:a16="http://schemas.microsoft.com/office/drawing/2014/main" id="{ED3361C9-310A-4255-A94E-B77588962DA5}"/>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4267200" y="6356350"/>
            <a:ext cx="4179570" cy="365125"/>
          </a:xfrm>
        </p:spPr>
        <p:txBody>
          <a:bodyPr/>
          <a:lstStyle>
            <a:lvl1pPr algn="l">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4229100" y="0"/>
            <a:ext cx="7962901"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dirty="0"/>
              <a:t>CLICK TO add title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hasCustomPrompt="1"/>
          </p:nvPr>
        </p:nvSpPr>
        <p:spPr>
          <a:xfrm>
            <a:off x="1333500" y="2674013"/>
            <a:ext cx="2895600" cy="3269589"/>
          </a:xfrm>
        </p:spPr>
        <p:txBody>
          <a:bodyPr>
            <a:normAutofit/>
          </a:bodyPr>
          <a:lstStyle>
            <a:lvl1pPr marL="0" indent="0">
              <a:lnSpc>
                <a:spcPct val="140000"/>
              </a:lnSpc>
              <a:spcBef>
                <a:spcPts val="1000"/>
              </a:spcBef>
              <a:buNone/>
              <a:defRPr sz="1800">
                <a:solidFill>
                  <a:schemeClr val="bg1"/>
                </a:solidFill>
              </a:defRPr>
            </a:lvl1pPr>
            <a:lvl2pPr marL="457200" indent="0">
              <a:lnSpc>
                <a:spcPct val="140000"/>
              </a:lnSpc>
              <a:spcBef>
                <a:spcPts val="1000"/>
              </a:spcBef>
              <a:buNone/>
              <a:defRPr sz="1800">
                <a:solidFill>
                  <a:schemeClr val="bg1"/>
                </a:solidFill>
              </a:defRPr>
            </a:lvl2pPr>
            <a:lvl3pPr marL="914400" indent="0">
              <a:lnSpc>
                <a:spcPct val="140000"/>
              </a:lnSpc>
              <a:spcBef>
                <a:spcPts val="1000"/>
              </a:spcBef>
              <a:buNone/>
              <a:defRPr sz="1800">
                <a:solidFill>
                  <a:schemeClr val="bg1"/>
                </a:solidFill>
              </a:defRPr>
            </a:lvl3pPr>
            <a:lvl4pPr marL="1371600" indent="0">
              <a:lnSpc>
                <a:spcPct val="140000"/>
              </a:lnSpc>
              <a:spcBef>
                <a:spcPts val="1000"/>
              </a:spcBef>
              <a:buNone/>
              <a:defRPr sz="1800">
                <a:solidFill>
                  <a:schemeClr val="bg1"/>
                </a:solidFill>
              </a:defRPr>
            </a:lvl4pPr>
            <a:lvl5pPr marL="1828800" indent="0">
              <a:lnSpc>
                <a:spcPct val="140000"/>
              </a:lnSpc>
              <a:spcBef>
                <a:spcPts val="1000"/>
              </a:spcBef>
              <a:buNone/>
              <a:defRPr sz="1800">
                <a:solidFill>
                  <a:schemeClr val="bg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1333500" y="6356349"/>
            <a:ext cx="3819228" cy="365125"/>
          </a:xfrm>
        </p:spPr>
        <p:txBody>
          <a:bodyPr/>
          <a:lstStyle>
            <a:lvl1pPr algn="l">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Break 1">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87018"/>
            <a:ext cx="4179570" cy="3377354"/>
          </a:xfrm>
        </p:spPr>
        <p:txBody>
          <a:bodyPr anchor="b">
            <a:noAutofit/>
          </a:bodyPr>
          <a:lstStyle>
            <a:lvl1pPr algn="l">
              <a:defRPr sz="3600" spc="150" baseline="0">
                <a:solidFill>
                  <a:schemeClr val="tx1"/>
                </a:solidFill>
              </a:defRPr>
            </a:lvl1pPr>
          </a:lstStyle>
          <a:p>
            <a:r>
              <a:rPr lang="en-US" dirty="0"/>
              <a:t>CLICK TO add title</a:t>
            </a:r>
          </a:p>
        </p:txBody>
      </p:sp>
      <p:grpSp>
        <p:nvGrpSpPr>
          <p:cNvPr id="4" name="Group 3">
            <a:extLst>
              <a:ext uri="{FF2B5EF4-FFF2-40B4-BE49-F238E27FC236}">
                <a16:creationId xmlns:a16="http://schemas.microsoft.com/office/drawing/2014/main" id="{4A96E214-6A61-C8A7-B1DB-C8C260C13441}"/>
              </a:ext>
              <a:ext uri="{C183D7F6-B498-43B3-948B-1728B52AA6E4}">
                <adec:decorative xmlns:adec="http://schemas.microsoft.com/office/drawing/2017/decorative" val="1"/>
              </a:ext>
            </a:extLst>
          </p:cNvPr>
          <p:cNvGrpSpPr/>
          <p:nvPr userDrawn="1"/>
        </p:nvGrpSpPr>
        <p:grpSpPr>
          <a:xfrm>
            <a:off x="0" y="0"/>
            <a:ext cx="6557818" cy="6858000"/>
            <a:chOff x="0" y="0"/>
            <a:chExt cx="4762501" cy="5186363"/>
          </a:xfrm>
        </p:grpSpPr>
        <p:cxnSp>
          <p:nvCxnSpPr>
            <p:cNvPr id="5" name="Straight Connector 4">
              <a:extLst>
                <a:ext uri="{FF2B5EF4-FFF2-40B4-BE49-F238E27FC236}">
                  <a16:creationId xmlns:a16="http://schemas.microsoft.com/office/drawing/2014/main" id="{A18BC1BC-99D6-D9F4-19F9-AAE722E2AE61}"/>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816F797-248B-2C75-29B9-DB65A809D47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2825017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2">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87680"/>
            <a:ext cx="4179570" cy="3376691"/>
          </a:xfrm>
        </p:spPr>
        <p:txBody>
          <a:bodyPr anchor="b">
            <a:noAutofit/>
          </a:bodyPr>
          <a:lstStyle>
            <a:lvl1pPr algn="l">
              <a:defRPr sz="3600" spc="150" baseline="0">
                <a:solidFill>
                  <a:schemeClr val="bg1"/>
                </a:solidFill>
              </a:defRPr>
            </a:lvl1pPr>
          </a:lstStyle>
          <a:p>
            <a:r>
              <a:rPr lang="en-US" dirty="0"/>
              <a:t>CLICK TO add title</a:t>
            </a:r>
          </a:p>
        </p:txBody>
      </p:sp>
      <p:cxnSp>
        <p:nvCxnSpPr>
          <p:cNvPr id="7" name="Straight Connector 6">
            <a:extLst>
              <a:ext uri="{FF2B5EF4-FFF2-40B4-BE49-F238E27FC236}">
                <a16:creationId xmlns:a16="http://schemas.microsoft.com/office/drawing/2014/main" id="{5D8E94DD-0F7B-3F92-58EA-5F06D557BF40}"/>
              </a:ext>
              <a:ext uri="{C183D7F6-B498-43B3-948B-1728B52AA6E4}">
                <adec:decorative xmlns:adec="http://schemas.microsoft.com/office/drawing/2017/decorative" val="1"/>
              </a:ext>
            </a:extLst>
          </p:cNvPr>
          <p:cNvCxnSpPr>
            <a:cxnSpLocks/>
          </p:cNvCxnSpPr>
          <p:nvPr userDrawn="1"/>
        </p:nvCxnSpPr>
        <p:spPr>
          <a:xfrm>
            <a:off x="3990667" y="0"/>
            <a:ext cx="1126278" cy="251229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Picture Placeholder 8">
            <a:extLst>
              <a:ext uri="{FF2B5EF4-FFF2-40B4-BE49-F238E27FC236}">
                <a16:creationId xmlns:a16="http://schemas.microsoft.com/office/drawing/2014/main" id="{419F5397-34DB-BC88-ADF5-AA470A06FE50}"/>
              </a:ext>
            </a:extLst>
          </p:cNvPr>
          <p:cNvSpPr>
            <a:spLocks noGrp="1"/>
          </p:cNvSpPr>
          <p:nvPr>
            <p:ph type="pic" sz="quarter" idx="10"/>
          </p:nvPr>
        </p:nvSpPr>
        <p:spPr>
          <a:xfrm>
            <a:off x="0" y="-5080"/>
            <a:ext cx="6576291" cy="6872605"/>
          </a:xfrm>
          <a:custGeom>
            <a:avLst/>
            <a:gdLst>
              <a:gd name="connsiteX0" fmla="*/ 0 w 6576291"/>
              <a:gd name="connsiteY0" fmla="*/ 0 h 6867525"/>
              <a:gd name="connsiteX1" fmla="*/ 6576291 w 6576291"/>
              <a:gd name="connsiteY1" fmla="*/ 0 h 6867525"/>
              <a:gd name="connsiteX2" fmla="*/ 6576291 w 6576291"/>
              <a:gd name="connsiteY2" fmla="*/ 6867525 h 6867525"/>
              <a:gd name="connsiteX3" fmla="*/ 0 w 6576291"/>
              <a:gd name="connsiteY3" fmla="*/ 6867525 h 6867525"/>
              <a:gd name="connsiteX4" fmla="*/ 0 w 6576291"/>
              <a:gd name="connsiteY4" fmla="*/ 0 h 6867525"/>
              <a:gd name="connsiteX0" fmla="*/ 0 w 6576291"/>
              <a:gd name="connsiteY0" fmla="*/ 5080 h 6872605"/>
              <a:gd name="connsiteX1" fmla="*/ 3604491 w 6576291"/>
              <a:gd name="connsiteY1" fmla="*/ 0 h 6872605"/>
              <a:gd name="connsiteX2" fmla="*/ 6576291 w 6576291"/>
              <a:gd name="connsiteY2" fmla="*/ 6872605 h 6872605"/>
              <a:gd name="connsiteX3" fmla="*/ 0 w 6576291"/>
              <a:gd name="connsiteY3" fmla="*/ 6872605 h 6872605"/>
              <a:gd name="connsiteX4" fmla="*/ 0 w 6576291"/>
              <a:gd name="connsiteY4" fmla="*/ 5080 h 6872605"/>
              <a:gd name="connsiteX0" fmla="*/ 0 w 6576291"/>
              <a:gd name="connsiteY0" fmla="*/ 0 h 6867525"/>
              <a:gd name="connsiteX1" fmla="*/ 3624811 w 6576291"/>
              <a:gd name="connsiteY1" fmla="*/ 10160 h 6867525"/>
              <a:gd name="connsiteX2" fmla="*/ 6576291 w 6576291"/>
              <a:gd name="connsiteY2" fmla="*/ 6867525 h 6867525"/>
              <a:gd name="connsiteX3" fmla="*/ 0 w 6576291"/>
              <a:gd name="connsiteY3" fmla="*/ 6867525 h 6867525"/>
              <a:gd name="connsiteX4" fmla="*/ 0 w 6576291"/>
              <a:gd name="connsiteY4" fmla="*/ 0 h 6867525"/>
              <a:gd name="connsiteX0" fmla="*/ 0 w 6576291"/>
              <a:gd name="connsiteY0" fmla="*/ 5080 h 6872605"/>
              <a:gd name="connsiteX1" fmla="*/ 3629891 w 6576291"/>
              <a:gd name="connsiteY1" fmla="*/ 0 h 6872605"/>
              <a:gd name="connsiteX2" fmla="*/ 6576291 w 6576291"/>
              <a:gd name="connsiteY2" fmla="*/ 6872605 h 6872605"/>
              <a:gd name="connsiteX3" fmla="*/ 0 w 6576291"/>
              <a:gd name="connsiteY3" fmla="*/ 6872605 h 6872605"/>
              <a:gd name="connsiteX4" fmla="*/ 0 w 6576291"/>
              <a:gd name="connsiteY4" fmla="*/ 5080 h 68726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76291" h="6872605">
                <a:moveTo>
                  <a:pt x="0" y="5080"/>
                </a:moveTo>
                <a:lnTo>
                  <a:pt x="3629891" y="0"/>
                </a:lnTo>
                <a:lnTo>
                  <a:pt x="6576291" y="6872605"/>
                </a:lnTo>
                <a:lnTo>
                  <a:pt x="0" y="6872605"/>
                </a:lnTo>
                <a:lnTo>
                  <a:pt x="0" y="5080"/>
                </a:lnTo>
                <a:close/>
              </a:path>
            </a:pathLst>
          </a:custGeom>
        </p:spPr>
        <p:txBody>
          <a:bodyPr lIns="182880" tIns="182880" bIns="91440">
            <a:normAutofit/>
          </a:bodyPr>
          <a:lstStyle>
            <a:lvl1pPr marL="0" indent="0">
              <a:buNone/>
              <a:defRPr sz="2000">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37540186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22318" y="268360"/>
            <a:ext cx="7288282" cy="2121177"/>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3" name="Content Placeholder 3">
            <a:extLst>
              <a:ext uri="{FF2B5EF4-FFF2-40B4-BE49-F238E27FC236}">
                <a16:creationId xmlns:a16="http://schemas.microsoft.com/office/drawing/2014/main" id="{EAC9D25F-5B3D-F5B2-5D02-C6BC6AA8987B}"/>
              </a:ext>
            </a:extLst>
          </p:cNvPr>
          <p:cNvSpPr>
            <a:spLocks noGrp="1"/>
          </p:cNvSpPr>
          <p:nvPr>
            <p:ph sz="half" idx="2" hasCustomPrompt="1"/>
          </p:nvPr>
        </p:nvSpPr>
        <p:spPr>
          <a:xfrm>
            <a:off x="1322388" y="2763078"/>
            <a:ext cx="7288212" cy="3407051"/>
          </a:xfrm>
        </p:spPr>
        <p:txBody>
          <a:bodyPr>
            <a:normAutofit/>
          </a:bodyPr>
          <a:lstStyle>
            <a:lvl1pPr marL="0" indent="0">
              <a:lnSpc>
                <a:spcPct val="100000"/>
              </a:lnSpc>
              <a:buFont typeface="Arial" panose="020B0604020202020204" pitchFamily="34" charset="0"/>
              <a:buNone/>
              <a:defRPr sz="1800" b="1"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9" name="Group 8">
            <a:extLst>
              <a:ext uri="{FF2B5EF4-FFF2-40B4-BE49-F238E27FC236}">
                <a16:creationId xmlns:a16="http://schemas.microsoft.com/office/drawing/2014/main" id="{18E16CF1-2502-F2F0-2C27-2DD7979033E2}"/>
              </a:ext>
              <a:ext uri="{C183D7F6-B498-43B3-948B-1728B52AA6E4}">
                <adec:decorative xmlns:adec="http://schemas.microsoft.com/office/drawing/2017/decorative" val="1"/>
              </a:ext>
            </a:extLst>
          </p:cNvPr>
          <p:cNvGrpSpPr/>
          <p:nvPr userDrawn="1"/>
        </p:nvGrpSpPr>
        <p:grpSpPr>
          <a:xfrm>
            <a:off x="9096374" y="-25401"/>
            <a:ext cx="3095625" cy="6883401"/>
            <a:chOff x="9096375" y="-25401"/>
            <a:chExt cx="3095625" cy="6883401"/>
          </a:xfrm>
        </p:grpSpPr>
        <p:cxnSp>
          <p:nvCxnSpPr>
            <p:cNvPr id="10" name="Straight Connector 9">
              <a:extLst>
                <a:ext uri="{FF2B5EF4-FFF2-40B4-BE49-F238E27FC236}">
                  <a16:creationId xmlns:a16="http://schemas.microsoft.com/office/drawing/2014/main" id="{6322A6FB-333C-65AE-23D8-08BCEA174D43}"/>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162BB247-4598-A983-DEBF-6F042C1DB0BC}"/>
                </a:ext>
              </a:extLst>
            </p:cNvPr>
            <p:cNvCxnSpPr>
              <a:cxnSpLocks/>
            </p:cNvCxnSpPr>
            <p:nvPr userDrawn="1"/>
          </p:nvCxnSpPr>
          <p:spPr>
            <a:xfrm flipH="1">
              <a:off x="9381744" y="-25401"/>
              <a:ext cx="2810256" cy="68834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2" name="Straight Connector 11">
            <a:extLst>
              <a:ext uri="{FF2B5EF4-FFF2-40B4-BE49-F238E27FC236}">
                <a16:creationId xmlns:a16="http://schemas.microsoft.com/office/drawing/2014/main" id="{34E84FEE-D475-A71D-7996-5925602ECF9A}"/>
              </a:ext>
              <a:ext uri="{C183D7F6-B498-43B3-948B-1728B52AA6E4}">
                <adec:decorative xmlns:adec="http://schemas.microsoft.com/office/drawing/2017/decorative" val="1"/>
              </a:ext>
            </a:extLst>
          </p:cNvPr>
          <p:cNvCxnSpPr>
            <a:cxnSpLocks/>
          </p:cNvCxnSpPr>
          <p:nvPr userDrawn="1"/>
        </p:nvCxnSpPr>
        <p:spPr>
          <a:xfrm rot="10800000" flipH="1">
            <a:off x="-1" y="-25403"/>
            <a:ext cx="1210573" cy="204816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Footer Placeholder 4">
            <a:extLst>
              <a:ext uri="{FF2B5EF4-FFF2-40B4-BE49-F238E27FC236}">
                <a16:creationId xmlns:a16="http://schemas.microsoft.com/office/drawing/2014/main" id="{7459776D-4049-CB00-C321-0627C169BC51}"/>
              </a:ext>
            </a:extLst>
          </p:cNvPr>
          <p:cNvSpPr>
            <a:spLocks noGrp="1"/>
          </p:cNvSpPr>
          <p:nvPr>
            <p:ph type="ftr" sz="quarter" idx="11"/>
          </p:nvPr>
        </p:nvSpPr>
        <p:spPr>
          <a:xfrm>
            <a:off x="1333500" y="6356349"/>
            <a:ext cx="3819228" cy="365125"/>
          </a:xfrm>
        </p:spPr>
        <p:txBody>
          <a:bodyPr/>
          <a:lstStyle>
            <a:lvl1pPr algn="l">
              <a:defRPr sz="900"/>
            </a:lvl1pPr>
          </a:lstStyle>
          <a:p>
            <a:r>
              <a:rPr lang="en-US" dirty="0"/>
              <a:t>PRESENTATION TITLE</a:t>
            </a:r>
          </a:p>
        </p:txBody>
      </p:sp>
      <p:sp>
        <p:nvSpPr>
          <p:cNvPr id="16" name="Slide Number Placeholder 5">
            <a:extLst>
              <a:ext uri="{FF2B5EF4-FFF2-40B4-BE49-F238E27FC236}">
                <a16:creationId xmlns:a16="http://schemas.microsoft.com/office/drawing/2014/main" id="{EDE114AF-34C6-A062-7340-858BC27DA264}"/>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42497359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Break 3">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06400"/>
            <a:ext cx="4179570" cy="3457971"/>
          </a:xfrm>
        </p:spPr>
        <p:txBody>
          <a:bodyPr anchor="b">
            <a:noAutofit/>
          </a:bodyPr>
          <a:lstStyle>
            <a:lvl1pPr algn="l">
              <a:defRPr sz="3600" spc="150" baseline="0">
                <a:solidFill>
                  <a:schemeClr val="bg1"/>
                </a:solidFill>
              </a:defRPr>
            </a:lvl1pPr>
          </a:lstStyle>
          <a:p>
            <a:r>
              <a:rPr lang="en-US" dirty="0"/>
              <a:t>CLICK TO add title</a:t>
            </a:r>
          </a:p>
        </p:txBody>
      </p:sp>
      <p:pic>
        <p:nvPicPr>
          <p:cNvPr id="4" name="Graphic 3">
            <a:extLst>
              <a:ext uri="{FF2B5EF4-FFF2-40B4-BE49-F238E27FC236}">
                <a16:creationId xmlns:a16="http://schemas.microsoft.com/office/drawing/2014/main" id="{5E045004-3604-59DC-13E0-7A0B2DF78C4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4403296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1">
    <p:bg>
      <p:bgPr>
        <a:solidFill>
          <a:schemeClr val="accent1"/>
        </a:solidFill>
        <a:effectLst/>
      </p:bgPr>
    </p:bg>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955F7B05-9431-1FBA-415D-6CF2DF562B97}"/>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093633" cy="3912394"/>
          </a:xfrm>
          <a:prstGeom prst="rect">
            <a:avLst/>
          </a:prstGeom>
        </p:spPr>
      </p:pic>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568961"/>
            <a:ext cx="8420100" cy="1780860"/>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97255"/>
            <a:ext cx="3924300" cy="464499"/>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7" name="Content Placeholder 3">
            <a:extLst>
              <a:ext uri="{FF2B5EF4-FFF2-40B4-BE49-F238E27FC236}">
                <a16:creationId xmlns:a16="http://schemas.microsoft.com/office/drawing/2014/main" id="{07FF22E3-5928-787E-B062-FA18127D3BD9}"/>
              </a:ext>
            </a:extLst>
          </p:cNvPr>
          <p:cNvSpPr>
            <a:spLocks noGrp="1"/>
          </p:cNvSpPr>
          <p:nvPr>
            <p:ph sz="half" idx="13" hasCustomPrompt="1"/>
          </p:nvPr>
        </p:nvSpPr>
        <p:spPr>
          <a:xfrm>
            <a:off x="2933700" y="3251596"/>
            <a:ext cx="3943627" cy="3234264"/>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97255"/>
            <a:ext cx="3943627" cy="464499"/>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9" name="Content Placeholder 3">
            <a:extLst>
              <a:ext uri="{FF2B5EF4-FFF2-40B4-BE49-F238E27FC236}">
                <a16:creationId xmlns:a16="http://schemas.microsoft.com/office/drawing/2014/main" id="{178E4D0B-96F1-45F3-6B2A-5FA31A37257F}"/>
              </a:ext>
            </a:extLst>
          </p:cNvPr>
          <p:cNvSpPr>
            <a:spLocks noGrp="1"/>
          </p:cNvSpPr>
          <p:nvPr>
            <p:ph sz="half" idx="14" hasCustomPrompt="1"/>
          </p:nvPr>
        </p:nvSpPr>
        <p:spPr>
          <a:xfrm>
            <a:off x="7410173" y="3251595"/>
            <a:ext cx="3943627" cy="3234264"/>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Footer Placeholder 4">
            <a:extLst>
              <a:ext uri="{FF2B5EF4-FFF2-40B4-BE49-F238E27FC236}">
                <a16:creationId xmlns:a16="http://schemas.microsoft.com/office/drawing/2014/main" id="{5F41582C-9AD2-F126-40F3-D43E77D158C8}"/>
              </a:ext>
            </a:extLst>
          </p:cNvPr>
          <p:cNvSpPr>
            <a:spLocks noGrp="1"/>
          </p:cNvSpPr>
          <p:nvPr>
            <p:ph type="ftr" sz="quarter" idx="11"/>
          </p:nvPr>
        </p:nvSpPr>
        <p:spPr>
          <a:xfrm>
            <a:off x="2969260" y="6356349"/>
            <a:ext cx="3819228" cy="365125"/>
          </a:xfrm>
        </p:spPr>
        <p:txBody>
          <a:bodyPr/>
          <a:lstStyle>
            <a:lvl1pPr algn="l">
              <a:defRPr sz="900"/>
            </a:lvl1pPr>
          </a:lstStyle>
          <a:p>
            <a:r>
              <a:rPr lang="en-US" dirty="0"/>
              <a:t>PRESENTATION TITLE</a:t>
            </a:r>
          </a:p>
        </p:txBody>
      </p:sp>
      <p:sp>
        <p:nvSpPr>
          <p:cNvPr id="14" name="Slide Number Placeholder 5">
            <a:extLst>
              <a:ext uri="{FF2B5EF4-FFF2-40B4-BE49-F238E27FC236}">
                <a16:creationId xmlns:a16="http://schemas.microsoft.com/office/drawing/2014/main" id="{341F76B1-7BEF-7A88-1394-1164BFF082E5}"/>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40127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2">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341120" y="558801"/>
            <a:ext cx="9953308" cy="1780860"/>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grpSp>
        <p:nvGrpSpPr>
          <p:cNvPr id="10" name="Group 9">
            <a:extLst>
              <a:ext uri="{FF2B5EF4-FFF2-40B4-BE49-F238E27FC236}">
                <a16:creationId xmlns:a16="http://schemas.microsoft.com/office/drawing/2014/main" id="{6A217F83-0BDB-C70B-29FE-2651DE191533}"/>
              </a:ext>
              <a:ext uri="{C183D7F6-B498-43B3-948B-1728B52AA6E4}">
                <adec:decorative xmlns:adec="http://schemas.microsoft.com/office/drawing/2017/decorative" val="1"/>
              </a:ext>
            </a:extLst>
          </p:cNvPr>
          <p:cNvGrpSpPr/>
          <p:nvPr userDrawn="1"/>
        </p:nvGrpSpPr>
        <p:grpSpPr>
          <a:xfrm>
            <a:off x="4429817" y="0"/>
            <a:ext cx="7762183" cy="2754814"/>
            <a:chOff x="7334250" y="0"/>
            <a:chExt cx="4857750" cy="1724025"/>
          </a:xfrm>
        </p:grpSpPr>
        <p:cxnSp>
          <p:nvCxnSpPr>
            <p:cNvPr id="11" name="Straight Connector 10">
              <a:extLst>
                <a:ext uri="{FF2B5EF4-FFF2-40B4-BE49-F238E27FC236}">
                  <a16:creationId xmlns:a16="http://schemas.microsoft.com/office/drawing/2014/main" id="{E0C62368-3F79-C078-7086-B23D2F5A09F8}"/>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609BDD71-BF2E-BDB0-A625-D8371AEA1CAB}"/>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5" name="Text Placeholder 2">
            <a:extLst>
              <a:ext uri="{FF2B5EF4-FFF2-40B4-BE49-F238E27FC236}">
                <a16:creationId xmlns:a16="http://schemas.microsoft.com/office/drawing/2014/main" id="{83354B96-CD25-BE1C-8CA2-3825F820B759}"/>
              </a:ext>
            </a:extLst>
          </p:cNvPr>
          <p:cNvSpPr>
            <a:spLocks noGrp="1"/>
          </p:cNvSpPr>
          <p:nvPr>
            <p:ph type="body" idx="1" hasCustomPrompt="1"/>
          </p:nvPr>
        </p:nvSpPr>
        <p:spPr>
          <a:xfrm>
            <a:off x="1341120" y="2960877"/>
            <a:ext cx="2722880" cy="351284"/>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5" name="Content Placeholder 3">
            <a:extLst>
              <a:ext uri="{FF2B5EF4-FFF2-40B4-BE49-F238E27FC236}">
                <a16:creationId xmlns:a16="http://schemas.microsoft.com/office/drawing/2014/main" id="{CDD81865-54C7-7674-4B2E-041D05C1D146}"/>
              </a:ext>
            </a:extLst>
          </p:cNvPr>
          <p:cNvSpPr>
            <a:spLocks noGrp="1"/>
          </p:cNvSpPr>
          <p:nvPr>
            <p:ph sz="half" idx="15" hasCustomPrompt="1"/>
          </p:nvPr>
        </p:nvSpPr>
        <p:spPr>
          <a:xfrm>
            <a:off x="1341120" y="3392035"/>
            <a:ext cx="2722880" cy="2907164"/>
          </a:xfrm>
        </p:spPr>
        <p:txBody>
          <a:bodyPr tIns="0">
            <a:normAutofit/>
          </a:bodyPr>
          <a:lstStyle>
            <a:lvl1pPr marL="283464" indent="-283464">
              <a:lnSpc>
                <a:spcPct val="100000"/>
              </a:lnSpc>
              <a:buFont typeface="+mj-lt"/>
              <a:buAutoNum type="arabicPeriod"/>
              <a:defRPr sz="1800" b="0" spc="50" baseline="0"/>
            </a:lvl1pPr>
            <a:lvl2pPr marL="566928" indent="-342900">
              <a:lnSpc>
                <a:spcPct val="100000"/>
              </a:lnSpc>
              <a:spcBef>
                <a:spcPts val="1000"/>
              </a:spcBef>
              <a:buFont typeface="+mj-lt"/>
              <a:buAutoNum type="alphaLcPeriod"/>
              <a:defRPr sz="1800" spc="50" baseline="0"/>
            </a:lvl2pPr>
            <a:lvl3pPr marL="850392" indent="-342900">
              <a:lnSpc>
                <a:spcPct val="100000"/>
              </a:lnSpc>
              <a:spcBef>
                <a:spcPts val="1000"/>
              </a:spcBef>
              <a:buFont typeface="+mj-lt"/>
              <a:buAutoNum type="arabicParenR"/>
              <a:defRPr sz="1800" spc="50" baseline="0"/>
            </a:lvl3pPr>
            <a:lvl4pPr marL="1042416" indent="-342900">
              <a:lnSpc>
                <a:spcPct val="100000"/>
              </a:lnSpc>
              <a:spcBef>
                <a:spcPts val="1000"/>
              </a:spcBef>
              <a:buFont typeface="+mj-lt"/>
              <a:buAutoNum type="alphaLcParenR"/>
              <a:defRPr sz="1800" spc="50" baseline="0"/>
            </a:lvl4pPr>
            <a:lvl5pPr marL="1074420" indent="-400050">
              <a:lnSpc>
                <a:spcPct val="100000"/>
              </a:lnSpc>
              <a:spcBef>
                <a:spcPts val="1000"/>
              </a:spcBef>
              <a:buFont typeface="+mj-lt"/>
              <a:buAutoNum type="romanLcPeriod"/>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7" name="Text Placeholder 2">
            <a:extLst>
              <a:ext uri="{FF2B5EF4-FFF2-40B4-BE49-F238E27FC236}">
                <a16:creationId xmlns:a16="http://schemas.microsoft.com/office/drawing/2014/main" id="{6F39BA57-7F1C-623F-BC7F-B689C5AC33EA}"/>
              </a:ext>
            </a:extLst>
          </p:cNvPr>
          <p:cNvSpPr>
            <a:spLocks noGrp="1"/>
          </p:cNvSpPr>
          <p:nvPr>
            <p:ph type="body" idx="10" hasCustomPrompt="1"/>
          </p:nvPr>
        </p:nvSpPr>
        <p:spPr>
          <a:xfrm>
            <a:off x="4754881" y="2960877"/>
            <a:ext cx="5516880" cy="351284"/>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3" name="Content Placeholder 3">
            <a:extLst>
              <a:ext uri="{FF2B5EF4-FFF2-40B4-BE49-F238E27FC236}">
                <a16:creationId xmlns:a16="http://schemas.microsoft.com/office/drawing/2014/main" id="{94BF07A4-5A33-0B3C-A378-AB2435F1D5FF}"/>
              </a:ext>
            </a:extLst>
          </p:cNvPr>
          <p:cNvSpPr>
            <a:spLocks noGrp="1"/>
          </p:cNvSpPr>
          <p:nvPr>
            <p:ph sz="half" idx="14" hasCustomPrompt="1"/>
          </p:nvPr>
        </p:nvSpPr>
        <p:spPr>
          <a:xfrm>
            <a:off x="4754881" y="3324859"/>
            <a:ext cx="5506720" cy="3031489"/>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Footer Placeholder 4">
            <a:extLst>
              <a:ext uri="{FF2B5EF4-FFF2-40B4-BE49-F238E27FC236}">
                <a16:creationId xmlns:a16="http://schemas.microsoft.com/office/drawing/2014/main" id="{63DC63A6-41FE-6C2D-9A53-0AE4A6DBF39B}"/>
              </a:ext>
            </a:extLst>
          </p:cNvPr>
          <p:cNvSpPr>
            <a:spLocks noGrp="1"/>
          </p:cNvSpPr>
          <p:nvPr>
            <p:ph type="ftr" sz="quarter" idx="12"/>
          </p:nvPr>
        </p:nvSpPr>
        <p:spPr>
          <a:xfrm>
            <a:off x="1333500" y="6356349"/>
            <a:ext cx="3819228" cy="365125"/>
          </a:xfrm>
        </p:spPr>
        <p:txBody>
          <a:bodyPr/>
          <a:lstStyle>
            <a:lvl1pPr algn="l">
              <a:defRPr sz="900"/>
            </a:lvl1pPr>
          </a:lstStyle>
          <a:p>
            <a:r>
              <a:rPr lang="en-US" dirty="0"/>
              <a:t>PRESENTATION TITLE</a:t>
            </a:r>
          </a:p>
        </p:txBody>
      </p:sp>
      <p:sp>
        <p:nvSpPr>
          <p:cNvPr id="20" name="Slide Number Placeholder 5">
            <a:extLst>
              <a:ext uri="{FF2B5EF4-FFF2-40B4-BE49-F238E27FC236}">
                <a16:creationId xmlns:a16="http://schemas.microsoft.com/office/drawing/2014/main" id="{0B5130EC-B05B-5489-FBEC-DBEB6D1E737D}"/>
              </a:ext>
            </a:extLst>
          </p:cNvPr>
          <p:cNvSpPr>
            <a:spLocks noGrp="1"/>
          </p:cNvSpPr>
          <p:nvPr>
            <p:ph type="sldNum" sz="quarter" idx="13"/>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1120855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3B2CC92D-F90A-CB67-4860-D6939AC29566}"/>
              </a:ext>
              <a:ext uri="{C183D7F6-B498-43B3-948B-1728B52AA6E4}">
                <adec:decorative xmlns:adec="http://schemas.microsoft.com/office/drawing/2017/decorative" val="1"/>
              </a:ext>
            </a:extLst>
          </p:cNvPr>
          <p:cNvCxnSpPr>
            <a:cxnSpLocks/>
          </p:cNvCxnSpPr>
          <p:nvPr userDrawn="1"/>
        </p:nvCxnSpPr>
        <p:spPr>
          <a:xfrm flipH="1" flipV="1">
            <a:off x="3094182" y="0"/>
            <a:ext cx="1745673" cy="38977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4" y="1671639"/>
            <a:ext cx="5884027"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13" name="Picture Placeholder 12">
            <a:extLst>
              <a:ext uri="{FF2B5EF4-FFF2-40B4-BE49-F238E27FC236}">
                <a16:creationId xmlns:a16="http://schemas.microsoft.com/office/drawing/2014/main" id="{4C376638-5C5B-8E5B-0C26-8F63B98EA417}"/>
              </a:ext>
            </a:extLst>
          </p:cNvPr>
          <p:cNvSpPr>
            <a:spLocks noGrp="1"/>
          </p:cNvSpPr>
          <p:nvPr>
            <p:ph type="pic" sz="quarter" idx="13"/>
          </p:nvPr>
        </p:nvSpPr>
        <p:spPr>
          <a:xfrm>
            <a:off x="-28230" y="-9144"/>
            <a:ext cx="5481955" cy="6876288"/>
          </a:xfrm>
          <a:custGeom>
            <a:avLst/>
            <a:gdLst>
              <a:gd name="connsiteX0" fmla="*/ 0 w 5476875"/>
              <a:gd name="connsiteY0" fmla="*/ 0 h 6858000"/>
              <a:gd name="connsiteX1" fmla="*/ 5476875 w 5476875"/>
              <a:gd name="connsiteY1" fmla="*/ 0 h 6858000"/>
              <a:gd name="connsiteX2" fmla="*/ 5476875 w 5476875"/>
              <a:gd name="connsiteY2" fmla="*/ 6858000 h 6858000"/>
              <a:gd name="connsiteX3" fmla="*/ 0 w 5476875"/>
              <a:gd name="connsiteY3" fmla="*/ 6858000 h 6858000"/>
              <a:gd name="connsiteX4" fmla="*/ 0 w 5476875"/>
              <a:gd name="connsiteY4" fmla="*/ 0 h 6858000"/>
              <a:gd name="connsiteX0" fmla="*/ 0 w 5476875"/>
              <a:gd name="connsiteY0" fmla="*/ 0 h 6858000"/>
              <a:gd name="connsiteX1" fmla="*/ 2520315 w 5476875"/>
              <a:gd name="connsiteY1" fmla="*/ 0 h 6858000"/>
              <a:gd name="connsiteX2" fmla="*/ 5476875 w 5476875"/>
              <a:gd name="connsiteY2" fmla="*/ 6858000 h 6858000"/>
              <a:gd name="connsiteX3" fmla="*/ 0 w 5476875"/>
              <a:gd name="connsiteY3" fmla="*/ 6858000 h 6858000"/>
              <a:gd name="connsiteX4" fmla="*/ 0 w 5476875"/>
              <a:gd name="connsiteY4" fmla="*/ 0 h 6858000"/>
              <a:gd name="connsiteX0" fmla="*/ 5080 w 5481955"/>
              <a:gd name="connsiteY0" fmla="*/ 0 h 6858000"/>
              <a:gd name="connsiteX1" fmla="*/ 2525395 w 5481955"/>
              <a:gd name="connsiteY1" fmla="*/ 0 h 6858000"/>
              <a:gd name="connsiteX2" fmla="*/ 5481955 w 5481955"/>
              <a:gd name="connsiteY2" fmla="*/ 6858000 h 6858000"/>
              <a:gd name="connsiteX3" fmla="*/ 5080 w 5481955"/>
              <a:gd name="connsiteY3" fmla="*/ 6858000 h 6858000"/>
              <a:gd name="connsiteX4" fmla="*/ 0 w 5481955"/>
              <a:gd name="connsiteY4" fmla="*/ 4805680 h 6858000"/>
              <a:gd name="connsiteX5" fmla="*/ 5080 w 5481955"/>
              <a:gd name="connsiteY5" fmla="*/ 0 h 685800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75996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759960 h 6863080"/>
              <a:gd name="connsiteX5" fmla="*/ 5080 w 5481955"/>
              <a:gd name="connsiteY5" fmla="*/ 0 h 6863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81955" h="6863080">
                <a:moveTo>
                  <a:pt x="5080" y="0"/>
                </a:moveTo>
                <a:lnTo>
                  <a:pt x="2525395" y="0"/>
                </a:lnTo>
                <a:lnTo>
                  <a:pt x="5481955" y="6858000"/>
                </a:lnTo>
                <a:lnTo>
                  <a:pt x="899160" y="6863080"/>
                </a:lnTo>
                <a:cubicBezTo>
                  <a:pt x="506307" y="5933440"/>
                  <a:pt x="413173" y="5720080"/>
                  <a:pt x="0" y="4759960"/>
                </a:cubicBezTo>
                <a:cubicBezTo>
                  <a:pt x="1693" y="3158067"/>
                  <a:pt x="3387" y="1601893"/>
                  <a:pt x="5080" y="0"/>
                </a:cubicBezTo>
                <a:close/>
              </a:path>
            </a:pathLst>
          </a:custGeom>
        </p:spPr>
        <p:txBody>
          <a:bodyPr lIns="274320" tIns="91440" bIns="91440">
            <a:normAutofit/>
          </a:bodyPr>
          <a:lstStyle>
            <a:lvl1pPr marL="0" indent="0" algn="l">
              <a:buNone/>
              <a:defRPr sz="2000">
                <a:solidFill>
                  <a:schemeClr val="tx1"/>
                </a:solidFill>
              </a:defRPr>
            </a:lvl1pPr>
          </a:lstStyle>
          <a:p>
            <a:r>
              <a:rPr lang="en-US"/>
              <a:t>Click icon to add picture</a:t>
            </a:r>
            <a:endParaRPr lang="en-US" dirty="0"/>
          </a:p>
        </p:txBody>
      </p:sp>
      <p:sp>
        <p:nvSpPr>
          <p:cNvPr id="4" name="Footer Placeholder 4">
            <a:extLst>
              <a:ext uri="{FF2B5EF4-FFF2-40B4-BE49-F238E27FC236}">
                <a16:creationId xmlns:a16="http://schemas.microsoft.com/office/drawing/2014/main" id="{04569D00-2037-2A8D-943B-22FAC1C0B690}"/>
              </a:ext>
            </a:extLst>
          </p:cNvPr>
          <p:cNvSpPr>
            <a:spLocks noGrp="1"/>
          </p:cNvSpPr>
          <p:nvPr>
            <p:ph type="ftr" sz="quarter" idx="11"/>
          </p:nvPr>
        </p:nvSpPr>
        <p:spPr>
          <a:xfrm>
            <a:off x="825500" y="6356349"/>
            <a:ext cx="3819228" cy="365125"/>
          </a:xfrm>
        </p:spPr>
        <p:txBody>
          <a:bodyPr/>
          <a:lstStyle>
            <a:lvl1pPr algn="l">
              <a:defRPr sz="900"/>
            </a:lvl1pPr>
          </a:lstStyle>
          <a:p>
            <a:r>
              <a:rPr lang="en-US" dirty="0"/>
              <a:t>PRESENTATION TITLE</a:t>
            </a:r>
          </a:p>
        </p:txBody>
      </p:sp>
      <p:sp>
        <p:nvSpPr>
          <p:cNvPr id="5" name="Slide Number Placeholder 5">
            <a:extLst>
              <a:ext uri="{FF2B5EF4-FFF2-40B4-BE49-F238E27FC236}">
                <a16:creationId xmlns:a16="http://schemas.microsoft.com/office/drawing/2014/main" id="{75967A9D-0B53-4F3F-0872-495C23A33235}"/>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
        <p:nvSpPr>
          <p:cNvPr id="8" name="Content Placeholder 3">
            <a:extLst>
              <a:ext uri="{FF2B5EF4-FFF2-40B4-BE49-F238E27FC236}">
                <a16:creationId xmlns:a16="http://schemas.microsoft.com/office/drawing/2014/main" id="{643B0E9A-A777-8745-6A36-0A79CB5E036B}"/>
              </a:ext>
            </a:extLst>
          </p:cNvPr>
          <p:cNvSpPr>
            <a:spLocks noGrp="1"/>
          </p:cNvSpPr>
          <p:nvPr>
            <p:ph sz="half" idx="14" hasCustomPrompt="1"/>
          </p:nvPr>
        </p:nvSpPr>
        <p:spPr>
          <a:xfrm>
            <a:off x="5453725" y="3660774"/>
            <a:ext cx="5907176" cy="2536826"/>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9" r:id="rId3"/>
    <p:sldLayoutId id="2147483670" r:id="rId4"/>
    <p:sldLayoutId id="2147483651" r:id="rId5"/>
    <p:sldLayoutId id="2147483671" r:id="rId6"/>
    <p:sldLayoutId id="2147483672" r:id="rId7"/>
    <p:sldLayoutId id="2147483673" r:id="rId8"/>
    <p:sldLayoutId id="2147483664" r:id="rId9"/>
    <p:sldLayoutId id="2147483674" r:id="rId10"/>
    <p:sldLayoutId id="2147483653" r:id="rId11"/>
    <p:sldLayoutId id="2147483667" r:id="rId12"/>
    <p:sldLayoutId id="2147483665" r:id="rId13"/>
  </p:sldLayoutIdLst>
  <p:hf hdr="0" ftr="0" dt="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8.xml"/><Relationship Id="rId1" Type="http://schemas.openxmlformats.org/officeDocument/2006/relationships/themeOverride" Target="../theme/themeOverride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8.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8.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8.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8.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8.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8.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8.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8.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8.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8.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8.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8.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8.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8.xml"/><Relationship Id="rId1" Type="http://schemas.openxmlformats.org/officeDocument/2006/relationships/themeOverride" Target="../theme/themeOverride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6441918" y="3329790"/>
            <a:ext cx="4941771" cy="3200400"/>
          </a:xfrm>
        </p:spPr>
        <p:txBody>
          <a:bodyPr anchor="ctr"/>
          <a:lstStyle/>
          <a:p>
            <a:pPr algn="ctr"/>
            <a:r>
              <a:rPr lang="en-US" sz="5400" dirty="0"/>
              <a:t>USER STORIES</a:t>
            </a:r>
          </a:p>
        </p:txBody>
      </p:sp>
      <p:sp>
        <p:nvSpPr>
          <p:cNvPr id="3" name="Title 1">
            <a:extLst>
              <a:ext uri="{FF2B5EF4-FFF2-40B4-BE49-F238E27FC236}">
                <a16:creationId xmlns:a16="http://schemas.microsoft.com/office/drawing/2014/main" id="{1584B634-E69C-281E-F2A4-2A38B93162E5}"/>
              </a:ext>
            </a:extLst>
          </p:cNvPr>
          <p:cNvSpPr txBox="1">
            <a:spLocks/>
          </p:cNvSpPr>
          <p:nvPr/>
        </p:nvSpPr>
        <p:spPr>
          <a:xfrm>
            <a:off x="-368457" y="6015840"/>
            <a:ext cx="5635782" cy="10287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cap="all" spc="150" baseline="0">
                <a:solidFill>
                  <a:schemeClr val="tx1"/>
                </a:solidFill>
                <a:latin typeface="+mj-lt"/>
                <a:ea typeface="+mj-ea"/>
                <a:cs typeface="+mj-cs"/>
              </a:defRPr>
            </a:lvl1pPr>
          </a:lstStyle>
          <a:p>
            <a:pPr algn="ctr"/>
            <a:r>
              <a:rPr lang="en-US" sz="2400" dirty="0"/>
              <a:t>Made by: Gabriel Mendoza</a:t>
            </a:r>
          </a:p>
        </p:txBody>
      </p:sp>
    </p:spTree>
    <p:extLst>
      <p:ext uri="{BB962C8B-B14F-4D97-AF65-F5344CB8AC3E}">
        <p14:creationId xmlns:p14="http://schemas.microsoft.com/office/powerpoint/2010/main" val="2586058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C97BE-403B-122E-90D1-2788978A0B6F}"/>
              </a:ext>
            </a:extLst>
          </p:cNvPr>
          <p:cNvSpPr>
            <a:spLocks noGrp="1"/>
          </p:cNvSpPr>
          <p:nvPr>
            <p:ph type="ctrTitle"/>
          </p:nvPr>
        </p:nvSpPr>
        <p:spPr>
          <a:xfrm>
            <a:off x="6991350" y="406400"/>
            <a:ext cx="4179570" cy="3457971"/>
          </a:xfrm>
        </p:spPr>
        <p:txBody>
          <a:bodyPr/>
          <a:lstStyle/>
          <a:p>
            <a:r>
              <a:rPr lang="en-US" dirty="0"/>
              <a:t>Browsing Products</a:t>
            </a:r>
          </a:p>
        </p:txBody>
      </p:sp>
    </p:spTree>
    <p:extLst>
      <p:ext uri="{BB962C8B-B14F-4D97-AF65-F5344CB8AC3E}">
        <p14:creationId xmlns:p14="http://schemas.microsoft.com/office/powerpoint/2010/main" val="3346967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1">
            <a:extLst>
              <a:ext uri="{FF2B5EF4-FFF2-40B4-BE49-F238E27FC236}">
                <a16:creationId xmlns:a16="http://schemas.microsoft.com/office/drawing/2014/main" id="{A7BAD7E3-1338-83BA-3CC4-D9D85A5C357F}"/>
              </a:ext>
            </a:extLst>
          </p:cNvPr>
          <p:cNvSpPr>
            <a:spLocks noGrp="1"/>
          </p:cNvSpPr>
          <p:nvPr>
            <p:ph type="title"/>
          </p:nvPr>
        </p:nvSpPr>
        <p:spPr>
          <a:xfrm>
            <a:off x="1652739" y="2866704"/>
            <a:ext cx="9088058" cy="1116626"/>
          </a:xfrm>
        </p:spPr>
        <p:style>
          <a:lnRef idx="2">
            <a:schemeClr val="dk1"/>
          </a:lnRef>
          <a:fillRef idx="1">
            <a:schemeClr val="lt1"/>
          </a:fillRef>
          <a:effectRef idx="0">
            <a:schemeClr val="dk1"/>
          </a:effectRef>
          <a:fontRef idx="minor">
            <a:schemeClr val="dk1"/>
          </a:fontRef>
        </p:style>
        <p:txBody>
          <a:bodyPr>
            <a:normAutofit/>
          </a:bodyPr>
          <a:lstStyle/>
          <a:p>
            <a:r>
              <a:rPr lang="en-US" sz="2400" b="1" dirty="0"/>
              <a:t>As a customer, </a:t>
            </a:r>
            <a:r>
              <a:rPr lang="en-US" sz="2400" dirty="0"/>
              <a:t>I want to browse products by category so that I can easily find the items I am interested in.</a:t>
            </a:r>
          </a:p>
        </p:txBody>
      </p:sp>
      <p:cxnSp>
        <p:nvCxnSpPr>
          <p:cNvPr id="24" name="Straight Arrow Connector 23">
            <a:extLst>
              <a:ext uri="{FF2B5EF4-FFF2-40B4-BE49-F238E27FC236}">
                <a16:creationId xmlns:a16="http://schemas.microsoft.com/office/drawing/2014/main" id="{00EACB90-8598-B52F-E8C3-7AE9165B4ABE}"/>
              </a:ext>
            </a:extLst>
          </p:cNvPr>
          <p:cNvCxnSpPr>
            <a:cxnSpLocks/>
          </p:cNvCxnSpPr>
          <p:nvPr/>
        </p:nvCxnSpPr>
        <p:spPr>
          <a:xfrm rot="10800000" flipV="1">
            <a:off x="1654289" y="4135366"/>
            <a:ext cx="343504" cy="12358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5" name="Title 1">
            <a:extLst>
              <a:ext uri="{FF2B5EF4-FFF2-40B4-BE49-F238E27FC236}">
                <a16:creationId xmlns:a16="http://schemas.microsoft.com/office/drawing/2014/main" id="{925827B3-92D8-E35F-187B-F47082573841}"/>
              </a:ext>
            </a:extLst>
          </p:cNvPr>
          <p:cNvSpPr txBox="1">
            <a:spLocks/>
          </p:cNvSpPr>
          <p:nvPr/>
        </p:nvSpPr>
        <p:spPr>
          <a:xfrm>
            <a:off x="399466" y="5440290"/>
            <a:ext cx="2105609" cy="865565"/>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US" sz="1100" dirty="0"/>
              <a:t>The homepage displays a list of product categories with clear labels and images.</a:t>
            </a:r>
          </a:p>
        </p:txBody>
      </p:sp>
      <p:cxnSp>
        <p:nvCxnSpPr>
          <p:cNvPr id="26" name="Straight Arrow Connector 25">
            <a:extLst>
              <a:ext uri="{FF2B5EF4-FFF2-40B4-BE49-F238E27FC236}">
                <a16:creationId xmlns:a16="http://schemas.microsoft.com/office/drawing/2014/main" id="{80FE014A-5858-96C2-14B2-080257C20F06}"/>
              </a:ext>
            </a:extLst>
          </p:cNvPr>
          <p:cNvCxnSpPr>
            <a:cxnSpLocks/>
          </p:cNvCxnSpPr>
          <p:nvPr/>
        </p:nvCxnSpPr>
        <p:spPr>
          <a:xfrm flipH="1">
            <a:off x="3257612" y="4135365"/>
            <a:ext cx="322782" cy="130492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7" name="Title 1">
            <a:extLst>
              <a:ext uri="{FF2B5EF4-FFF2-40B4-BE49-F238E27FC236}">
                <a16:creationId xmlns:a16="http://schemas.microsoft.com/office/drawing/2014/main" id="{A4BA4925-7637-EA7B-4C3B-47A8F8ADD5E2}"/>
              </a:ext>
            </a:extLst>
          </p:cNvPr>
          <p:cNvSpPr txBox="1">
            <a:spLocks/>
          </p:cNvSpPr>
          <p:nvPr/>
        </p:nvSpPr>
        <p:spPr>
          <a:xfrm>
            <a:off x="2424868" y="5440291"/>
            <a:ext cx="2181506" cy="863744"/>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US" sz="1100" dirty="0"/>
              <a:t>Each category link is clickable and navigates to a dedicated category page.</a:t>
            </a:r>
          </a:p>
        </p:txBody>
      </p:sp>
      <p:cxnSp>
        <p:nvCxnSpPr>
          <p:cNvPr id="28" name="Straight Arrow Connector 27">
            <a:extLst>
              <a:ext uri="{FF2B5EF4-FFF2-40B4-BE49-F238E27FC236}">
                <a16:creationId xmlns:a16="http://schemas.microsoft.com/office/drawing/2014/main" id="{1373AAAE-FD17-DF9F-026B-A054BE0C5BB9}"/>
              </a:ext>
            </a:extLst>
          </p:cNvPr>
          <p:cNvCxnSpPr>
            <a:cxnSpLocks/>
          </p:cNvCxnSpPr>
          <p:nvPr/>
        </p:nvCxnSpPr>
        <p:spPr>
          <a:xfrm>
            <a:off x="5485776" y="4169911"/>
            <a:ext cx="0" cy="120128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9" name="Title 1">
            <a:extLst>
              <a:ext uri="{FF2B5EF4-FFF2-40B4-BE49-F238E27FC236}">
                <a16:creationId xmlns:a16="http://schemas.microsoft.com/office/drawing/2014/main" id="{36136E28-5310-92A9-D6E0-CA0E3D4113D3}"/>
              </a:ext>
            </a:extLst>
          </p:cNvPr>
          <p:cNvSpPr txBox="1">
            <a:spLocks/>
          </p:cNvSpPr>
          <p:nvPr/>
        </p:nvSpPr>
        <p:spPr>
          <a:xfrm>
            <a:off x="4682877" y="5440290"/>
            <a:ext cx="1956914" cy="863744"/>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US" sz="1100" dirty="0"/>
              <a:t>The category page shows a list of products belonging to that category.</a:t>
            </a:r>
          </a:p>
        </p:txBody>
      </p:sp>
      <p:cxnSp>
        <p:nvCxnSpPr>
          <p:cNvPr id="30" name="Straight Arrow Connector 29">
            <a:extLst>
              <a:ext uri="{FF2B5EF4-FFF2-40B4-BE49-F238E27FC236}">
                <a16:creationId xmlns:a16="http://schemas.microsoft.com/office/drawing/2014/main" id="{4202A326-9DF3-9315-E81D-A5C0BA901E0B}"/>
              </a:ext>
            </a:extLst>
          </p:cNvPr>
          <p:cNvCxnSpPr>
            <a:cxnSpLocks/>
          </p:cNvCxnSpPr>
          <p:nvPr/>
        </p:nvCxnSpPr>
        <p:spPr>
          <a:xfrm>
            <a:off x="7472787" y="4161275"/>
            <a:ext cx="295275" cy="118401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1" name="Title 1">
            <a:extLst>
              <a:ext uri="{FF2B5EF4-FFF2-40B4-BE49-F238E27FC236}">
                <a16:creationId xmlns:a16="http://schemas.microsoft.com/office/drawing/2014/main" id="{592A8063-8420-1DCA-22B1-90186AE537D3}"/>
              </a:ext>
            </a:extLst>
          </p:cNvPr>
          <p:cNvSpPr txBox="1">
            <a:spLocks/>
          </p:cNvSpPr>
          <p:nvPr/>
        </p:nvSpPr>
        <p:spPr>
          <a:xfrm>
            <a:off x="6784176" y="5440290"/>
            <a:ext cx="2105609" cy="863744"/>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US" sz="1100" dirty="0"/>
              <a:t>Products are displayed with essential details such as name, price, and thumbnail image.</a:t>
            </a:r>
          </a:p>
        </p:txBody>
      </p:sp>
      <p:cxnSp>
        <p:nvCxnSpPr>
          <p:cNvPr id="32" name="Straight Arrow Connector 31">
            <a:extLst>
              <a:ext uri="{FF2B5EF4-FFF2-40B4-BE49-F238E27FC236}">
                <a16:creationId xmlns:a16="http://schemas.microsoft.com/office/drawing/2014/main" id="{686C1665-8934-9D6F-A3A8-F72B08FA985E}"/>
              </a:ext>
            </a:extLst>
          </p:cNvPr>
          <p:cNvCxnSpPr>
            <a:cxnSpLocks/>
          </p:cNvCxnSpPr>
          <p:nvPr/>
        </p:nvCxnSpPr>
        <p:spPr>
          <a:xfrm>
            <a:off x="9515475" y="4187184"/>
            <a:ext cx="571500" cy="118401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3" name="Title 1">
            <a:extLst>
              <a:ext uri="{FF2B5EF4-FFF2-40B4-BE49-F238E27FC236}">
                <a16:creationId xmlns:a16="http://schemas.microsoft.com/office/drawing/2014/main" id="{CEF7DE85-6FA9-A730-A302-5E5948C9C8B9}"/>
              </a:ext>
            </a:extLst>
          </p:cNvPr>
          <p:cNvSpPr txBox="1">
            <a:spLocks/>
          </p:cNvSpPr>
          <p:nvPr/>
        </p:nvSpPr>
        <p:spPr>
          <a:xfrm>
            <a:off x="9100845" y="5483982"/>
            <a:ext cx="2105609" cy="821873"/>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US" sz="1100" dirty="0"/>
              <a:t>The category page includes pagination or infinite scrolling for large product lists.</a:t>
            </a:r>
          </a:p>
        </p:txBody>
      </p:sp>
      <p:cxnSp>
        <p:nvCxnSpPr>
          <p:cNvPr id="41" name="Straight Arrow Connector 40">
            <a:extLst>
              <a:ext uri="{FF2B5EF4-FFF2-40B4-BE49-F238E27FC236}">
                <a16:creationId xmlns:a16="http://schemas.microsoft.com/office/drawing/2014/main" id="{6FE1BF3D-6D16-2699-5C72-D9B785C6F65D}"/>
              </a:ext>
            </a:extLst>
          </p:cNvPr>
          <p:cNvCxnSpPr>
            <a:cxnSpLocks/>
          </p:cNvCxnSpPr>
          <p:nvPr/>
        </p:nvCxnSpPr>
        <p:spPr>
          <a:xfrm flipH="1" flipV="1">
            <a:off x="2958268" y="1466543"/>
            <a:ext cx="99257" cy="121028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2" name="Title 1">
            <a:extLst>
              <a:ext uri="{FF2B5EF4-FFF2-40B4-BE49-F238E27FC236}">
                <a16:creationId xmlns:a16="http://schemas.microsoft.com/office/drawing/2014/main" id="{DFD9E259-1628-3B32-3A41-E3DD0EA8C6E4}"/>
              </a:ext>
            </a:extLst>
          </p:cNvPr>
          <p:cNvSpPr txBox="1">
            <a:spLocks/>
          </p:cNvSpPr>
          <p:nvPr/>
        </p:nvSpPr>
        <p:spPr>
          <a:xfrm>
            <a:off x="1955091" y="553966"/>
            <a:ext cx="2483559" cy="821568"/>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US" sz="1100" dirty="0"/>
              <a:t>A breadcrumb trail is available to navigate back to previous pages.</a:t>
            </a:r>
          </a:p>
        </p:txBody>
      </p:sp>
      <p:cxnSp>
        <p:nvCxnSpPr>
          <p:cNvPr id="48" name="Straight Arrow Connector 47">
            <a:extLst>
              <a:ext uri="{FF2B5EF4-FFF2-40B4-BE49-F238E27FC236}">
                <a16:creationId xmlns:a16="http://schemas.microsoft.com/office/drawing/2014/main" id="{CB29571B-AFBA-8900-AEDF-5C0EC3F828AE}"/>
              </a:ext>
            </a:extLst>
          </p:cNvPr>
          <p:cNvCxnSpPr>
            <a:cxnSpLocks/>
          </p:cNvCxnSpPr>
          <p:nvPr/>
        </p:nvCxnSpPr>
        <p:spPr>
          <a:xfrm flipV="1">
            <a:off x="6388238" y="1417898"/>
            <a:ext cx="503105" cy="130757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9" name="Title 1">
            <a:extLst>
              <a:ext uri="{FF2B5EF4-FFF2-40B4-BE49-F238E27FC236}">
                <a16:creationId xmlns:a16="http://schemas.microsoft.com/office/drawing/2014/main" id="{2F63CBA7-C241-32F6-5D30-B9DC55D0D017}"/>
              </a:ext>
            </a:extLst>
          </p:cNvPr>
          <p:cNvSpPr txBox="1">
            <a:spLocks/>
          </p:cNvSpPr>
          <p:nvPr/>
        </p:nvSpPr>
        <p:spPr>
          <a:xfrm>
            <a:off x="5883591" y="701603"/>
            <a:ext cx="2857500" cy="673931"/>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US" sz="1100" dirty="0"/>
              <a:t>Filters (e.g., price range, brand, ratings) are available on the category page to refine product listings.</a:t>
            </a:r>
          </a:p>
        </p:txBody>
      </p:sp>
    </p:spTree>
    <p:extLst>
      <p:ext uri="{BB962C8B-B14F-4D97-AF65-F5344CB8AC3E}">
        <p14:creationId xmlns:p14="http://schemas.microsoft.com/office/powerpoint/2010/main" val="6493651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1">
            <a:extLst>
              <a:ext uri="{FF2B5EF4-FFF2-40B4-BE49-F238E27FC236}">
                <a16:creationId xmlns:a16="http://schemas.microsoft.com/office/drawing/2014/main" id="{A7BAD7E3-1338-83BA-3CC4-D9D85A5C357F}"/>
              </a:ext>
            </a:extLst>
          </p:cNvPr>
          <p:cNvSpPr>
            <a:spLocks noGrp="1"/>
          </p:cNvSpPr>
          <p:nvPr>
            <p:ph type="title"/>
          </p:nvPr>
        </p:nvSpPr>
        <p:spPr>
          <a:xfrm>
            <a:off x="1652739" y="2866704"/>
            <a:ext cx="9088058" cy="863744"/>
          </a:xfrm>
        </p:spPr>
        <p:style>
          <a:lnRef idx="2">
            <a:schemeClr val="dk1"/>
          </a:lnRef>
          <a:fillRef idx="1">
            <a:schemeClr val="lt1"/>
          </a:fillRef>
          <a:effectRef idx="0">
            <a:schemeClr val="dk1"/>
          </a:effectRef>
          <a:fontRef idx="minor">
            <a:schemeClr val="dk1"/>
          </a:fontRef>
        </p:style>
        <p:txBody>
          <a:bodyPr>
            <a:normAutofit/>
          </a:bodyPr>
          <a:lstStyle/>
          <a:p>
            <a:r>
              <a:rPr lang="en-US" sz="2400" b="1" dirty="0"/>
              <a:t>As a customer, </a:t>
            </a:r>
            <a:r>
              <a:rPr lang="en-US" sz="2400" dirty="0"/>
              <a:t>I want to search for products so that I can find specific items quickly.</a:t>
            </a:r>
          </a:p>
        </p:txBody>
      </p:sp>
      <p:cxnSp>
        <p:nvCxnSpPr>
          <p:cNvPr id="24" name="Straight Arrow Connector 23">
            <a:extLst>
              <a:ext uri="{FF2B5EF4-FFF2-40B4-BE49-F238E27FC236}">
                <a16:creationId xmlns:a16="http://schemas.microsoft.com/office/drawing/2014/main" id="{00EACB90-8598-B52F-E8C3-7AE9165B4ABE}"/>
              </a:ext>
            </a:extLst>
          </p:cNvPr>
          <p:cNvCxnSpPr>
            <a:cxnSpLocks/>
          </p:cNvCxnSpPr>
          <p:nvPr/>
        </p:nvCxnSpPr>
        <p:spPr>
          <a:xfrm rot="10800000" flipV="1">
            <a:off x="1654289" y="3897241"/>
            <a:ext cx="343504" cy="12358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5" name="Title 1">
            <a:extLst>
              <a:ext uri="{FF2B5EF4-FFF2-40B4-BE49-F238E27FC236}">
                <a16:creationId xmlns:a16="http://schemas.microsoft.com/office/drawing/2014/main" id="{925827B3-92D8-E35F-187B-F47082573841}"/>
              </a:ext>
            </a:extLst>
          </p:cNvPr>
          <p:cNvSpPr txBox="1">
            <a:spLocks/>
          </p:cNvSpPr>
          <p:nvPr/>
        </p:nvSpPr>
        <p:spPr>
          <a:xfrm>
            <a:off x="399466" y="5202165"/>
            <a:ext cx="2105609" cy="865565"/>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US" sz="1100" dirty="0"/>
              <a:t>The search bar is prominently visible on the top of all pages.</a:t>
            </a:r>
          </a:p>
        </p:txBody>
      </p:sp>
      <p:cxnSp>
        <p:nvCxnSpPr>
          <p:cNvPr id="26" name="Straight Arrow Connector 25">
            <a:extLst>
              <a:ext uri="{FF2B5EF4-FFF2-40B4-BE49-F238E27FC236}">
                <a16:creationId xmlns:a16="http://schemas.microsoft.com/office/drawing/2014/main" id="{80FE014A-5858-96C2-14B2-080257C20F06}"/>
              </a:ext>
            </a:extLst>
          </p:cNvPr>
          <p:cNvCxnSpPr>
            <a:cxnSpLocks/>
          </p:cNvCxnSpPr>
          <p:nvPr/>
        </p:nvCxnSpPr>
        <p:spPr>
          <a:xfrm flipH="1">
            <a:off x="3257612" y="3897240"/>
            <a:ext cx="322782" cy="130492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7" name="Title 1">
            <a:extLst>
              <a:ext uri="{FF2B5EF4-FFF2-40B4-BE49-F238E27FC236}">
                <a16:creationId xmlns:a16="http://schemas.microsoft.com/office/drawing/2014/main" id="{A4BA4925-7637-EA7B-4C3B-47A8F8ADD5E2}"/>
              </a:ext>
            </a:extLst>
          </p:cNvPr>
          <p:cNvSpPr txBox="1">
            <a:spLocks/>
          </p:cNvSpPr>
          <p:nvPr/>
        </p:nvSpPr>
        <p:spPr>
          <a:xfrm>
            <a:off x="2424868" y="5202166"/>
            <a:ext cx="2181506" cy="863744"/>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US" sz="1100" dirty="0"/>
              <a:t>Entering a search term and pressing enter or clicking the search icon triggers a search.</a:t>
            </a:r>
          </a:p>
        </p:txBody>
      </p:sp>
      <p:cxnSp>
        <p:nvCxnSpPr>
          <p:cNvPr id="28" name="Straight Arrow Connector 27">
            <a:extLst>
              <a:ext uri="{FF2B5EF4-FFF2-40B4-BE49-F238E27FC236}">
                <a16:creationId xmlns:a16="http://schemas.microsoft.com/office/drawing/2014/main" id="{1373AAAE-FD17-DF9F-026B-A054BE0C5BB9}"/>
              </a:ext>
            </a:extLst>
          </p:cNvPr>
          <p:cNvCxnSpPr>
            <a:cxnSpLocks/>
          </p:cNvCxnSpPr>
          <p:nvPr/>
        </p:nvCxnSpPr>
        <p:spPr>
          <a:xfrm>
            <a:off x="5485776" y="3931786"/>
            <a:ext cx="0" cy="120128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9" name="Title 1">
            <a:extLst>
              <a:ext uri="{FF2B5EF4-FFF2-40B4-BE49-F238E27FC236}">
                <a16:creationId xmlns:a16="http://schemas.microsoft.com/office/drawing/2014/main" id="{36136E28-5310-92A9-D6E0-CA0E3D4113D3}"/>
              </a:ext>
            </a:extLst>
          </p:cNvPr>
          <p:cNvSpPr txBox="1">
            <a:spLocks/>
          </p:cNvSpPr>
          <p:nvPr/>
        </p:nvSpPr>
        <p:spPr>
          <a:xfrm>
            <a:off x="4682877" y="5202165"/>
            <a:ext cx="1956914" cy="1304924"/>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US" sz="1100" dirty="0"/>
              <a:t>The search results page displays products that match the search term, with details such as name, price, and thumbnail image.</a:t>
            </a:r>
          </a:p>
        </p:txBody>
      </p:sp>
      <p:cxnSp>
        <p:nvCxnSpPr>
          <p:cNvPr id="30" name="Straight Arrow Connector 29">
            <a:extLst>
              <a:ext uri="{FF2B5EF4-FFF2-40B4-BE49-F238E27FC236}">
                <a16:creationId xmlns:a16="http://schemas.microsoft.com/office/drawing/2014/main" id="{4202A326-9DF3-9315-E81D-A5C0BA901E0B}"/>
              </a:ext>
            </a:extLst>
          </p:cNvPr>
          <p:cNvCxnSpPr>
            <a:cxnSpLocks/>
          </p:cNvCxnSpPr>
          <p:nvPr/>
        </p:nvCxnSpPr>
        <p:spPr>
          <a:xfrm>
            <a:off x="7472787" y="3923150"/>
            <a:ext cx="295275" cy="118401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1" name="Title 1">
            <a:extLst>
              <a:ext uri="{FF2B5EF4-FFF2-40B4-BE49-F238E27FC236}">
                <a16:creationId xmlns:a16="http://schemas.microsoft.com/office/drawing/2014/main" id="{592A8063-8420-1DCA-22B1-90186AE537D3}"/>
              </a:ext>
            </a:extLst>
          </p:cNvPr>
          <p:cNvSpPr txBox="1">
            <a:spLocks/>
          </p:cNvSpPr>
          <p:nvPr/>
        </p:nvSpPr>
        <p:spPr>
          <a:xfrm>
            <a:off x="6784176" y="5202165"/>
            <a:ext cx="2105609" cy="863744"/>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US" sz="1100" dirty="0"/>
              <a:t>The search function handles partial matches, plurals, and common misspellings.</a:t>
            </a:r>
          </a:p>
        </p:txBody>
      </p:sp>
      <p:cxnSp>
        <p:nvCxnSpPr>
          <p:cNvPr id="32" name="Straight Arrow Connector 31">
            <a:extLst>
              <a:ext uri="{FF2B5EF4-FFF2-40B4-BE49-F238E27FC236}">
                <a16:creationId xmlns:a16="http://schemas.microsoft.com/office/drawing/2014/main" id="{686C1665-8934-9D6F-A3A8-F72B08FA985E}"/>
              </a:ext>
            </a:extLst>
          </p:cNvPr>
          <p:cNvCxnSpPr>
            <a:cxnSpLocks/>
          </p:cNvCxnSpPr>
          <p:nvPr/>
        </p:nvCxnSpPr>
        <p:spPr>
          <a:xfrm>
            <a:off x="9515475" y="3949059"/>
            <a:ext cx="571500" cy="118401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3" name="Title 1">
            <a:extLst>
              <a:ext uri="{FF2B5EF4-FFF2-40B4-BE49-F238E27FC236}">
                <a16:creationId xmlns:a16="http://schemas.microsoft.com/office/drawing/2014/main" id="{CEF7DE85-6FA9-A730-A302-5E5948C9C8B9}"/>
              </a:ext>
            </a:extLst>
          </p:cNvPr>
          <p:cNvSpPr txBox="1">
            <a:spLocks/>
          </p:cNvSpPr>
          <p:nvPr/>
        </p:nvSpPr>
        <p:spPr>
          <a:xfrm>
            <a:off x="9100845" y="5245857"/>
            <a:ext cx="2105609" cy="821873"/>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US" sz="1100" dirty="0"/>
              <a:t>Relevant filters (e.g., category, price, RATINGS) are available on the search results page.</a:t>
            </a:r>
          </a:p>
        </p:txBody>
      </p:sp>
      <p:cxnSp>
        <p:nvCxnSpPr>
          <p:cNvPr id="41" name="Straight Arrow Connector 40">
            <a:extLst>
              <a:ext uri="{FF2B5EF4-FFF2-40B4-BE49-F238E27FC236}">
                <a16:creationId xmlns:a16="http://schemas.microsoft.com/office/drawing/2014/main" id="{6FE1BF3D-6D16-2699-5C72-D9B785C6F65D}"/>
              </a:ext>
            </a:extLst>
          </p:cNvPr>
          <p:cNvCxnSpPr>
            <a:cxnSpLocks/>
          </p:cNvCxnSpPr>
          <p:nvPr/>
        </p:nvCxnSpPr>
        <p:spPr>
          <a:xfrm flipH="1" flipV="1">
            <a:off x="2958268" y="1466543"/>
            <a:ext cx="99257" cy="121028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2" name="Title 1">
            <a:extLst>
              <a:ext uri="{FF2B5EF4-FFF2-40B4-BE49-F238E27FC236}">
                <a16:creationId xmlns:a16="http://schemas.microsoft.com/office/drawing/2014/main" id="{DFD9E259-1628-3B32-3A41-E3DD0EA8C6E4}"/>
              </a:ext>
            </a:extLst>
          </p:cNvPr>
          <p:cNvSpPr txBox="1">
            <a:spLocks/>
          </p:cNvSpPr>
          <p:nvPr/>
        </p:nvSpPr>
        <p:spPr>
          <a:xfrm>
            <a:off x="1955091" y="553966"/>
            <a:ext cx="2483559" cy="821568"/>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US" sz="1100" dirty="0"/>
              <a:t>If no products match the search term, a message is displayed suggesting alternative terms or categories.</a:t>
            </a:r>
          </a:p>
        </p:txBody>
      </p:sp>
      <p:cxnSp>
        <p:nvCxnSpPr>
          <p:cNvPr id="48" name="Straight Arrow Connector 47">
            <a:extLst>
              <a:ext uri="{FF2B5EF4-FFF2-40B4-BE49-F238E27FC236}">
                <a16:creationId xmlns:a16="http://schemas.microsoft.com/office/drawing/2014/main" id="{CB29571B-AFBA-8900-AEDF-5C0EC3F828AE}"/>
              </a:ext>
            </a:extLst>
          </p:cNvPr>
          <p:cNvCxnSpPr>
            <a:cxnSpLocks/>
          </p:cNvCxnSpPr>
          <p:nvPr/>
        </p:nvCxnSpPr>
        <p:spPr>
          <a:xfrm flipV="1">
            <a:off x="6388238" y="1417898"/>
            <a:ext cx="503105" cy="130757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9" name="Title 1">
            <a:extLst>
              <a:ext uri="{FF2B5EF4-FFF2-40B4-BE49-F238E27FC236}">
                <a16:creationId xmlns:a16="http://schemas.microsoft.com/office/drawing/2014/main" id="{2F63CBA7-C241-32F6-5D30-B9DC55D0D017}"/>
              </a:ext>
            </a:extLst>
          </p:cNvPr>
          <p:cNvSpPr txBox="1">
            <a:spLocks/>
          </p:cNvSpPr>
          <p:nvPr/>
        </p:nvSpPr>
        <p:spPr>
          <a:xfrm>
            <a:off x="5883591" y="701603"/>
            <a:ext cx="2857500" cy="673931"/>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US" sz="1100" dirty="0"/>
              <a:t>The search results page includes pagination or infinite scrolling for large result sets.</a:t>
            </a:r>
          </a:p>
        </p:txBody>
      </p:sp>
    </p:spTree>
    <p:extLst>
      <p:ext uri="{BB962C8B-B14F-4D97-AF65-F5344CB8AC3E}">
        <p14:creationId xmlns:p14="http://schemas.microsoft.com/office/powerpoint/2010/main" val="16419212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1">
            <a:extLst>
              <a:ext uri="{FF2B5EF4-FFF2-40B4-BE49-F238E27FC236}">
                <a16:creationId xmlns:a16="http://schemas.microsoft.com/office/drawing/2014/main" id="{A7BAD7E3-1338-83BA-3CC4-D9D85A5C357F}"/>
              </a:ext>
            </a:extLst>
          </p:cNvPr>
          <p:cNvSpPr>
            <a:spLocks noGrp="1"/>
          </p:cNvSpPr>
          <p:nvPr>
            <p:ph type="title"/>
          </p:nvPr>
        </p:nvSpPr>
        <p:spPr>
          <a:xfrm>
            <a:off x="1652739" y="2866704"/>
            <a:ext cx="9088058" cy="1116626"/>
          </a:xfrm>
        </p:spPr>
        <p:style>
          <a:lnRef idx="2">
            <a:schemeClr val="dk1"/>
          </a:lnRef>
          <a:fillRef idx="1">
            <a:schemeClr val="lt1"/>
          </a:fillRef>
          <a:effectRef idx="0">
            <a:schemeClr val="dk1"/>
          </a:effectRef>
          <a:fontRef idx="minor">
            <a:schemeClr val="dk1"/>
          </a:fontRef>
        </p:style>
        <p:txBody>
          <a:bodyPr>
            <a:normAutofit/>
          </a:bodyPr>
          <a:lstStyle/>
          <a:p>
            <a:r>
              <a:rPr lang="en-US" sz="2400" b="1" dirty="0"/>
              <a:t>As a customer, </a:t>
            </a:r>
            <a:r>
              <a:rPr lang="en-US" sz="2400" dirty="0"/>
              <a:t>I want to view detailed information about a product so that I can make an informed purchase decision.</a:t>
            </a:r>
          </a:p>
        </p:txBody>
      </p:sp>
      <p:cxnSp>
        <p:nvCxnSpPr>
          <p:cNvPr id="24" name="Straight Arrow Connector 23">
            <a:extLst>
              <a:ext uri="{FF2B5EF4-FFF2-40B4-BE49-F238E27FC236}">
                <a16:creationId xmlns:a16="http://schemas.microsoft.com/office/drawing/2014/main" id="{00EACB90-8598-B52F-E8C3-7AE9165B4ABE}"/>
              </a:ext>
            </a:extLst>
          </p:cNvPr>
          <p:cNvCxnSpPr>
            <a:cxnSpLocks/>
          </p:cNvCxnSpPr>
          <p:nvPr/>
        </p:nvCxnSpPr>
        <p:spPr>
          <a:xfrm rot="10800000" flipV="1">
            <a:off x="1654289" y="4135366"/>
            <a:ext cx="343504" cy="12358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5" name="Title 1">
            <a:extLst>
              <a:ext uri="{FF2B5EF4-FFF2-40B4-BE49-F238E27FC236}">
                <a16:creationId xmlns:a16="http://schemas.microsoft.com/office/drawing/2014/main" id="{925827B3-92D8-E35F-187B-F47082573841}"/>
              </a:ext>
            </a:extLst>
          </p:cNvPr>
          <p:cNvSpPr txBox="1">
            <a:spLocks/>
          </p:cNvSpPr>
          <p:nvPr/>
        </p:nvSpPr>
        <p:spPr>
          <a:xfrm>
            <a:off x="399466" y="5440290"/>
            <a:ext cx="2105609" cy="950985"/>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US" sz="1100" dirty="0"/>
              <a:t>Clicking on a product from any list or search result navigates to its detailed product page.</a:t>
            </a:r>
          </a:p>
        </p:txBody>
      </p:sp>
      <p:cxnSp>
        <p:nvCxnSpPr>
          <p:cNvPr id="26" name="Straight Arrow Connector 25">
            <a:extLst>
              <a:ext uri="{FF2B5EF4-FFF2-40B4-BE49-F238E27FC236}">
                <a16:creationId xmlns:a16="http://schemas.microsoft.com/office/drawing/2014/main" id="{80FE014A-5858-96C2-14B2-080257C20F06}"/>
              </a:ext>
            </a:extLst>
          </p:cNvPr>
          <p:cNvCxnSpPr>
            <a:cxnSpLocks/>
          </p:cNvCxnSpPr>
          <p:nvPr/>
        </p:nvCxnSpPr>
        <p:spPr>
          <a:xfrm flipH="1">
            <a:off x="3257612" y="4135365"/>
            <a:ext cx="322782" cy="130492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7" name="Title 1">
            <a:extLst>
              <a:ext uri="{FF2B5EF4-FFF2-40B4-BE49-F238E27FC236}">
                <a16:creationId xmlns:a16="http://schemas.microsoft.com/office/drawing/2014/main" id="{A4BA4925-7637-EA7B-4C3B-47A8F8ADD5E2}"/>
              </a:ext>
            </a:extLst>
          </p:cNvPr>
          <p:cNvSpPr txBox="1">
            <a:spLocks/>
          </p:cNvSpPr>
          <p:nvPr/>
        </p:nvSpPr>
        <p:spPr>
          <a:xfrm>
            <a:off x="2424868" y="5440291"/>
            <a:ext cx="2181506" cy="863744"/>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US" sz="1100" dirty="0"/>
              <a:t>The product page displays the product name, price, and multiple images from different angles.</a:t>
            </a:r>
          </a:p>
        </p:txBody>
      </p:sp>
      <p:cxnSp>
        <p:nvCxnSpPr>
          <p:cNvPr id="28" name="Straight Arrow Connector 27">
            <a:extLst>
              <a:ext uri="{FF2B5EF4-FFF2-40B4-BE49-F238E27FC236}">
                <a16:creationId xmlns:a16="http://schemas.microsoft.com/office/drawing/2014/main" id="{1373AAAE-FD17-DF9F-026B-A054BE0C5BB9}"/>
              </a:ext>
            </a:extLst>
          </p:cNvPr>
          <p:cNvCxnSpPr>
            <a:cxnSpLocks/>
          </p:cNvCxnSpPr>
          <p:nvPr/>
        </p:nvCxnSpPr>
        <p:spPr>
          <a:xfrm>
            <a:off x="5485776" y="4169911"/>
            <a:ext cx="0" cy="120128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9" name="Title 1">
            <a:extLst>
              <a:ext uri="{FF2B5EF4-FFF2-40B4-BE49-F238E27FC236}">
                <a16:creationId xmlns:a16="http://schemas.microsoft.com/office/drawing/2014/main" id="{36136E28-5310-92A9-D6E0-CA0E3D4113D3}"/>
              </a:ext>
            </a:extLst>
          </p:cNvPr>
          <p:cNvSpPr txBox="1">
            <a:spLocks/>
          </p:cNvSpPr>
          <p:nvPr/>
        </p:nvSpPr>
        <p:spPr>
          <a:xfrm>
            <a:off x="4682877" y="5440289"/>
            <a:ext cx="1956914" cy="1116625"/>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US" sz="1100" dirty="0"/>
              <a:t>A detailed description of the product is provided, including specifications, features, and materials.</a:t>
            </a:r>
          </a:p>
        </p:txBody>
      </p:sp>
      <p:cxnSp>
        <p:nvCxnSpPr>
          <p:cNvPr id="30" name="Straight Arrow Connector 29">
            <a:extLst>
              <a:ext uri="{FF2B5EF4-FFF2-40B4-BE49-F238E27FC236}">
                <a16:creationId xmlns:a16="http://schemas.microsoft.com/office/drawing/2014/main" id="{4202A326-9DF3-9315-E81D-A5C0BA901E0B}"/>
              </a:ext>
            </a:extLst>
          </p:cNvPr>
          <p:cNvCxnSpPr>
            <a:cxnSpLocks/>
          </p:cNvCxnSpPr>
          <p:nvPr/>
        </p:nvCxnSpPr>
        <p:spPr>
          <a:xfrm>
            <a:off x="7472787" y="4161275"/>
            <a:ext cx="295275" cy="118401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1" name="Title 1">
            <a:extLst>
              <a:ext uri="{FF2B5EF4-FFF2-40B4-BE49-F238E27FC236}">
                <a16:creationId xmlns:a16="http://schemas.microsoft.com/office/drawing/2014/main" id="{592A8063-8420-1DCA-22B1-90186AE537D3}"/>
              </a:ext>
            </a:extLst>
          </p:cNvPr>
          <p:cNvSpPr txBox="1">
            <a:spLocks/>
          </p:cNvSpPr>
          <p:nvPr/>
        </p:nvSpPr>
        <p:spPr>
          <a:xfrm>
            <a:off x="6784176" y="5440289"/>
            <a:ext cx="2105609" cy="950985"/>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US" sz="1100" dirty="0"/>
              <a:t>Customer reviews and ratings are visible on the product page, along with an option to write a review.</a:t>
            </a:r>
          </a:p>
        </p:txBody>
      </p:sp>
      <p:cxnSp>
        <p:nvCxnSpPr>
          <p:cNvPr id="32" name="Straight Arrow Connector 31">
            <a:extLst>
              <a:ext uri="{FF2B5EF4-FFF2-40B4-BE49-F238E27FC236}">
                <a16:creationId xmlns:a16="http://schemas.microsoft.com/office/drawing/2014/main" id="{686C1665-8934-9D6F-A3A8-F72B08FA985E}"/>
              </a:ext>
            </a:extLst>
          </p:cNvPr>
          <p:cNvCxnSpPr>
            <a:cxnSpLocks/>
          </p:cNvCxnSpPr>
          <p:nvPr/>
        </p:nvCxnSpPr>
        <p:spPr>
          <a:xfrm>
            <a:off x="9515475" y="4187184"/>
            <a:ext cx="571500" cy="118401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3" name="Title 1">
            <a:extLst>
              <a:ext uri="{FF2B5EF4-FFF2-40B4-BE49-F238E27FC236}">
                <a16:creationId xmlns:a16="http://schemas.microsoft.com/office/drawing/2014/main" id="{CEF7DE85-6FA9-A730-A302-5E5948C9C8B9}"/>
              </a:ext>
            </a:extLst>
          </p:cNvPr>
          <p:cNvSpPr txBox="1">
            <a:spLocks/>
          </p:cNvSpPr>
          <p:nvPr/>
        </p:nvSpPr>
        <p:spPr>
          <a:xfrm>
            <a:off x="9100845" y="5483982"/>
            <a:ext cx="2105609" cy="659643"/>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US" sz="1100" dirty="0"/>
              <a:t>The product page includes availability status (e.g., in stock, out of stock).</a:t>
            </a:r>
          </a:p>
        </p:txBody>
      </p:sp>
      <p:cxnSp>
        <p:nvCxnSpPr>
          <p:cNvPr id="41" name="Straight Arrow Connector 40">
            <a:extLst>
              <a:ext uri="{FF2B5EF4-FFF2-40B4-BE49-F238E27FC236}">
                <a16:creationId xmlns:a16="http://schemas.microsoft.com/office/drawing/2014/main" id="{6FE1BF3D-6D16-2699-5C72-D9B785C6F65D}"/>
              </a:ext>
            </a:extLst>
          </p:cNvPr>
          <p:cNvCxnSpPr>
            <a:cxnSpLocks/>
          </p:cNvCxnSpPr>
          <p:nvPr/>
        </p:nvCxnSpPr>
        <p:spPr>
          <a:xfrm flipH="1" flipV="1">
            <a:off x="2958268" y="1466543"/>
            <a:ext cx="99257" cy="121028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2" name="Title 1">
            <a:extLst>
              <a:ext uri="{FF2B5EF4-FFF2-40B4-BE49-F238E27FC236}">
                <a16:creationId xmlns:a16="http://schemas.microsoft.com/office/drawing/2014/main" id="{DFD9E259-1628-3B32-3A41-E3DD0EA8C6E4}"/>
              </a:ext>
            </a:extLst>
          </p:cNvPr>
          <p:cNvSpPr txBox="1">
            <a:spLocks/>
          </p:cNvSpPr>
          <p:nvPr/>
        </p:nvSpPr>
        <p:spPr>
          <a:xfrm>
            <a:off x="1955091" y="553966"/>
            <a:ext cx="2483559" cy="821568"/>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US" sz="1100" dirty="0"/>
              <a:t>Related products or recommendations are shown below the product details.</a:t>
            </a:r>
          </a:p>
        </p:txBody>
      </p:sp>
      <p:cxnSp>
        <p:nvCxnSpPr>
          <p:cNvPr id="48" name="Straight Arrow Connector 47">
            <a:extLst>
              <a:ext uri="{FF2B5EF4-FFF2-40B4-BE49-F238E27FC236}">
                <a16:creationId xmlns:a16="http://schemas.microsoft.com/office/drawing/2014/main" id="{CB29571B-AFBA-8900-AEDF-5C0EC3F828AE}"/>
              </a:ext>
            </a:extLst>
          </p:cNvPr>
          <p:cNvCxnSpPr>
            <a:cxnSpLocks/>
          </p:cNvCxnSpPr>
          <p:nvPr/>
        </p:nvCxnSpPr>
        <p:spPr>
          <a:xfrm flipV="1">
            <a:off x="6388238" y="1409743"/>
            <a:ext cx="503105" cy="130757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9" name="Title 1">
            <a:extLst>
              <a:ext uri="{FF2B5EF4-FFF2-40B4-BE49-F238E27FC236}">
                <a16:creationId xmlns:a16="http://schemas.microsoft.com/office/drawing/2014/main" id="{2F63CBA7-C241-32F6-5D30-B9DC55D0D017}"/>
              </a:ext>
            </a:extLst>
          </p:cNvPr>
          <p:cNvSpPr txBox="1">
            <a:spLocks/>
          </p:cNvSpPr>
          <p:nvPr/>
        </p:nvSpPr>
        <p:spPr>
          <a:xfrm>
            <a:off x="5553076" y="620642"/>
            <a:ext cx="3092766" cy="821568"/>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US" sz="1100" dirty="0"/>
              <a:t>An "Add to Cart" button is prominently displayed, along with options to select quantity and variations (e.g., size, color).</a:t>
            </a:r>
          </a:p>
        </p:txBody>
      </p:sp>
    </p:spTree>
    <p:extLst>
      <p:ext uri="{BB962C8B-B14F-4D97-AF65-F5344CB8AC3E}">
        <p14:creationId xmlns:p14="http://schemas.microsoft.com/office/powerpoint/2010/main" val="10533068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8DBD1-DB29-D44F-FD5A-3071BB37EF37}"/>
              </a:ext>
            </a:extLst>
          </p:cNvPr>
          <p:cNvSpPr>
            <a:spLocks noGrp="1"/>
          </p:cNvSpPr>
          <p:nvPr>
            <p:ph type="ctrTitle"/>
          </p:nvPr>
        </p:nvSpPr>
        <p:spPr>
          <a:xfrm>
            <a:off x="6953249" y="896593"/>
            <a:ext cx="4752975" cy="3377354"/>
          </a:xfrm>
        </p:spPr>
        <p:txBody>
          <a:bodyPr/>
          <a:lstStyle/>
          <a:p>
            <a:r>
              <a:rPr lang="en-US" sz="5400" dirty="0"/>
              <a:t>Adding Products to Cart</a:t>
            </a:r>
          </a:p>
        </p:txBody>
      </p:sp>
    </p:spTree>
    <p:extLst>
      <p:ext uri="{BB962C8B-B14F-4D97-AF65-F5344CB8AC3E}">
        <p14:creationId xmlns:p14="http://schemas.microsoft.com/office/powerpoint/2010/main" val="32100035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1">
            <a:extLst>
              <a:ext uri="{FF2B5EF4-FFF2-40B4-BE49-F238E27FC236}">
                <a16:creationId xmlns:a16="http://schemas.microsoft.com/office/drawing/2014/main" id="{A7BAD7E3-1338-83BA-3CC4-D9D85A5C357F}"/>
              </a:ext>
            </a:extLst>
          </p:cNvPr>
          <p:cNvSpPr>
            <a:spLocks noGrp="1"/>
          </p:cNvSpPr>
          <p:nvPr>
            <p:ph type="title"/>
          </p:nvPr>
        </p:nvSpPr>
        <p:spPr>
          <a:xfrm>
            <a:off x="1652739" y="2866704"/>
            <a:ext cx="9088058" cy="863744"/>
          </a:xfrm>
        </p:spPr>
        <p:style>
          <a:lnRef idx="2">
            <a:schemeClr val="dk1"/>
          </a:lnRef>
          <a:fillRef idx="1">
            <a:schemeClr val="lt1"/>
          </a:fillRef>
          <a:effectRef idx="0">
            <a:schemeClr val="dk1"/>
          </a:effectRef>
          <a:fontRef idx="minor">
            <a:schemeClr val="dk1"/>
          </a:fontRef>
        </p:style>
        <p:txBody>
          <a:bodyPr>
            <a:normAutofit/>
          </a:bodyPr>
          <a:lstStyle/>
          <a:p>
            <a:r>
              <a:rPr lang="en-US" sz="2400" b="1" dirty="0"/>
              <a:t>As a customer, </a:t>
            </a:r>
            <a:r>
              <a:rPr lang="en-US" sz="2400" dirty="0"/>
              <a:t>I want to add products to my cart so that I can purchase them.</a:t>
            </a:r>
          </a:p>
        </p:txBody>
      </p:sp>
      <p:cxnSp>
        <p:nvCxnSpPr>
          <p:cNvPr id="24" name="Straight Arrow Connector 23">
            <a:extLst>
              <a:ext uri="{FF2B5EF4-FFF2-40B4-BE49-F238E27FC236}">
                <a16:creationId xmlns:a16="http://schemas.microsoft.com/office/drawing/2014/main" id="{00EACB90-8598-B52F-E8C3-7AE9165B4ABE}"/>
              </a:ext>
            </a:extLst>
          </p:cNvPr>
          <p:cNvCxnSpPr>
            <a:cxnSpLocks/>
          </p:cNvCxnSpPr>
          <p:nvPr/>
        </p:nvCxnSpPr>
        <p:spPr>
          <a:xfrm rot="10800000" flipV="1">
            <a:off x="1654289" y="3897241"/>
            <a:ext cx="343504" cy="12358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5" name="Title 1">
            <a:extLst>
              <a:ext uri="{FF2B5EF4-FFF2-40B4-BE49-F238E27FC236}">
                <a16:creationId xmlns:a16="http://schemas.microsoft.com/office/drawing/2014/main" id="{925827B3-92D8-E35F-187B-F47082573841}"/>
              </a:ext>
            </a:extLst>
          </p:cNvPr>
          <p:cNvSpPr txBox="1">
            <a:spLocks/>
          </p:cNvSpPr>
          <p:nvPr/>
        </p:nvSpPr>
        <p:spPr>
          <a:xfrm>
            <a:off x="399466" y="5202166"/>
            <a:ext cx="2105609" cy="75096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US" sz="1100" dirty="0"/>
              <a:t>The product page includes a clearly visible "Add to Cart" button.</a:t>
            </a:r>
          </a:p>
        </p:txBody>
      </p:sp>
      <p:cxnSp>
        <p:nvCxnSpPr>
          <p:cNvPr id="26" name="Straight Arrow Connector 25">
            <a:extLst>
              <a:ext uri="{FF2B5EF4-FFF2-40B4-BE49-F238E27FC236}">
                <a16:creationId xmlns:a16="http://schemas.microsoft.com/office/drawing/2014/main" id="{80FE014A-5858-96C2-14B2-080257C20F06}"/>
              </a:ext>
            </a:extLst>
          </p:cNvPr>
          <p:cNvCxnSpPr>
            <a:cxnSpLocks/>
          </p:cNvCxnSpPr>
          <p:nvPr/>
        </p:nvCxnSpPr>
        <p:spPr>
          <a:xfrm flipH="1">
            <a:off x="3257612" y="3897240"/>
            <a:ext cx="322782" cy="130492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7" name="Title 1">
            <a:extLst>
              <a:ext uri="{FF2B5EF4-FFF2-40B4-BE49-F238E27FC236}">
                <a16:creationId xmlns:a16="http://schemas.microsoft.com/office/drawing/2014/main" id="{A4BA4925-7637-EA7B-4C3B-47A8F8ADD5E2}"/>
              </a:ext>
            </a:extLst>
          </p:cNvPr>
          <p:cNvSpPr txBox="1">
            <a:spLocks/>
          </p:cNvSpPr>
          <p:nvPr/>
        </p:nvSpPr>
        <p:spPr>
          <a:xfrm>
            <a:off x="2424868" y="5202166"/>
            <a:ext cx="2181506" cy="75096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US" sz="1100" dirty="0"/>
              <a:t>Clicking the "Add to Cart" button adds the selected product to the shopping cart.</a:t>
            </a:r>
          </a:p>
        </p:txBody>
      </p:sp>
      <p:cxnSp>
        <p:nvCxnSpPr>
          <p:cNvPr id="28" name="Straight Arrow Connector 27">
            <a:extLst>
              <a:ext uri="{FF2B5EF4-FFF2-40B4-BE49-F238E27FC236}">
                <a16:creationId xmlns:a16="http://schemas.microsoft.com/office/drawing/2014/main" id="{1373AAAE-FD17-DF9F-026B-A054BE0C5BB9}"/>
              </a:ext>
            </a:extLst>
          </p:cNvPr>
          <p:cNvCxnSpPr>
            <a:cxnSpLocks/>
          </p:cNvCxnSpPr>
          <p:nvPr/>
        </p:nvCxnSpPr>
        <p:spPr>
          <a:xfrm>
            <a:off x="5485776" y="3931786"/>
            <a:ext cx="0" cy="120128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9" name="Title 1">
            <a:extLst>
              <a:ext uri="{FF2B5EF4-FFF2-40B4-BE49-F238E27FC236}">
                <a16:creationId xmlns:a16="http://schemas.microsoft.com/office/drawing/2014/main" id="{36136E28-5310-92A9-D6E0-CA0E3D4113D3}"/>
              </a:ext>
            </a:extLst>
          </p:cNvPr>
          <p:cNvSpPr txBox="1">
            <a:spLocks/>
          </p:cNvSpPr>
          <p:nvPr/>
        </p:nvSpPr>
        <p:spPr>
          <a:xfrm>
            <a:off x="4682877" y="5202165"/>
            <a:ext cx="1956914" cy="1304924"/>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US" sz="1100" dirty="0"/>
              <a:t>A confirmation message or notification appears indicating that the product has been successfully added to the cart.</a:t>
            </a:r>
          </a:p>
        </p:txBody>
      </p:sp>
      <p:cxnSp>
        <p:nvCxnSpPr>
          <p:cNvPr id="30" name="Straight Arrow Connector 29">
            <a:extLst>
              <a:ext uri="{FF2B5EF4-FFF2-40B4-BE49-F238E27FC236}">
                <a16:creationId xmlns:a16="http://schemas.microsoft.com/office/drawing/2014/main" id="{4202A326-9DF3-9315-E81D-A5C0BA901E0B}"/>
              </a:ext>
            </a:extLst>
          </p:cNvPr>
          <p:cNvCxnSpPr>
            <a:cxnSpLocks/>
          </p:cNvCxnSpPr>
          <p:nvPr/>
        </p:nvCxnSpPr>
        <p:spPr>
          <a:xfrm>
            <a:off x="7472787" y="3923150"/>
            <a:ext cx="295275" cy="118401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1" name="Title 1">
            <a:extLst>
              <a:ext uri="{FF2B5EF4-FFF2-40B4-BE49-F238E27FC236}">
                <a16:creationId xmlns:a16="http://schemas.microsoft.com/office/drawing/2014/main" id="{592A8063-8420-1DCA-22B1-90186AE537D3}"/>
              </a:ext>
            </a:extLst>
          </p:cNvPr>
          <p:cNvSpPr txBox="1">
            <a:spLocks/>
          </p:cNvSpPr>
          <p:nvPr/>
        </p:nvSpPr>
        <p:spPr>
          <a:xfrm>
            <a:off x="6784176" y="5202165"/>
            <a:ext cx="2105609" cy="863744"/>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US" sz="1100" dirty="0"/>
              <a:t>The cart icon or cart summary is updated immediately to reflect the new item count.</a:t>
            </a:r>
          </a:p>
        </p:txBody>
      </p:sp>
      <p:cxnSp>
        <p:nvCxnSpPr>
          <p:cNvPr id="32" name="Straight Arrow Connector 31">
            <a:extLst>
              <a:ext uri="{FF2B5EF4-FFF2-40B4-BE49-F238E27FC236}">
                <a16:creationId xmlns:a16="http://schemas.microsoft.com/office/drawing/2014/main" id="{686C1665-8934-9D6F-A3A8-F72B08FA985E}"/>
              </a:ext>
            </a:extLst>
          </p:cNvPr>
          <p:cNvCxnSpPr>
            <a:cxnSpLocks/>
          </p:cNvCxnSpPr>
          <p:nvPr/>
        </p:nvCxnSpPr>
        <p:spPr>
          <a:xfrm>
            <a:off x="9515475" y="3949059"/>
            <a:ext cx="571500" cy="118401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3" name="Title 1">
            <a:extLst>
              <a:ext uri="{FF2B5EF4-FFF2-40B4-BE49-F238E27FC236}">
                <a16:creationId xmlns:a16="http://schemas.microsoft.com/office/drawing/2014/main" id="{CEF7DE85-6FA9-A730-A302-5E5948C9C8B9}"/>
              </a:ext>
            </a:extLst>
          </p:cNvPr>
          <p:cNvSpPr txBox="1">
            <a:spLocks/>
          </p:cNvSpPr>
          <p:nvPr/>
        </p:nvSpPr>
        <p:spPr>
          <a:xfrm>
            <a:off x="9100845" y="5245857"/>
            <a:ext cx="2105609" cy="1040643"/>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US" sz="1100" dirty="0"/>
              <a:t>If the product has variations (e.g., size, color), the customer must select options before adding the item to the cart.</a:t>
            </a:r>
          </a:p>
        </p:txBody>
      </p:sp>
      <p:cxnSp>
        <p:nvCxnSpPr>
          <p:cNvPr id="41" name="Straight Arrow Connector 40">
            <a:extLst>
              <a:ext uri="{FF2B5EF4-FFF2-40B4-BE49-F238E27FC236}">
                <a16:creationId xmlns:a16="http://schemas.microsoft.com/office/drawing/2014/main" id="{6FE1BF3D-6D16-2699-5C72-D9B785C6F65D}"/>
              </a:ext>
            </a:extLst>
          </p:cNvPr>
          <p:cNvCxnSpPr>
            <a:cxnSpLocks/>
          </p:cNvCxnSpPr>
          <p:nvPr/>
        </p:nvCxnSpPr>
        <p:spPr>
          <a:xfrm flipH="1" flipV="1">
            <a:off x="2958268" y="1466543"/>
            <a:ext cx="99257" cy="121028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2" name="Title 1">
            <a:extLst>
              <a:ext uri="{FF2B5EF4-FFF2-40B4-BE49-F238E27FC236}">
                <a16:creationId xmlns:a16="http://schemas.microsoft.com/office/drawing/2014/main" id="{DFD9E259-1628-3B32-3A41-E3DD0EA8C6E4}"/>
              </a:ext>
            </a:extLst>
          </p:cNvPr>
          <p:cNvSpPr txBox="1">
            <a:spLocks/>
          </p:cNvSpPr>
          <p:nvPr/>
        </p:nvSpPr>
        <p:spPr>
          <a:xfrm>
            <a:off x="1565312" y="542471"/>
            <a:ext cx="2785911" cy="863744"/>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US" sz="1100" dirty="0"/>
              <a:t>The customer remains on the product page after adding the product to the cart, with an option to view the cart or continue shopping.</a:t>
            </a:r>
          </a:p>
        </p:txBody>
      </p:sp>
      <p:cxnSp>
        <p:nvCxnSpPr>
          <p:cNvPr id="48" name="Straight Arrow Connector 47">
            <a:extLst>
              <a:ext uri="{FF2B5EF4-FFF2-40B4-BE49-F238E27FC236}">
                <a16:creationId xmlns:a16="http://schemas.microsoft.com/office/drawing/2014/main" id="{CB29571B-AFBA-8900-AEDF-5C0EC3F828AE}"/>
              </a:ext>
            </a:extLst>
          </p:cNvPr>
          <p:cNvCxnSpPr>
            <a:cxnSpLocks/>
          </p:cNvCxnSpPr>
          <p:nvPr/>
        </p:nvCxnSpPr>
        <p:spPr>
          <a:xfrm flipV="1">
            <a:off x="6388238" y="1417898"/>
            <a:ext cx="503105" cy="130757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9" name="Title 1">
            <a:extLst>
              <a:ext uri="{FF2B5EF4-FFF2-40B4-BE49-F238E27FC236}">
                <a16:creationId xmlns:a16="http://schemas.microsoft.com/office/drawing/2014/main" id="{2F63CBA7-C241-32F6-5D30-B9DC55D0D017}"/>
              </a:ext>
            </a:extLst>
          </p:cNvPr>
          <p:cNvSpPr txBox="1">
            <a:spLocks/>
          </p:cNvSpPr>
          <p:nvPr/>
        </p:nvSpPr>
        <p:spPr>
          <a:xfrm>
            <a:off x="5883591" y="701603"/>
            <a:ext cx="2857500" cy="673931"/>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US" sz="1100" dirty="0"/>
              <a:t>The added product, along with its quantity and selected options, is visible in the cart for review.</a:t>
            </a:r>
          </a:p>
        </p:txBody>
      </p:sp>
    </p:spTree>
    <p:extLst>
      <p:ext uri="{BB962C8B-B14F-4D97-AF65-F5344CB8AC3E}">
        <p14:creationId xmlns:p14="http://schemas.microsoft.com/office/powerpoint/2010/main" val="59165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1">
            <a:extLst>
              <a:ext uri="{FF2B5EF4-FFF2-40B4-BE49-F238E27FC236}">
                <a16:creationId xmlns:a16="http://schemas.microsoft.com/office/drawing/2014/main" id="{A7BAD7E3-1338-83BA-3CC4-D9D85A5C357F}"/>
              </a:ext>
            </a:extLst>
          </p:cNvPr>
          <p:cNvSpPr>
            <a:spLocks noGrp="1"/>
          </p:cNvSpPr>
          <p:nvPr>
            <p:ph type="title"/>
          </p:nvPr>
        </p:nvSpPr>
        <p:spPr>
          <a:xfrm>
            <a:off x="1652739" y="2866704"/>
            <a:ext cx="9088058" cy="1116626"/>
          </a:xfrm>
        </p:spPr>
        <p:style>
          <a:lnRef idx="2">
            <a:schemeClr val="dk1"/>
          </a:lnRef>
          <a:fillRef idx="1">
            <a:schemeClr val="lt1"/>
          </a:fillRef>
          <a:effectRef idx="0">
            <a:schemeClr val="dk1"/>
          </a:effectRef>
          <a:fontRef idx="minor">
            <a:schemeClr val="dk1"/>
          </a:fontRef>
        </p:style>
        <p:txBody>
          <a:bodyPr>
            <a:normAutofit/>
          </a:bodyPr>
          <a:lstStyle/>
          <a:p>
            <a:r>
              <a:rPr lang="en-US" sz="2400" b="1" dirty="0"/>
              <a:t>As a customer, </a:t>
            </a:r>
            <a:r>
              <a:rPr lang="en-US" sz="2400" dirty="0"/>
              <a:t>I want to change the quantity of products in my cart so that I can adjust my order before checkout.</a:t>
            </a:r>
          </a:p>
        </p:txBody>
      </p:sp>
      <p:cxnSp>
        <p:nvCxnSpPr>
          <p:cNvPr id="24" name="Straight Arrow Connector 23">
            <a:extLst>
              <a:ext uri="{FF2B5EF4-FFF2-40B4-BE49-F238E27FC236}">
                <a16:creationId xmlns:a16="http://schemas.microsoft.com/office/drawing/2014/main" id="{00EACB90-8598-B52F-E8C3-7AE9165B4ABE}"/>
              </a:ext>
            </a:extLst>
          </p:cNvPr>
          <p:cNvCxnSpPr>
            <a:cxnSpLocks/>
          </p:cNvCxnSpPr>
          <p:nvPr/>
        </p:nvCxnSpPr>
        <p:spPr>
          <a:xfrm rot="10800000" flipV="1">
            <a:off x="1654289" y="4135366"/>
            <a:ext cx="343504" cy="12358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5" name="Title 1">
            <a:extLst>
              <a:ext uri="{FF2B5EF4-FFF2-40B4-BE49-F238E27FC236}">
                <a16:creationId xmlns:a16="http://schemas.microsoft.com/office/drawing/2014/main" id="{925827B3-92D8-E35F-187B-F47082573841}"/>
              </a:ext>
            </a:extLst>
          </p:cNvPr>
          <p:cNvSpPr txBox="1">
            <a:spLocks/>
          </p:cNvSpPr>
          <p:nvPr/>
        </p:nvSpPr>
        <p:spPr>
          <a:xfrm>
            <a:off x="399466" y="5440290"/>
            <a:ext cx="2105609" cy="797068"/>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US" sz="1100" dirty="0"/>
              <a:t>The shopping cart page displays each product with an editable quantity field.</a:t>
            </a:r>
          </a:p>
        </p:txBody>
      </p:sp>
      <p:cxnSp>
        <p:nvCxnSpPr>
          <p:cNvPr id="26" name="Straight Arrow Connector 25">
            <a:extLst>
              <a:ext uri="{FF2B5EF4-FFF2-40B4-BE49-F238E27FC236}">
                <a16:creationId xmlns:a16="http://schemas.microsoft.com/office/drawing/2014/main" id="{80FE014A-5858-96C2-14B2-080257C20F06}"/>
              </a:ext>
            </a:extLst>
          </p:cNvPr>
          <p:cNvCxnSpPr>
            <a:cxnSpLocks/>
          </p:cNvCxnSpPr>
          <p:nvPr/>
        </p:nvCxnSpPr>
        <p:spPr>
          <a:xfrm flipH="1">
            <a:off x="3257612" y="4135365"/>
            <a:ext cx="322782" cy="130492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7" name="Title 1">
            <a:extLst>
              <a:ext uri="{FF2B5EF4-FFF2-40B4-BE49-F238E27FC236}">
                <a16:creationId xmlns:a16="http://schemas.microsoft.com/office/drawing/2014/main" id="{A4BA4925-7637-EA7B-4C3B-47A8F8ADD5E2}"/>
              </a:ext>
            </a:extLst>
          </p:cNvPr>
          <p:cNvSpPr txBox="1">
            <a:spLocks/>
          </p:cNvSpPr>
          <p:nvPr/>
        </p:nvSpPr>
        <p:spPr>
          <a:xfrm>
            <a:off x="2424868" y="5440291"/>
            <a:ext cx="2181506" cy="684284"/>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US" sz="1100" dirty="0"/>
              <a:t>The customer can increase or decrease the quantity of each product in the cart.</a:t>
            </a:r>
          </a:p>
        </p:txBody>
      </p:sp>
      <p:cxnSp>
        <p:nvCxnSpPr>
          <p:cNvPr id="28" name="Straight Arrow Connector 27">
            <a:extLst>
              <a:ext uri="{FF2B5EF4-FFF2-40B4-BE49-F238E27FC236}">
                <a16:creationId xmlns:a16="http://schemas.microsoft.com/office/drawing/2014/main" id="{1373AAAE-FD17-DF9F-026B-A054BE0C5BB9}"/>
              </a:ext>
            </a:extLst>
          </p:cNvPr>
          <p:cNvCxnSpPr>
            <a:cxnSpLocks/>
          </p:cNvCxnSpPr>
          <p:nvPr/>
        </p:nvCxnSpPr>
        <p:spPr>
          <a:xfrm>
            <a:off x="5485776" y="4169911"/>
            <a:ext cx="0" cy="120128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9" name="Title 1">
            <a:extLst>
              <a:ext uri="{FF2B5EF4-FFF2-40B4-BE49-F238E27FC236}">
                <a16:creationId xmlns:a16="http://schemas.microsoft.com/office/drawing/2014/main" id="{36136E28-5310-92A9-D6E0-CA0E3D4113D3}"/>
              </a:ext>
            </a:extLst>
          </p:cNvPr>
          <p:cNvSpPr txBox="1">
            <a:spLocks/>
          </p:cNvSpPr>
          <p:nvPr/>
        </p:nvSpPr>
        <p:spPr>
          <a:xfrm>
            <a:off x="4682877" y="5440289"/>
            <a:ext cx="1956914" cy="979561"/>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US" sz="1100" dirty="0"/>
              <a:t>Changing the quantity automatically updates the total cost displayed in the cart.</a:t>
            </a:r>
          </a:p>
        </p:txBody>
      </p:sp>
      <p:cxnSp>
        <p:nvCxnSpPr>
          <p:cNvPr id="30" name="Straight Arrow Connector 29">
            <a:extLst>
              <a:ext uri="{FF2B5EF4-FFF2-40B4-BE49-F238E27FC236}">
                <a16:creationId xmlns:a16="http://schemas.microsoft.com/office/drawing/2014/main" id="{4202A326-9DF3-9315-E81D-A5C0BA901E0B}"/>
              </a:ext>
            </a:extLst>
          </p:cNvPr>
          <p:cNvCxnSpPr>
            <a:cxnSpLocks/>
          </p:cNvCxnSpPr>
          <p:nvPr/>
        </p:nvCxnSpPr>
        <p:spPr>
          <a:xfrm>
            <a:off x="7472787" y="4161275"/>
            <a:ext cx="295275" cy="118401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1" name="Title 1">
            <a:extLst>
              <a:ext uri="{FF2B5EF4-FFF2-40B4-BE49-F238E27FC236}">
                <a16:creationId xmlns:a16="http://schemas.microsoft.com/office/drawing/2014/main" id="{592A8063-8420-1DCA-22B1-90186AE537D3}"/>
              </a:ext>
            </a:extLst>
          </p:cNvPr>
          <p:cNvSpPr txBox="1">
            <a:spLocks/>
          </p:cNvSpPr>
          <p:nvPr/>
        </p:nvSpPr>
        <p:spPr>
          <a:xfrm>
            <a:off x="6784176" y="5440288"/>
            <a:ext cx="2105609" cy="797069"/>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US" sz="1100" dirty="0"/>
              <a:t>The cart reflects quantity changes in real-time without requiring a page reload.</a:t>
            </a:r>
          </a:p>
        </p:txBody>
      </p:sp>
      <p:cxnSp>
        <p:nvCxnSpPr>
          <p:cNvPr id="32" name="Straight Arrow Connector 31">
            <a:extLst>
              <a:ext uri="{FF2B5EF4-FFF2-40B4-BE49-F238E27FC236}">
                <a16:creationId xmlns:a16="http://schemas.microsoft.com/office/drawing/2014/main" id="{686C1665-8934-9D6F-A3A8-F72B08FA985E}"/>
              </a:ext>
            </a:extLst>
          </p:cNvPr>
          <p:cNvCxnSpPr>
            <a:cxnSpLocks/>
          </p:cNvCxnSpPr>
          <p:nvPr/>
        </p:nvCxnSpPr>
        <p:spPr>
          <a:xfrm>
            <a:off x="9515475" y="4187184"/>
            <a:ext cx="571500" cy="118401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3" name="Title 1">
            <a:extLst>
              <a:ext uri="{FF2B5EF4-FFF2-40B4-BE49-F238E27FC236}">
                <a16:creationId xmlns:a16="http://schemas.microsoft.com/office/drawing/2014/main" id="{CEF7DE85-6FA9-A730-A302-5E5948C9C8B9}"/>
              </a:ext>
            </a:extLst>
          </p:cNvPr>
          <p:cNvSpPr txBox="1">
            <a:spLocks/>
          </p:cNvSpPr>
          <p:nvPr/>
        </p:nvSpPr>
        <p:spPr>
          <a:xfrm>
            <a:off x="9291345" y="5378345"/>
            <a:ext cx="2105609" cy="97956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US" sz="1100" dirty="0"/>
              <a:t>If the quantity exceeds available stock, a message is displayed, and the quantity is adjusted accordingly.</a:t>
            </a:r>
          </a:p>
        </p:txBody>
      </p:sp>
      <p:cxnSp>
        <p:nvCxnSpPr>
          <p:cNvPr id="41" name="Straight Arrow Connector 40">
            <a:extLst>
              <a:ext uri="{FF2B5EF4-FFF2-40B4-BE49-F238E27FC236}">
                <a16:creationId xmlns:a16="http://schemas.microsoft.com/office/drawing/2014/main" id="{6FE1BF3D-6D16-2699-5C72-D9B785C6F65D}"/>
              </a:ext>
            </a:extLst>
          </p:cNvPr>
          <p:cNvCxnSpPr>
            <a:cxnSpLocks/>
          </p:cNvCxnSpPr>
          <p:nvPr/>
        </p:nvCxnSpPr>
        <p:spPr>
          <a:xfrm flipH="1" flipV="1">
            <a:off x="2958268" y="1466543"/>
            <a:ext cx="99257" cy="121028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2" name="Title 1">
            <a:extLst>
              <a:ext uri="{FF2B5EF4-FFF2-40B4-BE49-F238E27FC236}">
                <a16:creationId xmlns:a16="http://schemas.microsoft.com/office/drawing/2014/main" id="{DFD9E259-1628-3B32-3A41-E3DD0EA8C6E4}"/>
              </a:ext>
            </a:extLst>
          </p:cNvPr>
          <p:cNvSpPr txBox="1">
            <a:spLocks/>
          </p:cNvSpPr>
          <p:nvPr/>
        </p:nvSpPr>
        <p:spPr>
          <a:xfrm>
            <a:off x="1955091" y="553966"/>
            <a:ext cx="2483559" cy="821568"/>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US" sz="1100" dirty="0"/>
              <a:t>The customer can revert to the previous quantity by canceling the change before finalizing the update.</a:t>
            </a:r>
          </a:p>
        </p:txBody>
      </p:sp>
      <p:cxnSp>
        <p:nvCxnSpPr>
          <p:cNvPr id="48" name="Straight Arrow Connector 47">
            <a:extLst>
              <a:ext uri="{FF2B5EF4-FFF2-40B4-BE49-F238E27FC236}">
                <a16:creationId xmlns:a16="http://schemas.microsoft.com/office/drawing/2014/main" id="{CB29571B-AFBA-8900-AEDF-5C0EC3F828AE}"/>
              </a:ext>
            </a:extLst>
          </p:cNvPr>
          <p:cNvCxnSpPr>
            <a:cxnSpLocks/>
          </p:cNvCxnSpPr>
          <p:nvPr/>
        </p:nvCxnSpPr>
        <p:spPr>
          <a:xfrm flipV="1">
            <a:off x="6388238" y="1409743"/>
            <a:ext cx="503105" cy="130757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9" name="Title 1">
            <a:extLst>
              <a:ext uri="{FF2B5EF4-FFF2-40B4-BE49-F238E27FC236}">
                <a16:creationId xmlns:a16="http://schemas.microsoft.com/office/drawing/2014/main" id="{2F63CBA7-C241-32F6-5D30-B9DC55D0D017}"/>
              </a:ext>
            </a:extLst>
          </p:cNvPr>
          <p:cNvSpPr txBox="1">
            <a:spLocks/>
          </p:cNvSpPr>
          <p:nvPr/>
        </p:nvSpPr>
        <p:spPr>
          <a:xfrm>
            <a:off x="5553076" y="620642"/>
            <a:ext cx="3092766" cy="694101"/>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US" sz="1100" dirty="0"/>
              <a:t>An undo option is provided for accidental quantity changes.</a:t>
            </a:r>
          </a:p>
        </p:txBody>
      </p:sp>
    </p:spTree>
    <p:extLst>
      <p:ext uri="{BB962C8B-B14F-4D97-AF65-F5344CB8AC3E}">
        <p14:creationId xmlns:p14="http://schemas.microsoft.com/office/powerpoint/2010/main" val="20899509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1">
            <a:extLst>
              <a:ext uri="{FF2B5EF4-FFF2-40B4-BE49-F238E27FC236}">
                <a16:creationId xmlns:a16="http://schemas.microsoft.com/office/drawing/2014/main" id="{A7BAD7E3-1338-83BA-3CC4-D9D85A5C357F}"/>
              </a:ext>
            </a:extLst>
          </p:cNvPr>
          <p:cNvSpPr>
            <a:spLocks noGrp="1"/>
          </p:cNvSpPr>
          <p:nvPr>
            <p:ph type="title"/>
          </p:nvPr>
        </p:nvSpPr>
        <p:spPr>
          <a:xfrm>
            <a:off x="1652739" y="2866704"/>
            <a:ext cx="9088058" cy="1116626"/>
          </a:xfrm>
        </p:spPr>
        <p:style>
          <a:lnRef idx="2">
            <a:schemeClr val="dk1"/>
          </a:lnRef>
          <a:fillRef idx="1">
            <a:schemeClr val="lt1"/>
          </a:fillRef>
          <a:effectRef idx="0">
            <a:schemeClr val="dk1"/>
          </a:effectRef>
          <a:fontRef idx="minor">
            <a:schemeClr val="dk1"/>
          </a:fontRef>
        </p:style>
        <p:txBody>
          <a:bodyPr>
            <a:normAutofit/>
          </a:bodyPr>
          <a:lstStyle/>
          <a:p>
            <a:r>
              <a:rPr lang="en-US" sz="2400" b="1" dirty="0"/>
              <a:t>As a customer, </a:t>
            </a:r>
            <a:r>
              <a:rPr lang="en-US" sz="2400" dirty="0"/>
              <a:t>I want to remove products from my cart so that I can discard items I no longer wish to purchase.</a:t>
            </a:r>
          </a:p>
        </p:txBody>
      </p:sp>
      <p:cxnSp>
        <p:nvCxnSpPr>
          <p:cNvPr id="24" name="Straight Arrow Connector 23">
            <a:extLst>
              <a:ext uri="{FF2B5EF4-FFF2-40B4-BE49-F238E27FC236}">
                <a16:creationId xmlns:a16="http://schemas.microsoft.com/office/drawing/2014/main" id="{00EACB90-8598-B52F-E8C3-7AE9165B4ABE}"/>
              </a:ext>
            </a:extLst>
          </p:cNvPr>
          <p:cNvCxnSpPr>
            <a:cxnSpLocks/>
          </p:cNvCxnSpPr>
          <p:nvPr/>
        </p:nvCxnSpPr>
        <p:spPr>
          <a:xfrm rot="10800000" flipV="1">
            <a:off x="1654289" y="4135366"/>
            <a:ext cx="343504" cy="12358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5" name="Title 1">
            <a:extLst>
              <a:ext uri="{FF2B5EF4-FFF2-40B4-BE49-F238E27FC236}">
                <a16:creationId xmlns:a16="http://schemas.microsoft.com/office/drawing/2014/main" id="{925827B3-92D8-E35F-187B-F47082573841}"/>
              </a:ext>
            </a:extLst>
          </p:cNvPr>
          <p:cNvSpPr txBox="1">
            <a:spLocks/>
          </p:cNvSpPr>
          <p:nvPr/>
        </p:nvSpPr>
        <p:spPr>
          <a:xfrm>
            <a:off x="399466" y="5440290"/>
            <a:ext cx="2105609" cy="684284"/>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US" sz="1100" dirty="0"/>
              <a:t>Each product in the shopping cart has a clearly visible "Remove" button.</a:t>
            </a:r>
          </a:p>
        </p:txBody>
      </p:sp>
      <p:cxnSp>
        <p:nvCxnSpPr>
          <p:cNvPr id="26" name="Straight Arrow Connector 25">
            <a:extLst>
              <a:ext uri="{FF2B5EF4-FFF2-40B4-BE49-F238E27FC236}">
                <a16:creationId xmlns:a16="http://schemas.microsoft.com/office/drawing/2014/main" id="{80FE014A-5858-96C2-14B2-080257C20F06}"/>
              </a:ext>
            </a:extLst>
          </p:cNvPr>
          <p:cNvCxnSpPr>
            <a:cxnSpLocks/>
          </p:cNvCxnSpPr>
          <p:nvPr/>
        </p:nvCxnSpPr>
        <p:spPr>
          <a:xfrm flipH="1">
            <a:off x="3257612" y="4135365"/>
            <a:ext cx="322782" cy="130492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7" name="Title 1">
            <a:extLst>
              <a:ext uri="{FF2B5EF4-FFF2-40B4-BE49-F238E27FC236}">
                <a16:creationId xmlns:a16="http://schemas.microsoft.com/office/drawing/2014/main" id="{A4BA4925-7637-EA7B-4C3B-47A8F8ADD5E2}"/>
              </a:ext>
            </a:extLst>
          </p:cNvPr>
          <p:cNvSpPr txBox="1">
            <a:spLocks/>
          </p:cNvSpPr>
          <p:nvPr/>
        </p:nvSpPr>
        <p:spPr>
          <a:xfrm>
            <a:off x="2424868" y="5440290"/>
            <a:ext cx="2181506" cy="863743"/>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US" sz="1100" dirty="0"/>
              <a:t>Clicking the "Remove" button removes the selected product from the cart immediately.</a:t>
            </a:r>
          </a:p>
        </p:txBody>
      </p:sp>
      <p:cxnSp>
        <p:nvCxnSpPr>
          <p:cNvPr id="28" name="Straight Arrow Connector 27">
            <a:extLst>
              <a:ext uri="{FF2B5EF4-FFF2-40B4-BE49-F238E27FC236}">
                <a16:creationId xmlns:a16="http://schemas.microsoft.com/office/drawing/2014/main" id="{1373AAAE-FD17-DF9F-026B-A054BE0C5BB9}"/>
              </a:ext>
            </a:extLst>
          </p:cNvPr>
          <p:cNvCxnSpPr>
            <a:cxnSpLocks/>
          </p:cNvCxnSpPr>
          <p:nvPr/>
        </p:nvCxnSpPr>
        <p:spPr>
          <a:xfrm>
            <a:off x="5485776" y="4169911"/>
            <a:ext cx="0" cy="120128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9" name="Title 1">
            <a:extLst>
              <a:ext uri="{FF2B5EF4-FFF2-40B4-BE49-F238E27FC236}">
                <a16:creationId xmlns:a16="http://schemas.microsoft.com/office/drawing/2014/main" id="{36136E28-5310-92A9-D6E0-CA0E3D4113D3}"/>
              </a:ext>
            </a:extLst>
          </p:cNvPr>
          <p:cNvSpPr txBox="1">
            <a:spLocks/>
          </p:cNvSpPr>
          <p:nvPr/>
        </p:nvSpPr>
        <p:spPr>
          <a:xfrm>
            <a:off x="4682877" y="5440289"/>
            <a:ext cx="1956914" cy="1116626"/>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US" sz="1100" dirty="0"/>
              <a:t>A confirmation message or notification appears indicating that the product has been removed from the cart.</a:t>
            </a:r>
          </a:p>
        </p:txBody>
      </p:sp>
      <p:cxnSp>
        <p:nvCxnSpPr>
          <p:cNvPr id="30" name="Straight Arrow Connector 29">
            <a:extLst>
              <a:ext uri="{FF2B5EF4-FFF2-40B4-BE49-F238E27FC236}">
                <a16:creationId xmlns:a16="http://schemas.microsoft.com/office/drawing/2014/main" id="{4202A326-9DF3-9315-E81D-A5C0BA901E0B}"/>
              </a:ext>
            </a:extLst>
          </p:cNvPr>
          <p:cNvCxnSpPr>
            <a:cxnSpLocks/>
          </p:cNvCxnSpPr>
          <p:nvPr/>
        </p:nvCxnSpPr>
        <p:spPr>
          <a:xfrm>
            <a:off x="7472787" y="4161275"/>
            <a:ext cx="295275" cy="118401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1" name="Title 1">
            <a:extLst>
              <a:ext uri="{FF2B5EF4-FFF2-40B4-BE49-F238E27FC236}">
                <a16:creationId xmlns:a16="http://schemas.microsoft.com/office/drawing/2014/main" id="{592A8063-8420-1DCA-22B1-90186AE537D3}"/>
              </a:ext>
            </a:extLst>
          </p:cNvPr>
          <p:cNvSpPr txBox="1">
            <a:spLocks/>
          </p:cNvSpPr>
          <p:nvPr/>
        </p:nvSpPr>
        <p:spPr>
          <a:xfrm>
            <a:off x="6784176" y="5440288"/>
            <a:ext cx="2105609" cy="797069"/>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US" sz="1100" dirty="0"/>
              <a:t>The cart total is recalculated and updated instantly after a product is removed.</a:t>
            </a:r>
          </a:p>
        </p:txBody>
      </p:sp>
      <p:cxnSp>
        <p:nvCxnSpPr>
          <p:cNvPr id="32" name="Straight Arrow Connector 31">
            <a:extLst>
              <a:ext uri="{FF2B5EF4-FFF2-40B4-BE49-F238E27FC236}">
                <a16:creationId xmlns:a16="http://schemas.microsoft.com/office/drawing/2014/main" id="{686C1665-8934-9D6F-A3A8-F72B08FA985E}"/>
              </a:ext>
            </a:extLst>
          </p:cNvPr>
          <p:cNvCxnSpPr>
            <a:cxnSpLocks/>
          </p:cNvCxnSpPr>
          <p:nvPr/>
        </p:nvCxnSpPr>
        <p:spPr>
          <a:xfrm>
            <a:off x="9515475" y="4187184"/>
            <a:ext cx="571500" cy="118401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3" name="Title 1">
            <a:extLst>
              <a:ext uri="{FF2B5EF4-FFF2-40B4-BE49-F238E27FC236}">
                <a16:creationId xmlns:a16="http://schemas.microsoft.com/office/drawing/2014/main" id="{CEF7DE85-6FA9-A730-A302-5E5948C9C8B9}"/>
              </a:ext>
            </a:extLst>
          </p:cNvPr>
          <p:cNvSpPr txBox="1">
            <a:spLocks/>
          </p:cNvSpPr>
          <p:nvPr/>
        </p:nvSpPr>
        <p:spPr>
          <a:xfrm>
            <a:off x="9291345" y="5378345"/>
            <a:ext cx="2105609" cy="527155"/>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US" sz="1100" dirty="0"/>
              <a:t>An undo option is provided for accidental removals.</a:t>
            </a:r>
          </a:p>
        </p:txBody>
      </p:sp>
      <p:cxnSp>
        <p:nvCxnSpPr>
          <p:cNvPr id="41" name="Straight Arrow Connector 40">
            <a:extLst>
              <a:ext uri="{FF2B5EF4-FFF2-40B4-BE49-F238E27FC236}">
                <a16:creationId xmlns:a16="http://schemas.microsoft.com/office/drawing/2014/main" id="{6FE1BF3D-6D16-2699-5C72-D9B785C6F65D}"/>
              </a:ext>
            </a:extLst>
          </p:cNvPr>
          <p:cNvCxnSpPr>
            <a:cxnSpLocks/>
          </p:cNvCxnSpPr>
          <p:nvPr/>
        </p:nvCxnSpPr>
        <p:spPr>
          <a:xfrm flipH="1" flipV="1">
            <a:off x="2958268" y="1466543"/>
            <a:ext cx="99257" cy="121028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2" name="Title 1">
            <a:extLst>
              <a:ext uri="{FF2B5EF4-FFF2-40B4-BE49-F238E27FC236}">
                <a16:creationId xmlns:a16="http://schemas.microsoft.com/office/drawing/2014/main" id="{DFD9E259-1628-3B32-3A41-E3DD0EA8C6E4}"/>
              </a:ext>
            </a:extLst>
          </p:cNvPr>
          <p:cNvSpPr txBox="1">
            <a:spLocks/>
          </p:cNvSpPr>
          <p:nvPr/>
        </p:nvSpPr>
        <p:spPr>
          <a:xfrm>
            <a:off x="1955091" y="553966"/>
            <a:ext cx="2483559" cy="821568"/>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US" sz="1100" dirty="0"/>
              <a:t>If the cart becomes empty after removing a product, a message is displayed with a link to continue shopping.</a:t>
            </a:r>
          </a:p>
        </p:txBody>
      </p:sp>
      <p:cxnSp>
        <p:nvCxnSpPr>
          <p:cNvPr id="48" name="Straight Arrow Connector 47">
            <a:extLst>
              <a:ext uri="{FF2B5EF4-FFF2-40B4-BE49-F238E27FC236}">
                <a16:creationId xmlns:a16="http://schemas.microsoft.com/office/drawing/2014/main" id="{CB29571B-AFBA-8900-AEDF-5C0EC3F828AE}"/>
              </a:ext>
            </a:extLst>
          </p:cNvPr>
          <p:cNvCxnSpPr>
            <a:cxnSpLocks/>
          </p:cNvCxnSpPr>
          <p:nvPr/>
        </p:nvCxnSpPr>
        <p:spPr>
          <a:xfrm flipV="1">
            <a:off x="6388238" y="1409743"/>
            <a:ext cx="503105" cy="130757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9" name="Title 1">
            <a:extLst>
              <a:ext uri="{FF2B5EF4-FFF2-40B4-BE49-F238E27FC236}">
                <a16:creationId xmlns:a16="http://schemas.microsoft.com/office/drawing/2014/main" id="{2F63CBA7-C241-32F6-5D30-B9DC55D0D017}"/>
              </a:ext>
            </a:extLst>
          </p:cNvPr>
          <p:cNvSpPr txBox="1">
            <a:spLocks/>
          </p:cNvSpPr>
          <p:nvPr/>
        </p:nvSpPr>
        <p:spPr>
          <a:xfrm>
            <a:off x="5553076" y="620642"/>
            <a:ext cx="3092766" cy="694101"/>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US" sz="1100" dirty="0"/>
              <a:t>The cart icon or summary reflects the updated product count and total cost after removal.</a:t>
            </a:r>
          </a:p>
        </p:txBody>
      </p:sp>
    </p:spTree>
    <p:extLst>
      <p:ext uri="{BB962C8B-B14F-4D97-AF65-F5344CB8AC3E}">
        <p14:creationId xmlns:p14="http://schemas.microsoft.com/office/powerpoint/2010/main" val="1075891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C97BE-403B-122E-90D1-2788978A0B6F}"/>
              </a:ext>
            </a:extLst>
          </p:cNvPr>
          <p:cNvSpPr>
            <a:spLocks noGrp="1"/>
          </p:cNvSpPr>
          <p:nvPr>
            <p:ph type="ctrTitle"/>
          </p:nvPr>
        </p:nvSpPr>
        <p:spPr>
          <a:xfrm>
            <a:off x="6981825" y="892175"/>
            <a:ext cx="4179570" cy="3457971"/>
          </a:xfrm>
        </p:spPr>
        <p:txBody>
          <a:bodyPr/>
          <a:lstStyle/>
          <a:p>
            <a:r>
              <a:rPr lang="en-US" dirty="0"/>
              <a:t>Applying Discounts</a:t>
            </a:r>
          </a:p>
        </p:txBody>
      </p:sp>
    </p:spTree>
    <p:extLst>
      <p:ext uri="{BB962C8B-B14F-4D97-AF65-F5344CB8AC3E}">
        <p14:creationId xmlns:p14="http://schemas.microsoft.com/office/powerpoint/2010/main" val="23060620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1">
            <a:extLst>
              <a:ext uri="{FF2B5EF4-FFF2-40B4-BE49-F238E27FC236}">
                <a16:creationId xmlns:a16="http://schemas.microsoft.com/office/drawing/2014/main" id="{A7BAD7E3-1338-83BA-3CC4-D9D85A5C357F}"/>
              </a:ext>
            </a:extLst>
          </p:cNvPr>
          <p:cNvSpPr>
            <a:spLocks noGrp="1"/>
          </p:cNvSpPr>
          <p:nvPr>
            <p:ph type="title"/>
          </p:nvPr>
        </p:nvSpPr>
        <p:spPr>
          <a:xfrm>
            <a:off x="1652739" y="2866704"/>
            <a:ext cx="9088058" cy="1116626"/>
          </a:xfrm>
        </p:spPr>
        <p:style>
          <a:lnRef idx="2">
            <a:schemeClr val="dk1"/>
          </a:lnRef>
          <a:fillRef idx="1">
            <a:schemeClr val="lt1"/>
          </a:fillRef>
          <a:effectRef idx="0">
            <a:schemeClr val="dk1"/>
          </a:effectRef>
          <a:fontRef idx="minor">
            <a:schemeClr val="dk1"/>
          </a:fontRef>
        </p:style>
        <p:txBody>
          <a:bodyPr>
            <a:normAutofit fontScale="90000"/>
          </a:bodyPr>
          <a:lstStyle/>
          <a:p>
            <a:r>
              <a:rPr lang="en-US" sz="2400" b="1" dirty="0"/>
              <a:t>As a customer, </a:t>
            </a:r>
            <a:r>
              <a:rPr lang="en-US" sz="2400" dirty="0"/>
              <a:t>I want to receive confirmation that my discount for PWD or senior citizen status has been applied, so that I am assured of the final price.</a:t>
            </a:r>
          </a:p>
        </p:txBody>
      </p:sp>
      <p:cxnSp>
        <p:nvCxnSpPr>
          <p:cNvPr id="24" name="Straight Arrow Connector 23">
            <a:extLst>
              <a:ext uri="{FF2B5EF4-FFF2-40B4-BE49-F238E27FC236}">
                <a16:creationId xmlns:a16="http://schemas.microsoft.com/office/drawing/2014/main" id="{00EACB90-8598-B52F-E8C3-7AE9165B4ABE}"/>
              </a:ext>
            </a:extLst>
          </p:cNvPr>
          <p:cNvCxnSpPr>
            <a:cxnSpLocks/>
          </p:cNvCxnSpPr>
          <p:nvPr/>
        </p:nvCxnSpPr>
        <p:spPr>
          <a:xfrm rot="10800000" flipV="1">
            <a:off x="1654289" y="4135366"/>
            <a:ext cx="343504" cy="12358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5" name="Title 1">
            <a:extLst>
              <a:ext uri="{FF2B5EF4-FFF2-40B4-BE49-F238E27FC236}">
                <a16:creationId xmlns:a16="http://schemas.microsoft.com/office/drawing/2014/main" id="{925827B3-92D8-E35F-187B-F47082573841}"/>
              </a:ext>
            </a:extLst>
          </p:cNvPr>
          <p:cNvSpPr txBox="1">
            <a:spLocks/>
          </p:cNvSpPr>
          <p:nvPr/>
        </p:nvSpPr>
        <p:spPr>
          <a:xfrm>
            <a:off x="245216" y="5440289"/>
            <a:ext cx="2179652" cy="1417711"/>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US" sz="1100" dirty="0"/>
              <a:t>The system should verify if the customer qualifies for the PWD or senior citizen discount based on provided identification or status.</a:t>
            </a:r>
          </a:p>
        </p:txBody>
      </p:sp>
      <p:cxnSp>
        <p:nvCxnSpPr>
          <p:cNvPr id="26" name="Straight Arrow Connector 25">
            <a:extLst>
              <a:ext uri="{FF2B5EF4-FFF2-40B4-BE49-F238E27FC236}">
                <a16:creationId xmlns:a16="http://schemas.microsoft.com/office/drawing/2014/main" id="{80FE014A-5858-96C2-14B2-080257C20F06}"/>
              </a:ext>
            </a:extLst>
          </p:cNvPr>
          <p:cNvCxnSpPr>
            <a:cxnSpLocks/>
          </p:cNvCxnSpPr>
          <p:nvPr/>
        </p:nvCxnSpPr>
        <p:spPr>
          <a:xfrm flipH="1">
            <a:off x="3257612" y="4135365"/>
            <a:ext cx="322782" cy="130492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7" name="Title 1">
            <a:extLst>
              <a:ext uri="{FF2B5EF4-FFF2-40B4-BE49-F238E27FC236}">
                <a16:creationId xmlns:a16="http://schemas.microsoft.com/office/drawing/2014/main" id="{A4BA4925-7637-EA7B-4C3B-47A8F8ADD5E2}"/>
              </a:ext>
            </a:extLst>
          </p:cNvPr>
          <p:cNvSpPr txBox="1">
            <a:spLocks/>
          </p:cNvSpPr>
          <p:nvPr/>
        </p:nvSpPr>
        <p:spPr>
          <a:xfrm>
            <a:off x="2424868" y="5440290"/>
            <a:ext cx="2181506" cy="1304925"/>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US" sz="1100" dirty="0"/>
              <a:t>Once eligibility is confirmed, the appropriate discount percentage should be applied to the total amount of the transaction.</a:t>
            </a:r>
          </a:p>
        </p:txBody>
      </p:sp>
      <p:cxnSp>
        <p:nvCxnSpPr>
          <p:cNvPr id="28" name="Straight Arrow Connector 27">
            <a:extLst>
              <a:ext uri="{FF2B5EF4-FFF2-40B4-BE49-F238E27FC236}">
                <a16:creationId xmlns:a16="http://schemas.microsoft.com/office/drawing/2014/main" id="{1373AAAE-FD17-DF9F-026B-A054BE0C5BB9}"/>
              </a:ext>
            </a:extLst>
          </p:cNvPr>
          <p:cNvCxnSpPr>
            <a:cxnSpLocks/>
          </p:cNvCxnSpPr>
          <p:nvPr/>
        </p:nvCxnSpPr>
        <p:spPr>
          <a:xfrm>
            <a:off x="5485776" y="4169911"/>
            <a:ext cx="0" cy="120128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9" name="Title 1">
            <a:extLst>
              <a:ext uri="{FF2B5EF4-FFF2-40B4-BE49-F238E27FC236}">
                <a16:creationId xmlns:a16="http://schemas.microsoft.com/office/drawing/2014/main" id="{36136E28-5310-92A9-D6E0-CA0E3D4113D3}"/>
              </a:ext>
            </a:extLst>
          </p:cNvPr>
          <p:cNvSpPr txBox="1">
            <a:spLocks/>
          </p:cNvSpPr>
          <p:nvPr/>
        </p:nvSpPr>
        <p:spPr>
          <a:xfrm>
            <a:off x="4604524" y="5459466"/>
            <a:ext cx="2181503" cy="1285749"/>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US" sz="1100" dirty="0"/>
              <a:t>After applying the discount, a confirmation message should be displayed to the customer indicating that the discount has been applied successfully.</a:t>
            </a:r>
          </a:p>
        </p:txBody>
      </p:sp>
      <p:cxnSp>
        <p:nvCxnSpPr>
          <p:cNvPr id="30" name="Straight Arrow Connector 29">
            <a:extLst>
              <a:ext uri="{FF2B5EF4-FFF2-40B4-BE49-F238E27FC236}">
                <a16:creationId xmlns:a16="http://schemas.microsoft.com/office/drawing/2014/main" id="{4202A326-9DF3-9315-E81D-A5C0BA901E0B}"/>
              </a:ext>
            </a:extLst>
          </p:cNvPr>
          <p:cNvCxnSpPr>
            <a:cxnSpLocks/>
          </p:cNvCxnSpPr>
          <p:nvPr/>
        </p:nvCxnSpPr>
        <p:spPr>
          <a:xfrm>
            <a:off x="7472787" y="4161275"/>
            <a:ext cx="295275" cy="118401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1" name="Title 1">
            <a:extLst>
              <a:ext uri="{FF2B5EF4-FFF2-40B4-BE49-F238E27FC236}">
                <a16:creationId xmlns:a16="http://schemas.microsoft.com/office/drawing/2014/main" id="{592A8063-8420-1DCA-22B1-90186AE537D3}"/>
              </a:ext>
            </a:extLst>
          </p:cNvPr>
          <p:cNvSpPr txBox="1">
            <a:spLocks/>
          </p:cNvSpPr>
          <p:nvPr/>
        </p:nvSpPr>
        <p:spPr>
          <a:xfrm>
            <a:off x="6985881" y="5440289"/>
            <a:ext cx="2105609" cy="1417711"/>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US" sz="1100" dirty="0"/>
              <a:t>The confirmation message should clearly state the type of discount (PWD or senior citizen) and the amount or percentage of the discount applied.</a:t>
            </a:r>
          </a:p>
        </p:txBody>
      </p:sp>
      <p:cxnSp>
        <p:nvCxnSpPr>
          <p:cNvPr id="32" name="Straight Arrow Connector 31">
            <a:extLst>
              <a:ext uri="{FF2B5EF4-FFF2-40B4-BE49-F238E27FC236}">
                <a16:creationId xmlns:a16="http://schemas.microsoft.com/office/drawing/2014/main" id="{686C1665-8934-9D6F-A3A8-F72B08FA985E}"/>
              </a:ext>
            </a:extLst>
          </p:cNvPr>
          <p:cNvCxnSpPr>
            <a:cxnSpLocks/>
          </p:cNvCxnSpPr>
          <p:nvPr/>
        </p:nvCxnSpPr>
        <p:spPr>
          <a:xfrm>
            <a:off x="9515475" y="4187184"/>
            <a:ext cx="571500" cy="118401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3" name="Title 1">
            <a:extLst>
              <a:ext uri="{FF2B5EF4-FFF2-40B4-BE49-F238E27FC236}">
                <a16:creationId xmlns:a16="http://schemas.microsoft.com/office/drawing/2014/main" id="{CEF7DE85-6FA9-A730-A302-5E5948C9C8B9}"/>
              </a:ext>
            </a:extLst>
          </p:cNvPr>
          <p:cNvSpPr txBox="1">
            <a:spLocks/>
          </p:cNvSpPr>
          <p:nvPr/>
        </p:nvSpPr>
        <p:spPr>
          <a:xfrm>
            <a:off x="9291345" y="5378345"/>
            <a:ext cx="2395830" cy="1479655"/>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US" sz="1100" dirty="0"/>
              <a:t>The final price displayed to the customer after the discount is applied should accurately reflect the discount, and this should be shown on the checkout page and receipt.</a:t>
            </a:r>
          </a:p>
        </p:txBody>
      </p:sp>
      <p:cxnSp>
        <p:nvCxnSpPr>
          <p:cNvPr id="41" name="Straight Arrow Connector 40">
            <a:extLst>
              <a:ext uri="{FF2B5EF4-FFF2-40B4-BE49-F238E27FC236}">
                <a16:creationId xmlns:a16="http://schemas.microsoft.com/office/drawing/2014/main" id="{6FE1BF3D-6D16-2699-5C72-D9B785C6F65D}"/>
              </a:ext>
            </a:extLst>
          </p:cNvPr>
          <p:cNvCxnSpPr>
            <a:cxnSpLocks/>
          </p:cNvCxnSpPr>
          <p:nvPr/>
        </p:nvCxnSpPr>
        <p:spPr>
          <a:xfrm flipH="1" flipV="1">
            <a:off x="2958268" y="1466543"/>
            <a:ext cx="99257" cy="121028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2" name="Title 1">
            <a:extLst>
              <a:ext uri="{FF2B5EF4-FFF2-40B4-BE49-F238E27FC236}">
                <a16:creationId xmlns:a16="http://schemas.microsoft.com/office/drawing/2014/main" id="{DFD9E259-1628-3B32-3A41-E3DD0EA8C6E4}"/>
              </a:ext>
            </a:extLst>
          </p:cNvPr>
          <p:cNvSpPr txBox="1">
            <a:spLocks/>
          </p:cNvSpPr>
          <p:nvPr/>
        </p:nvSpPr>
        <p:spPr>
          <a:xfrm>
            <a:off x="1955091" y="258908"/>
            <a:ext cx="2483559" cy="1116626"/>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US" sz="1100" dirty="0"/>
              <a:t>The discount details should be included in the receipt or order confirmation sent to the customer, specifying the discount type and amount applied.</a:t>
            </a:r>
          </a:p>
        </p:txBody>
      </p:sp>
      <p:cxnSp>
        <p:nvCxnSpPr>
          <p:cNvPr id="48" name="Straight Arrow Connector 47">
            <a:extLst>
              <a:ext uri="{FF2B5EF4-FFF2-40B4-BE49-F238E27FC236}">
                <a16:creationId xmlns:a16="http://schemas.microsoft.com/office/drawing/2014/main" id="{CB29571B-AFBA-8900-AEDF-5C0EC3F828AE}"/>
              </a:ext>
            </a:extLst>
          </p:cNvPr>
          <p:cNvCxnSpPr>
            <a:cxnSpLocks/>
          </p:cNvCxnSpPr>
          <p:nvPr/>
        </p:nvCxnSpPr>
        <p:spPr>
          <a:xfrm flipV="1">
            <a:off x="5945215" y="1466543"/>
            <a:ext cx="503105" cy="130757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9" name="Title 1">
            <a:extLst>
              <a:ext uri="{FF2B5EF4-FFF2-40B4-BE49-F238E27FC236}">
                <a16:creationId xmlns:a16="http://schemas.microsoft.com/office/drawing/2014/main" id="{2F63CBA7-C241-32F6-5D30-B9DC55D0D017}"/>
              </a:ext>
            </a:extLst>
          </p:cNvPr>
          <p:cNvSpPr txBox="1">
            <a:spLocks/>
          </p:cNvSpPr>
          <p:nvPr/>
        </p:nvSpPr>
        <p:spPr>
          <a:xfrm>
            <a:off x="4833184" y="410984"/>
            <a:ext cx="4682292" cy="1055835"/>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US" sz="1100" dirty="0"/>
              <a:t>If there is an issue with applying the discount (e.g., invalid discount code or ineligible status), an error message should be displayed to the customer explaining the problem and instructing them on how to proceed.</a:t>
            </a:r>
          </a:p>
        </p:txBody>
      </p:sp>
    </p:spTree>
    <p:extLst>
      <p:ext uri="{BB962C8B-B14F-4D97-AF65-F5344CB8AC3E}">
        <p14:creationId xmlns:p14="http://schemas.microsoft.com/office/powerpoint/2010/main" val="34299214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6441918" y="3329790"/>
            <a:ext cx="4941771" cy="3200400"/>
          </a:xfrm>
        </p:spPr>
        <p:txBody>
          <a:bodyPr anchor="ctr"/>
          <a:lstStyle/>
          <a:p>
            <a:pPr algn="ctr"/>
            <a:r>
              <a:rPr lang="en-US" sz="5400" dirty="0"/>
              <a:t>CUSTOMERs</a:t>
            </a:r>
          </a:p>
        </p:txBody>
      </p:sp>
    </p:spTree>
    <p:extLst>
      <p:ext uri="{BB962C8B-B14F-4D97-AF65-F5344CB8AC3E}">
        <p14:creationId xmlns:p14="http://schemas.microsoft.com/office/powerpoint/2010/main" val="8035965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C97BE-403B-122E-90D1-2788978A0B6F}"/>
              </a:ext>
            </a:extLst>
          </p:cNvPr>
          <p:cNvSpPr>
            <a:spLocks noGrp="1"/>
          </p:cNvSpPr>
          <p:nvPr>
            <p:ph type="ctrTitle"/>
          </p:nvPr>
        </p:nvSpPr>
        <p:spPr>
          <a:xfrm>
            <a:off x="6991350" y="406400"/>
            <a:ext cx="4179570" cy="3457971"/>
          </a:xfrm>
        </p:spPr>
        <p:txBody>
          <a:bodyPr/>
          <a:lstStyle/>
          <a:p>
            <a:r>
              <a:rPr lang="en-US" dirty="0"/>
              <a:t>Completing Purchase</a:t>
            </a:r>
          </a:p>
        </p:txBody>
      </p:sp>
    </p:spTree>
    <p:extLst>
      <p:ext uri="{BB962C8B-B14F-4D97-AF65-F5344CB8AC3E}">
        <p14:creationId xmlns:p14="http://schemas.microsoft.com/office/powerpoint/2010/main" val="11570284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1">
            <a:extLst>
              <a:ext uri="{FF2B5EF4-FFF2-40B4-BE49-F238E27FC236}">
                <a16:creationId xmlns:a16="http://schemas.microsoft.com/office/drawing/2014/main" id="{A7BAD7E3-1338-83BA-3CC4-D9D85A5C357F}"/>
              </a:ext>
            </a:extLst>
          </p:cNvPr>
          <p:cNvSpPr>
            <a:spLocks noGrp="1"/>
          </p:cNvSpPr>
          <p:nvPr>
            <p:ph type="title"/>
          </p:nvPr>
        </p:nvSpPr>
        <p:spPr>
          <a:xfrm>
            <a:off x="1652739" y="2866704"/>
            <a:ext cx="9088058" cy="863744"/>
          </a:xfrm>
        </p:spPr>
        <p:style>
          <a:lnRef idx="2">
            <a:schemeClr val="dk1"/>
          </a:lnRef>
          <a:fillRef idx="1">
            <a:schemeClr val="lt1"/>
          </a:fillRef>
          <a:effectRef idx="0">
            <a:schemeClr val="dk1"/>
          </a:effectRef>
          <a:fontRef idx="minor">
            <a:schemeClr val="dk1"/>
          </a:fontRef>
        </p:style>
        <p:txBody>
          <a:bodyPr>
            <a:normAutofit/>
          </a:bodyPr>
          <a:lstStyle/>
          <a:p>
            <a:r>
              <a:rPr lang="en-US" sz="2400" b="1" dirty="0"/>
              <a:t>As a customer, </a:t>
            </a:r>
            <a:r>
              <a:rPr lang="en-US" sz="2400" dirty="0"/>
              <a:t>I want to proceed to checkout so that I can finalize my purchase.</a:t>
            </a:r>
          </a:p>
        </p:txBody>
      </p:sp>
      <p:cxnSp>
        <p:nvCxnSpPr>
          <p:cNvPr id="24" name="Straight Arrow Connector 23">
            <a:extLst>
              <a:ext uri="{FF2B5EF4-FFF2-40B4-BE49-F238E27FC236}">
                <a16:creationId xmlns:a16="http://schemas.microsoft.com/office/drawing/2014/main" id="{00EACB90-8598-B52F-E8C3-7AE9165B4ABE}"/>
              </a:ext>
            </a:extLst>
          </p:cNvPr>
          <p:cNvCxnSpPr>
            <a:cxnSpLocks/>
          </p:cNvCxnSpPr>
          <p:nvPr/>
        </p:nvCxnSpPr>
        <p:spPr>
          <a:xfrm rot="10800000" flipV="1">
            <a:off x="1654289" y="3897241"/>
            <a:ext cx="343504" cy="12358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5" name="Title 1">
            <a:extLst>
              <a:ext uri="{FF2B5EF4-FFF2-40B4-BE49-F238E27FC236}">
                <a16:creationId xmlns:a16="http://schemas.microsoft.com/office/drawing/2014/main" id="{925827B3-92D8-E35F-187B-F47082573841}"/>
              </a:ext>
            </a:extLst>
          </p:cNvPr>
          <p:cNvSpPr txBox="1">
            <a:spLocks/>
          </p:cNvSpPr>
          <p:nvPr/>
        </p:nvSpPr>
        <p:spPr>
          <a:xfrm>
            <a:off x="399466" y="5202165"/>
            <a:ext cx="2105609" cy="863743"/>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US" sz="1100" dirty="0"/>
              <a:t>The shopping cart page has a prominently placed "Proceed to Checkout" button.</a:t>
            </a:r>
          </a:p>
        </p:txBody>
      </p:sp>
      <p:cxnSp>
        <p:nvCxnSpPr>
          <p:cNvPr id="26" name="Straight Arrow Connector 25">
            <a:extLst>
              <a:ext uri="{FF2B5EF4-FFF2-40B4-BE49-F238E27FC236}">
                <a16:creationId xmlns:a16="http://schemas.microsoft.com/office/drawing/2014/main" id="{80FE014A-5858-96C2-14B2-080257C20F06}"/>
              </a:ext>
            </a:extLst>
          </p:cNvPr>
          <p:cNvCxnSpPr>
            <a:cxnSpLocks/>
          </p:cNvCxnSpPr>
          <p:nvPr/>
        </p:nvCxnSpPr>
        <p:spPr>
          <a:xfrm flipH="1">
            <a:off x="3257612" y="3897240"/>
            <a:ext cx="322782" cy="130492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7" name="Title 1">
            <a:extLst>
              <a:ext uri="{FF2B5EF4-FFF2-40B4-BE49-F238E27FC236}">
                <a16:creationId xmlns:a16="http://schemas.microsoft.com/office/drawing/2014/main" id="{A4BA4925-7637-EA7B-4C3B-47A8F8ADD5E2}"/>
              </a:ext>
            </a:extLst>
          </p:cNvPr>
          <p:cNvSpPr txBox="1">
            <a:spLocks/>
          </p:cNvSpPr>
          <p:nvPr/>
        </p:nvSpPr>
        <p:spPr>
          <a:xfrm>
            <a:off x="2424868" y="5202166"/>
            <a:ext cx="2181506" cy="989084"/>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US" sz="1100" dirty="0"/>
              <a:t>Clicking "Proceed to Checkout" navigates the customer to the checkout page that displays a summary of the cart.</a:t>
            </a:r>
          </a:p>
        </p:txBody>
      </p:sp>
      <p:cxnSp>
        <p:nvCxnSpPr>
          <p:cNvPr id="28" name="Straight Arrow Connector 27">
            <a:extLst>
              <a:ext uri="{FF2B5EF4-FFF2-40B4-BE49-F238E27FC236}">
                <a16:creationId xmlns:a16="http://schemas.microsoft.com/office/drawing/2014/main" id="{1373AAAE-FD17-DF9F-026B-A054BE0C5BB9}"/>
              </a:ext>
            </a:extLst>
          </p:cNvPr>
          <p:cNvCxnSpPr>
            <a:cxnSpLocks/>
          </p:cNvCxnSpPr>
          <p:nvPr/>
        </p:nvCxnSpPr>
        <p:spPr>
          <a:xfrm>
            <a:off x="5485776" y="3931786"/>
            <a:ext cx="0" cy="120128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9" name="Title 1">
            <a:extLst>
              <a:ext uri="{FF2B5EF4-FFF2-40B4-BE49-F238E27FC236}">
                <a16:creationId xmlns:a16="http://schemas.microsoft.com/office/drawing/2014/main" id="{36136E28-5310-92A9-D6E0-CA0E3D4113D3}"/>
              </a:ext>
            </a:extLst>
          </p:cNvPr>
          <p:cNvSpPr txBox="1">
            <a:spLocks/>
          </p:cNvSpPr>
          <p:nvPr/>
        </p:nvSpPr>
        <p:spPr>
          <a:xfrm>
            <a:off x="4682877" y="5202165"/>
            <a:ext cx="1956914" cy="989084"/>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US" sz="1100" dirty="0"/>
              <a:t>The checkout page includes a review of all items, quantities, and prices before proceeding.</a:t>
            </a:r>
          </a:p>
        </p:txBody>
      </p:sp>
      <p:cxnSp>
        <p:nvCxnSpPr>
          <p:cNvPr id="30" name="Straight Arrow Connector 29">
            <a:extLst>
              <a:ext uri="{FF2B5EF4-FFF2-40B4-BE49-F238E27FC236}">
                <a16:creationId xmlns:a16="http://schemas.microsoft.com/office/drawing/2014/main" id="{4202A326-9DF3-9315-E81D-A5C0BA901E0B}"/>
              </a:ext>
            </a:extLst>
          </p:cNvPr>
          <p:cNvCxnSpPr>
            <a:cxnSpLocks/>
          </p:cNvCxnSpPr>
          <p:nvPr/>
        </p:nvCxnSpPr>
        <p:spPr>
          <a:xfrm>
            <a:off x="7472787" y="3923150"/>
            <a:ext cx="295275" cy="118401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1" name="Title 1">
            <a:extLst>
              <a:ext uri="{FF2B5EF4-FFF2-40B4-BE49-F238E27FC236}">
                <a16:creationId xmlns:a16="http://schemas.microsoft.com/office/drawing/2014/main" id="{592A8063-8420-1DCA-22B1-90186AE537D3}"/>
              </a:ext>
            </a:extLst>
          </p:cNvPr>
          <p:cNvSpPr txBox="1">
            <a:spLocks/>
          </p:cNvSpPr>
          <p:nvPr/>
        </p:nvSpPr>
        <p:spPr>
          <a:xfrm>
            <a:off x="6784176" y="5202165"/>
            <a:ext cx="2105609" cy="954232"/>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US" sz="1100" dirty="0"/>
              <a:t>Customers are required to confirm their shipping address and contact information on the checkout page.</a:t>
            </a:r>
          </a:p>
        </p:txBody>
      </p:sp>
      <p:cxnSp>
        <p:nvCxnSpPr>
          <p:cNvPr id="32" name="Straight Arrow Connector 31">
            <a:extLst>
              <a:ext uri="{FF2B5EF4-FFF2-40B4-BE49-F238E27FC236}">
                <a16:creationId xmlns:a16="http://schemas.microsoft.com/office/drawing/2014/main" id="{686C1665-8934-9D6F-A3A8-F72B08FA985E}"/>
              </a:ext>
            </a:extLst>
          </p:cNvPr>
          <p:cNvCxnSpPr>
            <a:cxnSpLocks/>
          </p:cNvCxnSpPr>
          <p:nvPr/>
        </p:nvCxnSpPr>
        <p:spPr>
          <a:xfrm>
            <a:off x="9515475" y="3949059"/>
            <a:ext cx="571500" cy="118401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3" name="Title 1">
            <a:extLst>
              <a:ext uri="{FF2B5EF4-FFF2-40B4-BE49-F238E27FC236}">
                <a16:creationId xmlns:a16="http://schemas.microsoft.com/office/drawing/2014/main" id="{CEF7DE85-6FA9-A730-A302-5E5948C9C8B9}"/>
              </a:ext>
            </a:extLst>
          </p:cNvPr>
          <p:cNvSpPr txBox="1">
            <a:spLocks/>
          </p:cNvSpPr>
          <p:nvPr/>
        </p:nvSpPr>
        <p:spPr>
          <a:xfrm>
            <a:off x="9100845" y="5245857"/>
            <a:ext cx="2105609" cy="820051"/>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US" sz="1100" dirty="0"/>
              <a:t>Any applied discounts, taxes, and shipping fees are shown in the order summary.</a:t>
            </a:r>
          </a:p>
        </p:txBody>
      </p:sp>
      <p:cxnSp>
        <p:nvCxnSpPr>
          <p:cNvPr id="41" name="Straight Arrow Connector 40">
            <a:extLst>
              <a:ext uri="{FF2B5EF4-FFF2-40B4-BE49-F238E27FC236}">
                <a16:creationId xmlns:a16="http://schemas.microsoft.com/office/drawing/2014/main" id="{6FE1BF3D-6D16-2699-5C72-D9B785C6F65D}"/>
              </a:ext>
            </a:extLst>
          </p:cNvPr>
          <p:cNvCxnSpPr>
            <a:cxnSpLocks/>
          </p:cNvCxnSpPr>
          <p:nvPr/>
        </p:nvCxnSpPr>
        <p:spPr>
          <a:xfrm flipH="1" flipV="1">
            <a:off x="2958268" y="1466543"/>
            <a:ext cx="99257" cy="121028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2" name="Title 1">
            <a:extLst>
              <a:ext uri="{FF2B5EF4-FFF2-40B4-BE49-F238E27FC236}">
                <a16:creationId xmlns:a16="http://schemas.microsoft.com/office/drawing/2014/main" id="{DFD9E259-1628-3B32-3A41-E3DD0EA8C6E4}"/>
              </a:ext>
            </a:extLst>
          </p:cNvPr>
          <p:cNvSpPr txBox="1">
            <a:spLocks/>
          </p:cNvSpPr>
          <p:nvPr/>
        </p:nvSpPr>
        <p:spPr>
          <a:xfrm>
            <a:off x="1565312" y="542471"/>
            <a:ext cx="2785911" cy="863744"/>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US" sz="1100" dirty="0"/>
              <a:t>Customers can go back to the cart to make changes before finalizing the purchase.</a:t>
            </a:r>
          </a:p>
        </p:txBody>
      </p:sp>
      <p:cxnSp>
        <p:nvCxnSpPr>
          <p:cNvPr id="48" name="Straight Arrow Connector 47">
            <a:extLst>
              <a:ext uri="{FF2B5EF4-FFF2-40B4-BE49-F238E27FC236}">
                <a16:creationId xmlns:a16="http://schemas.microsoft.com/office/drawing/2014/main" id="{CB29571B-AFBA-8900-AEDF-5C0EC3F828AE}"/>
              </a:ext>
            </a:extLst>
          </p:cNvPr>
          <p:cNvCxnSpPr>
            <a:cxnSpLocks/>
          </p:cNvCxnSpPr>
          <p:nvPr/>
        </p:nvCxnSpPr>
        <p:spPr>
          <a:xfrm flipV="1">
            <a:off x="6388238" y="1417898"/>
            <a:ext cx="503105" cy="130757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9" name="Title 1">
            <a:extLst>
              <a:ext uri="{FF2B5EF4-FFF2-40B4-BE49-F238E27FC236}">
                <a16:creationId xmlns:a16="http://schemas.microsoft.com/office/drawing/2014/main" id="{2F63CBA7-C241-32F6-5D30-B9DC55D0D017}"/>
              </a:ext>
            </a:extLst>
          </p:cNvPr>
          <p:cNvSpPr txBox="1">
            <a:spLocks/>
          </p:cNvSpPr>
          <p:nvPr/>
        </p:nvSpPr>
        <p:spPr>
          <a:xfrm>
            <a:off x="5734050" y="701603"/>
            <a:ext cx="3007041" cy="673931"/>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US" sz="1100" dirty="0"/>
              <a:t>A progress indicator is present on the checkout page to guide customers through each step of the checkout process.</a:t>
            </a:r>
          </a:p>
        </p:txBody>
      </p:sp>
    </p:spTree>
    <p:extLst>
      <p:ext uri="{BB962C8B-B14F-4D97-AF65-F5344CB8AC3E}">
        <p14:creationId xmlns:p14="http://schemas.microsoft.com/office/powerpoint/2010/main" val="6768965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1">
            <a:extLst>
              <a:ext uri="{FF2B5EF4-FFF2-40B4-BE49-F238E27FC236}">
                <a16:creationId xmlns:a16="http://schemas.microsoft.com/office/drawing/2014/main" id="{A7BAD7E3-1338-83BA-3CC4-D9D85A5C357F}"/>
              </a:ext>
            </a:extLst>
          </p:cNvPr>
          <p:cNvSpPr>
            <a:spLocks noGrp="1"/>
          </p:cNvSpPr>
          <p:nvPr>
            <p:ph type="title"/>
          </p:nvPr>
        </p:nvSpPr>
        <p:spPr>
          <a:xfrm>
            <a:off x="1652739" y="2866704"/>
            <a:ext cx="9088058" cy="863744"/>
          </a:xfrm>
        </p:spPr>
        <p:style>
          <a:lnRef idx="2">
            <a:schemeClr val="dk1"/>
          </a:lnRef>
          <a:fillRef idx="1">
            <a:schemeClr val="lt1"/>
          </a:fillRef>
          <a:effectRef idx="0">
            <a:schemeClr val="dk1"/>
          </a:effectRef>
          <a:fontRef idx="minor">
            <a:schemeClr val="dk1"/>
          </a:fontRef>
        </p:style>
        <p:txBody>
          <a:bodyPr>
            <a:normAutofit/>
          </a:bodyPr>
          <a:lstStyle/>
          <a:p>
            <a:r>
              <a:rPr lang="en-US" sz="2400" b="1" dirty="0"/>
              <a:t>As a customer, </a:t>
            </a:r>
            <a:r>
              <a:rPr lang="en-US" sz="2400" dirty="0"/>
              <a:t>I want to select a payment method so that I can complete my purchase securely.</a:t>
            </a:r>
          </a:p>
        </p:txBody>
      </p:sp>
      <p:cxnSp>
        <p:nvCxnSpPr>
          <p:cNvPr id="24" name="Straight Arrow Connector 23">
            <a:extLst>
              <a:ext uri="{FF2B5EF4-FFF2-40B4-BE49-F238E27FC236}">
                <a16:creationId xmlns:a16="http://schemas.microsoft.com/office/drawing/2014/main" id="{00EACB90-8598-B52F-E8C3-7AE9165B4ABE}"/>
              </a:ext>
            </a:extLst>
          </p:cNvPr>
          <p:cNvCxnSpPr>
            <a:cxnSpLocks/>
          </p:cNvCxnSpPr>
          <p:nvPr/>
        </p:nvCxnSpPr>
        <p:spPr>
          <a:xfrm rot="10800000" flipV="1">
            <a:off x="1654289" y="3897241"/>
            <a:ext cx="343504" cy="12358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5" name="Title 1">
            <a:extLst>
              <a:ext uri="{FF2B5EF4-FFF2-40B4-BE49-F238E27FC236}">
                <a16:creationId xmlns:a16="http://schemas.microsoft.com/office/drawing/2014/main" id="{925827B3-92D8-E35F-187B-F47082573841}"/>
              </a:ext>
            </a:extLst>
          </p:cNvPr>
          <p:cNvSpPr txBox="1">
            <a:spLocks/>
          </p:cNvSpPr>
          <p:nvPr/>
        </p:nvSpPr>
        <p:spPr>
          <a:xfrm>
            <a:off x="399466" y="5202165"/>
            <a:ext cx="2105609" cy="1113364"/>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US" sz="1100" dirty="0"/>
              <a:t>The checkout page provides a variety of payment options, such as credit/debit cards, PayPal, and other payment gateways.</a:t>
            </a:r>
          </a:p>
        </p:txBody>
      </p:sp>
      <p:cxnSp>
        <p:nvCxnSpPr>
          <p:cNvPr id="26" name="Straight Arrow Connector 25">
            <a:extLst>
              <a:ext uri="{FF2B5EF4-FFF2-40B4-BE49-F238E27FC236}">
                <a16:creationId xmlns:a16="http://schemas.microsoft.com/office/drawing/2014/main" id="{80FE014A-5858-96C2-14B2-080257C20F06}"/>
              </a:ext>
            </a:extLst>
          </p:cNvPr>
          <p:cNvCxnSpPr>
            <a:cxnSpLocks/>
          </p:cNvCxnSpPr>
          <p:nvPr/>
        </p:nvCxnSpPr>
        <p:spPr>
          <a:xfrm flipH="1">
            <a:off x="3257612" y="3897240"/>
            <a:ext cx="322782" cy="130492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7" name="Title 1">
            <a:extLst>
              <a:ext uri="{FF2B5EF4-FFF2-40B4-BE49-F238E27FC236}">
                <a16:creationId xmlns:a16="http://schemas.microsoft.com/office/drawing/2014/main" id="{A4BA4925-7637-EA7B-4C3B-47A8F8ADD5E2}"/>
              </a:ext>
            </a:extLst>
          </p:cNvPr>
          <p:cNvSpPr txBox="1">
            <a:spLocks/>
          </p:cNvSpPr>
          <p:nvPr/>
        </p:nvSpPr>
        <p:spPr>
          <a:xfrm>
            <a:off x="2424868" y="5076824"/>
            <a:ext cx="2258009" cy="989084"/>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US" sz="1100" dirty="0"/>
              <a:t>The customer can select their preferred payment method before completing the purchase.</a:t>
            </a:r>
          </a:p>
        </p:txBody>
      </p:sp>
      <p:cxnSp>
        <p:nvCxnSpPr>
          <p:cNvPr id="28" name="Straight Arrow Connector 27">
            <a:extLst>
              <a:ext uri="{FF2B5EF4-FFF2-40B4-BE49-F238E27FC236}">
                <a16:creationId xmlns:a16="http://schemas.microsoft.com/office/drawing/2014/main" id="{1373AAAE-FD17-DF9F-026B-A054BE0C5BB9}"/>
              </a:ext>
            </a:extLst>
          </p:cNvPr>
          <p:cNvCxnSpPr>
            <a:cxnSpLocks/>
          </p:cNvCxnSpPr>
          <p:nvPr/>
        </p:nvCxnSpPr>
        <p:spPr>
          <a:xfrm>
            <a:off x="5485776" y="3931786"/>
            <a:ext cx="0" cy="120128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9" name="Title 1">
            <a:extLst>
              <a:ext uri="{FF2B5EF4-FFF2-40B4-BE49-F238E27FC236}">
                <a16:creationId xmlns:a16="http://schemas.microsoft.com/office/drawing/2014/main" id="{36136E28-5310-92A9-D6E0-CA0E3D4113D3}"/>
              </a:ext>
            </a:extLst>
          </p:cNvPr>
          <p:cNvSpPr txBox="1">
            <a:spLocks/>
          </p:cNvSpPr>
          <p:nvPr/>
        </p:nvSpPr>
        <p:spPr>
          <a:xfrm>
            <a:off x="4682877" y="5202165"/>
            <a:ext cx="1956914" cy="989084"/>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US" sz="1100" dirty="0"/>
              <a:t>The selected payment method is clearly indicated and confirmed before finalizing the order.</a:t>
            </a:r>
          </a:p>
        </p:txBody>
      </p:sp>
      <p:cxnSp>
        <p:nvCxnSpPr>
          <p:cNvPr id="30" name="Straight Arrow Connector 29">
            <a:extLst>
              <a:ext uri="{FF2B5EF4-FFF2-40B4-BE49-F238E27FC236}">
                <a16:creationId xmlns:a16="http://schemas.microsoft.com/office/drawing/2014/main" id="{4202A326-9DF3-9315-E81D-A5C0BA901E0B}"/>
              </a:ext>
            </a:extLst>
          </p:cNvPr>
          <p:cNvCxnSpPr>
            <a:cxnSpLocks/>
          </p:cNvCxnSpPr>
          <p:nvPr/>
        </p:nvCxnSpPr>
        <p:spPr>
          <a:xfrm>
            <a:off x="7472787" y="3923150"/>
            <a:ext cx="295275" cy="118401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1" name="Title 1">
            <a:extLst>
              <a:ext uri="{FF2B5EF4-FFF2-40B4-BE49-F238E27FC236}">
                <a16:creationId xmlns:a16="http://schemas.microsoft.com/office/drawing/2014/main" id="{592A8063-8420-1DCA-22B1-90186AE537D3}"/>
              </a:ext>
            </a:extLst>
          </p:cNvPr>
          <p:cNvSpPr txBox="1">
            <a:spLocks/>
          </p:cNvSpPr>
          <p:nvPr/>
        </p:nvSpPr>
        <p:spPr>
          <a:xfrm>
            <a:off x="6784176" y="5202165"/>
            <a:ext cx="2105609" cy="954232"/>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US" sz="1100" dirty="0"/>
              <a:t>Secure payment information entry fields are provided, with visible security indicators (e.g., padlock icon, HTTPS).</a:t>
            </a:r>
          </a:p>
        </p:txBody>
      </p:sp>
      <p:cxnSp>
        <p:nvCxnSpPr>
          <p:cNvPr id="32" name="Straight Arrow Connector 31">
            <a:extLst>
              <a:ext uri="{FF2B5EF4-FFF2-40B4-BE49-F238E27FC236}">
                <a16:creationId xmlns:a16="http://schemas.microsoft.com/office/drawing/2014/main" id="{686C1665-8934-9D6F-A3A8-F72B08FA985E}"/>
              </a:ext>
            </a:extLst>
          </p:cNvPr>
          <p:cNvCxnSpPr>
            <a:cxnSpLocks/>
          </p:cNvCxnSpPr>
          <p:nvPr/>
        </p:nvCxnSpPr>
        <p:spPr>
          <a:xfrm>
            <a:off x="9515475" y="3949059"/>
            <a:ext cx="571500" cy="118401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3" name="Title 1">
            <a:extLst>
              <a:ext uri="{FF2B5EF4-FFF2-40B4-BE49-F238E27FC236}">
                <a16:creationId xmlns:a16="http://schemas.microsoft.com/office/drawing/2014/main" id="{CEF7DE85-6FA9-A730-A302-5E5948C9C8B9}"/>
              </a:ext>
            </a:extLst>
          </p:cNvPr>
          <p:cNvSpPr txBox="1">
            <a:spLocks/>
          </p:cNvSpPr>
          <p:nvPr/>
        </p:nvSpPr>
        <p:spPr>
          <a:xfrm>
            <a:off x="9100845" y="5245857"/>
            <a:ext cx="2105609" cy="1113364"/>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US" sz="1100" dirty="0"/>
              <a:t>The system validates payment details and notifies the customer if there are any issues (e.g., expired card, insufficient funds).</a:t>
            </a:r>
          </a:p>
        </p:txBody>
      </p:sp>
      <p:cxnSp>
        <p:nvCxnSpPr>
          <p:cNvPr id="41" name="Straight Arrow Connector 40">
            <a:extLst>
              <a:ext uri="{FF2B5EF4-FFF2-40B4-BE49-F238E27FC236}">
                <a16:creationId xmlns:a16="http://schemas.microsoft.com/office/drawing/2014/main" id="{6FE1BF3D-6D16-2699-5C72-D9B785C6F65D}"/>
              </a:ext>
            </a:extLst>
          </p:cNvPr>
          <p:cNvCxnSpPr>
            <a:cxnSpLocks/>
          </p:cNvCxnSpPr>
          <p:nvPr/>
        </p:nvCxnSpPr>
        <p:spPr>
          <a:xfrm flipH="1" flipV="1">
            <a:off x="2958268" y="1466543"/>
            <a:ext cx="99257" cy="121028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2" name="Title 1">
            <a:extLst>
              <a:ext uri="{FF2B5EF4-FFF2-40B4-BE49-F238E27FC236}">
                <a16:creationId xmlns:a16="http://schemas.microsoft.com/office/drawing/2014/main" id="{DFD9E259-1628-3B32-3A41-E3DD0EA8C6E4}"/>
              </a:ext>
            </a:extLst>
          </p:cNvPr>
          <p:cNvSpPr txBox="1">
            <a:spLocks/>
          </p:cNvSpPr>
          <p:nvPr/>
        </p:nvSpPr>
        <p:spPr>
          <a:xfrm>
            <a:off x="1565312" y="542471"/>
            <a:ext cx="2785911" cy="863744"/>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US" sz="1100" dirty="0"/>
              <a:t>The customer can save payment information for future use or choose to enter it manually each time.</a:t>
            </a:r>
          </a:p>
        </p:txBody>
      </p:sp>
      <p:cxnSp>
        <p:nvCxnSpPr>
          <p:cNvPr id="48" name="Straight Arrow Connector 47">
            <a:extLst>
              <a:ext uri="{FF2B5EF4-FFF2-40B4-BE49-F238E27FC236}">
                <a16:creationId xmlns:a16="http://schemas.microsoft.com/office/drawing/2014/main" id="{CB29571B-AFBA-8900-AEDF-5C0EC3F828AE}"/>
              </a:ext>
            </a:extLst>
          </p:cNvPr>
          <p:cNvCxnSpPr>
            <a:cxnSpLocks/>
          </p:cNvCxnSpPr>
          <p:nvPr/>
        </p:nvCxnSpPr>
        <p:spPr>
          <a:xfrm flipV="1">
            <a:off x="6388238" y="1417898"/>
            <a:ext cx="503105" cy="130757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9" name="Title 1">
            <a:extLst>
              <a:ext uri="{FF2B5EF4-FFF2-40B4-BE49-F238E27FC236}">
                <a16:creationId xmlns:a16="http://schemas.microsoft.com/office/drawing/2014/main" id="{2F63CBA7-C241-32F6-5D30-B9DC55D0D017}"/>
              </a:ext>
            </a:extLst>
          </p:cNvPr>
          <p:cNvSpPr txBox="1">
            <a:spLocks/>
          </p:cNvSpPr>
          <p:nvPr/>
        </p:nvSpPr>
        <p:spPr>
          <a:xfrm>
            <a:off x="5343526" y="701603"/>
            <a:ext cx="3397566" cy="673931"/>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US" sz="1100" dirty="0"/>
              <a:t>The payment method section includes clear information on any additional fees associated with the selected payment method.</a:t>
            </a:r>
          </a:p>
        </p:txBody>
      </p:sp>
    </p:spTree>
    <p:extLst>
      <p:ext uri="{BB962C8B-B14F-4D97-AF65-F5344CB8AC3E}">
        <p14:creationId xmlns:p14="http://schemas.microsoft.com/office/powerpoint/2010/main" val="7941437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1">
            <a:extLst>
              <a:ext uri="{FF2B5EF4-FFF2-40B4-BE49-F238E27FC236}">
                <a16:creationId xmlns:a16="http://schemas.microsoft.com/office/drawing/2014/main" id="{A7BAD7E3-1338-83BA-3CC4-D9D85A5C357F}"/>
              </a:ext>
            </a:extLst>
          </p:cNvPr>
          <p:cNvSpPr>
            <a:spLocks noGrp="1"/>
          </p:cNvSpPr>
          <p:nvPr>
            <p:ph type="title"/>
          </p:nvPr>
        </p:nvSpPr>
        <p:spPr>
          <a:xfrm>
            <a:off x="1652739" y="2866704"/>
            <a:ext cx="9088058" cy="863744"/>
          </a:xfrm>
        </p:spPr>
        <p:style>
          <a:lnRef idx="2">
            <a:schemeClr val="dk1"/>
          </a:lnRef>
          <a:fillRef idx="1">
            <a:schemeClr val="lt1"/>
          </a:fillRef>
          <a:effectRef idx="0">
            <a:schemeClr val="dk1"/>
          </a:effectRef>
          <a:fontRef idx="minor">
            <a:schemeClr val="dk1"/>
          </a:fontRef>
        </p:style>
        <p:txBody>
          <a:bodyPr>
            <a:normAutofit fontScale="90000"/>
          </a:bodyPr>
          <a:lstStyle/>
          <a:p>
            <a:r>
              <a:rPr lang="en-US" sz="2400" b="1" dirty="0"/>
              <a:t>As a customer, </a:t>
            </a:r>
            <a:r>
              <a:rPr lang="en-US" sz="2400" dirty="0"/>
              <a:t>I want to receive an order confirmation so that I have a record of my purchase.</a:t>
            </a:r>
          </a:p>
        </p:txBody>
      </p:sp>
      <p:cxnSp>
        <p:nvCxnSpPr>
          <p:cNvPr id="24" name="Straight Arrow Connector 23">
            <a:extLst>
              <a:ext uri="{FF2B5EF4-FFF2-40B4-BE49-F238E27FC236}">
                <a16:creationId xmlns:a16="http://schemas.microsoft.com/office/drawing/2014/main" id="{00EACB90-8598-B52F-E8C3-7AE9165B4ABE}"/>
              </a:ext>
            </a:extLst>
          </p:cNvPr>
          <p:cNvCxnSpPr>
            <a:cxnSpLocks/>
          </p:cNvCxnSpPr>
          <p:nvPr/>
        </p:nvCxnSpPr>
        <p:spPr>
          <a:xfrm rot="10800000" flipV="1">
            <a:off x="1654289" y="3897241"/>
            <a:ext cx="343504" cy="12358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5" name="Title 1">
            <a:extLst>
              <a:ext uri="{FF2B5EF4-FFF2-40B4-BE49-F238E27FC236}">
                <a16:creationId xmlns:a16="http://schemas.microsoft.com/office/drawing/2014/main" id="{925827B3-92D8-E35F-187B-F47082573841}"/>
              </a:ext>
            </a:extLst>
          </p:cNvPr>
          <p:cNvSpPr txBox="1">
            <a:spLocks/>
          </p:cNvSpPr>
          <p:nvPr/>
        </p:nvSpPr>
        <p:spPr>
          <a:xfrm>
            <a:off x="123826" y="5202164"/>
            <a:ext cx="2381250" cy="1417711"/>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US" sz="1100" dirty="0"/>
              <a:t>After successful payment, the system immediately displays an order confirmation page with order details, including order number, items purchased, total amount, and delivery information.</a:t>
            </a:r>
          </a:p>
        </p:txBody>
      </p:sp>
      <p:cxnSp>
        <p:nvCxnSpPr>
          <p:cNvPr id="26" name="Straight Arrow Connector 25">
            <a:extLst>
              <a:ext uri="{FF2B5EF4-FFF2-40B4-BE49-F238E27FC236}">
                <a16:creationId xmlns:a16="http://schemas.microsoft.com/office/drawing/2014/main" id="{80FE014A-5858-96C2-14B2-080257C20F06}"/>
              </a:ext>
            </a:extLst>
          </p:cNvPr>
          <p:cNvCxnSpPr>
            <a:cxnSpLocks/>
          </p:cNvCxnSpPr>
          <p:nvPr/>
        </p:nvCxnSpPr>
        <p:spPr>
          <a:xfrm flipH="1">
            <a:off x="3257612" y="3897240"/>
            <a:ext cx="322782" cy="130492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7" name="Title 1">
            <a:extLst>
              <a:ext uri="{FF2B5EF4-FFF2-40B4-BE49-F238E27FC236}">
                <a16:creationId xmlns:a16="http://schemas.microsoft.com/office/drawing/2014/main" id="{A4BA4925-7637-EA7B-4C3B-47A8F8ADD5E2}"/>
              </a:ext>
            </a:extLst>
          </p:cNvPr>
          <p:cNvSpPr txBox="1">
            <a:spLocks/>
          </p:cNvSpPr>
          <p:nvPr/>
        </p:nvSpPr>
        <p:spPr>
          <a:xfrm>
            <a:off x="2424868" y="5076824"/>
            <a:ext cx="2258009" cy="1304924"/>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US" sz="1100" dirty="0"/>
              <a:t>An email confirmation is automatically sent to the customer's email address, including the order summary and expected delivery date.</a:t>
            </a:r>
          </a:p>
        </p:txBody>
      </p:sp>
      <p:cxnSp>
        <p:nvCxnSpPr>
          <p:cNvPr id="28" name="Straight Arrow Connector 27">
            <a:extLst>
              <a:ext uri="{FF2B5EF4-FFF2-40B4-BE49-F238E27FC236}">
                <a16:creationId xmlns:a16="http://schemas.microsoft.com/office/drawing/2014/main" id="{1373AAAE-FD17-DF9F-026B-A054BE0C5BB9}"/>
              </a:ext>
            </a:extLst>
          </p:cNvPr>
          <p:cNvCxnSpPr>
            <a:cxnSpLocks/>
          </p:cNvCxnSpPr>
          <p:nvPr/>
        </p:nvCxnSpPr>
        <p:spPr>
          <a:xfrm>
            <a:off x="5485776" y="3931786"/>
            <a:ext cx="0" cy="120128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9" name="Title 1">
            <a:extLst>
              <a:ext uri="{FF2B5EF4-FFF2-40B4-BE49-F238E27FC236}">
                <a16:creationId xmlns:a16="http://schemas.microsoft.com/office/drawing/2014/main" id="{36136E28-5310-92A9-D6E0-CA0E3D4113D3}"/>
              </a:ext>
            </a:extLst>
          </p:cNvPr>
          <p:cNvSpPr txBox="1">
            <a:spLocks/>
          </p:cNvSpPr>
          <p:nvPr/>
        </p:nvSpPr>
        <p:spPr>
          <a:xfrm>
            <a:off x="4682877" y="5202165"/>
            <a:ext cx="1956914" cy="989084"/>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US" sz="1100" dirty="0"/>
              <a:t>The order confirmation page provides an option to print the receipt or save it as a PDF.</a:t>
            </a:r>
          </a:p>
        </p:txBody>
      </p:sp>
      <p:cxnSp>
        <p:nvCxnSpPr>
          <p:cNvPr id="30" name="Straight Arrow Connector 29">
            <a:extLst>
              <a:ext uri="{FF2B5EF4-FFF2-40B4-BE49-F238E27FC236}">
                <a16:creationId xmlns:a16="http://schemas.microsoft.com/office/drawing/2014/main" id="{4202A326-9DF3-9315-E81D-A5C0BA901E0B}"/>
              </a:ext>
            </a:extLst>
          </p:cNvPr>
          <p:cNvCxnSpPr>
            <a:cxnSpLocks/>
          </p:cNvCxnSpPr>
          <p:nvPr/>
        </p:nvCxnSpPr>
        <p:spPr>
          <a:xfrm>
            <a:off x="7472787" y="3923150"/>
            <a:ext cx="295275" cy="118401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1" name="Title 1">
            <a:extLst>
              <a:ext uri="{FF2B5EF4-FFF2-40B4-BE49-F238E27FC236}">
                <a16:creationId xmlns:a16="http://schemas.microsoft.com/office/drawing/2014/main" id="{592A8063-8420-1DCA-22B1-90186AE537D3}"/>
              </a:ext>
            </a:extLst>
          </p:cNvPr>
          <p:cNvSpPr txBox="1">
            <a:spLocks/>
          </p:cNvSpPr>
          <p:nvPr/>
        </p:nvSpPr>
        <p:spPr>
          <a:xfrm>
            <a:off x="6784176" y="5202165"/>
            <a:ext cx="2105609" cy="1113364"/>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US" sz="1100" dirty="0"/>
              <a:t>A tracking link is included in the email confirmation if available, allowing the customer to monitor the delivery status.</a:t>
            </a:r>
          </a:p>
        </p:txBody>
      </p:sp>
      <p:cxnSp>
        <p:nvCxnSpPr>
          <p:cNvPr id="32" name="Straight Arrow Connector 31">
            <a:extLst>
              <a:ext uri="{FF2B5EF4-FFF2-40B4-BE49-F238E27FC236}">
                <a16:creationId xmlns:a16="http://schemas.microsoft.com/office/drawing/2014/main" id="{686C1665-8934-9D6F-A3A8-F72B08FA985E}"/>
              </a:ext>
            </a:extLst>
          </p:cNvPr>
          <p:cNvCxnSpPr>
            <a:cxnSpLocks/>
          </p:cNvCxnSpPr>
          <p:nvPr/>
        </p:nvCxnSpPr>
        <p:spPr>
          <a:xfrm>
            <a:off x="9515475" y="3949059"/>
            <a:ext cx="571500" cy="118401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3" name="Title 1">
            <a:extLst>
              <a:ext uri="{FF2B5EF4-FFF2-40B4-BE49-F238E27FC236}">
                <a16:creationId xmlns:a16="http://schemas.microsoft.com/office/drawing/2014/main" id="{CEF7DE85-6FA9-A730-A302-5E5948C9C8B9}"/>
              </a:ext>
            </a:extLst>
          </p:cNvPr>
          <p:cNvSpPr txBox="1">
            <a:spLocks/>
          </p:cNvSpPr>
          <p:nvPr/>
        </p:nvSpPr>
        <p:spPr>
          <a:xfrm>
            <a:off x="9100845" y="5245857"/>
            <a:ext cx="2258009" cy="1113364"/>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US" sz="1100" dirty="0"/>
              <a:t>The order confirmation includes a breakdown of all costs, including product prices, taxes, discounts, and shipping fees.</a:t>
            </a:r>
          </a:p>
        </p:txBody>
      </p:sp>
      <p:cxnSp>
        <p:nvCxnSpPr>
          <p:cNvPr id="41" name="Straight Arrow Connector 40">
            <a:extLst>
              <a:ext uri="{FF2B5EF4-FFF2-40B4-BE49-F238E27FC236}">
                <a16:creationId xmlns:a16="http://schemas.microsoft.com/office/drawing/2014/main" id="{6FE1BF3D-6D16-2699-5C72-D9B785C6F65D}"/>
              </a:ext>
            </a:extLst>
          </p:cNvPr>
          <p:cNvCxnSpPr>
            <a:cxnSpLocks/>
          </p:cNvCxnSpPr>
          <p:nvPr/>
        </p:nvCxnSpPr>
        <p:spPr>
          <a:xfrm flipH="1" flipV="1">
            <a:off x="2958268" y="1466543"/>
            <a:ext cx="99257" cy="121028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2" name="Title 1">
            <a:extLst>
              <a:ext uri="{FF2B5EF4-FFF2-40B4-BE49-F238E27FC236}">
                <a16:creationId xmlns:a16="http://schemas.microsoft.com/office/drawing/2014/main" id="{DFD9E259-1628-3B32-3A41-E3DD0EA8C6E4}"/>
              </a:ext>
            </a:extLst>
          </p:cNvPr>
          <p:cNvSpPr txBox="1">
            <a:spLocks/>
          </p:cNvSpPr>
          <p:nvPr/>
        </p:nvSpPr>
        <p:spPr>
          <a:xfrm>
            <a:off x="1565312" y="542471"/>
            <a:ext cx="2785911" cy="863744"/>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US" sz="1100" dirty="0"/>
              <a:t>Customers can view their order history and details in their account dashboard after completing the purchase.</a:t>
            </a:r>
          </a:p>
        </p:txBody>
      </p:sp>
      <p:cxnSp>
        <p:nvCxnSpPr>
          <p:cNvPr id="48" name="Straight Arrow Connector 47">
            <a:extLst>
              <a:ext uri="{FF2B5EF4-FFF2-40B4-BE49-F238E27FC236}">
                <a16:creationId xmlns:a16="http://schemas.microsoft.com/office/drawing/2014/main" id="{CB29571B-AFBA-8900-AEDF-5C0EC3F828AE}"/>
              </a:ext>
            </a:extLst>
          </p:cNvPr>
          <p:cNvCxnSpPr>
            <a:cxnSpLocks/>
          </p:cNvCxnSpPr>
          <p:nvPr/>
        </p:nvCxnSpPr>
        <p:spPr>
          <a:xfrm flipV="1">
            <a:off x="6388238" y="1417898"/>
            <a:ext cx="503105" cy="130757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9" name="Title 1">
            <a:extLst>
              <a:ext uri="{FF2B5EF4-FFF2-40B4-BE49-F238E27FC236}">
                <a16:creationId xmlns:a16="http://schemas.microsoft.com/office/drawing/2014/main" id="{2F63CBA7-C241-32F6-5D30-B9DC55D0D017}"/>
              </a:ext>
            </a:extLst>
          </p:cNvPr>
          <p:cNvSpPr txBox="1">
            <a:spLocks/>
          </p:cNvSpPr>
          <p:nvPr/>
        </p:nvSpPr>
        <p:spPr>
          <a:xfrm>
            <a:off x="5343526" y="701603"/>
            <a:ext cx="3397566" cy="673931"/>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US" sz="1100" dirty="0"/>
              <a:t>The order confirmation page also offers recommendations for additional products or related items.</a:t>
            </a:r>
          </a:p>
        </p:txBody>
      </p:sp>
    </p:spTree>
    <p:extLst>
      <p:ext uri="{BB962C8B-B14F-4D97-AF65-F5344CB8AC3E}">
        <p14:creationId xmlns:p14="http://schemas.microsoft.com/office/powerpoint/2010/main" val="29784281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a:extLst>
              <a:ext uri="{FF2B5EF4-FFF2-40B4-BE49-F238E27FC236}">
                <a16:creationId xmlns:a16="http://schemas.microsoft.com/office/drawing/2014/main" id="{C396FFDC-ADE8-4009-A466-A81787258E8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24</a:t>
            </a:fld>
            <a:endParaRPr lang="en-US" dirty="0"/>
          </a:p>
        </p:txBody>
      </p:sp>
      <p:sp>
        <p:nvSpPr>
          <p:cNvPr id="14" name="Title 1">
            <a:extLst>
              <a:ext uri="{FF2B5EF4-FFF2-40B4-BE49-F238E27FC236}">
                <a16:creationId xmlns:a16="http://schemas.microsoft.com/office/drawing/2014/main" id="{D3A87925-2197-D32F-C7F4-458055015D28}"/>
              </a:ext>
            </a:extLst>
          </p:cNvPr>
          <p:cNvSpPr txBox="1">
            <a:spLocks/>
          </p:cNvSpPr>
          <p:nvPr/>
        </p:nvSpPr>
        <p:spPr>
          <a:xfrm>
            <a:off x="904874" y="2276475"/>
            <a:ext cx="4429125" cy="1743075"/>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US" sz="3600" dirty="0"/>
              <a:t>Tracking Order</a:t>
            </a:r>
          </a:p>
        </p:txBody>
      </p:sp>
    </p:spTree>
    <p:extLst>
      <p:ext uri="{BB962C8B-B14F-4D97-AF65-F5344CB8AC3E}">
        <p14:creationId xmlns:p14="http://schemas.microsoft.com/office/powerpoint/2010/main" val="36816588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1">
            <a:extLst>
              <a:ext uri="{FF2B5EF4-FFF2-40B4-BE49-F238E27FC236}">
                <a16:creationId xmlns:a16="http://schemas.microsoft.com/office/drawing/2014/main" id="{A7BAD7E3-1338-83BA-3CC4-D9D85A5C357F}"/>
              </a:ext>
            </a:extLst>
          </p:cNvPr>
          <p:cNvSpPr>
            <a:spLocks noGrp="1"/>
          </p:cNvSpPr>
          <p:nvPr>
            <p:ph type="title"/>
          </p:nvPr>
        </p:nvSpPr>
        <p:spPr>
          <a:xfrm>
            <a:off x="1652739" y="2866704"/>
            <a:ext cx="9088058" cy="863744"/>
          </a:xfrm>
        </p:spPr>
        <p:style>
          <a:lnRef idx="2">
            <a:schemeClr val="dk1"/>
          </a:lnRef>
          <a:fillRef idx="1">
            <a:schemeClr val="lt1"/>
          </a:fillRef>
          <a:effectRef idx="0">
            <a:schemeClr val="dk1"/>
          </a:effectRef>
          <a:fontRef idx="minor">
            <a:schemeClr val="dk1"/>
          </a:fontRef>
        </p:style>
        <p:txBody>
          <a:bodyPr>
            <a:normAutofit fontScale="90000"/>
          </a:bodyPr>
          <a:lstStyle/>
          <a:p>
            <a:r>
              <a:rPr lang="en-US" sz="2400" b="1" dirty="0"/>
              <a:t>As a customer, </a:t>
            </a:r>
            <a:r>
              <a:rPr lang="en-US" sz="2400" dirty="0"/>
              <a:t>I want to track my order’s shipment so that I know its current status and location.</a:t>
            </a:r>
          </a:p>
        </p:txBody>
      </p:sp>
      <p:cxnSp>
        <p:nvCxnSpPr>
          <p:cNvPr id="24" name="Straight Arrow Connector 23">
            <a:extLst>
              <a:ext uri="{FF2B5EF4-FFF2-40B4-BE49-F238E27FC236}">
                <a16:creationId xmlns:a16="http://schemas.microsoft.com/office/drawing/2014/main" id="{00EACB90-8598-B52F-E8C3-7AE9165B4ABE}"/>
              </a:ext>
            </a:extLst>
          </p:cNvPr>
          <p:cNvCxnSpPr>
            <a:cxnSpLocks/>
          </p:cNvCxnSpPr>
          <p:nvPr/>
        </p:nvCxnSpPr>
        <p:spPr>
          <a:xfrm rot="10800000" flipV="1">
            <a:off x="1654289" y="3897241"/>
            <a:ext cx="343504" cy="12358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5" name="Title 1">
            <a:extLst>
              <a:ext uri="{FF2B5EF4-FFF2-40B4-BE49-F238E27FC236}">
                <a16:creationId xmlns:a16="http://schemas.microsoft.com/office/drawing/2014/main" id="{925827B3-92D8-E35F-187B-F47082573841}"/>
              </a:ext>
            </a:extLst>
          </p:cNvPr>
          <p:cNvSpPr txBox="1">
            <a:spLocks/>
          </p:cNvSpPr>
          <p:nvPr/>
        </p:nvSpPr>
        <p:spPr>
          <a:xfrm>
            <a:off x="123826" y="5202164"/>
            <a:ext cx="2301042" cy="863745"/>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US" sz="1100" dirty="0"/>
              <a:t>The order details page includes a clearly visible "Track Order" button for orders that have been shipped.</a:t>
            </a:r>
          </a:p>
        </p:txBody>
      </p:sp>
      <p:cxnSp>
        <p:nvCxnSpPr>
          <p:cNvPr id="26" name="Straight Arrow Connector 25">
            <a:extLst>
              <a:ext uri="{FF2B5EF4-FFF2-40B4-BE49-F238E27FC236}">
                <a16:creationId xmlns:a16="http://schemas.microsoft.com/office/drawing/2014/main" id="{80FE014A-5858-96C2-14B2-080257C20F06}"/>
              </a:ext>
            </a:extLst>
          </p:cNvPr>
          <p:cNvCxnSpPr>
            <a:cxnSpLocks/>
          </p:cNvCxnSpPr>
          <p:nvPr/>
        </p:nvCxnSpPr>
        <p:spPr>
          <a:xfrm flipH="1">
            <a:off x="3257612" y="3897240"/>
            <a:ext cx="322782" cy="130492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7" name="Title 1">
            <a:extLst>
              <a:ext uri="{FF2B5EF4-FFF2-40B4-BE49-F238E27FC236}">
                <a16:creationId xmlns:a16="http://schemas.microsoft.com/office/drawing/2014/main" id="{A4BA4925-7637-EA7B-4C3B-47A8F8ADD5E2}"/>
              </a:ext>
            </a:extLst>
          </p:cNvPr>
          <p:cNvSpPr txBox="1">
            <a:spLocks/>
          </p:cNvSpPr>
          <p:nvPr/>
        </p:nvSpPr>
        <p:spPr>
          <a:xfrm>
            <a:off x="2424868" y="5076824"/>
            <a:ext cx="2258009" cy="1184014"/>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US" sz="1100" dirty="0"/>
              <a:t>Clicking the "Track Order" button opens a tracking page displaying the shipment’s current status and location.</a:t>
            </a:r>
          </a:p>
        </p:txBody>
      </p:sp>
      <p:cxnSp>
        <p:nvCxnSpPr>
          <p:cNvPr id="28" name="Straight Arrow Connector 27">
            <a:extLst>
              <a:ext uri="{FF2B5EF4-FFF2-40B4-BE49-F238E27FC236}">
                <a16:creationId xmlns:a16="http://schemas.microsoft.com/office/drawing/2014/main" id="{1373AAAE-FD17-DF9F-026B-A054BE0C5BB9}"/>
              </a:ext>
            </a:extLst>
          </p:cNvPr>
          <p:cNvCxnSpPr>
            <a:cxnSpLocks/>
          </p:cNvCxnSpPr>
          <p:nvPr/>
        </p:nvCxnSpPr>
        <p:spPr>
          <a:xfrm>
            <a:off x="5504826" y="3905877"/>
            <a:ext cx="0" cy="120128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9" name="Title 1">
            <a:extLst>
              <a:ext uri="{FF2B5EF4-FFF2-40B4-BE49-F238E27FC236}">
                <a16:creationId xmlns:a16="http://schemas.microsoft.com/office/drawing/2014/main" id="{36136E28-5310-92A9-D6E0-CA0E3D4113D3}"/>
              </a:ext>
            </a:extLst>
          </p:cNvPr>
          <p:cNvSpPr txBox="1">
            <a:spLocks/>
          </p:cNvSpPr>
          <p:nvPr/>
        </p:nvSpPr>
        <p:spPr>
          <a:xfrm>
            <a:off x="4682877" y="5202165"/>
            <a:ext cx="1956914" cy="989084"/>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US" sz="1100" dirty="0"/>
              <a:t>The tracking page provides a detailed timeline of the shipment, including estimated delivery date and time.</a:t>
            </a:r>
          </a:p>
        </p:txBody>
      </p:sp>
      <p:cxnSp>
        <p:nvCxnSpPr>
          <p:cNvPr id="30" name="Straight Arrow Connector 29">
            <a:extLst>
              <a:ext uri="{FF2B5EF4-FFF2-40B4-BE49-F238E27FC236}">
                <a16:creationId xmlns:a16="http://schemas.microsoft.com/office/drawing/2014/main" id="{4202A326-9DF3-9315-E81D-A5C0BA901E0B}"/>
              </a:ext>
            </a:extLst>
          </p:cNvPr>
          <p:cNvCxnSpPr>
            <a:cxnSpLocks/>
          </p:cNvCxnSpPr>
          <p:nvPr/>
        </p:nvCxnSpPr>
        <p:spPr>
          <a:xfrm>
            <a:off x="7472787" y="3923150"/>
            <a:ext cx="295275" cy="118401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1" name="Title 1">
            <a:extLst>
              <a:ext uri="{FF2B5EF4-FFF2-40B4-BE49-F238E27FC236}">
                <a16:creationId xmlns:a16="http://schemas.microsoft.com/office/drawing/2014/main" id="{592A8063-8420-1DCA-22B1-90186AE537D3}"/>
              </a:ext>
            </a:extLst>
          </p:cNvPr>
          <p:cNvSpPr txBox="1">
            <a:spLocks/>
          </p:cNvSpPr>
          <p:nvPr/>
        </p:nvSpPr>
        <p:spPr>
          <a:xfrm>
            <a:off x="6784176" y="5202165"/>
            <a:ext cx="2105609" cy="954232"/>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US" sz="1100" dirty="0"/>
              <a:t>The tracking page includes carrier information and contact details in case of delivery issues.</a:t>
            </a:r>
          </a:p>
        </p:txBody>
      </p:sp>
      <p:cxnSp>
        <p:nvCxnSpPr>
          <p:cNvPr id="32" name="Straight Arrow Connector 31">
            <a:extLst>
              <a:ext uri="{FF2B5EF4-FFF2-40B4-BE49-F238E27FC236}">
                <a16:creationId xmlns:a16="http://schemas.microsoft.com/office/drawing/2014/main" id="{686C1665-8934-9D6F-A3A8-F72B08FA985E}"/>
              </a:ext>
            </a:extLst>
          </p:cNvPr>
          <p:cNvCxnSpPr>
            <a:cxnSpLocks/>
          </p:cNvCxnSpPr>
          <p:nvPr/>
        </p:nvCxnSpPr>
        <p:spPr>
          <a:xfrm>
            <a:off x="9515475" y="3949059"/>
            <a:ext cx="571500" cy="118401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3" name="Title 1">
            <a:extLst>
              <a:ext uri="{FF2B5EF4-FFF2-40B4-BE49-F238E27FC236}">
                <a16:creationId xmlns:a16="http://schemas.microsoft.com/office/drawing/2014/main" id="{CEF7DE85-6FA9-A730-A302-5E5948C9C8B9}"/>
              </a:ext>
            </a:extLst>
          </p:cNvPr>
          <p:cNvSpPr txBox="1">
            <a:spLocks/>
          </p:cNvSpPr>
          <p:nvPr/>
        </p:nvSpPr>
        <p:spPr>
          <a:xfrm>
            <a:off x="9100845" y="5245857"/>
            <a:ext cx="2258009" cy="863744"/>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US" sz="1100" dirty="0"/>
              <a:t>The customer is informed if there are any delays or changes in the shipment status on the tracking page.</a:t>
            </a:r>
          </a:p>
        </p:txBody>
      </p:sp>
      <p:cxnSp>
        <p:nvCxnSpPr>
          <p:cNvPr id="41" name="Straight Arrow Connector 40">
            <a:extLst>
              <a:ext uri="{FF2B5EF4-FFF2-40B4-BE49-F238E27FC236}">
                <a16:creationId xmlns:a16="http://schemas.microsoft.com/office/drawing/2014/main" id="{6FE1BF3D-6D16-2699-5C72-D9B785C6F65D}"/>
              </a:ext>
            </a:extLst>
          </p:cNvPr>
          <p:cNvCxnSpPr>
            <a:cxnSpLocks/>
          </p:cNvCxnSpPr>
          <p:nvPr/>
        </p:nvCxnSpPr>
        <p:spPr>
          <a:xfrm flipH="1" flipV="1">
            <a:off x="2958268" y="1466543"/>
            <a:ext cx="99257" cy="121028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2" name="Title 1">
            <a:extLst>
              <a:ext uri="{FF2B5EF4-FFF2-40B4-BE49-F238E27FC236}">
                <a16:creationId xmlns:a16="http://schemas.microsoft.com/office/drawing/2014/main" id="{DFD9E259-1628-3B32-3A41-E3DD0EA8C6E4}"/>
              </a:ext>
            </a:extLst>
          </p:cNvPr>
          <p:cNvSpPr txBox="1">
            <a:spLocks/>
          </p:cNvSpPr>
          <p:nvPr/>
        </p:nvSpPr>
        <p:spPr>
          <a:xfrm>
            <a:off x="1565312" y="542471"/>
            <a:ext cx="2785911" cy="863744"/>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US" sz="1100" dirty="0"/>
              <a:t>Customers can refresh the tracking information to get real-time updates on the shipment status.</a:t>
            </a:r>
          </a:p>
        </p:txBody>
      </p:sp>
      <p:cxnSp>
        <p:nvCxnSpPr>
          <p:cNvPr id="48" name="Straight Arrow Connector 47">
            <a:extLst>
              <a:ext uri="{FF2B5EF4-FFF2-40B4-BE49-F238E27FC236}">
                <a16:creationId xmlns:a16="http://schemas.microsoft.com/office/drawing/2014/main" id="{CB29571B-AFBA-8900-AEDF-5C0EC3F828AE}"/>
              </a:ext>
            </a:extLst>
          </p:cNvPr>
          <p:cNvCxnSpPr>
            <a:cxnSpLocks/>
          </p:cNvCxnSpPr>
          <p:nvPr/>
        </p:nvCxnSpPr>
        <p:spPr>
          <a:xfrm flipV="1">
            <a:off x="6388238" y="1417898"/>
            <a:ext cx="503105" cy="130757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9" name="Title 1">
            <a:extLst>
              <a:ext uri="{FF2B5EF4-FFF2-40B4-BE49-F238E27FC236}">
                <a16:creationId xmlns:a16="http://schemas.microsoft.com/office/drawing/2014/main" id="{2F63CBA7-C241-32F6-5D30-B9DC55D0D017}"/>
              </a:ext>
            </a:extLst>
          </p:cNvPr>
          <p:cNvSpPr txBox="1">
            <a:spLocks/>
          </p:cNvSpPr>
          <p:nvPr/>
        </p:nvSpPr>
        <p:spPr>
          <a:xfrm>
            <a:off x="5343526" y="701603"/>
            <a:ext cx="3397566" cy="673931"/>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US" sz="1100" dirty="0"/>
              <a:t>The tracking page offers a link to return to the order details or homepage for further actions.</a:t>
            </a:r>
          </a:p>
        </p:txBody>
      </p:sp>
    </p:spTree>
    <p:extLst>
      <p:ext uri="{BB962C8B-B14F-4D97-AF65-F5344CB8AC3E}">
        <p14:creationId xmlns:p14="http://schemas.microsoft.com/office/powerpoint/2010/main" val="17919489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1">
            <a:extLst>
              <a:ext uri="{FF2B5EF4-FFF2-40B4-BE49-F238E27FC236}">
                <a16:creationId xmlns:a16="http://schemas.microsoft.com/office/drawing/2014/main" id="{A7BAD7E3-1338-83BA-3CC4-D9D85A5C357F}"/>
              </a:ext>
            </a:extLst>
          </p:cNvPr>
          <p:cNvSpPr>
            <a:spLocks noGrp="1"/>
          </p:cNvSpPr>
          <p:nvPr>
            <p:ph type="title"/>
          </p:nvPr>
        </p:nvSpPr>
        <p:spPr>
          <a:xfrm>
            <a:off x="1652739" y="2866704"/>
            <a:ext cx="9088058" cy="863744"/>
          </a:xfrm>
        </p:spPr>
        <p:style>
          <a:lnRef idx="2">
            <a:schemeClr val="dk1"/>
          </a:lnRef>
          <a:fillRef idx="1">
            <a:schemeClr val="lt1"/>
          </a:fillRef>
          <a:effectRef idx="0">
            <a:schemeClr val="dk1"/>
          </a:effectRef>
          <a:fontRef idx="minor">
            <a:schemeClr val="dk1"/>
          </a:fontRef>
        </p:style>
        <p:txBody>
          <a:bodyPr>
            <a:normAutofit/>
          </a:bodyPr>
          <a:lstStyle/>
          <a:p>
            <a:r>
              <a:rPr lang="en-US" sz="2400" b="1" dirty="0"/>
              <a:t>As a customer, </a:t>
            </a:r>
            <a:r>
              <a:rPr lang="en-US" sz="2400" dirty="0"/>
              <a:t>I want to view my order history so that I can keep track of all my past orders.</a:t>
            </a:r>
          </a:p>
        </p:txBody>
      </p:sp>
      <p:cxnSp>
        <p:nvCxnSpPr>
          <p:cNvPr id="24" name="Straight Arrow Connector 23">
            <a:extLst>
              <a:ext uri="{FF2B5EF4-FFF2-40B4-BE49-F238E27FC236}">
                <a16:creationId xmlns:a16="http://schemas.microsoft.com/office/drawing/2014/main" id="{00EACB90-8598-B52F-E8C3-7AE9165B4ABE}"/>
              </a:ext>
            </a:extLst>
          </p:cNvPr>
          <p:cNvCxnSpPr>
            <a:cxnSpLocks/>
          </p:cNvCxnSpPr>
          <p:nvPr/>
        </p:nvCxnSpPr>
        <p:spPr>
          <a:xfrm rot="10800000" flipV="1">
            <a:off x="1654289" y="3897241"/>
            <a:ext cx="343504" cy="12358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5" name="Title 1">
            <a:extLst>
              <a:ext uri="{FF2B5EF4-FFF2-40B4-BE49-F238E27FC236}">
                <a16:creationId xmlns:a16="http://schemas.microsoft.com/office/drawing/2014/main" id="{925827B3-92D8-E35F-187B-F47082573841}"/>
              </a:ext>
            </a:extLst>
          </p:cNvPr>
          <p:cNvSpPr txBox="1">
            <a:spLocks/>
          </p:cNvSpPr>
          <p:nvPr/>
        </p:nvSpPr>
        <p:spPr>
          <a:xfrm>
            <a:off x="123826" y="5202164"/>
            <a:ext cx="2301042" cy="863745"/>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US" sz="1100" dirty="0"/>
              <a:t>The account section features an "Order History" option that is easily accessible from the main menu.</a:t>
            </a:r>
          </a:p>
        </p:txBody>
      </p:sp>
      <p:cxnSp>
        <p:nvCxnSpPr>
          <p:cNvPr id="26" name="Straight Arrow Connector 25">
            <a:extLst>
              <a:ext uri="{FF2B5EF4-FFF2-40B4-BE49-F238E27FC236}">
                <a16:creationId xmlns:a16="http://schemas.microsoft.com/office/drawing/2014/main" id="{80FE014A-5858-96C2-14B2-080257C20F06}"/>
              </a:ext>
            </a:extLst>
          </p:cNvPr>
          <p:cNvCxnSpPr>
            <a:cxnSpLocks/>
          </p:cNvCxnSpPr>
          <p:nvPr/>
        </p:nvCxnSpPr>
        <p:spPr>
          <a:xfrm flipH="1">
            <a:off x="3257612" y="3897240"/>
            <a:ext cx="322782" cy="130492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7" name="Title 1">
            <a:extLst>
              <a:ext uri="{FF2B5EF4-FFF2-40B4-BE49-F238E27FC236}">
                <a16:creationId xmlns:a16="http://schemas.microsoft.com/office/drawing/2014/main" id="{A4BA4925-7637-EA7B-4C3B-47A8F8ADD5E2}"/>
              </a:ext>
            </a:extLst>
          </p:cNvPr>
          <p:cNvSpPr txBox="1">
            <a:spLocks/>
          </p:cNvSpPr>
          <p:nvPr/>
        </p:nvSpPr>
        <p:spPr>
          <a:xfrm>
            <a:off x="2424868" y="5076824"/>
            <a:ext cx="2258009" cy="1184014"/>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US" sz="1100" dirty="0"/>
              <a:t>The order history page lists all past orders, displaying key details like order number, date, and current status.</a:t>
            </a:r>
          </a:p>
        </p:txBody>
      </p:sp>
      <p:cxnSp>
        <p:nvCxnSpPr>
          <p:cNvPr id="28" name="Straight Arrow Connector 27">
            <a:extLst>
              <a:ext uri="{FF2B5EF4-FFF2-40B4-BE49-F238E27FC236}">
                <a16:creationId xmlns:a16="http://schemas.microsoft.com/office/drawing/2014/main" id="{1373AAAE-FD17-DF9F-026B-A054BE0C5BB9}"/>
              </a:ext>
            </a:extLst>
          </p:cNvPr>
          <p:cNvCxnSpPr>
            <a:cxnSpLocks/>
          </p:cNvCxnSpPr>
          <p:nvPr/>
        </p:nvCxnSpPr>
        <p:spPr>
          <a:xfrm>
            <a:off x="5485776" y="3931786"/>
            <a:ext cx="0" cy="120128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9" name="Title 1">
            <a:extLst>
              <a:ext uri="{FF2B5EF4-FFF2-40B4-BE49-F238E27FC236}">
                <a16:creationId xmlns:a16="http://schemas.microsoft.com/office/drawing/2014/main" id="{36136E28-5310-92A9-D6E0-CA0E3D4113D3}"/>
              </a:ext>
            </a:extLst>
          </p:cNvPr>
          <p:cNvSpPr txBox="1">
            <a:spLocks/>
          </p:cNvSpPr>
          <p:nvPr/>
        </p:nvSpPr>
        <p:spPr>
          <a:xfrm>
            <a:off x="4682877" y="5202165"/>
            <a:ext cx="1956914" cy="1110492"/>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US" sz="1100" dirty="0"/>
              <a:t>Each order entry in the history includes a "View Details" link to see the full order summary and item details.</a:t>
            </a:r>
          </a:p>
        </p:txBody>
      </p:sp>
      <p:cxnSp>
        <p:nvCxnSpPr>
          <p:cNvPr id="30" name="Straight Arrow Connector 29">
            <a:extLst>
              <a:ext uri="{FF2B5EF4-FFF2-40B4-BE49-F238E27FC236}">
                <a16:creationId xmlns:a16="http://schemas.microsoft.com/office/drawing/2014/main" id="{4202A326-9DF3-9315-E81D-A5C0BA901E0B}"/>
              </a:ext>
            </a:extLst>
          </p:cNvPr>
          <p:cNvCxnSpPr>
            <a:cxnSpLocks/>
          </p:cNvCxnSpPr>
          <p:nvPr/>
        </p:nvCxnSpPr>
        <p:spPr>
          <a:xfrm>
            <a:off x="7472787" y="3923150"/>
            <a:ext cx="295275" cy="118401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1" name="Title 1">
            <a:extLst>
              <a:ext uri="{FF2B5EF4-FFF2-40B4-BE49-F238E27FC236}">
                <a16:creationId xmlns:a16="http://schemas.microsoft.com/office/drawing/2014/main" id="{592A8063-8420-1DCA-22B1-90186AE537D3}"/>
              </a:ext>
            </a:extLst>
          </p:cNvPr>
          <p:cNvSpPr txBox="1">
            <a:spLocks/>
          </p:cNvSpPr>
          <p:nvPr/>
        </p:nvSpPr>
        <p:spPr>
          <a:xfrm>
            <a:off x="6784176" y="5202165"/>
            <a:ext cx="2105609" cy="863744"/>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US" sz="1100" dirty="0"/>
              <a:t>Customers can filter and sort their order history by date, status, or product category.</a:t>
            </a:r>
          </a:p>
        </p:txBody>
      </p:sp>
      <p:cxnSp>
        <p:nvCxnSpPr>
          <p:cNvPr id="32" name="Straight Arrow Connector 31">
            <a:extLst>
              <a:ext uri="{FF2B5EF4-FFF2-40B4-BE49-F238E27FC236}">
                <a16:creationId xmlns:a16="http://schemas.microsoft.com/office/drawing/2014/main" id="{686C1665-8934-9D6F-A3A8-F72B08FA985E}"/>
              </a:ext>
            </a:extLst>
          </p:cNvPr>
          <p:cNvCxnSpPr>
            <a:cxnSpLocks/>
          </p:cNvCxnSpPr>
          <p:nvPr/>
        </p:nvCxnSpPr>
        <p:spPr>
          <a:xfrm>
            <a:off x="9515475" y="3949059"/>
            <a:ext cx="571500" cy="118401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3" name="Title 1">
            <a:extLst>
              <a:ext uri="{FF2B5EF4-FFF2-40B4-BE49-F238E27FC236}">
                <a16:creationId xmlns:a16="http://schemas.microsoft.com/office/drawing/2014/main" id="{CEF7DE85-6FA9-A730-A302-5E5948C9C8B9}"/>
              </a:ext>
            </a:extLst>
          </p:cNvPr>
          <p:cNvSpPr txBox="1">
            <a:spLocks/>
          </p:cNvSpPr>
          <p:nvPr/>
        </p:nvSpPr>
        <p:spPr>
          <a:xfrm>
            <a:off x="9100845" y="5245857"/>
            <a:ext cx="2258009" cy="863744"/>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US" sz="1100" dirty="0"/>
              <a:t>Orders with ongoing shipments have a "Track Order" button directly from the order history page.</a:t>
            </a:r>
          </a:p>
        </p:txBody>
      </p:sp>
      <p:cxnSp>
        <p:nvCxnSpPr>
          <p:cNvPr id="41" name="Straight Arrow Connector 40">
            <a:extLst>
              <a:ext uri="{FF2B5EF4-FFF2-40B4-BE49-F238E27FC236}">
                <a16:creationId xmlns:a16="http://schemas.microsoft.com/office/drawing/2014/main" id="{6FE1BF3D-6D16-2699-5C72-D9B785C6F65D}"/>
              </a:ext>
            </a:extLst>
          </p:cNvPr>
          <p:cNvCxnSpPr>
            <a:cxnSpLocks/>
          </p:cNvCxnSpPr>
          <p:nvPr/>
        </p:nvCxnSpPr>
        <p:spPr>
          <a:xfrm flipH="1" flipV="1">
            <a:off x="2958268" y="1466543"/>
            <a:ext cx="99257" cy="121028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2" name="Title 1">
            <a:extLst>
              <a:ext uri="{FF2B5EF4-FFF2-40B4-BE49-F238E27FC236}">
                <a16:creationId xmlns:a16="http://schemas.microsoft.com/office/drawing/2014/main" id="{DFD9E259-1628-3B32-3A41-E3DD0EA8C6E4}"/>
              </a:ext>
            </a:extLst>
          </p:cNvPr>
          <p:cNvSpPr txBox="1">
            <a:spLocks/>
          </p:cNvSpPr>
          <p:nvPr/>
        </p:nvSpPr>
        <p:spPr>
          <a:xfrm>
            <a:off x="1565312" y="542471"/>
            <a:ext cx="2785911" cy="863744"/>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US" sz="1100" dirty="0"/>
              <a:t>The order history page also provides options to reorder items from previous orders with a single click.</a:t>
            </a:r>
          </a:p>
        </p:txBody>
      </p:sp>
      <p:cxnSp>
        <p:nvCxnSpPr>
          <p:cNvPr id="48" name="Straight Arrow Connector 47">
            <a:extLst>
              <a:ext uri="{FF2B5EF4-FFF2-40B4-BE49-F238E27FC236}">
                <a16:creationId xmlns:a16="http://schemas.microsoft.com/office/drawing/2014/main" id="{CB29571B-AFBA-8900-AEDF-5C0EC3F828AE}"/>
              </a:ext>
            </a:extLst>
          </p:cNvPr>
          <p:cNvCxnSpPr>
            <a:cxnSpLocks/>
          </p:cNvCxnSpPr>
          <p:nvPr/>
        </p:nvCxnSpPr>
        <p:spPr>
          <a:xfrm flipV="1">
            <a:off x="6388238" y="1417898"/>
            <a:ext cx="503105" cy="130757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9" name="Title 1">
            <a:extLst>
              <a:ext uri="{FF2B5EF4-FFF2-40B4-BE49-F238E27FC236}">
                <a16:creationId xmlns:a16="http://schemas.microsoft.com/office/drawing/2014/main" id="{2F63CBA7-C241-32F6-5D30-B9DC55D0D017}"/>
              </a:ext>
            </a:extLst>
          </p:cNvPr>
          <p:cNvSpPr txBox="1">
            <a:spLocks/>
          </p:cNvSpPr>
          <p:nvPr/>
        </p:nvSpPr>
        <p:spPr>
          <a:xfrm>
            <a:off x="5343526" y="701603"/>
            <a:ext cx="3397566" cy="673931"/>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US" sz="1100" dirty="0"/>
              <a:t>Customers can download invoices or receipts for each order from the order history page.</a:t>
            </a:r>
          </a:p>
        </p:txBody>
      </p:sp>
    </p:spTree>
    <p:extLst>
      <p:ext uri="{BB962C8B-B14F-4D97-AF65-F5344CB8AC3E}">
        <p14:creationId xmlns:p14="http://schemas.microsoft.com/office/powerpoint/2010/main" val="40640530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1">
            <a:extLst>
              <a:ext uri="{FF2B5EF4-FFF2-40B4-BE49-F238E27FC236}">
                <a16:creationId xmlns:a16="http://schemas.microsoft.com/office/drawing/2014/main" id="{A7BAD7E3-1338-83BA-3CC4-D9D85A5C357F}"/>
              </a:ext>
            </a:extLst>
          </p:cNvPr>
          <p:cNvSpPr>
            <a:spLocks noGrp="1"/>
          </p:cNvSpPr>
          <p:nvPr>
            <p:ph type="title"/>
          </p:nvPr>
        </p:nvSpPr>
        <p:spPr>
          <a:xfrm>
            <a:off x="1652739" y="2866704"/>
            <a:ext cx="9088058" cy="1116626"/>
          </a:xfrm>
        </p:spPr>
        <p:style>
          <a:lnRef idx="2">
            <a:schemeClr val="dk1"/>
          </a:lnRef>
          <a:fillRef idx="1">
            <a:schemeClr val="lt1"/>
          </a:fillRef>
          <a:effectRef idx="0">
            <a:schemeClr val="dk1"/>
          </a:effectRef>
          <a:fontRef idx="minor">
            <a:schemeClr val="dk1"/>
          </a:fontRef>
        </p:style>
        <p:txBody>
          <a:bodyPr>
            <a:normAutofit/>
          </a:bodyPr>
          <a:lstStyle/>
          <a:p>
            <a:r>
              <a:rPr lang="en-US" sz="2400" b="1" dirty="0"/>
              <a:t>As a customer, </a:t>
            </a:r>
            <a:r>
              <a:rPr lang="en-US" sz="2400" dirty="0"/>
              <a:t>I want to receive notifications about my order’s delivery status so that I am informed of any changes.</a:t>
            </a:r>
          </a:p>
        </p:txBody>
      </p:sp>
      <p:cxnSp>
        <p:nvCxnSpPr>
          <p:cNvPr id="24" name="Straight Arrow Connector 23">
            <a:extLst>
              <a:ext uri="{FF2B5EF4-FFF2-40B4-BE49-F238E27FC236}">
                <a16:creationId xmlns:a16="http://schemas.microsoft.com/office/drawing/2014/main" id="{00EACB90-8598-B52F-E8C3-7AE9165B4ABE}"/>
              </a:ext>
            </a:extLst>
          </p:cNvPr>
          <p:cNvCxnSpPr>
            <a:cxnSpLocks/>
          </p:cNvCxnSpPr>
          <p:nvPr/>
        </p:nvCxnSpPr>
        <p:spPr>
          <a:xfrm rot="10800000" flipV="1">
            <a:off x="1654289" y="4135366"/>
            <a:ext cx="343504" cy="12358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5" name="Title 1">
            <a:extLst>
              <a:ext uri="{FF2B5EF4-FFF2-40B4-BE49-F238E27FC236}">
                <a16:creationId xmlns:a16="http://schemas.microsoft.com/office/drawing/2014/main" id="{925827B3-92D8-E35F-187B-F47082573841}"/>
              </a:ext>
            </a:extLst>
          </p:cNvPr>
          <p:cNvSpPr txBox="1">
            <a:spLocks/>
          </p:cNvSpPr>
          <p:nvPr/>
        </p:nvSpPr>
        <p:spPr>
          <a:xfrm>
            <a:off x="399466" y="5440289"/>
            <a:ext cx="2105609" cy="1116626"/>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US" sz="1100" dirty="0"/>
              <a:t>The system automatically sends an email or SMS notification when the order is shipped, including tracking details.</a:t>
            </a:r>
          </a:p>
        </p:txBody>
      </p:sp>
      <p:cxnSp>
        <p:nvCxnSpPr>
          <p:cNvPr id="26" name="Straight Arrow Connector 25">
            <a:extLst>
              <a:ext uri="{FF2B5EF4-FFF2-40B4-BE49-F238E27FC236}">
                <a16:creationId xmlns:a16="http://schemas.microsoft.com/office/drawing/2014/main" id="{80FE014A-5858-96C2-14B2-080257C20F06}"/>
              </a:ext>
            </a:extLst>
          </p:cNvPr>
          <p:cNvCxnSpPr>
            <a:cxnSpLocks/>
          </p:cNvCxnSpPr>
          <p:nvPr/>
        </p:nvCxnSpPr>
        <p:spPr>
          <a:xfrm flipH="1">
            <a:off x="3257612" y="4135365"/>
            <a:ext cx="322782" cy="130492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7" name="Title 1">
            <a:extLst>
              <a:ext uri="{FF2B5EF4-FFF2-40B4-BE49-F238E27FC236}">
                <a16:creationId xmlns:a16="http://schemas.microsoft.com/office/drawing/2014/main" id="{A4BA4925-7637-EA7B-4C3B-47A8F8ADD5E2}"/>
              </a:ext>
            </a:extLst>
          </p:cNvPr>
          <p:cNvSpPr txBox="1">
            <a:spLocks/>
          </p:cNvSpPr>
          <p:nvPr/>
        </p:nvSpPr>
        <p:spPr>
          <a:xfrm>
            <a:off x="2424868" y="5440290"/>
            <a:ext cx="2181506" cy="1032105"/>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US" sz="1100" dirty="0"/>
              <a:t>Notifications are also sent when the order is out for delivery and when it has been delivered successfully.</a:t>
            </a:r>
          </a:p>
        </p:txBody>
      </p:sp>
      <p:cxnSp>
        <p:nvCxnSpPr>
          <p:cNvPr id="28" name="Straight Arrow Connector 27">
            <a:extLst>
              <a:ext uri="{FF2B5EF4-FFF2-40B4-BE49-F238E27FC236}">
                <a16:creationId xmlns:a16="http://schemas.microsoft.com/office/drawing/2014/main" id="{1373AAAE-FD17-DF9F-026B-A054BE0C5BB9}"/>
              </a:ext>
            </a:extLst>
          </p:cNvPr>
          <p:cNvCxnSpPr>
            <a:cxnSpLocks/>
          </p:cNvCxnSpPr>
          <p:nvPr/>
        </p:nvCxnSpPr>
        <p:spPr>
          <a:xfrm>
            <a:off x="5485776" y="4169911"/>
            <a:ext cx="0" cy="120128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9" name="Title 1">
            <a:extLst>
              <a:ext uri="{FF2B5EF4-FFF2-40B4-BE49-F238E27FC236}">
                <a16:creationId xmlns:a16="http://schemas.microsoft.com/office/drawing/2014/main" id="{36136E28-5310-92A9-D6E0-CA0E3D4113D3}"/>
              </a:ext>
            </a:extLst>
          </p:cNvPr>
          <p:cNvSpPr txBox="1">
            <a:spLocks/>
          </p:cNvSpPr>
          <p:nvPr/>
        </p:nvSpPr>
        <p:spPr>
          <a:xfrm>
            <a:off x="4604524" y="5459466"/>
            <a:ext cx="2181503" cy="703209"/>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US" sz="1100" dirty="0"/>
              <a:t>Each notification includes a link to the tracking page for real-time updates.</a:t>
            </a:r>
          </a:p>
        </p:txBody>
      </p:sp>
      <p:cxnSp>
        <p:nvCxnSpPr>
          <p:cNvPr id="30" name="Straight Arrow Connector 29">
            <a:extLst>
              <a:ext uri="{FF2B5EF4-FFF2-40B4-BE49-F238E27FC236}">
                <a16:creationId xmlns:a16="http://schemas.microsoft.com/office/drawing/2014/main" id="{4202A326-9DF3-9315-E81D-A5C0BA901E0B}"/>
              </a:ext>
            </a:extLst>
          </p:cNvPr>
          <p:cNvCxnSpPr>
            <a:cxnSpLocks/>
          </p:cNvCxnSpPr>
          <p:nvPr/>
        </p:nvCxnSpPr>
        <p:spPr>
          <a:xfrm>
            <a:off x="7472787" y="4161275"/>
            <a:ext cx="295275" cy="118401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1" name="Title 1">
            <a:extLst>
              <a:ext uri="{FF2B5EF4-FFF2-40B4-BE49-F238E27FC236}">
                <a16:creationId xmlns:a16="http://schemas.microsoft.com/office/drawing/2014/main" id="{592A8063-8420-1DCA-22B1-90186AE537D3}"/>
              </a:ext>
            </a:extLst>
          </p:cNvPr>
          <p:cNvSpPr txBox="1">
            <a:spLocks/>
          </p:cNvSpPr>
          <p:nvPr/>
        </p:nvSpPr>
        <p:spPr>
          <a:xfrm>
            <a:off x="6985881" y="5440289"/>
            <a:ext cx="2105609" cy="1032105"/>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US" sz="1100" dirty="0"/>
              <a:t>Notifications provide clear information on any changes or delays in the delivery schedule.</a:t>
            </a:r>
          </a:p>
        </p:txBody>
      </p:sp>
      <p:cxnSp>
        <p:nvCxnSpPr>
          <p:cNvPr id="32" name="Straight Arrow Connector 31">
            <a:extLst>
              <a:ext uri="{FF2B5EF4-FFF2-40B4-BE49-F238E27FC236}">
                <a16:creationId xmlns:a16="http://schemas.microsoft.com/office/drawing/2014/main" id="{686C1665-8934-9D6F-A3A8-F72B08FA985E}"/>
              </a:ext>
            </a:extLst>
          </p:cNvPr>
          <p:cNvCxnSpPr>
            <a:cxnSpLocks/>
          </p:cNvCxnSpPr>
          <p:nvPr/>
        </p:nvCxnSpPr>
        <p:spPr>
          <a:xfrm>
            <a:off x="9515475" y="4187184"/>
            <a:ext cx="571500" cy="118401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3" name="Title 1">
            <a:extLst>
              <a:ext uri="{FF2B5EF4-FFF2-40B4-BE49-F238E27FC236}">
                <a16:creationId xmlns:a16="http://schemas.microsoft.com/office/drawing/2014/main" id="{CEF7DE85-6FA9-A730-A302-5E5948C9C8B9}"/>
              </a:ext>
            </a:extLst>
          </p:cNvPr>
          <p:cNvSpPr txBox="1">
            <a:spLocks/>
          </p:cNvSpPr>
          <p:nvPr/>
        </p:nvSpPr>
        <p:spPr>
          <a:xfrm>
            <a:off x="9291345" y="5378345"/>
            <a:ext cx="2105609" cy="1032105"/>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US" sz="1100" dirty="0"/>
              <a:t>The customer can opt-in or opt-out of delivery notifications through their account settings.</a:t>
            </a:r>
          </a:p>
        </p:txBody>
      </p:sp>
      <p:cxnSp>
        <p:nvCxnSpPr>
          <p:cNvPr id="41" name="Straight Arrow Connector 40">
            <a:extLst>
              <a:ext uri="{FF2B5EF4-FFF2-40B4-BE49-F238E27FC236}">
                <a16:creationId xmlns:a16="http://schemas.microsoft.com/office/drawing/2014/main" id="{6FE1BF3D-6D16-2699-5C72-D9B785C6F65D}"/>
              </a:ext>
            </a:extLst>
          </p:cNvPr>
          <p:cNvCxnSpPr>
            <a:cxnSpLocks/>
          </p:cNvCxnSpPr>
          <p:nvPr/>
        </p:nvCxnSpPr>
        <p:spPr>
          <a:xfrm flipH="1" flipV="1">
            <a:off x="2958268" y="1466543"/>
            <a:ext cx="99257" cy="121028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2" name="Title 1">
            <a:extLst>
              <a:ext uri="{FF2B5EF4-FFF2-40B4-BE49-F238E27FC236}">
                <a16:creationId xmlns:a16="http://schemas.microsoft.com/office/drawing/2014/main" id="{DFD9E259-1628-3B32-3A41-E3DD0EA8C6E4}"/>
              </a:ext>
            </a:extLst>
          </p:cNvPr>
          <p:cNvSpPr txBox="1">
            <a:spLocks/>
          </p:cNvSpPr>
          <p:nvPr/>
        </p:nvSpPr>
        <p:spPr>
          <a:xfrm>
            <a:off x="1955091" y="553966"/>
            <a:ext cx="2483559" cy="821568"/>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US" sz="1100" dirty="0"/>
              <a:t>Notifications include a summary of the order and the expected delivery date.</a:t>
            </a:r>
          </a:p>
        </p:txBody>
      </p:sp>
      <p:cxnSp>
        <p:nvCxnSpPr>
          <p:cNvPr id="48" name="Straight Arrow Connector 47">
            <a:extLst>
              <a:ext uri="{FF2B5EF4-FFF2-40B4-BE49-F238E27FC236}">
                <a16:creationId xmlns:a16="http://schemas.microsoft.com/office/drawing/2014/main" id="{CB29571B-AFBA-8900-AEDF-5C0EC3F828AE}"/>
              </a:ext>
            </a:extLst>
          </p:cNvPr>
          <p:cNvCxnSpPr>
            <a:cxnSpLocks/>
          </p:cNvCxnSpPr>
          <p:nvPr/>
        </p:nvCxnSpPr>
        <p:spPr>
          <a:xfrm flipV="1">
            <a:off x="6096000" y="1417898"/>
            <a:ext cx="503105" cy="130757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9" name="Title 1">
            <a:extLst>
              <a:ext uri="{FF2B5EF4-FFF2-40B4-BE49-F238E27FC236}">
                <a16:creationId xmlns:a16="http://schemas.microsoft.com/office/drawing/2014/main" id="{2F63CBA7-C241-32F6-5D30-B9DC55D0D017}"/>
              </a:ext>
            </a:extLst>
          </p:cNvPr>
          <p:cNvSpPr txBox="1">
            <a:spLocks/>
          </p:cNvSpPr>
          <p:nvPr/>
        </p:nvSpPr>
        <p:spPr>
          <a:xfrm>
            <a:off x="5095875" y="620642"/>
            <a:ext cx="3549967" cy="694101"/>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US" sz="1100" dirty="0"/>
              <a:t>Customers can view a log of all notifications related to their order in the order details page or order history.</a:t>
            </a:r>
          </a:p>
        </p:txBody>
      </p:sp>
    </p:spTree>
    <p:extLst>
      <p:ext uri="{BB962C8B-B14F-4D97-AF65-F5344CB8AC3E}">
        <p14:creationId xmlns:p14="http://schemas.microsoft.com/office/powerpoint/2010/main" val="12297194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8DBD1-DB29-D44F-FD5A-3071BB37EF37}"/>
              </a:ext>
            </a:extLst>
          </p:cNvPr>
          <p:cNvSpPr>
            <a:spLocks noGrp="1"/>
          </p:cNvSpPr>
          <p:nvPr>
            <p:ph type="ctrTitle"/>
          </p:nvPr>
        </p:nvSpPr>
        <p:spPr>
          <a:xfrm>
            <a:off x="7058024" y="1429993"/>
            <a:ext cx="4752975" cy="3377354"/>
          </a:xfrm>
        </p:spPr>
        <p:txBody>
          <a:bodyPr/>
          <a:lstStyle/>
          <a:p>
            <a:r>
              <a:rPr lang="en-US" sz="5400" dirty="0"/>
              <a:t>Receiving and Reviewing Order</a:t>
            </a:r>
          </a:p>
        </p:txBody>
      </p:sp>
    </p:spTree>
    <p:extLst>
      <p:ext uri="{BB962C8B-B14F-4D97-AF65-F5344CB8AC3E}">
        <p14:creationId xmlns:p14="http://schemas.microsoft.com/office/powerpoint/2010/main" val="801832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1">
            <a:extLst>
              <a:ext uri="{FF2B5EF4-FFF2-40B4-BE49-F238E27FC236}">
                <a16:creationId xmlns:a16="http://schemas.microsoft.com/office/drawing/2014/main" id="{A7BAD7E3-1338-83BA-3CC4-D9D85A5C357F}"/>
              </a:ext>
            </a:extLst>
          </p:cNvPr>
          <p:cNvSpPr>
            <a:spLocks noGrp="1"/>
          </p:cNvSpPr>
          <p:nvPr>
            <p:ph type="title"/>
          </p:nvPr>
        </p:nvSpPr>
        <p:spPr>
          <a:xfrm>
            <a:off x="1652739" y="2866704"/>
            <a:ext cx="9088058" cy="1116626"/>
          </a:xfrm>
        </p:spPr>
        <p:style>
          <a:lnRef idx="2">
            <a:schemeClr val="dk1"/>
          </a:lnRef>
          <a:fillRef idx="1">
            <a:schemeClr val="lt1"/>
          </a:fillRef>
          <a:effectRef idx="0">
            <a:schemeClr val="dk1"/>
          </a:effectRef>
          <a:fontRef idx="minor">
            <a:schemeClr val="dk1"/>
          </a:fontRef>
        </p:style>
        <p:txBody>
          <a:bodyPr>
            <a:normAutofit/>
          </a:bodyPr>
          <a:lstStyle/>
          <a:p>
            <a:r>
              <a:rPr lang="en-US" sz="2400" b="1" dirty="0"/>
              <a:t>As a customer, </a:t>
            </a:r>
            <a:r>
              <a:rPr lang="en-US" sz="2400" dirty="0"/>
              <a:t>I want to confirm that I have received my order so that the order status updates accordingly.</a:t>
            </a:r>
          </a:p>
        </p:txBody>
      </p:sp>
      <p:cxnSp>
        <p:nvCxnSpPr>
          <p:cNvPr id="24" name="Straight Arrow Connector 23">
            <a:extLst>
              <a:ext uri="{FF2B5EF4-FFF2-40B4-BE49-F238E27FC236}">
                <a16:creationId xmlns:a16="http://schemas.microsoft.com/office/drawing/2014/main" id="{00EACB90-8598-B52F-E8C3-7AE9165B4ABE}"/>
              </a:ext>
            </a:extLst>
          </p:cNvPr>
          <p:cNvCxnSpPr>
            <a:cxnSpLocks/>
          </p:cNvCxnSpPr>
          <p:nvPr/>
        </p:nvCxnSpPr>
        <p:spPr>
          <a:xfrm rot="10800000" flipV="1">
            <a:off x="1654289" y="4135366"/>
            <a:ext cx="343504" cy="12358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5" name="Title 1">
            <a:extLst>
              <a:ext uri="{FF2B5EF4-FFF2-40B4-BE49-F238E27FC236}">
                <a16:creationId xmlns:a16="http://schemas.microsoft.com/office/drawing/2014/main" id="{925827B3-92D8-E35F-187B-F47082573841}"/>
              </a:ext>
            </a:extLst>
          </p:cNvPr>
          <p:cNvSpPr txBox="1">
            <a:spLocks/>
          </p:cNvSpPr>
          <p:nvPr/>
        </p:nvSpPr>
        <p:spPr>
          <a:xfrm>
            <a:off x="399466" y="5440289"/>
            <a:ext cx="2105609" cy="950985"/>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US" sz="1100" dirty="0"/>
              <a:t>The order details page prominently features a "Mark as Received" button for completed deliveries.</a:t>
            </a:r>
          </a:p>
        </p:txBody>
      </p:sp>
      <p:cxnSp>
        <p:nvCxnSpPr>
          <p:cNvPr id="26" name="Straight Arrow Connector 25">
            <a:extLst>
              <a:ext uri="{FF2B5EF4-FFF2-40B4-BE49-F238E27FC236}">
                <a16:creationId xmlns:a16="http://schemas.microsoft.com/office/drawing/2014/main" id="{80FE014A-5858-96C2-14B2-080257C20F06}"/>
              </a:ext>
            </a:extLst>
          </p:cNvPr>
          <p:cNvCxnSpPr>
            <a:cxnSpLocks/>
          </p:cNvCxnSpPr>
          <p:nvPr/>
        </p:nvCxnSpPr>
        <p:spPr>
          <a:xfrm flipH="1">
            <a:off x="3257612" y="4135365"/>
            <a:ext cx="322782" cy="130492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7" name="Title 1">
            <a:extLst>
              <a:ext uri="{FF2B5EF4-FFF2-40B4-BE49-F238E27FC236}">
                <a16:creationId xmlns:a16="http://schemas.microsoft.com/office/drawing/2014/main" id="{A4BA4925-7637-EA7B-4C3B-47A8F8ADD5E2}"/>
              </a:ext>
            </a:extLst>
          </p:cNvPr>
          <p:cNvSpPr txBox="1">
            <a:spLocks/>
          </p:cNvSpPr>
          <p:nvPr/>
        </p:nvSpPr>
        <p:spPr>
          <a:xfrm>
            <a:off x="2424868" y="5440290"/>
            <a:ext cx="2181506" cy="1032105"/>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US" sz="1100" dirty="0"/>
              <a:t>Clicking the "Mark as Received" button updates the order status to "Delivered" and removes the tracking option.</a:t>
            </a:r>
          </a:p>
        </p:txBody>
      </p:sp>
      <p:cxnSp>
        <p:nvCxnSpPr>
          <p:cNvPr id="28" name="Straight Arrow Connector 27">
            <a:extLst>
              <a:ext uri="{FF2B5EF4-FFF2-40B4-BE49-F238E27FC236}">
                <a16:creationId xmlns:a16="http://schemas.microsoft.com/office/drawing/2014/main" id="{1373AAAE-FD17-DF9F-026B-A054BE0C5BB9}"/>
              </a:ext>
            </a:extLst>
          </p:cNvPr>
          <p:cNvCxnSpPr>
            <a:cxnSpLocks/>
          </p:cNvCxnSpPr>
          <p:nvPr/>
        </p:nvCxnSpPr>
        <p:spPr>
          <a:xfrm>
            <a:off x="5485776" y="4169911"/>
            <a:ext cx="0" cy="120128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9" name="Title 1">
            <a:extLst>
              <a:ext uri="{FF2B5EF4-FFF2-40B4-BE49-F238E27FC236}">
                <a16:creationId xmlns:a16="http://schemas.microsoft.com/office/drawing/2014/main" id="{36136E28-5310-92A9-D6E0-CA0E3D4113D3}"/>
              </a:ext>
            </a:extLst>
          </p:cNvPr>
          <p:cNvSpPr txBox="1">
            <a:spLocks/>
          </p:cNvSpPr>
          <p:nvPr/>
        </p:nvSpPr>
        <p:spPr>
          <a:xfrm>
            <a:off x="4604524" y="5459467"/>
            <a:ext cx="2181503" cy="859014"/>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US" sz="1100" dirty="0"/>
              <a:t>Customers receive a confirmation notification or email after marking the order as received.</a:t>
            </a:r>
          </a:p>
        </p:txBody>
      </p:sp>
      <p:cxnSp>
        <p:nvCxnSpPr>
          <p:cNvPr id="30" name="Straight Arrow Connector 29">
            <a:extLst>
              <a:ext uri="{FF2B5EF4-FFF2-40B4-BE49-F238E27FC236}">
                <a16:creationId xmlns:a16="http://schemas.microsoft.com/office/drawing/2014/main" id="{4202A326-9DF3-9315-E81D-A5C0BA901E0B}"/>
              </a:ext>
            </a:extLst>
          </p:cNvPr>
          <p:cNvCxnSpPr>
            <a:cxnSpLocks/>
          </p:cNvCxnSpPr>
          <p:nvPr/>
        </p:nvCxnSpPr>
        <p:spPr>
          <a:xfrm>
            <a:off x="7472787" y="4161275"/>
            <a:ext cx="295275" cy="118401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1" name="Title 1">
            <a:extLst>
              <a:ext uri="{FF2B5EF4-FFF2-40B4-BE49-F238E27FC236}">
                <a16:creationId xmlns:a16="http://schemas.microsoft.com/office/drawing/2014/main" id="{592A8063-8420-1DCA-22B1-90186AE537D3}"/>
              </a:ext>
            </a:extLst>
          </p:cNvPr>
          <p:cNvSpPr txBox="1">
            <a:spLocks/>
          </p:cNvSpPr>
          <p:nvPr/>
        </p:nvSpPr>
        <p:spPr>
          <a:xfrm>
            <a:off x="6985881" y="5440289"/>
            <a:ext cx="2105609" cy="797069"/>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US" sz="1100" dirty="0"/>
              <a:t>The "Mark as Received" option is disabled once the status changes to "Delivered."</a:t>
            </a:r>
          </a:p>
        </p:txBody>
      </p:sp>
      <p:cxnSp>
        <p:nvCxnSpPr>
          <p:cNvPr id="32" name="Straight Arrow Connector 31">
            <a:extLst>
              <a:ext uri="{FF2B5EF4-FFF2-40B4-BE49-F238E27FC236}">
                <a16:creationId xmlns:a16="http://schemas.microsoft.com/office/drawing/2014/main" id="{686C1665-8934-9D6F-A3A8-F72B08FA985E}"/>
              </a:ext>
            </a:extLst>
          </p:cNvPr>
          <p:cNvCxnSpPr>
            <a:cxnSpLocks/>
          </p:cNvCxnSpPr>
          <p:nvPr/>
        </p:nvCxnSpPr>
        <p:spPr>
          <a:xfrm>
            <a:off x="9515475" y="4187184"/>
            <a:ext cx="571500" cy="118401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3" name="Title 1">
            <a:extLst>
              <a:ext uri="{FF2B5EF4-FFF2-40B4-BE49-F238E27FC236}">
                <a16:creationId xmlns:a16="http://schemas.microsoft.com/office/drawing/2014/main" id="{CEF7DE85-6FA9-A730-A302-5E5948C9C8B9}"/>
              </a:ext>
            </a:extLst>
          </p:cNvPr>
          <p:cNvSpPr txBox="1">
            <a:spLocks/>
          </p:cNvSpPr>
          <p:nvPr/>
        </p:nvSpPr>
        <p:spPr>
          <a:xfrm>
            <a:off x="9291345" y="5378345"/>
            <a:ext cx="2105609" cy="859013"/>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US" sz="1100" dirty="0"/>
              <a:t>The updated status reflects in the order history and other relevant sections of the account.</a:t>
            </a:r>
          </a:p>
        </p:txBody>
      </p:sp>
      <p:cxnSp>
        <p:nvCxnSpPr>
          <p:cNvPr id="41" name="Straight Arrow Connector 40">
            <a:extLst>
              <a:ext uri="{FF2B5EF4-FFF2-40B4-BE49-F238E27FC236}">
                <a16:creationId xmlns:a16="http://schemas.microsoft.com/office/drawing/2014/main" id="{6FE1BF3D-6D16-2699-5C72-D9B785C6F65D}"/>
              </a:ext>
            </a:extLst>
          </p:cNvPr>
          <p:cNvCxnSpPr>
            <a:cxnSpLocks/>
          </p:cNvCxnSpPr>
          <p:nvPr/>
        </p:nvCxnSpPr>
        <p:spPr>
          <a:xfrm flipH="1" flipV="1">
            <a:off x="2958268" y="1466543"/>
            <a:ext cx="99257" cy="121028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2" name="Title 1">
            <a:extLst>
              <a:ext uri="{FF2B5EF4-FFF2-40B4-BE49-F238E27FC236}">
                <a16:creationId xmlns:a16="http://schemas.microsoft.com/office/drawing/2014/main" id="{DFD9E259-1628-3B32-3A41-E3DD0EA8C6E4}"/>
              </a:ext>
            </a:extLst>
          </p:cNvPr>
          <p:cNvSpPr txBox="1">
            <a:spLocks/>
          </p:cNvSpPr>
          <p:nvPr/>
        </p:nvSpPr>
        <p:spPr>
          <a:xfrm>
            <a:off x="1955091" y="553966"/>
            <a:ext cx="2483559" cy="821568"/>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US" sz="1100" dirty="0"/>
              <a:t>The system prompts the customer to leave feedback after confirming receipt.</a:t>
            </a:r>
          </a:p>
        </p:txBody>
      </p:sp>
      <p:cxnSp>
        <p:nvCxnSpPr>
          <p:cNvPr id="48" name="Straight Arrow Connector 47">
            <a:extLst>
              <a:ext uri="{FF2B5EF4-FFF2-40B4-BE49-F238E27FC236}">
                <a16:creationId xmlns:a16="http://schemas.microsoft.com/office/drawing/2014/main" id="{CB29571B-AFBA-8900-AEDF-5C0EC3F828AE}"/>
              </a:ext>
            </a:extLst>
          </p:cNvPr>
          <p:cNvCxnSpPr>
            <a:cxnSpLocks/>
          </p:cNvCxnSpPr>
          <p:nvPr/>
        </p:nvCxnSpPr>
        <p:spPr>
          <a:xfrm flipV="1">
            <a:off x="6096000" y="1417898"/>
            <a:ext cx="503105" cy="130757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9" name="Title 1">
            <a:extLst>
              <a:ext uri="{FF2B5EF4-FFF2-40B4-BE49-F238E27FC236}">
                <a16:creationId xmlns:a16="http://schemas.microsoft.com/office/drawing/2014/main" id="{2F63CBA7-C241-32F6-5D30-B9DC55D0D017}"/>
              </a:ext>
            </a:extLst>
          </p:cNvPr>
          <p:cNvSpPr txBox="1">
            <a:spLocks/>
          </p:cNvSpPr>
          <p:nvPr/>
        </p:nvSpPr>
        <p:spPr>
          <a:xfrm>
            <a:off x="5095875" y="620642"/>
            <a:ext cx="3549967" cy="694101"/>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US" sz="1100" dirty="0"/>
              <a:t>Customers can undo the "Mark as Received" action within a limited timeframe if there’s an error.</a:t>
            </a:r>
          </a:p>
        </p:txBody>
      </p:sp>
    </p:spTree>
    <p:extLst>
      <p:ext uri="{BB962C8B-B14F-4D97-AF65-F5344CB8AC3E}">
        <p14:creationId xmlns:p14="http://schemas.microsoft.com/office/powerpoint/2010/main" val="696709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8DBD1-DB29-D44F-FD5A-3071BB37EF37}"/>
              </a:ext>
            </a:extLst>
          </p:cNvPr>
          <p:cNvSpPr>
            <a:spLocks noGrp="1"/>
          </p:cNvSpPr>
          <p:nvPr>
            <p:ph type="ctrTitle"/>
          </p:nvPr>
        </p:nvSpPr>
        <p:spPr>
          <a:xfrm>
            <a:off x="6953249" y="896593"/>
            <a:ext cx="4953001" cy="3377354"/>
          </a:xfrm>
        </p:spPr>
        <p:txBody>
          <a:bodyPr/>
          <a:lstStyle/>
          <a:p>
            <a:r>
              <a:rPr lang="en-US" sz="5400" dirty="0"/>
              <a:t>CUSTOMER Registration and Login</a:t>
            </a:r>
          </a:p>
        </p:txBody>
      </p:sp>
    </p:spTree>
    <p:extLst>
      <p:ext uri="{BB962C8B-B14F-4D97-AF65-F5344CB8AC3E}">
        <p14:creationId xmlns:p14="http://schemas.microsoft.com/office/powerpoint/2010/main" val="60879611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1">
            <a:extLst>
              <a:ext uri="{FF2B5EF4-FFF2-40B4-BE49-F238E27FC236}">
                <a16:creationId xmlns:a16="http://schemas.microsoft.com/office/drawing/2014/main" id="{A7BAD7E3-1338-83BA-3CC4-D9D85A5C357F}"/>
              </a:ext>
            </a:extLst>
          </p:cNvPr>
          <p:cNvSpPr>
            <a:spLocks noGrp="1"/>
          </p:cNvSpPr>
          <p:nvPr>
            <p:ph type="title"/>
          </p:nvPr>
        </p:nvSpPr>
        <p:spPr>
          <a:xfrm>
            <a:off x="1652739" y="2866704"/>
            <a:ext cx="9088058" cy="1116626"/>
          </a:xfrm>
        </p:spPr>
        <p:style>
          <a:lnRef idx="2">
            <a:schemeClr val="dk1"/>
          </a:lnRef>
          <a:fillRef idx="1">
            <a:schemeClr val="lt1"/>
          </a:fillRef>
          <a:effectRef idx="0">
            <a:schemeClr val="dk1"/>
          </a:effectRef>
          <a:fontRef idx="minor">
            <a:schemeClr val="dk1"/>
          </a:fontRef>
        </p:style>
        <p:txBody>
          <a:bodyPr>
            <a:normAutofit/>
          </a:bodyPr>
          <a:lstStyle/>
          <a:p>
            <a:r>
              <a:rPr lang="en-US" sz="2400" b="1" dirty="0"/>
              <a:t>As a customer, </a:t>
            </a:r>
            <a:r>
              <a:rPr lang="en-US" sz="2400" dirty="0"/>
              <a:t>I want to check the condition of my received order so that I can report any issues if necessary.</a:t>
            </a:r>
          </a:p>
        </p:txBody>
      </p:sp>
      <p:cxnSp>
        <p:nvCxnSpPr>
          <p:cNvPr id="24" name="Straight Arrow Connector 23">
            <a:extLst>
              <a:ext uri="{FF2B5EF4-FFF2-40B4-BE49-F238E27FC236}">
                <a16:creationId xmlns:a16="http://schemas.microsoft.com/office/drawing/2014/main" id="{00EACB90-8598-B52F-E8C3-7AE9165B4ABE}"/>
              </a:ext>
            </a:extLst>
          </p:cNvPr>
          <p:cNvCxnSpPr>
            <a:cxnSpLocks/>
          </p:cNvCxnSpPr>
          <p:nvPr/>
        </p:nvCxnSpPr>
        <p:spPr>
          <a:xfrm rot="10800000" flipV="1">
            <a:off x="1654289" y="4135366"/>
            <a:ext cx="343504" cy="12358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5" name="Title 1">
            <a:extLst>
              <a:ext uri="{FF2B5EF4-FFF2-40B4-BE49-F238E27FC236}">
                <a16:creationId xmlns:a16="http://schemas.microsoft.com/office/drawing/2014/main" id="{925827B3-92D8-E35F-187B-F47082573841}"/>
              </a:ext>
            </a:extLst>
          </p:cNvPr>
          <p:cNvSpPr txBox="1">
            <a:spLocks/>
          </p:cNvSpPr>
          <p:nvPr/>
        </p:nvSpPr>
        <p:spPr>
          <a:xfrm>
            <a:off x="399466" y="5440289"/>
            <a:ext cx="2105609" cy="1116626"/>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US" sz="1100" dirty="0"/>
              <a:t>The order confirmation page provides clear instructions for reporting any issues with the received items.</a:t>
            </a:r>
          </a:p>
        </p:txBody>
      </p:sp>
      <p:cxnSp>
        <p:nvCxnSpPr>
          <p:cNvPr id="26" name="Straight Arrow Connector 25">
            <a:extLst>
              <a:ext uri="{FF2B5EF4-FFF2-40B4-BE49-F238E27FC236}">
                <a16:creationId xmlns:a16="http://schemas.microsoft.com/office/drawing/2014/main" id="{80FE014A-5858-96C2-14B2-080257C20F06}"/>
              </a:ext>
            </a:extLst>
          </p:cNvPr>
          <p:cNvCxnSpPr>
            <a:cxnSpLocks/>
          </p:cNvCxnSpPr>
          <p:nvPr/>
        </p:nvCxnSpPr>
        <p:spPr>
          <a:xfrm flipH="1">
            <a:off x="3257612" y="4135365"/>
            <a:ext cx="322782" cy="130492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7" name="Title 1">
            <a:extLst>
              <a:ext uri="{FF2B5EF4-FFF2-40B4-BE49-F238E27FC236}">
                <a16:creationId xmlns:a16="http://schemas.microsoft.com/office/drawing/2014/main" id="{A4BA4925-7637-EA7B-4C3B-47A8F8ADD5E2}"/>
              </a:ext>
            </a:extLst>
          </p:cNvPr>
          <p:cNvSpPr txBox="1">
            <a:spLocks/>
          </p:cNvSpPr>
          <p:nvPr/>
        </p:nvSpPr>
        <p:spPr>
          <a:xfrm>
            <a:off x="2424868" y="5440290"/>
            <a:ext cx="2181506" cy="1032105"/>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US" sz="1100" dirty="0"/>
              <a:t>A dedicated "Report an Issue" button is available on the order details page for damaged or incorrect items.</a:t>
            </a:r>
          </a:p>
        </p:txBody>
      </p:sp>
      <p:cxnSp>
        <p:nvCxnSpPr>
          <p:cNvPr id="28" name="Straight Arrow Connector 27">
            <a:extLst>
              <a:ext uri="{FF2B5EF4-FFF2-40B4-BE49-F238E27FC236}">
                <a16:creationId xmlns:a16="http://schemas.microsoft.com/office/drawing/2014/main" id="{1373AAAE-FD17-DF9F-026B-A054BE0C5BB9}"/>
              </a:ext>
            </a:extLst>
          </p:cNvPr>
          <p:cNvCxnSpPr>
            <a:cxnSpLocks/>
          </p:cNvCxnSpPr>
          <p:nvPr/>
        </p:nvCxnSpPr>
        <p:spPr>
          <a:xfrm>
            <a:off x="5485776" y="4169911"/>
            <a:ext cx="0" cy="120128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9" name="Title 1">
            <a:extLst>
              <a:ext uri="{FF2B5EF4-FFF2-40B4-BE49-F238E27FC236}">
                <a16:creationId xmlns:a16="http://schemas.microsoft.com/office/drawing/2014/main" id="{36136E28-5310-92A9-D6E0-CA0E3D4113D3}"/>
              </a:ext>
            </a:extLst>
          </p:cNvPr>
          <p:cNvSpPr txBox="1">
            <a:spLocks/>
          </p:cNvSpPr>
          <p:nvPr/>
        </p:nvSpPr>
        <p:spPr>
          <a:xfrm>
            <a:off x="4604524" y="5459467"/>
            <a:ext cx="2181503" cy="1032104"/>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US" sz="1100" dirty="0"/>
              <a:t>Clicking "Report an Issue" initiates a process to submit photos, descriptions, and reasons for the report.</a:t>
            </a:r>
          </a:p>
        </p:txBody>
      </p:sp>
      <p:cxnSp>
        <p:nvCxnSpPr>
          <p:cNvPr id="30" name="Straight Arrow Connector 29">
            <a:extLst>
              <a:ext uri="{FF2B5EF4-FFF2-40B4-BE49-F238E27FC236}">
                <a16:creationId xmlns:a16="http://schemas.microsoft.com/office/drawing/2014/main" id="{4202A326-9DF3-9315-E81D-A5C0BA901E0B}"/>
              </a:ext>
            </a:extLst>
          </p:cNvPr>
          <p:cNvCxnSpPr>
            <a:cxnSpLocks/>
          </p:cNvCxnSpPr>
          <p:nvPr/>
        </p:nvCxnSpPr>
        <p:spPr>
          <a:xfrm>
            <a:off x="7472787" y="4161275"/>
            <a:ext cx="295275" cy="118401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1" name="Title 1">
            <a:extLst>
              <a:ext uri="{FF2B5EF4-FFF2-40B4-BE49-F238E27FC236}">
                <a16:creationId xmlns:a16="http://schemas.microsoft.com/office/drawing/2014/main" id="{592A8063-8420-1DCA-22B1-90186AE537D3}"/>
              </a:ext>
            </a:extLst>
          </p:cNvPr>
          <p:cNvSpPr txBox="1">
            <a:spLocks/>
          </p:cNvSpPr>
          <p:nvPr/>
        </p:nvSpPr>
        <p:spPr>
          <a:xfrm>
            <a:off x="6985881" y="5440289"/>
            <a:ext cx="2105609" cy="797069"/>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US" sz="1100" dirty="0"/>
              <a:t>Customers can request a return, exchange, or refund directly from the issue report page.</a:t>
            </a:r>
          </a:p>
        </p:txBody>
      </p:sp>
      <p:cxnSp>
        <p:nvCxnSpPr>
          <p:cNvPr id="32" name="Straight Arrow Connector 31">
            <a:extLst>
              <a:ext uri="{FF2B5EF4-FFF2-40B4-BE49-F238E27FC236}">
                <a16:creationId xmlns:a16="http://schemas.microsoft.com/office/drawing/2014/main" id="{686C1665-8934-9D6F-A3A8-F72B08FA985E}"/>
              </a:ext>
            </a:extLst>
          </p:cNvPr>
          <p:cNvCxnSpPr>
            <a:cxnSpLocks/>
          </p:cNvCxnSpPr>
          <p:nvPr/>
        </p:nvCxnSpPr>
        <p:spPr>
          <a:xfrm>
            <a:off x="9515475" y="4187184"/>
            <a:ext cx="571500" cy="118401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3" name="Title 1">
            <a:extLst>
              <a:ext uri="{FF2B5EF4-FFF2-40B4-BE49-F238E27FC236}">
                <a16:creationId xmlns:a16="http://schemas.microsoft.com/office/drawing/2014/main" id="{CEF7DE85-6FA9-A730-A302-5E5948C9C8B9}"/>
              </a:ext>
            </a:extLst>
          </p:cNvPr>
          <p:cNvSpPr txBox="1">
            <a:spLocks/>
          </p:cNvSpPr>
          <p:nvPr/>
        </p:nvSpPr>
        <p:spPr>
          <a:xfrm>
            <a:off x="9291345" y="5378345"/>
            <a:ext cx="2105609" cy="1032104"/>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US" sz="1100" dirty="0"/>
              <a:t>The system provides a confirmation once the report is submitted and assigns a case number for tracking.</a:t>
            </a:r>
          </a:p>
        </p:txBody>
      </p:sp>
      <p:cxnSp>
        <p:nvCxnSpPr>
          <p:cNvPr id="41" name="Straight Arrow Connector 40">
            <a:extLst>
              <a:ext uri="{FF2B5EF4-FFF2-40B4-BE49-F238E27FC236}">
                <a16:creationId xmlns:a16="http://schemas.microsoft.com/office/drawing/2014/main" id="{6FE1BF3D-6D16-2699-5C72-D9B785C6F65D}"/>
              </a:ext>
            </a:extLst>
          </p:cNvPr>
          <p:cNvCxnSpPr>
            <a:cxnSpLocks/>
          </p:cNvCxnSpPr>
          <p:nvPr/>
        </p:nvCxnSpPr>
        <p:spPr>
          <a:xfrm flipH="1" flipV="1">
            <a:off x="2958268" y="1466543"/>
            <a:ext cx="99257" cy="121028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2" name="Title 1">
            <a:extLst>
              <a:ext uri="{FF2B5EF4-FFF2-40B4-BE49-F238E27FC236}">
                <a16:creationId xmlns:a16="http://schemas.microsoft.com/office/drawing/2014/main" id="{DFD9E259-1628-3B32-3A41-E3DD0EA8C6E4}"/>
              </a:ext>
            </a:extLst>
          </p:cNvPr>
          <p:cNvSpPr txBox="1">
            <a:spLocks/>
          </p:cNvSpPr>
          <p:nvPr/>
        </p:nvSpPr>
        <p:spPr>
          <a:xfrm>
            <a:off x="1955091" y="553966"/>
            <a:ext cx="2483559" cy="821568"/>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US" sz="1100" dirty="0"/>
              <a:t>Customers are notified of the status of their issue report via email or SMS.</a:t>
            </a:r>
          </a:p>
        </p:txBody>
      </p:sp>
      <p:cxnSp>
        <p:nvCxnSpPr>
          <p:cNvPr id="48" name="Straight Arrow Connector 47">
            <a:extLst>
              <a:ext uri="{FF2B5EF4-FFF2-40B4-BE49-F238E27FC236}">
                <a16:creationId xmlns:a16="http://schemas.microsoft.com/office/drawing/2014/main" id="{CB29571B-AFBA-8900-AEDF-5C0EC3F828AE}"/>
              </a:ext>
            </a:extLst>
          </p:cNvPr>
          <p:cNvCxnSpPr>
            <a:cxnSpLocks/>
          </p:cNvCxnSpPr>
          <p:nvPr/>
        </p:nvCxnSpPr>
        <p:spPr>
          <a:xfrm flipV="1">
            <a:off x="6096000" y="1417898"/>
            <a:ext cx="503105" cy="130757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9" name="Title 1">
            <a:extLst>
              <a:ext uri="{FF2B5EF4-FFF2-40B4-BE49-F238E27FC236}">
                <a16:creationId xmlns:a16="http://schemas.microsoft.com/office/drawing/2014/main" id="{2F63CBA7-C241-32F6-5D30-B9DC55D0D017}"/>
              </a:ext>
            </a:extLst>
          </p:cNvPr>
          <p:cNvSpPr txBox="1">
            <a:spLocks/>
          </p:cNvSpPr>
          <p:nvPr/>
        </p:nvSpPr>
        <p:spPr>
          <a:xfrm>
            <a:off x="5095875" y="620642"/>
            <a:ext cx="3549967" cy="694101"/>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US" sz="1100" dirty="0"/>
              <a:t>The issue report option remains available for a specified period after delivery.</a:t>
            </a:r>
          </a:p>
        </p:txBody>
      </p:sp>
    </p:spTree>
    <p:extLst>
      <p:ext uri="{BB962C8B-B14F-4D97-AF65-F5344CB8AC3E}">
        <p14:creationId xmlns:p14="http://schemas.microsoft.com/office/powerpoint/2010/main" val="13745674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1">
            <a:extLst>
              <a:ext uri="{FF2B5EF4-FFF2-40B4-BE49-F238E27FC236}">
                <a16:creationId xmlns:a16="http://schemas.microsoft.com/office/drawing/2014/main" id="{A7BAD7E3-1338-83BA-3CC4-D9D85A5C357F}"/>
              </a:ext>
            </a:extLst>
          </p:cNvPr>
          <p:cNvSpPr>
            <a:spLocks noGrp="1"/>
          </p:cNvSpPr>
          <p:nvPr>
            <p:ph type="title"/>
          </p:nvPr>
        </p:nvSpPr>
        <p:spPr>
          <a:xfrm>
            <a:off x="1652739" y="2866704"/>
            <a:ext cx="9088058" cy="1116626"/>
          </a:xfrm>
        </p:spPr>
        <p:style>
          <a:lnRef idx="2">
            <a:schemeClr val="dk1"/>
          </a:lnRef>
          <a:fillRef idx="1">
            <a:schemeClr val="lt1"/>
          </a:fillRef>
          <a:effectRef idx="0">
            <a:schemeClr val="dk1"/>
          </a:effectRef>
          <a:fontRef idx="minor">
            <a:schemeClr val="dk1"/>
          </a:fontRef>
        </p:style>
        <p:txBody>
          <a:bodyPr>
            <a:normAutofit/>
          </a:bodyPr>
          <a:lstStyle/>
          <a:p>
            <a:r>
              <a:rPr lang="en-US" sz="2400" b="1" dirty="0"/>
              <a:t>As a customer, </a:t>
            </a:r>
            <a:r>
              <a:rPr lang="en-US" sz="2400" dirty="0"/>
              <a:t>I want to provide feedback on my purchase experience so that my input can help improve the service.</a:t>
            </a:r>
          </a:p>
        </p:txBody>
      </p:sp>
      <p:cxnSp>
        <p:nvCxnSpPr>
          <p:cNvPr id="24" name="Straight Arrow Connector 23">
            <a:extLst>
              <a:ext uri="{FF2B5EF4-FFF2-40B4-BE49-F238E27FC236}">
                <a16:creationId xmlns:a16="http://schemas.microsoft.com/office/drawing/2014/main" id="{00EACB90-8598-B52F-E8C3-7AE9165B4ABE}"/>
              </a:ext>
            </a:extLst>
          </p:cNvPr>
          <p:cNvCxnSpPr>
            <a:cxnSpLocks/>
          </p:cNvCxnSpPr>
          <p:nvPr/>
        </p:nvCxnSpPr>
        <p:spPr>
          <a:xfrm rot="10800000" flipV="1">
            <a:off x="1654289" y="4135366"/>
            <a:ext cx="343504" cy="12358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5" name="Title 1">
            <a:extLst>
              <a:ext uri="{FF2B5EF4-FFF2-40B4-BE49-F238E27FC236}">
                <a16:creationId xmlns:a16="http://schemas.microsoft.com/office/drawing/2014/main" id="{925827B3-92D8-E35F-187B-F47082573841}"/>
              </a:ext>
            </a:extLst>
          </p:cNvPr>
          <p:cNvSpPr txBox="1">
            <a:spLocks/>
          </p:cNvSpPr>
          <p:nvPr/>
        </p:nvSpPr>
        <p:spPr>
          <a:xfrm>
            <a:off x="399466" y="5440289"/>
            <a:ext cx="2105609" cy="97016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US" sz="1100" dirty="0"/>
              <a:t>The order details page includes a visible "Leave Feedback" button after the order is marked as received.</a:t>
            </a:r>
          </a:p>
        </p:txBody>
      </p:sp>
      <p:cxnSp>
        <p:nvCxnSpPr>
          <p:cNvPr id="26" name="Straight Arrow Connector 25">
            <a:extLst>
              <a:ext uri="{FF2B5EF4-FFF2-40B4-BE49-F238E27FC236}">
                <a16:creationId xmlns:a16="http://schemas.microsoft.com/office/drawing/2014/main" id="{80FE014A-5858-96C2-14B2-080257C20F06}"/>
              </a:ext>
            </a:extLst>
          </p:cNvPr>
          <p:cNvCxnSpPr>
            <a:cxnSpLocks/>
          </p:cNvCxnSpPr>
          <p:nvPr/>
        </p:nvCxnSpPr>
        <p:spPr>
          <a:xfrm flipH="1">
            <a:off x="3257612" y="4135365"/>
            <a:ext cx="322782" cy="130492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7" name="Title 1">
            <a:extLst>
              <a:ext uri="{FF2B5EF4-FFF2-40B4-BE49-F238E27FC236}">
                <a16:creationId xmlns:a16="http://schemas.microsoft.com/office/drawing/2014/main" id="{A4BA4925-7637-EA7B-4C3B-47A8F8ADD5E2}"/>
              </a:ext>
            </a:extLst>
          </p:cNvPr>
          <p:cNvSpPr txBox="1">
            <a:spLocks/>
          </p:cNvSpPr>
          <p:nvPr/>
        </p:nvSpPr>
        <p:spPr>
          <a:xfrm>
            <a:off x="2424868" y="5440291"/>
            <a:ext cx="2181506" cy="863744"/>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US" sz="1100" dirty="0"/>
              <a:t>Customers can rate their overall experience using a star rating system (e.g., 1-5 stars).</a:t>
            </a:r>
          </a:p>
        </p:txBody>
      </p:sp>
      <p:cxnSp>
        <p:nvCxnSpPr>
          <p:cNvPr id="28" name="Straight Arrow Connector 27">
            <a:extLst>
              <a:ext uri="{FF2B5EF4-FFF2-40B4-BE49-F238E27FC236}">
                <a16:creationId xmlns:a16="http://schemas.microsoft.com/office/drawing/2014/main" id="{1373AAAE-FD17-DF9F-026B-A054BE0C5BB9}"/>
              </a:ext>
            </a:extLst>
          </p:cNvPr>
          <p:cNvCxnSpPr>
            <a:cxnSpLocks/>
          </p:cNvCxnSpPr>
          <p:nvPr/>
        </p:nvCxnSpPr>
        <p:spPr>
          <a:xfrm>
            <a:off x="5485776" y="4169911"/>
            <a:ext cx="0" cy="120128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9" name="Title 1">
            <a:extLst>
              <a:ext uri="{FF2B5EF4-FFF2-40B4-BE49-F238E27FC236}">
                <a16:creationId xmlns:a16="http://schemas.microsoft.com/office/drawing/2014/main" id="{36136E28-5310-92A9-D6E0-CA0E3D4113D3}"/>
              </a:ext>
            </a:extLst>
          </p:cNvPr>
          <p:cNvSpPr txBox="1">
            <a:spLocks/>
          </p:cNvSpPr>
          <p:nvPr/>
        </p:nvSpPr>
        <p:spPr>
          <a:xfrm>
            <a:off x="4604524" y="5459467"/>
            <a:ext cx="2181503" cy="777891"/>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US" sz="1100" dirty="0"/>
              <a:t>The feedback form allows customers to leave detailed comments about the product and service.</a:t>
            </a:r>
          </a:p>
        </p:txBody>
      </p:sp>
      <p:cxnSp>
        <p:nvCxnSpPr>
          <p:cNvPr id="30" name="Straight Arrow Connector 29">
            <a:extLst>
              <a:ext uri="{FF2B5EF4-FFF2-40B4-BE49-F238E27FC236}">
                <a16:creationId xmlns:a16="http://schemas.microsoft.com/office/drawing/2014/main" id="{4202A326-9DF3-9315-E81D-A5C0BA901E0B}"/>
              </a:ext>
            </a:extLst>
          </p:cNvPr>
          <p:cNvCxnSpPr>
            <a:cxnSpLocks/>
          </p:cNvCxnSpPr>
          <p:nvPr/>
        </p:nvCxnSpPr>
        <p:spPr>
          <a:xfrm>
            <a:off x="7472787" y="4161275"/>
            <a:ext cx="295275" cy="118401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1" name="Title 1">
            <a:extLst>
              <a:ext uri="{FF2B5EF4-FFF2-40B4-BE49-F238E27FC236}">
                <a16:creationId xmlns:a16="http://schemas.microsoft.com/office/drawing/2014/main" id="{592A8063-8420-1DCA-22B1-90186AE537D3}"/>
              </a:ext>
            </a:extLst>
          </p:cNvPr>
          <p:cNvSpPr txBox="1">
            <a:spLocks/>
          </p:cNvSpPr>
          <p:nvPr/>
        </p:nvSpPr>
        <p:spPr>
          <a:xfrm>
            <a:off x="6985881" y="5440289"/>
            <a:ext cx="2105609" cy="797069"/>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US" sz="1100" dirty="0"/>
              <a:t>Submitted feedback is saved and associated with the specific order in the system.</a:t>
            </a:r>
          </a:p>
        </p:txBody>
      </p:sp>
      <p:cxnSp>
        <p:nvCxnSpPr>
          <p:cNvPr id="32" name="Straight Arrow Connector 31">
            <a:extLst>
              <a:ext uri="{FF2B5EF4-FFF2-40B4-BE49-F238E27FC236}">
                <a16:creationId xmlns:a16="http://schemas.microsoft.com/office/drawing/2014/main" id="{686C1665-8934-9D6F-A3A8-F72B08FA985E}"/>
              </a:ext>
            </a:extLst>
          </p:cNvPr>
          <p:cNvCxnSpPr>
            <a:cxnSpLocks/>
          </p:cNvCxnSpPr>
          <p:nvPr/>
        </p:nvCxnSpPr>
        <p:spPr>
          <a:xfrm>
            <a:off x="9515475" y="4187184"/>
            <a:ext cx="571500" cy="118401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3" name="Title 1">
            <a:extLst>
              <a:ext uri="{FF2B5EF4-FFF2-40B4-BE49-F238E27FC236}">
                <a16:creationId xmlns:a16="http://schemas.microsoft.com/office/drawing/2014/main" id="{CEF7DE85-6FA9-A730-A302-5E5948C9C8B9}"/>
              </a:ext>
            </a:extLst>
          </p:cNvPr>
          <p:cNvSpPr txBox="1">
            <a:spLocks/>
          </p:cNvSpPr>
          <p:nvPr/>
        </p:nvSpPr>
        <p:spPr>
          <a:xfrm>
            <a:off x="9291345" y="5378345"/>
            <a:ext cx="2105609" cy="1184014"/>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US" sz="1100" dirty="0"/>
              <a:t>Customers receive a thank-you message after submitting feedback and may receive incentives like discounts for future orders.</a:t>
            </a:r>
          </a:p>
        </p:txBody>
      </p:sp>
      <p:cxnSp>
        <p:nvCxnSpPr>
          <p:cNvPr id="41" name="Straight Arrow Connector 40">
            <a:extLst>
              <a:ext uri="{FF2B5EF4-FFF2-40B4-BE49-F238E27FC236}">
                <a16:creationId xmlns:a16="http://schemas.microsoft.com/office/drawing/2014/main" id="{6FE1BF3D-6D16-2699-5C72-D9B785C6F65D}"/>
              </a:ext>
            </a:extLst>
          </p:cNvPr>
          <p:cNvCxnSpPr>
            <a:cxnSpLocks/>
          </p:cNvCxnSpPr>
          <p:nvPr/>
        </p:nvCxnSpPr>
        <p:spPr>
          <a:xfrm flipH="1" flipV="1">
            <a:off x="2958268" y="1466543"/>
            <a:ext cx="99257" cy="121028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2" name="Title 1">
            <a:extLst>
              <a:ext uri="{FF2B5EF4-FFF2-40B4-BE49-F238E27FC236}">
                <a16:creationId xmlns:a16="http://schemas.microsoft.com/office/drawing/2014/main" id="{DFD9E259-1628-3B32-3A41-E3DD0EA8C6E4}"/>
              </a:ext>
            </a:extLst>
          </p:cNvPr>
          <p:cNvSpPr txBox="1">
            <a:spLocks/>
          </p:cNvSpPr>
          <p:nvPr/>
        </p:nvSpPr>
        <p:spPr>
          <a:xfrm>
            <a:off x="1955091" y="553966"/>
            <a:ext cx="2483559" cy="821568"/>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US" sz="1100" dirty="0"/>
              <a:t>The feedback system allows customers to edit or update their feedback within a certain period after submission.</a:t>
            </a:r>
          </a:p>
        </p:txBody>
      </p:sp>
      <p:cxnSp>
        <p:nvCxnSpPr>
          <p:cNvPr id="48" name="Straight Arrow Connector 47">
            <a:extLst>
              <a:ext uri="{FF2B5EF4-FFF2-40B4-BE49-F238E27FC236}">
                <a16:creationId xmlns:a16="http://schemas.microsoft.com/office/drawing/2014/main" id="{CB29571B-AFBA-8900-AEDF-5C0EC3F828AE}"/>
              </a:ext>
            </a:extLst>
          </p:cNvPr>
          <p:cNvCxnSpPr>
            <a:cxnSpLocks/>
          </p:cNvCxnSpPr>
          <p:nvPr/>
        </p:nvCxnSpPr>
        <p:spPr>
          <a:xfrm flipV="1">
            <a:off x="6096000" y="1417898"/>
            <a:ext cx="503105" cy="130757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9" name="Title 1">
            <a:extLst>
              <a:ext uri="{FF2B5EF4-FFF2-40B4-BE49-F238E27FC236}">
                <a16:creationId xmlns:a16="http://schemas.microsoft.com/office/drawing/2014/main" id="{2F63CBA7-C241-32F6-5D30-B9DC55D0D017}"/>
              </a:ext>
            </a:extLst>
          </p:cNvPr>
          <p:cNvSpPr txBox="1">
            <a:spLocks/>
          </p:cNvSpPr>
          <p:nvPr/>
        </p:nvSpPr>
        <p:spPr>
          <a:xfrm>
            <a:off x="5095875" y="620642"/>
            <a:ext cx="3549967" cy="694101"/>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US" sz="1100" dirty="0"/>
              <a:t>Submitted feedback is displayed on the product page, contributing to the overall product rating and reviews.</a:t>
            </a:r>
          </a:p>
        </p:txBody>
      </p:sp>
    </p:spTree>
    <p:extLst>
      <p:ext uri="{BB962C8B-B14F-4D97-AF65-F5344CB8AC3E}">
        <p14:creationId xmlns:p14="http://schemas.microsoft.com/office/powerpoint/2010/main" val="24402683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1">
            <a:extLst>
              <a:ext uri="{FF2B5EF4-FFF2-40B4-BE49-F238E27FC236}">
                <a16:creationId xmlns:a16="http://schemas.microsoft.com/office/drawing/2014/main" id="{A7BAD7E3-1338-83BA-3CC4-D9D85A5C357F}"/>
              </a:ext>
            </a:extLst>
          </p:cNvPr>
          <p:cNvSpPr>
            <a:spLocks noGrp="1"/>
          </p:cNvSpPr>
          <p:nvPr>
            <p:ph type="title"/>
          </p:nvPr>
        </p:nvSpPr>
        <p:spPr>
          <a:xfrm>
            <a:off x="1652739" y="2866704"/>
            <a:ext cx="9088058" cy="1116626"/>
          </a:xfrm>
        </p:spPr>
        <p:style>
          <a:lnRef idx="2">
            <a:schemeClr val="dk1"/>
          </a:lnRef>
          <a:fillRef idx="1">
            <a:schemeClr val="lt1"/>
          </a:fillRef>
          <a:effectRef idx="0">
            <a:schemeClr val="dk1"/>
          </a:effectRef>
          <a:fontRef idx="minor">
            <a:schemeClr val="dk1"/>
          </a:fontRef>
        </p:style>
        <p:txBody>
          <a:bodyPr>
            <a:normAutofit/>
          </a:bodyPr>
          <a:lstStyle/>
          <a:p>
            <a:r>
              <a:rPr lang="en-US" sz="2400" b="1" dirty="0"/>
              <a:t>As a customer, </a:t>
            </a:r>
            <a:r>
              <a:rPr lang="en-US" sz="2400" dirty="0"/>
              <a:t>I want to view other customers' reviews and ratings so that I can make informed purchase decisions.</a:t>
            </a:r>
          </a:p>
        </p:txBody>
      </p:sp>
      <p:cxnSp>
        <p:nvCxnSpPr>
          <p:cNvPr id="24" name="Straight Arrow Connector 23">
            <a:extLst>
              <a:ext uri="{FF2B5EF4-FFF2-40B4-BE49-F238E27FC236}">
                <a16:creationId xmlns:a16="http://schemas.microsoft.com/office/drawing/2014/main" id="{00EACB90-8598-B52F-E8C3-7AE9165B4ABE}"/>
              </a:ext>
            </a:extLst>
          </p:cNvPr>
          <p:cNvCxnSpPr>
            <a:cxnSpLocks/>
          </p:cNvCxnSpPr>
          <p:nvPr/>
        </p:nvCxnSpPr>
        <p:spPr>
          <a:xfrm rot="10800000" flipV="1">
            <a:off x="1654289" y="4135366"/>
            <a:ext cx="343504" cy="12358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5" name="Title 1">
            <a:extLst>
              <a:ext uri="{FF2B5EF4-FFF2-40B4-BE49-F238E27FC236}">
                <a16:creationId xmlns:a16="http://schemas.microsoft.com/office/drawing/2014/main" id="{925827B3-92D8-E35F-187B-F47082573841}"/>
              </a:ext>
            </a:extLst>
          </p:cNvPr>
          <p:cNvSpPr txBox="1">
            <a:spLocks/>
          </p:cNvSpPr>
          <p:nvPr/>
        </p:nvSpPr>
        <p:spPr>
          <a:xfrm>
            <a:off x="399466" y="5440289"/>
            <a:ext cx="2105609" cy="97016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US" sz="1100" dirty="0"/>
              <a:t>Product pages display reviews and ratings from other customers in a dedicated "Customer Reviews" section.</a:t>
            </a:r>
          </a:p>
        </p:txBody>
      </p:sp>
      <p:cxnSp>
        <p:nvCxnSpPr>
          <p:cNvPr id="26" name="Straight Arrow Connector 25">
            <a:extLst>
              <a:ext uri="{FF2B5EF4-FFF2-40B4-BE49-F238E27FC236}">
                <a16:creationId xmlns:a16="http://schemas.microsoft.com/office/drawing/2014/main" id="{80FE014A-5858-96C2-14B2-080257C20F06}"/>
              </a:ext>
            </a:extLst>
          </p:cNvPr>
          <p:cNvCxnSpPr>
            <a:cxnSpLocks/>
          </p:cNvCxnSpPr>
          <p:nvPr/>
        </p:nvCxnSpPr>
        <p:spPr>
          <a:xfrm flipH="1">
            <a:off x="3257612" y="4135365"/>
            <a:ext cx="322782" cy="130492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7" name="Title 1">
            <a:extLst>
              <a:ext uri="{FF2B5EF4-FFF2-40B4-BE49-F238E27FC236}">
                <a16:creationId xmlns:a16="http://schemas.microsoft.com/office/drawing/2014/main" id="{A4BA4925-7637-EA7B-4C3B-47A8F8ADD5E2}"/>
              </a:ext>
            </a:extLst>
          </p:cNvPr>
          <p:cNvSpPr txBox="1">
            <a:spLocks/>
          </p:cNvSpPr>
          <p:nvPr/>
        </p:nvSpPr>
        <p:spPr>
          <a:xfrm>
            <a:off x="2424868" y="5440291"/>
            <a:ext cx="2181506" cy="665234"/>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US" sz="1100" dirty="0"/>
              <a:t>Reviews are sorted by date, with the most recent reviews appearing first.</a:t>
            </a:r>
          </a:p>
        </p:txBody>
      </p:sp>
      <p:cxnSp>
        <p:nvCxnSpPr>
          <p:cNvPr id="28" name="Straight Arrow Connector 27">
            <a:extLst>
              <a:ext uri="{FF2B5EF4-FFF2-40B4-BE49-F238E27FC236}">
                <a16:creationId xmlns:a16="http://schemas.microsoft.com/office/drawing/2014/main" id="{1373AAAE-FD17-DF9F-026B-A054BE0C5BB9}"/>
              </a:ext>
            </a:extLst>
          </p:cNvPr>
          <p:cNvCxnSpPr>
            <a:cxnSpLocks/>
          </p:cNvCxnSpPr>
          <p:nvPr/>
        </p:nvCxnSpPr>
        <p:spPr>
          <a:xfrm>
            <a:off x="5485776" y="4169911"/>
            <a:ext cx="0" cy="120128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9" name="Title 1">
            <a:extLst>
              <a:ext uri="{FF2B5EF4-FFF2-40B4-BE49-F238E27FC236}">
                <a16:creationId xmlns:a16="http://schemas.microsoft.com/office/drawing/2014/main" id="{36136E28-5310-92A9-D6E0-CA0E3D4113D3}"/>
              </a:ext>
            </a:extLst>
          </p:cNvPr>
          <p:cNvSpPr txBox="1">
            <a:spLocks/>
          </p:cNvSpPr>
          <p:nvPr/>
        </p:nvSpPr>
        <p:spPr>
          <a:xfrm>
            <a:off x="4604524" y="5459468"/>
            <a:ext cx="2181503" cy="665234"/>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US" sz="1100" dirty="0"/>
              <a:t>Customers can filter reviews by rating (e.g., 1-star, 5-star) and by relevance.</a:t>
            </a:r>
          </a:p>
        </p:txBody>
      </p:sp>
      <p:cxnSp>
        <p:nvCxnSpPr>
          <p:cNvPr id="30" name="Straight Arrow Connector 29">
            <a:extLst>
              <a:ext uri="{FF2B5EF4-FFF2-40B4-BE49-F238E27FC236}">
                <a16:creationId xmlns:a16="http://schemas.microsoft.com/office/drawing/2014/main" id="{4202A326-9DF3-9315-E81D-A5C0BA901E0B}"/>
              </a:ext>
            </a:extLst>
          </p:cNvPr>
          <p:cNvCxnSpPr>
            <a:cxnSpLocks/>
          </p:cNvCxnSpPr>
          <p:nvPr/>
        </p:nvCxnSpPr>
        <p:spPr>
          <a:xfrm>
            <a:off x="7472787" y="4161275"/>
            <a:ext cx="295275" cy="118401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1" name="Title 1">
            <a:extLst>
              <a:ext uri="{FF2B5EF4-FFF2-40B4-BE49-F238E27FC236}">
                <a16:creationId xmlns:a16="http://schemas.microsoft.com/office/drawing/2014/main" id="{592A8063-8420-1DCA-22B1-90186AE537D3}"/>
              </a:ext>
            </a:extLst>
          </p:cNvPr>
          <p:cNvSpPr txBox="1">
            <a:spLocks/>
          </p:cNvSpPr>
          <p:nvPr/>
        </p:nvSpPr>
        <p:spPr>
          <a:xfrm>
            <a:off x="6985881" y="5440289"/>
            <a:ext cx="2105609" cy="797069"/>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US" sz="1100" dirty="0"/>
              <a:t>The review section highlights the most helpful reviews as upvoted by other users.</a:t>
            </a:r>
          </a:p>
        </p:txBody>
      </p:sp>
      <p:cxnSp>
        <p:nvCxnSpPr>
          <p:cNvPr id="32" name="Straight Arrow Connector 31">
            <a:extLst>
              <a:ext uri="{FF2B5EF4-FFF2-40B4-BE49-F238E27FC236}">
                <a16:creationId xmlns:a16="http://schemas.microsoft.com/office/drawing/2014/main" id="{686C1665-8934-9D6F-A3A8-F72B08FA985E}"/>
              </a:ext>
            </a:extLst>
          </p:cNvPr>
          <p:cNvCxnSpPr>
            <a:cxnSpLocks/>
          </p:cNvCxnSpPr>
          <p:nvPr/>
        </p:nvCxnSpPr>
        <p:spPr>
          <a:xfrm>
            <a:off x="9515475" y="4187184"/>
            <a:ext cx="571500" cy="118401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3" name="Title 1">
            <a:extLst>
              <a:ext uri="{FF2B5EF4-FFF2-40B4-BE49-F238E27FC236}">
                <a16:creationId xmlns:a16="http://schemas.microsoft.com/office/drawing/2014/main" id="{CEF7DE85-6FA9-A730-A302-5E5948C9C8B9}"/>
              </a:ext>
            </a:extLst>
          </p:cNvPr>
          <p:cNvSpPr txBox="1">
            <a:spLocks/>
          </p:cNvSpPr>
          <p:nvPr/>
        </p:nvSpPr>
        <p:spPr>
          <a:xfrm>
            <a:off x="9291345" y="5378345"/>
            <a:ext cx="2105609" cy="859013"/>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US" sz="1100" dirty="0"/>
              <a:t>Customers can click on a review to expand it for more detailed information.</a:t>
            </a:r>
          </a:p>
        </p:txBody>
      </p:sp>
      <p:cxnSp>
        <p:nvCxnSpPr>
          <p:cNvPr id="41" name="Straight Arrow Connector 40">
            <a:extLst>
              <a:ext uri="{FF2B5EF4-FFF2-40B4-BE49-F238E27FC236}">
                <a16:creationId xmlns:a16="http://schemas.microsoft.com/office/drawing/2014/main" id="{6FE1BF3D-6D16-2699-5C72-D9B785C6F65D}"/>
              </a:ext>
            </a:extLst>
          </p:cNvPr>
          <p:cNvCxnSpPr>
            <a:cxnSpLocks/>
          </p:cNvCxnSpPr>
          <p:nvPr/>
        </p:nvCxnSpPr>
        <p:spPr>
          <a:xfrm flipH="1" flipV="1">
            <a:off x="2958268" y="1466543"/>
            <a:ext cx="99257" cy="121028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2" name="Title 1">
            <a:extLst>
              <a:ext uri="{FF2B5EF4-FFF2-40B4-BE49-F238E27FC236}">
                <a16:creationId xmlns:a16="http://schemas.microsoft.com/office/drawing/2014/main" id="{DFD9E259-1628-3B32-3A41-E3DD0EA8C6E4}"/>
              </a:ext>
            </a:extLst>
          </p:cNvPr>
          <p:cNvSpPr txBox="1">
            <a:spLocks/>
          </p:cNvSpPr>
          <p:nvPr/>
        </p:nvSpPr>
        <p:spPr>
          <a:xfrm>
            <a:off x="1955091" y="553966"/>
            <a:ext cx="2483559" cy="821568"/>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US" sz="1100" dirty="0"/>
              <a:t>The review system displays the overall product rating based on all customer reviews.</a:t>
            </a:r>
          </a:p>
        </p:txBody>
      </p:sp>
      <p:cxnSp>
        <p:nvCxnSpPr>
          <p:cNvPr id="48" name="Straight Arrow Connector 47">
            <a:extLst>
              <a:ext uri="{FF2B5EF4-FFF2-40B4-BE49-F238E27FC236}">
                <a16:creationId xmlns:a16="http://schemas.microsoft.com/office/drawing/2014/main" id="{CB29571B-AFBA-8900-AEDF-5C0EC3F828AE}"/>
              </a:ext>
            </a:extLst>
          </p:cNvPr>
          <p:cNvCxnSpPr>
            <a:cxnSpLocks/>
          </p:cNvCxnSpPr>
          <p:nvPr/>
        </p:nvCxnSpPr>
        <p:spPr>
          <a:xfrm flipV="1">
            <a:off x="6096000" y="1417898"/>
            <a:ext cx="503105" cy="130757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9" name="Title 1">
            <a:extLst>
              <a:ext uri="{FF2B5EF4-FFF2-40B4-BE49-F238E27FC236}">
                <a16:creationId xmlns:a16="http://schemas.microsoft.com/office/drawing/2014/main" id="{2F63CBA7-C241-32F6-5D30-B9DC55D0D017}"/>
              </a:ext>
            </a:extLst>
          </p:cNvPr>
          <p:cNvSpPr txBox="1">
            <a:spLocks/>
          </p:cNvSpPr>
          <p:nvPr/>
        </p:nvSpPr>
        <p:spPr>
          <a:xfrm>
            <a:off x="5095875" y="620642"/>
            <a:ext cx="3549967" cy="694101"/>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US" sz="1100" dirty="0"/>
              <a:t>Customers can report inappropriate reviews, which are then flagged for moderation.</a:t>
            </a:r>
          </a:p>
        </p:txBody>
      </p:sp>
    </p:spTree>
    <p:extLst>
      <p:ext uri="{BB962C8B-B14F-4D97-AF65-F5344CB8AC3E}">
        <p14:creationId xmlns:p14="http://schemas.microsoft.com/office/powerpoint/2010/main" val="158446278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C97BE-403B-122E-90D1-2788978A0B6F}"/>
              </a:ext>
            </a:extLst>
          </p:cNvPr>
          <p:cNvSpPr>
            <a:spLocks noGrp="1"/>
          </p:cNvSpPr>
          <p:nvPr>
            <p:ph type="ctrTitle"/>
          </p:nvPr>
        </p:nvSpPr>
        <p:spPr>
          <a:xfrm>
            <a:off x="7010400" y="568325"/>
            <a:ext cx="4179570" cy="3457971"/>
          </a:xfrm>
        </p:spPr>
        <p:txBody>
          <a:bodyPr/>
          <a:lstStyle/>
          <a:p>
            <a:r>
              <a:rPr lang="en-US" dirty="0"/>
              <a:t>Managing Returns and Exchanges</a:t>
            </a:r>
          </a:p>
        </p:txBody>
      </p:sp>
    </p:spTree>
    <p:extLst>
      <p:ext uri="{BB962C8B-B14F-4D97-AF65-F5344CB8AC3E}">
        <p14:creationId xmlns:p14="http://schemas.microsoft.com/office/powerpoint/2010/main" val="394717530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1">
            <a:extLst>
              <a:ext uri="{FF2B5EF4-FFF2-40B4-BE49-F238E27FC236}">
                <a16:creationId xmlns:a16="http://schemas.microsoft.com/office/drawing/2014/main" id="{A7BAD7E3-1338-83BA-3CC4-D9D85A5C357F}"/>
              </a:ext>
            </a:extLst>
          </p:cNvPr>
          <p:cNvSpPr>
            <a:spLocks noGrp="1"/>
          </p:cNvSpPr>
          <p:nvPr>
            <p:ph type="title"/>
          </p:nvPr>
        </p:nvSpPr>
        <p:spPr>
          <a:xfrm>
            <a:off x="1652739" y="2866704"/>
            <a:ext cx="9088058" cy="1116626"/>
          </a:xfrm>
        </p:spPr>
        <p:style>
          <a:lnRef idx="2">
            <a:schemeClr val="dk1"/>
          </a:lnRef>
          <a:fillRef idx="1">
            <a:schemeClr val="lt1"/>
          </a:fillRef>
          <a:effectRef idx="0">
            <a:schemeClr val="dk1"/>
          </a:effectRef>
          <a:fontRef idx="minor">
            <a:schemeClr val="dk1"/>
          </a:fontRef>
        </p:style>
        <p:txBody>
          <a:bodyPr>
            <a:normAutofit/>
          </a:bodyPr>
          <a:lstStyle/>
          <a:p>
            <a:r>
              <a:rPr lang="en-US" sz="2400" b="1" dirty="0"/>
              <a:t>As a customer, </a:t>
            </a:r>
            <a:r>
              <a:rPr lang="en-US" sz="2400" dirty="0"/>
              <a:t>I want to initiate a return or exchange if I'm unsatisfied with my purchase so that I can resolve the issue.</a:t>
            </a:r>
          </a:p>
        </p:txBody>
      </p:sp>
      <p:cxnSp>
        <p:nvCxnSpPr>
          <p:cNvPr id="24" name="Straight Arrow Connector 23">
            <a:extLst>
              <a:ext uri="{FF2B5EF4-FFF2-40B4-BE49-F238E27FC236}">
                <a16:creationId xmlns:a16="http://schemas.microsoft.com/office/drawing/2014/main" id="{00EACB90-8598-B52F-E8C3-7AE9165B4ABE}"/>
              </a:ext>
            </a:extLst>
          </p:cNvPr>
          <p:cNvCxnSpPr>
            <a:cxnSpLocks/>
          </p:cNvCxnSpPr>
          <p:nvPr/>
        </p:nvCxnSpPr>
        <p:spPr>
          <a:xfrm rot="10800000" flipV="1">
            <a:off x="1654289" y="4135366"/>
            <a:ext cx="343504" cy="12358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5" name="Title 1">
            <a:extLst>
              <a:ext uri="{FF2B5EF4-FFF2-40B4-BE49-F238E27FC236}">
                <a16:creationId xmlns:a16="http://schemas.microsoft.com/office/drawing/2014/main" id="{925827B3-92D8-E35F-187B-F47082573841}"/>
              </a:ext>
            </a:extLst>
          </p:cNvPr>
          <p:cNvSpPr txBox="1">
            <a:spLocks/>
          </p:cNvSpPr>
          <p:nvPr/>
        </p:nvSpPr>
        <p:spPr>
          <a:xfrm>
            <a:off x="399466" y="5440289"/>
            <a:ext cx="2105609" cy="863744"/>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US" sz="1100" dirty="0"/>
              <a:t>The order details page includes a "Return/Exchange" option for eligible items.</a:t>
            </a:r>
          </a:p>
        </p:txBody>
      </p:sp>
      <p:cxnSp>
        <p:nvCxnSpPr>
          <p:cNvPr id="26" name="Straight Arrow Connector 25">
            <a:extLst>
              <a:ext uri="{FF2B5EF4-FFF2-40B4-BE49-F238E27FC236}">
                <a16:creationId xmlns:a16="http://schemas.microsoft.com/office/drawing/2014/main" id="{80FE014A-5858-96C2-14B2-080257C20F06}"/>
              </a:ext>
            </a:extLst>
          </p:cNvPr>
          <p:cNvCxnSpPr>
            <a:cxnSpLocks/>
          </p:cNvCxnSpPr>
          <p:nvPr/>
        </p:nvCxnSpPr>
        <p:spPr>
          <a:xfrm flipH="1">
            <a:off x="3257612" y="4135365"/>
            <a:ext cx="322782" cy="130492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7" name="Title 1">
            <a:extLst>
              <a:ext uri="{FF2B5EF4-FFF2-40B4-BE49-F238E27FC236}">
                <a16:creationId xmlns:a16="http://schemas.microsoft.com/office/drawing/2014/main" id="{A4BA4925-7637-EA7B-4C3B-47A8F8ADD5E2}"/>
              </a:ext>
            </a:extLst>
          </p:cNvPr>
          <p:cNvSpPr txBox="1">
            <a:spLocks/>
          </p:cNvSpPr>
          <p:nvPr/>
        </p:nvSpPr>
        <p:spPr>
          <a:xfrm>
            <a:off x="2424868" y="5440291"/>
            <a:ext cx="2181506" cy="1008134"/>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US" sz="1100" dirty="0"/>
              <a:t>Customers can select the reason for the return or exchange from a predefined list (e.g., defective product, wrong size).</a:t>
            </a:r>
          </a:p>
        </p:txBody>
      </p:sp>
      <p:cxnSp>
        <p:nvCxnSpPr>
          <p:cNvPr id="28" name="Straight Arrow Connector 27">
            <a:extLst>
              <a:ext uri="{FF2B5EF4-FFF2-40B4-BE49-F238E27FC236}">
                <a16:creationId xmlns:a16="http://schemas.microsoft.com/office/drawing/2014/main" id="{1373AAAE-FD17-DF9F-026B-A054BE0C5BB9}"/>
              </a:ext>
            </a:extLst>
          </p:cNvPr>
          <p:cNvCxnSpPr>
            <a:cxnSpLocks/>
          </p:cNvCxnSpPr>
          <p:nvPr/>
        </p:nvCxnSpPr>
        <p:spPr>
          <a:xfrm>
            <a:off x="5485776" y="4169911"/>
            <a:ext cx="0" cy="120128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9" name="Title 1">
            <a:extLst>
              <a:ext uri="{FF2B5EF4-FFF2-40B4-BE49-F238E27FC236}">
                <a16:creationId xmlns:a16="http://schemas.microsoft.com/office/drawing/2014/main" id="{36136E28-5310-92A9-D6E0-CA0E3D4113D3}"/>
              </a:ext>
            </a:extLst>
          </p:cNvPr>
          <p:cNvSpPr txBox="1">
            <a:spLocks/>
          </p:cNvSpPr>
          <p:nvPr/>
        </p:nvSpPr>
        <p:spPr>
          <a:xfrm>
            <a:off x="4604524" y="5459467"/>
            <a:ext cx="2181503" cy="1008134"/>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US" sz="1100" dirty="0"/>
              <a:t>Customers choose a preferred resolution (e.g., refund, replacement) during the return/exchange process.</a:t>
            </a:r>
          </a:p>
        </p:txBody>
      </p:sp>
      <p:cxnSp>
        <p:nvCxnSpPr>
          <p:cNvPr id="30" name="Straight Arrow Connector 29">
            <a:extLst>
              <a:ext uri="{FF2B5EF4-FFF2-40B4-BE49-F238E27FC236}">
                <a16:creationId xmlns:a16="http://schemas.microsoft.com/office/drawing/2014/main" id="{4202A326-9DF3-9315-E81D-A5C0BA901E0B}"/>
              </a:ext>
            </a:extLst>
          </p:cNvPr>
          <p:cNvCxnSpPr>
            <a:cxnSpLocks/>
          </p:cNvCxnSpPr>
          <p:nvPr/>
        </p:nvCxnSpPr>
        <p:spPr>
          <a:xfrm>
            <a:off x="7472787" y="4161275"/>
            <a:ext cx="295275" cy="118401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1" name="Title 1">
            <a:extLst>
              <a:ext uri="{FF2B5EF4-FFF2-40B4-BE49-F238E27FC236}">
                <a16:creationId xmlns:a16="http://schemas.microsoft.com/office/drawing/2014/main" id="{592A8063-8420-1DCA-22B1-90186AE537D3}"/>
              </a:ext>
            </a:extLst>
          </p:cNvPr>
          <p:cNvSpPr txBox="1">
            <a:spLocks/>
          </p:cNvSpPr>
          <p:nvPr/>
        </p:nvSpPr>
        <p:spPr>
          <a:xfrm>
            <a:off x="6985881" y="5440289"/>
            <a:ext cx="2105609" cy="797069"/>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US" sz="1100" dirty="0"/>
              <a:t>The return/exchange form displays the return policy and any applicable terms.</a:t>
            </a:r>
          </a:p>
        </p:txBody>
      </p:sp>
      <p:cxnSp>
        <p:nvCxnSpPr>
          <p:cNvPr id="32" name="Straight Arrow Connector 31">
            <a:extLst>
              <a:ext uri="{FF2B5EF4-FFF2-40B4-BE49-F238E27FC236}">
                <a16:creationId xmlns:a16="http://schemas.microsoft.com/office/drawing/2014/main" id="{686C1665-8934-9D6F-A3A8-F72B08FA985E}"/>
              </a:ext>
            </a:extLst>
          </p:cNvPr>
          <p:cNvCxnSpPr>
            <a:cxnSpLocks/>
          </p:cNvCxnSpPr>
          <p:nvPr/>
        </p:nvCxnSpPr>
        <p:spPr>
          <a:xfrm>
            <a:off x="9515475" y="4187184"/>
            <a:ext cx="571500" cy="118401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3" name="Title 1">
            <a:extLst>
              <a:ext uri="{FF2B5EF4-FFF2-40B4-BE49-F238E27FC236}">
                <a16:creationId xmlns:a16="http://schemas.microsoft.com/office/drawing/2014/main" id="{CEF7DE85-6FA9-A730-A302-5E5948C9C8B9}"/>
              </a:ext>
            </a:extLst>
          </p:cNvPr>
          <p:cNvSpPr txBox="1">
            <a:spLocks/>
          </p:cNvSpPr>
          <p:nvPr/>
        </p:nvSpPr>
        <p:spPr>
          <a:xfrm>
            <a:off x="9291345" y="5378345"/>
            <a:ext cx="2105609" cy="107008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US" sz="1100" dirty="0"/>
              <a:t>Once initiated, customers receive a confirmation message with further instructions.</a:t>
            </a:r>
          </a:p>
        </p:txBody>
      </p:sp>
      <p:cxnSp>
        <p:nvCxnSpPr>
          <p:cNvPr id="41" name="Straight Arrow Connector 40">
            <a:extLst>
              <a:ext uri="{FF2B5EF4-FFF2-40B4-BE49-F238E27FC236}">
                <a16:creationId xmlns:a16="http://schemas.microsoft.com/office/drawing/2014/main" id="{6FE1BF3D-6D16-2699-5C72-D9B785C6F65D}"/>
              </a:ext>
            </a:extLst>
          </p:cNvPr>
          <p:cNvCxnSpPr>
            <a:cxnSpLocks/>
          </p:cNvCxnSpPr>
          <p:nvPr/>
        </p:nvCxnSpPr>
        <p:spPr>
          <a:xfrm flipH="1" flipV="1">
            <a:off x="2958268" y="1466543"/>
            <a:ext cx="99257" cy="121028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2" name="Title 1">
            <a:extLst>
              <a:ext uri="{FF2B5EF4-FFF2-40B4-BE49-F238E27FC236}">
                <a16:creationId xmlns:a16="http://schemas.microsoft.com/office/drawing/2014/main" id="{DFD9E259-1628-3B32-3A41-E3DD0EA8C6E4}"/>
              </a:ext>
            </a:extLst>
          </p:cNvPr>
          <p:cNvSpPr txBox="1">
            <a:spLocks/>
          </p:cNvSpPr>
          <p:nvPr/>
        </p:nvSpPr>
        <p:spPr>
          <a:xfrm>
            <a:off x="1955091" y="553966"/>
            <a:ext cx="2483559" cy="821568"/>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US" sz="1100" dirty="0"/>
              <a:t>Return shipping labels (if needed) are provided through the system for eligible returns.</a:t>
            </a:r>
          </a:p>
        </p:txBody>
      </p:sp>
      <p:cxnSp>
        <p:nvCxnSpPr>
          <p:cNvPr id="48" name="Straight Arrow Connector 47">
            <a:extLst>
              <a:ext uri="{FF2B5EF4-FFF2-40B4-BE49-F238E27FC236}">
                <a16:creationId xmlns:a16="http://schemas.microsoft.com/office/drawing/2014/main" id="{CB29571B-AFBA-8900-AEDF-5C0EC3F828AE}"/>
              </a:ext>
            </a:extLst>
          </p:cNvPr>
          <p:cNvCxnSpPr>
            <a:cxnSpLocks/>
          </p:cNvCxnSpPr>
          <p:nvPr/>
        </p:nvCxnSpPr>
        <p:spPr>
          <a:xfrm flipV="1">
            <a:off x="6096000" y="1417898"/>
            <a:ext cx="503105" cy="130757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9" name="Title 1">
            <a:extLst>
              <a:ext uri="{FF2B5EF4-FFF2-40B4-BE49-F238E27FC236}">
                <a16:creationId xmlns:a16="http://schemas.microsoft.com/office/drawing/2014/main" id="{2F63CBA7-C241-32F6-5D30-B9DC55D0D017}"/>
              </a:ext>
            </a:extLst>
          </p:cNvPr>
          <p:cNvSpPr txBox="1">
            <a:spLocks/>
          </p:cNvSpPr>
          <p:nvPr/>
        </p:nvSpPr>
        <p:spPr>
          <a:xfrm>
            <a:off x="5095875" y="620642"/>
            <a:ext cx="3549967" cy="694101"/>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US" sz="1100" dirty="0"/>
              <a:t>The system shows a summary of the return/exchange request, including expected processing times.</a:t>
            </a:r>
          </a:p>
        </p:txBody>
      </p:sp>
    </p:spTree>
    <p:extLst>
      <p:ext uri="{BB962C8B-B14F-4D97-AF65-F5344CB8AC3E}">
        <p14:creationId xmlns:p14="http://schemas.microsoft.com/office/powerpoint/2010/main" val="72036005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1">
            <a:extLst>
              <a:ext uri="{FF2B5EF4-FFF2-40B4-BE49-F238E27FC236}">
                <a16:creationId xmlns:a16="http://schemas.microsoft.com/office/drawing/2014/main" id="{A7BAD7E3-1338-83BA-3CC4-D9D85A5C357F}"/>
              </a:ext>
            </a:extLst>
          </p:cNvPr>
          <p:cNvSpPr>
            <a:spLocks noGrp="1"/>
          </p:cNvSpPr>
          <p:nvPr>
            <p:ph type="title"/>
          </p:nvPr>
        </p:nvSpPr>
        <p:spPr>
          <a:xfrm>
            <a:off x="1652739" y="2866704"/>
            <a:ext cx="9088058" cy="1116626"/>
          </a:xfrm>
        </p:spPr>
        <p:style>
          <a:lnRef idx="2">
            <a:schemeClr val="dk1"/>
          </a:lnRef>
          <a:fillRef idx="1">
            <a:schemeClr val="lt1"/>
          </a:fillRef>
          <a:effectRef idx="0">
            <a:schemeClr val="dk1"/>
          </a:effectRef>
          <a:fontRef idx="minor">
            <a:schemeClr val="dk1"/>
          </a:fontRef>
        </p:style>
        <p:txBody>
          <a:bodyPr>
            <a:normAutofit/>
          </a:bodyPr>
          <a:lstStyle/>
          <a:p>
            <a:r>
              <a:rPr lang="en-US" sz="2400" b="1" dirty="0"/>
              <a:t>As a customer, </a:t>
            </a:r>
            <a:r>
              <a:rPr lang="en-US" sz="2400" dirty="0"/>
              <a:t>I want to track the status of my return or exchange so that I know when the process is complete.</a:t>
            </a:r>
          </a:p>
        </p:txBody>
      </p:sp>
      <p:cxnSp>
        <p:nvCxnSpPr>
          <p:cNvPr id="24" name="Straight Arrow Connector 23">
            <a:extLst>
              <a:ext uri="{FF2B5EF4-FFF2-40B4-BE49-F238E27FC236}">
                <a16:creationId xmlns:a16="http://schemas.microsoft.com/office/drawing/2014/main" id="{00EACB90-8598-B52F-E8C3-7AE9165B4ABE}"/>
              </a:ext>
            </a:extLst>
          </p:cNvPr>
          <p:cNvCxnSpPr>
            <a:cxnSpLocks/>
          </p:cNvCxnSpPr>
          <p:nvPr/>
        </p:nvCxnSpPr>
        <p:spPr>
          <a:xfrm rot="10800000" flipV="1">
            <a:off x="1654289" y="4135366"/>
            <a:ext cx="343504" cy="12358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5" name="Title 1">
            <a:extLst>
              <a:ext uri="{FF2B5EF4-FFF2-40B4-BE49-F238E27FC236}">
                <a16:creationId xmlns:a16="http://schemas.microsoft.com/office/drawing/2014/main" id="{925827B3-92D8-E35F-187B-F47082573841}"/>
              </a:ext>
            </a:extLst>
          </p:cNvPr>
          <p:cNvSpPr txBox="1">
            <a:spLocks/>
          </p:cNvSpPr>
          <p:nvPr/>
        </p:nvSpPr>
        <p:spPr>
          <a:xfrm>
            <a:off x="399466" y="5440289"/>
            <a:ext cx="2105609" cy="1027312"/>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US" sz="1100" dirty="0"/>
              <a:t>The account section includes a "Return/Exchange Status" page for tracking active requests.</a:t>
            </a:r>
          </a:p>
        </p:txBody>
      </p:sp>
      <p:cxnSp>
        <p:nvCxnSpPr>
          <p:cNvPr id="26" name="Straight Arrow Connector 25">
            <a:extLst>
              <a:ext uri="{FF2B5EF4-FFF2-40B4-BE49-F238E27FC236}">
                <a16:creationId xmlns:a16="http://schemas.microsoft.com/office/drawing/2014/main" id="{80FE014A-5858-96C2-14B2-080257C20F06}"/>
              </a:ext>
            </a:extLst>
          </p:cNvPr>
          <p:cNvCxnSpPr>
            <a:cxnSpLocks/>
          </p:cNvCxnSpPr>
          <p:nvPr/>
        </p:nvCxnSpPr>
        <p:spPr>
          <a:xfrm flipH="1">
            <a:off x="3257612" y="4135365"/>
            <a:ext cx="322782" cy="130492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7" name="Title 1">
            <a:extLst>
              <a:ext uri="{FF2B5EF4-FFF2-40B4-BE49-F238E27FC236}">
                <a16:creationId xmlns:a16="http://schemas.microsoft.com/office/drawing/2014/main" id="{A4BA4925-7637-EA7B-4C3B-47A8F8ADD5E2}"/>
              </a:ext>
            </a:extLst>
          </p:cNvPr>
          <p:cNvSpPr txBox="1">
            <a:spLocks/>
          </p:cNvSpPr>
          <p:nvPr/>
        </p:nvSpPr>
        <p:spPr>
          <a:xfrm>
            <a:off x="2424868" y="5440291"/>
            <a:ext cx="2181506" cy="1198634"/>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US" sz="1100" dirty="0"/>
              <a:t>Customers receive status updates (e.g., "Processing," "Shipped," "Completed") on their return or exchange requests.</a:t>
            </a:r>
          </a:p>
        </p:txBody>
      </p:sp>
      <p:cxnSp>
        <p:nvCxnSpPr>
          <p:cNvPr id="28" name="Straight Arrow Connector 27">
            <a:extLst>
              <a:ext uri="{FF2B5EF4-FFF2-40B4-BE49-F238E27FC236}">
                <a16:creationId xmlns:a16="http://schemas.microsoft.com/office/drawing/2014/main" id="{1373AAAE-FD17-DF9F-026B-A054BE0C5BB9}"/>
              </a:ext>
            </a:extLst>
          </p:cNvPr>
          <p:cNvCxnSpPr>
            <a:cxnSpLocks/>
          </p:cNvCxnSpPr>
          <p:nvPr/>
        </p:nvCxnSpPr>
        <p:spPr>
          <a:xfrm>
            <a:off x="5485776" y="4169911"/>
            <a:ext cx="0" cy="120128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9" name="Title 1">
            <a:extLst>
              <a:ext uri="{FF2B5EF4-FFF2-40B4-BE49-F238E27FC236}">
                <a16:creationId xmlns:a16="http://schemas.microsoft.com/office/drawing/2014/main" id="{36136E28-5310-92A9-D6E0-CA0E3D4113D3}"/>
              </a:ext>
            </a:extLst>
          </p:cNvPr>
          <p:cNvSpPr txBox="1">
            <a:spLocks/>
          </p:cNvSpPr>
          <p:nvPr/>
        </p:nvSpPr>
        <p:spPr>
          <a:xfrm>
            <a:off x="4604524" y="5459467"/>
            <a:ext cx="2181503" cy="636533"/>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US" sz="1100" dirty="0"/>
              <a:t>Notifications about return/exchange status changes are sent via email or SMS.</a:t>
            </a:r>
          </a:p>
        </p:txBody>
      </p:sp>
      <p:cxnSp>
        <p:nvCxnSpPr>
          <p:cNvPr id="30" name="Straight Arrow Connector 29">
            <a:extLst>
              <a:ext uri="{FF2B5EF4-FFF2-40B4-BE49-F238E27FC236}">
                <a16:creationId xmlns:a16="http://schemas.microsoft.com/office/drawing/2014/main" id="{4202A326-9DF3-9315-E81D-A5C0BA901E0B}"/>
              </a:ext>
            </a:extLst>
          </p:cNvPr>
          <p:cNvCxnSpPr>
            <a:cxnSpLocks/>
          </p:cNvCxnSpPr>
          <p:nvPr/>
        </p:nvCxnSpPr>
        <p:spPr>
          <a:xfrm>
            <a:off x="7472787" y="4161275"/>
            <a:ext cx="295275" cy="118401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1" name="Title 1">
            <a:extLst>
              <a:ext uri="{FF2B5EF4-FFF2-40B4-BE49-F238E27FC236}">
                <a16:creationId xmlns:a16="http://schemas.microsoft.com/office/drawing/2014/main" id="{592A8063-8420-1DCA-22B1-90186AE537D3}"/>
              </a:ext>
            </a:extLst>
          </p:cNvPr>
          <p:cNvSpPr txBox="1">
            <a:spLocks/>
          </p:cNvSpPr>
          <p:nvPr/>
        </p:nvSpPr>
        <p:spPr>
          <a:xfrm>
            <a:off x="6985881" y="5440289"/>
            <a:ext cx="2105609" cy="1008136"/>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US" sz="1100" dirty="0"/>
              <a:t>The status page displays tracking information for returns or replacements if applicable.</a:t>
            </a:r>
          </a:p>
        </p:txBody>
      </p:sp>
      <p:cxnSp>
        <p:nvCxnSpPr>
          <p:cNvPr id="32" name="Straight Arrow Connector 31">
            <a:extLst>
              <a:ext uri="{FF2B5EF4-FFF2-40B4-BE49-F238E27FC236}">
                <a16:creationId xmlns:a16="http://schemas.microsoft.com/office/drawing/2014/main" id="{686C1665-8934-9D6F-A3A8-F72B08FA985E}"/>
              </a:ext>
            </a:extLst>
          </p:cNvPr>
          <p:cNvCxnSpPr>
            <a:cxnSpLocks/>
          </p:cNvCxnSpPr>
          <p:nvPr/>
        </p:nvCxnSpPr>
        <p:spPr>
          <a:xfrm>
            <a:off x="9515475" y="4187184"/>
            <a:ext cx="571500" cy="118401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3" name="Title 1">
            <a:extLst>
              <a:ext uri="{FF2B5EF4-FFF2-40B4-BE49-F238E27FC236}">
                <a16:creationId xmlns:a16="http://schemas.microsoft.com/office/drawing/2014/main" id="{CEF7DE85-6FA9-A730-A302-5E5948C9C8B9}"/>
              </a:ext>
            </a:extLst>
          </p:cNvPr>
          <p:cNvSpPr txBox="1">
            <a:spLocks/>
          </p:cNvSpPr>
          <p:nvPr/>
        </p:nvSpPr>
        <p:spPr>
          <a:xfrm>
            <a:off x="9291345" y="5378345"/>
            <a:ext cx="2105609" cy="1198634"/>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US" sz="1100" dirty="0"/>
              <a:t>Customers can view details of the return/exchange request, including resolution type and expected completion date.</a:t>
            </a:r>
          </a:p>
        </p:txBody>
      </p:sp>
      <p:cxnSp>
        <p:nvCxnSpPr>
          <p:cNvPr id="41" name="Straight Arrow Connector 40">
            <a:extLst>
              <a:ext uri="{FF2B5EF4-FFF2-40B4-BE49-F238E27FC236}">
                <a16:creationId xmlns:a16="http://schemas.microsoft.com/office/drawing/2014/main" id="{6FE1BF3D-6D16-2699-5C72-D9B785C6F65D}"/>
              </a:ext>
            </a:extLst>
          </p:cNvPr>
          <p:cNvCxnSpPr>
            <a:cxnSpLocks/>
          </p:cNvCxnSpPr>
          <p:nvPr/>
        </p:nvCxnSpPr>
        <p:spPr>
          <a:xfrm flipH="1" flipV="1">
            <a:off x="2958268" y="1466543"/>
            <a:ext cx="99257" cy="121028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2" name="Title 1">
            <a:extLst>
              <a:ext uri="{FF2B5EF4-FFF2-40B4-BE49-F238E27FC236}">
                <a16:creationId xmlns:a16="http://schemas.microsoft.com/office/drawing/2014/main" id="{DFD9E259-1628-3B32-3A41-E3DD0EA8C6E4}"/>
              </a:ext>
            </a:extLst>
          </p:cNvPr>
          <p:cNvSpPr txBox="1">
            <a:spLocks/>
          </p:cNvSpPr>
          <p:nvPr/>
        </p:nvSpPr>
        <p:spPr>
          <a:xfrm>
            <a:off x="1955091" y="553966"/>
            <a:ext cx="2483559" cy="821568"/>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US" sz="1100" dirty="0"/>
              <a:t>If a return is denied or delayed, the system provides a reason and next steps.</a:t>
            </a:r>
          </a:p>
        </p:txBody>
      </p:sp>
      <p:cxnSp>
        <p:nvCxnSpPr>
          <p:cNvPr id="48" name="Straight Arrow Connector 47">
            <a:extLst>
              <a:ext uri="{FF2B5EF4-FFF2-40B4-BE49-F238E27FC236}">
                <a16:creationId xmlns:a16="http://schemas.microsoft.com/office/drawing/2014/main" id="{CB29571B-AFBA-8900-AEDF-5C0EC3F828AE}"/>
              </a:ext>
            </a:extLst>
          </p:cNvPr>
          <p:cNvCxnSpPr>
            <a:cxnSpLocks/>
          </p:cNvCxnSpPr>
          <p:nvPr/>
        </p:nvCxnSpPr>
        <p:spPr>
          <a:xfrm flipV="1">
            <a:off x="6096000" y="1417898"/>
            <a:ext cx="503105" cy="130757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9" name="Title 1">
            <a:extLst>
              <a:ext uri="{FF2B5EF4-FFF2-40B4-BE49-F238E27FC236}">
                <a16:creationId xmlns:a16="http://schemas.microsoft.com/office/drawing/2014/main" id="{2F63CBA7-C241-32F6-5D30-B9DC55D0D017}"/>
              </a:ext>
            </a:extLst>
          </p:cNvPr>
          <p:cNvSpPr txBox="1">
            <a:spLocks/>
          </p:cNvSpPr>
          <p:nvPr/>
        </p:nvSpPr>
        <p:spPr>
          <a:xfrm>
            <a:off x="5095875" y="620642"/>
            <a:ext cx="3549967" cy="694101"/>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US" sz="1100" dirty="0"/>
              <a:t>A final confirmation message is sent once the return or exchange is fully processed.</a:t>
            </a:r>
          </a:p>
        </p:txBody>
      </p:sp>
    </p:spTree>
    <p:extLst>
      <p:ext uri="{BB962C8B-B14F-4D97-AF65-F5344CB8AC3E}">
        <p14:creationId xmlns:p14="http://schemas.microsoft.com/office/powerpoint/2010/main" val="233108881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1">
            <a:extLst>
              <a:ext uri="{FF2B5EF4-FFF2-40B4-BE49-F238E27FC236}">
                <a16:creationId xmlns:a16="http://schemas.microsoft.com/office/drawing/2014/main" id="{A7BAD7E3-1338-83BA-3CC4-D9D85A5C357F}"/>
              </a:ext>
            </a:extLst>
          </p:cNvPr>
          <p:cNvSpPr>
            <a:spLocks noGrp="1"/>
          </p:cNvSpPr>
          <p:nvPr>
            <p:ph type="title"/>
          </p:nvPr>
        </p:nvSpPr>
        <p:spPr>
          <a:xfrm>
            <a:off x="1652739" y="2866704"/>
            <a:ext cx="9088058" cy="1116626"/>
          </a:xfrm>
        </p:spPr>
        <p:style>
          <a:lnRef idx="2">
            <a:schemeClr val="dk1"/>
          </a:lnRef>
          <a:fillRef idx="1">
            <a:schemeClr val="lt1"/>
          </a:fillRef>
          <a:effectRef idx="0">
            <a:schemeClr val="dk1"/>
          </a:effectRef>
          <a:fontRef idx="minor">
            <a:schemeClr val="dk1"/>
          </a:fontRef>
        </p:style>
        <p:txBody>
          <a:bodyPr>
            <a:normAutofit/>
          </a:bodyPr>
          <a:lstStyle/>
          <a:p>
            <a:r>
              <a:rPr lang="en-US" sz="2400" b="1" dirty="0"/>
              <a:t>As a customer, </a:t>
            </a:r>
            <a:r>
              <a:rPr lang="en-US" sz="2400" dirty="0"/>
              <a:t>I want to receive my refund or replacement after returning an item so that my issue is fully resolved.</a:t>
            </a:r>
          </a:p>
        </p:txBody>
      </p:sp>
      <p:cxnSp>
        <p:nvCxnSpPr>
          <p:cNvPr id="24" name="Straight Arrow Connector 23">
            <a:extLst>
              <a:ext uri="{FF2B5EF4-FFF2-40B4-BE49-F238E27FC236}">
                <a16:creationId xmlns:a16="http://schemas.microsoft.com/office/drawing/2014/main" id="{00EACB90-8598-B52F-E8C3-7AE9165B4ABE}"/>
              </a:ext>
            </a:extLst>
          </p:cNvPr>
          <p:cNvCxnSpPr>
            <a:cxnSpLocks/>
          </p:cNvCxnSpPr>
          <p:nvPr/>
        </p:nvCxnSpPr>
        <p:spPr>
          <a:xfrm rot="10800000" flipV="1">
            <a:off x="1654289" y="4135366"/>
            <a:ext cx="343504" cy="12358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5" name="Title 1">
            <a:extLst>
              <a:ext uri="{FF2B5EF4-FFF2-40B4-BE49-F238E27FC236}">
                <a16:creationId xmlns:a16="http://schemas.microsoft.com/office/drawing/2014/main" id="{925827B3-92D8-E35F-187B-F47082573841}"/>
              </a:ext>
            </a:extLst>
          </p:cNvPr>
          <p:cNvSpPr txBox="1">
            <a:spLocks/>
          </p:cNvSpPr>
          <p:nvPr/>
        </p:nvSpPr>
        <p:spPr>
          <a:xfrm>
            <a:off x="245216" y="5440288"/>
            <a:ext cx="2259860" cy="1198635"/>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US" sz="1100" dirty="0"/>
              <a:t>Refunds are automatically processed back to the original payment method or offered as store credit based on the customer's choice.</a:t>
            </a:r>
          </a:p>
        </p:txBody>
      </p:sp>
      <p:cxnSp>
        <p:nvCxnSpPr>
          <p:cNvPr id="26" name="Straight Arrow Connector 25">
            <a:extLst>
              <a:ext uri="{FF2B5EF4-FFF2-40B4-BE49-F238E27FC236}">
                <a16:creationId xmlns:a16="http://schemas.microsoft.com/office/drawing/2014/main" id="{80FE014A-5858-96C2-14B2-080257C20F06}"/>
              </a:ext>
            </a:extLst>
          </p:cNvPr>
          <p:cNvCxnSpPr>
            <a:cxnSpLocks/>
          </p:cNvCxnSpPr>
          <p:nvPr/>
        </p:nvCxnSpPr>
        <p:spPr>
          <a:xfrm flipH="1">
            <a:off x="3257612" y="4135365"/>
            <a:ext cx="322782" cy="130492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7" name="Title 1">
            <a:extLst>
              <a:ext uri="{FF2B5EF4-FFF2-40B4-BE49-F238E27FC236}">
                <a16:creationId xmlns:a16="http://schemas.microsoft.com/office/drawing/2014/main" id="{A4BA4925-7637-EA7B-4C3B-47A8F8ADD5E2}"/>
              </a:ext>
            </a:extLst>
          </p:cNvPr>
          <p:cNvSpPr txBox="1">
            <a:spLocks/>
          </p:cNvSpPr>
          <p:nvPr/>
        </p:nvSpPr>
        <p:spPr>
          <a:xfrm>
            <a:off x="2424868" y="5440291"/>
            <a:ext cx="2181506" cy="863743"/>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US" sz="1100" dirty="0"/>
              <a:t>The system confirms the refund processing time and provides a summary in the order history.</a:t>
            </a:r>
          </a:p>
        </p:txBody>
      </p:sp>
      <p:cxnSp>
        <p:nvCxnSpPr>
          <p:cNvPr id="28" name="Straight Arrow Connector 27">
            <a:extLst>
              <a:ext uri="{FF2B5EF4-FFF2-40B4-BE49-F238E27FC236}">
                <a16:creationId xmlns:a16="http://schemas.microsoft.com/office/drawing/2014/main" id="{1373AAAE-FD17-DF9F-026B-A054BE0C5BB9}"/>
              </a:ext>
            </a:extLst>
          </p:cNvPr>
          <p:cNvCxnSpPr>
            <a:cxnSpLocks/>
          </p:cNvCxnSpPr>
          <p:nvPr/>
        </p:nvCxnSpPr>
        <p:spPr>
          <a:xfrm>
            <a:off x="5485776" y="4169911"/>
            <a:ext cx="0" cy="120128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9" name="Title 1">
            <a:extLst>
              <a:ext uri="{FF2B5EF4-FFF2-40B4-BE49-F238E27FC236}">
                <a16:creationId xmlns:a16="http://schemas.microsoft.com/office/drawing/2014/main" id="{36136E28-5310-92A9-D6E0-CA0E3D4113D3}"/>
              </a:ext>
            </a:extLst>
          </p:cNvPr>
          <p:cNvSpPr txBox="1">
            <a:spLocks/>
          </p:cNvSpPr>
          <p:nvPr/>
        </p:nvSpPr>
        <p:spPr>
          <a:xfrm>
            <a:off x="4604524" y="5459467"/>
            <a:ext cx="2181503" cy="863743"/>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US" sz="1100" dirty="0"/>
              <a:t>Replacements are automatically shipped out and linked to the original order in the system.</a:t>
            </a:r>
          </a:p>
        </p:txBody>
      </p:sp>
      <p:cxnSp>
        <p:nvCxnSpPr>
          <p:cNvPr id="30" name="Straight Arrow Connector 29">
            <a:extLst>
              <a:ext uri="{FF2B5EF4-FFF2-40B4-BE49-F238E27FC236}">
                <a16:creationId xmlns:a16="http://schemas.microsoft.com/office/drawing/2014/main" id="{4202A326-9DF3-9315-E81D-A5C0BA901E0B}"/>
              </a:ext>
            </a:extLst>
          </p:cNvPr>
          <p:cNvCxnSpPr>
            <a:cxnSpLocks/>
          </p:cNvCxnSpPr>
          <p:nvPr/>
        </p:nvCxnSpPr>
        <p:spPr>
          <a:xfrm>
            <a:off x="7472787" y="4161275"/>
            <a:ext cx="295275" cy="118401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1" name="Title 1">
            <a:extLst>
              <a:ext uri="{FF2B5EF4-FFF2-40B4-BE49-F238E27FC236}">
                <a16:creationId xmlns:a16="http://schemas.microsoft.com/office/drawing/2014/main" id="{592A8063-8420-1DCA-22B1-90186AE537D3}"/>
              </a:ext>
            </a:extLst>
          </p:cNvPr>
          <p:cNvSpPr txBox="1">
            <a:spLocks/>
          </p:cNvSpPr>
          <p:nvPr/>
        </p:nvSpPr>
        <p:spPr>
          <a:xfrm>
            <a:off x="6985881" y="5440289"/>
            <a:ext cx="2105609" cy="1008136"/>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US" sz="1100" dirty="0"/>
              <a:t>Customers receive a notification when the replacement is shipped, including tracking information.</a:t>
            </a:r>
          </a:p>
        </p:txBody>
      </p:sp>
      <p:cxnSp>
        <p:nvCxnSpPr>
          <p:cNvPr id="32" name="Straight Arrow Connector 31">
            <a:extLst>
              <a:ext uri="{FF2B5EF4-FFF2-40B4-BE49-F238E27FC236}">
                <a16:creationId xmlns:a16="http://schemas.microsoft.com/office/drawing/2014/main" id="{686C1665-8934-9D6F-A3A8-F72B08FA985E}"/>
              </a:ext>
            </a:extLst>
          </p:cNvPr>
          <p:cNvCxnSpPr>
            <a:cxnSpLocks/>
          </p:cNvCxnSpPr>
          <p:nvPr/>
        </p:nvCxnSpPr>
        <p:spPr>
          <a:xfrm>
            <a:off x="9515475" y="4187184"/>
            <a:ext cx="571500" cy="118401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3" name="Title 1">
            <a:extLst>
              <a:ext uri="{FF2B5EF4-FFF2-40B4-BE49-F238E27FC236}">
                <a16:creationId xmlns:a16="http://schemas.microsoft.com/office/drawing/2014/main" id="{CEF7DE85-6FA9-A730-A302-5E5948C9C8B9}"/>
              </a:ext>
            </a:extLst>
          </p:cNvPr>
          <p:cNvSpPr txBox="1">
            <a:spLocks/>
          </p:cNvSpPr>
          <p:nvPr/>
        </p:nvSpPr>
        <p:spPr>
          <a:xfrm>
            <a:off x="9291345" y="5378345"/>
            <a:ext cx="2105609" cy="107008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US" sz="1100" dirty="0"/>
              <a:t>The account section displays a summary of the refund or replacement, including any relevant details.</a:t>
            </a:r>
          </a:p>
        </p:txBody>
      </p:sp>
      <p:cxnSp>
        <p:nvCxnSpPr>
          <p:cNvPr id="41" name="Straight Arrow Connector 40">
            <a:extLst>
              <a:ext uri="{FF2B5EF4-FFF2-40B4-BE49-F238E27FC236}">
                <a16:creationId xmlns:a16="http://schemas.microsoft.com/office/drawing/2014/main" id="{6FE1BF3D-6D16-2699-5C72-D9B785C6F65D}"/>
              </a:ext>
            </a:extLst>
          </p:cNvPr>
          <p:cNvCxnSpPr>
            <a:cxnSpLocks/>
          </p:cNvCxnSpPr>
          <p:nvPr/>
        </p:nvCxnSpPr>
        <p:spPr>
          <a:xfrm flipH="1" flipV="1">
            <a:off x="2958268" y="1466543"/>
            <a:ext cx="99257" cy="121028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2" name="Title 1">
            <a:extLst>
              <a:ext uri="{FF2B5EF4-FFF2-40B4-BE49-F238E27FC236}">
                <a16:creationId xmlns:a16="http://schemas.microsoft.com/office/drawing/2014/main" id="{DFD9E259-1628-3B32-3A41-E3DD0EA8C6E4}"/>
              </a:ext>
            </a:extLst>
          </p:cNvPr>
          <p:cNvSpPr txBox="1">
            <a:spLocks/>
          </p:cNvSpPr>
          <p:nvPr/>
        </p:nvSpPr>
        <p:spPr>
          <a:xfrm>
            <a:off x="1955091" y="553966"/>
            <a:ext cx="2483559" cy="821568"/>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US" sz="1100" dirty="0"/>
              <a:t>Refunds and replacements are marked as completed once the process is finalized.</a:t>
            </a:r>
          </a:p>
        </p:txBody>
      </p:sp>
      <p:cxnSp>
        <p:nvCxnSpPr>
          <p:cNvPr id="48" name="Straight Arrow Connector 47">
            <a:extLst>
              <a:ext uri="{FF2B5EF4-FFF2-40B4-BE49-F238E27FC236}">
                <a16:creationId xmlns:a16="http://schemas.microsoft.com/office/drawing/2014/main" id="{CB29571B-AFBA-8900-AEDF-5C0EC3F828AE}"/>
              </a:ext>
            </a:extLst>
          </p:cNvPr>
          <p:cNvCxnSpPr>
            <a:cxnSpLocks/>
          </p:cNvCxnSpPr>
          <p:nvPr/>
        </p:nvCxnSpPr>
        <p:spPr>
          <a:xfrm flipV="1">
            <a:off x="6096000" y="1417898"/>
            <a:ext cx="503105" cy="130757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9" name="Title 1">
            <a:extLst>
              <a:ext uri="{FF2B5EF4-FFF2-40B4-BE49-F238E27FC236}">
                <a16:creationId xmlns:a16="http://schemas.microsoft.com/office/drawing/2014/main" id="{2F63CBA7-C241-32F6-5D30-B9DC55D0D017}"/>
              </a:ext>
            </a:extLst>
          </p:cNvPr>
          <p:cNvSpPr txBox="1">
            <a:spLocks/>
          </p:cNvSpPr>
          <p:nvPr/>
        </p:nvSpPr>
        <p:spPr>
          <a:xfrm>
            <a:off x="5095875" y="620642"/>
            <a:ext cx="3549967" cy="694101"/>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US" sz="1100" dirty="0"/>
              <a:t>If any issues arise with the refund or replacement, customer support is easily accessible for assistance.</a:t>
            </a:r>
          </a:p>
        </p:txBody>
      </p:sp>
    </p:spTree>
    <p:extLst>
      <p:ext uri="{BB962C8B-B14F-4D97-AF65-F5344CB8AC3E}">
        <p14:creationId xmlns:p14="http://schemas.microsoft.com/office/powerpoint/2010/main" val="239364649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6441918" y="3329790"/>
            <a:ext cx="4941771" cy="3200400"/>
          </a:xfrm>
        </p:spPr>
        <p:txBody>
          <a:bodyPr anchor="ctr"/>
          <a:lstStyle/>
          <a:p>
            <a:pPr algn="ctr"/>
            <a:r>
              <a:rPr lang="en-US" sz="5400" dirty="0"/>
              <a:t>Merchants</a:t>
            </a:r>
          </a:p>
        </p:txBody>
      </p:sp>
    </p:spTree>
    <p:extLst>
      <p:ext uri="{BB962C8B-B14F-4D97-AF65-F5344CB8AC3E}">
        <p14:creationId xmlns:p14="http://schemas.microsoft.com/office/powerpoint/2010/main" val="10927721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a:extLst>
              <a:ext uri="{FF2B5EF4-FFF2-40B4-BE49-F238E27FC236}">
                <a16:creationId xmlns:a16="http://schemas.microsoft.com/office/drawing/2014/main" id="{C396FFDC-ADE8-4009-A466-A81787258E8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38</a:t>
            </a:fld>
            <a:endParaRPr lang="en-US" dirty="0"/>
          </a:p>
        </p:txBody>
      </p:sp>
      <p:sp>
        <p:nvSpPr>
          <p:cNvPr id="14" name="Title 1">
            <a:extLst>
              <a:ext uri="{FF2B5EF4-FFF2-40B4-BE49-F238E27FC236}">
                <a16:creationId xmlns:a16="http://schemas.microsoft.com/office/drawing/2014/main" id="{D3A87925-2197-D32F-C7F4-458055015D28}"/>
              </a:ext>
            </a:extLst>
          </p:cNvPr>
          <p:cNvSpPr txBox="1">
            <a:spLocks/>
          </p:cNvSpPr>
          <p:nvPr/>
        </p:nvSpPr>
        <p:spPr>
          <a:xfrm>
            <a:off x="1047749" y="2557462"/>
            <a:ext cx="4429125" cy="1743075"/>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US" sz="3600" dirty="0"/>
              <a:t>Merchant Registration and Login</a:t>
            </a:r>
          </a:p>
        </p:txBody>
      </p:sp>
    </p:spTree>
    <p:extLst>
      <p:ext uri="{BB962C8B-B14F-4D97-AF65-F5344CB8AC3E}">
        <p14:creationId xmlns:p14="http://schemas.microsoft.com/office/powerpoint/2010/main" val="25313376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1">
            <a:extLst>
              <a:ext uri="{FF2B5EF4-FFF2-40B4-BE49-F238E27FC236}">
                <a16:creationId xmlns:a16="http://schemas.microsoft.com/office/drawing/2014/main" id="{A7BAD7E3-1338-83BA-3CC4-D9D85A5C357F}"/>
              </a:ext>
            </a:extLst>
          </p:cNvPr>
          <p:cNvSpPr>
            <a:spLocks noGrp="1"/>
          </p:cNvSpPr>
          <p:nvPr>
            <p:ph type="title"/>
          </p:nvPr>
        </p:nvSpPr>
        <p:spPr>
          <a:xfrm>
            <a:off x="1652739" y="2866704"/>
            <a:ext cx="9088058" cy="863744"/>
          </a:xfrm>
        </p:spPr>
        <p:style>
          <a:lnRef idx="2">
            <a:schemeClr val="dk1"/>
          </a:lnRef>
          <a:fillRef idx="1">
            <a:schemeClr val="lt1"/>
          </a:fillRef>
          <a:effectRef idx="0">
            <a:schemeClr val="dk1"/>
          </a:effectRef>
          <a:fontRef idx="minor">
            <a:schemeClr val="dk1"/>
          </a:fontRef>
        </p:style>
        <p:txBody>
          <a:bodyPr>
            <a:normAutofit/>
          </a:bodyPr>
          <a:lstStyle/>
          <a:p>
            <a:r>
              <a:rPr lang="en-US" sz="2400" b="1" dirty="0"/>
              <a:t>As a MERCHANT, </a:t>
            </a:r>
            <a:r>
              <a:rPr lang="en-US" sz="2400" dirty="0"/>
              <a:t>I want to register a new account so that I can start selling on the platform.</a:t>
            </a:r>
          </a:p>
        </p:txBody>
      </p:sp>
      <p:cxnSp>
        <p:nvCxnSpPr>
          <p:cNvPr id="24" name="Straight Arrow Connector 23">
            <a:extLst>
              <a:ext uri="{FF2B5EF4-FFF2-40B4-BE49-F238E27FC236}">
                <a16:creationId xmlns:a16="http://schemas.microsoft.com/office/drawing/2014/main" id="{00EACB90-8598-B52F-E8C3-7AE9165B4ABE}"/>
              </a:ext>
            </a:extLst>
          </p:cNvPr>
          <p:cNvCxnSpPr>
            <a:cxnSpLocks/>
          </p:cNvCxnSpPr>
          <p:nvPr/>
        </p:nvCxnSpPr>
        <p:spPr>
          <a:xfrm rot="10800000" flipV="1">
            <a:off x="1654289" y="3897241"/>
            <a:ext cx="343504" cy="12358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5" name="Title 1">
            <a:extLst>
              <a:ext uri="{FF2B5EF4-FFF2-40B4-BE49-F238E27FC236}">
                <a16:creationId xmlns:a16="http://schemas.microsoft.com/office/drawing/2014/main" id="{925827B3-92D8-E35F-187B-F47082573841}"/>
              </a:ext>
            </a:extLst>
          </p:cNvPr>
          <p:cNvSpPr txBox="1">
            <a:spLocks/>
          </p:cNvSpPr>
          <p:nvPr/>
        </p:nvSpPr>
        <p:spPr>
          <a:xfrm>
            <a:off x="123826" y="5202164"/>
            <a:ext cx="2301042" cy="863745"/>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US" sz="1100" dirty="0"/>
              <a:t>The registration page allows merchants to enter required details such as store name, email, and password.</a:t>
            </a:r>
          </a:p>
        </p:txBody>
      </p:sp>
      <p:cxnSp>
        <p:nvCxnSpPr>
          <p:cNvPr id="26" name="Straight Arrow Connector 25">
            <a:extLst>
              <a:ext uri="{FF2B5EF4-FFF2-40B4-BE49-F238E27FC236}">
                <a16:creationId xmlns:a16="http://schemas.microsoft.com/office/drawing/2014/main" id="{80FE014A-5858-96C2-14B2-080257C20F06}"/>
              </a:ext>
            </a:extLst>
          </p:cNvPr>
          <p:cNvCxnSpPr>
            <a:cxnSpLocks/>
          </p:cNvCxnSpPr>
          <p:nvPr/>
        </p:nvCxnSpPr>
        <p:spPr>
          <a:xfrm flipH="1">
            <a:off x="3257612" y="3897240"/>
            <a:ext cx="322782" cy="130492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7" name="Title 1">
            <a:extLst>
              <a:ext uri="{FF2B5EF4-FFF2-40B4-BE49-F238E27FC236}">
                <a16:creationId xmlns:a16="http://schemas.microsoft.com/office/drawing/2014/main" id="{A4BA4925-7637-EA7B-4C3B-47A8F8ADD5E2}"/>
              </a:ext>
            </a:extLst>
          </p:cNvPr>
          <p:cNvSpPr txBox="1">
            <a:spLocks/>
          </p:cNvSpPr>
          <p:nvPr/>
        </p:nvSpPr>
        <p:spPr>
          <a:xfrm>
            <a:off x="2424868" y="5076824"/>
            <a:ext cx="2258009" cy="863744"/>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US" sz="1100" dirty="0"/>
              <a:t>The registration form includes validation for email format and password strength.</a:t>
            </a:r>
          </a:p>
        </p:txBody>
      </p:sp>
      <p:cxnSp>
        <p:nvCxnSpPr>
          <p:cNvPr id="28" name="Straight Arrow Connector 27">
            <a:extLst>
              <a:ext uri="{FF2B5EF4-FFF2-40B4-BE49-F238E27FC236}">
                <a16:creationId xmlns:a16="http://schemas.microsoft.com/office/drawing/2014/main" id="{1373AAAE-FD17-DF9F-026B-A054BE0C5BB9}"/>
              </a:ext>
            </a:extLst>
          </p:cNvPr>
          <p:cNvCxnSpPr>
            <a:cxnSpLocks/>
          </p:cNvCxnSpPr>
          <p:nvPr/>
        </p:nvCxnSpPr>
        <p:spPr>
          <a:xfrm>
            <a:off x="5485776" y="3931786"/>
            <a:ext cx="0" cy="120128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9" name="Title 1">
            <a:extLst>
              <a:ext uri="{FF2B5EF4-FFF2-40B4-BE49-F238E27FC236}">
                <a16:creationId xmlns:a16="http://schemas.microsoft.com/office/drawing/2014/main" id="{36136E28-5310-92A9-D6E0-CA0E3D4113D3}"/>
              </a:ext>
            </a:extLst>
          </p:cNvPr>
          <p:cNvSpPr txBox="1">
            <a:spLocks/>
          </p:cNvSpPr>
          <p:nvPr/>
        </p:nvSpPr>
        <p:spPr>
          <a:xfrm>
            <a:off x="4682877" y="5202165"/>
            <a:ext cx="1956914" cy="1110492"/>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US" sz="1100" dirty="0"/>
              <a:t>After submitting the registration form, a verification email is sent to the provided email address.</a:t>
            </a:r>
          </a:p>
        </p:txBody>
      </p:sp>
      <p:cxnSp>
        <p:nvCxnSpPr>
          <p:cNvPr id="30" name="Straight Arrow Connector 29">
            <a:extLst>
              <a:ext uri="{FF2B5EF4-FFF2-40B4-BE49-F238E27FC236}">
                <a16:creationId xmlns:a16="http://schemas.microsoft.com/office/drawing/2014/main" id="{4202A326-9DF3-9315-E81D-A5C0BA901E0B}"/>
              </a:ext>
            </a:extLst>
          </p:cNvPr>
          <p:cNvCxnSpPr>
            <a:cxnSpLocks/>
          </p:cNvCxnSpPr>
          <p:nvPr/>
        </p:nvCxnSpPr>
        <p:spPr>
          <a:xfrm>
            <a:off x="7472787" y="3923150"/>
            <a:ext cx="295275" cy="118401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1" name="Title 1">
            <a:extLst>
              <a:ext uri="{FF2B5EF4-FFF2-40B4-BE49-F238E27FC236}">
                <a16:creationId xmlns:a16="http://schemas.microsoft.com/office/drawing/2014/main" id="{592A8063-8420-1DCA-22B1-90186AE537D3}"/>
              </a:ext>
            </a:extLst>
          </p:cNvPr>
          <p:cNvSpPr txBox="1">
            <a:spLocks/>
          </p:cNvSpPr>
          <p:nvPr/>
        </p:nvSpPr>
        <p:spPr>
          <a:xfrm>
            <a:off x="6772276" y="5202165"/>
            <a:ext cx="2117510" cy="646185"/>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US" sz="1100" dirty="0"/>
              <a:t>The verification email contains a link to activate the account.</a:t>
            </a:r>
          </a:p>
        </p:txBody>
      </p:sp>
      <p:cxnSp>
        <p:nvCxnSpPr>
          <p:cNvPr id="32" name="Straight Arrow Connector 31">
            <a:extLst>
              <a:ext uri="{FF2B5EF4-FFF2-40B4-BE49-F238E27FC236}">
                <a16:creationId xmlns:a16="http://schemas.microsoft.com/office/drawing/2014/main" id="{686C1665-8934-9D6F-A3A8-F72B08FA985E}"/>
              </a:ext>
            </a:extLst>
          </p:cNvPr>
          <p:cNvCxnSpPr>
            <a:cxnSpLocks/>
          </p:cNvCxnSpPr>
          <p:nvPr/>
        </p:nvCxnSpPr>
        <p:spPr>
          <a:xfrm>
            <a:off x="9515475" y="3949059"/>
            <a:ext cx="571500" cy="118401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3" name="Title 1">
            <a:extLst>
              <a:ext uri="{FF2B5EF4-FFF2-40B4-BE49-F238E27FC236}">
                <a16:creationId xmlns:a16="http://schemas.microsoft.com/office/drawing/2014/main" id="{CEF7DE85-6FA9-A730-A302-5E5948C9C8B9}"/>
              </a:ext>
            </a:extLst>
          </p:cNvPr>
          <p:cNvSpPr txBox="1">
            <a:spLocks/>
          </p:cNvSpPr>
          <p:nvPr/>
        </p:nvSpPr>
        <p:spPr>
          <a:xfrm>
            <a:off x="9100846" y="5245857"/>
            <a:ext cx="2117510" cy="602493"/>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US" sz="1100" dirty="0"/>
              <a:t>The account is activated once the verification link is clicked.</a:t>
            </a:r>
          </a:p>
        </p:txBody>
      </p:sp>
      <p:cxnSp>
        <p:nvCxnSpPr>
          <p:cNvPr id="41" name="Straight Arrow Connector 40">
            <a:extLst>
              <a:ext uri="{FF2B5EF4-FFF2-40B4-BE49-F238E27FC236}">
                <a16:creationId xmlns:a16="http://schemas.microsoft.com/office/drawing/2014/main" id="{6FE1BF3D-6D16-2699-5C72-D9B785C6F65D}"/>
              </a:ext>
            </a:extLst>
          </p:cNvPr>
          <p:cNvCxnSpPr>
            <a:cxnSpLocks/>
          </p:cNvCxnSpPr>
          <p:nvPr/>
        </p:nvCxnSpPr>
        <p:spPr>
          <a:xfrm flipH="1" flipV="1">
            <a:off x="2958268" y="1466543"/>
            <a:ext cx="99257" cy="121028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2" name="Title 1">
            <a:extLst>
              <a:ext uri="{FF2B5EF4-FFF2-40B4-BE49-F238E27FC236}">
                <a16:creationId xmlns:a16="http://schemas.microsoft.com/office/drawing/2014/main" id="{DFD9E259-1628-3B32-3A41-E3DD0EA8C6E4}"/>
              </a:ext>
            </a:extLst>
          </p:cNvPr>
          <p:cNvSpPr txBox="1">
            <a:spLocks/>
          </p:cNvSpPr>
          <p:nvPr/>
        </p:nvSpPr>
        <p:spPr>
          <a:xfrm>
            <a:off x="1565312" y="542471"/>
            <a:ext cx="2785911" cy="863744"/>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US" sz="1100" dirty="0"/>
              <a:t>The merchant is redirected to a welcome page or login page upon successful activation.</a:t>
            </a:r>
          </a:p>
        </p:txBody>
      </p:sp>
      <p:cxnSp>
        <p:nvCxnSpPr>
          <p:cNvPr id="48" name="Straight Arrow Connector 47">
            <a:extLst>
              <a:ext uri="{FF2B5EF4-FFF2-40B4-BE49-F238E27FC236}">
                <a16:creationId xmlns:a16="http://schemas.microsoft.com/office/drawing/2014/main" id="{CB29571B-AFBA-8900-AEDF-5C0EC3F828AE}"/>
              </a:ext>
            </a:extLst>
          </p:cNvPr>
          <p:cNvCxnSpPr>
            <a:cxnSpLocks/>
          </p:cNvCxnSpPr>
          <p:nvPr/>
        </p:nvCxnSpPr>
        <p:spPr>
          <a:xfrm flipV="1">
            <a:off x="6388238" y="1417898"/>
            <a:ext cx="503105" cy="130757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9" name="Title 1">
            <a:extLst>
              <a:ext uri="{FF2B5EF4-FFF2-40B4-BE49-F238E27FC236}">
                <a16:creationId xmlns:a16="http://schemas.microsoft.com/office/drawing/2014/main" id="{2F63CBA7-C241-32F6-5D30-B9DC55D0D017}"/>
              </a:ext>
            </a:extLst>
          </p:cNvPr>
          <p:cNvSpPr txBox="1">
            <a:spLocks/>
          </p:cNvSpPr>
          <p:nvPr/>
        </p:nvSpPr>
        <p:spPr>
          <a:xfrm>
            <a:off x="5343526" y="701603"/>
            <a:ext cx="3397566" cy="673931"/>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US" sz="1100" dirty="0"/>
              <a:t>An error message is displayed if registration fails due to invalid input or existing email.</a:t>
            </a:r>
          </a:p>
        </p:txBody>
      </p:sp>
    </p:spTree>
    <p:extLst>
      <p:ext uri="{BB962C8B-B14F-4D97-AF65-F5344CB8AC3E}">
        <p14:creationId xmlns:p14="http://schemas.microsoft.com/office/powerpoint/2010/main" val="7477043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1">
            <a:extLst>
              <a:ext uri="{FF2B5EF4-FFF2-40B4-BE49-F238E27FC236}">
                <a16:creationId xmlns:a16="http://schemas.microsoft.com/office/drawing/2014/main" id="{A7BAD7E3-1338-83BA-3CC4-D9D85A5C357F}"/>
              </a:ext>
            </a:extLst>
          </p:cNvPr>
          <p:cNvSpPr>
            <a:spLocks noGrp="1"/>
          </p:cNvSpPr>
          <p:nvPr>
            <p:ph type="title"/>
          </p:nvPr>
        </p:nvSpPr>
        <p:spPr>
          <a:xfrm>
            <a:off x="1751996" y="2724150"/>
            <a:ext cx="9088058" cy="782566"/>
          </a:xfrm>
        </p:spPr>
        <p:style>
          <a:lnRef idx="2">
            <a:schemeClr val="dk1"/>
          </a:lnRef>
          <a:fillRef idx="1">
            <a:schemeClr val="lt1"/>
          </a:fillRef>
          <a:effectRef idx="0">
            <a:schemeClr val="dk1"/>
          </a:effectRef>
          <a:fontRef idx="minor">
            <a:schemeClr val="dk1"/>
          </a:fontRef>
        </p:style>
        <p:txBody>
          <a:bodyPr>
            <a:normAutofit/>
          </a:bodyPr>
          <a:lstStyle/>
          <a:p>
            <a:r>
              <a:rPr lang="en-US" sz="2400" b="1" dirty="0"/>
              <a:t>As a customer, </a:t>
            </a:r>
            <a:r>
              <a:rPr lang="en-US" sz="2400" dirty="0"/>
              <a:t>I want to create an account so that I can shop and MAKE my purchases.</a:t>
            </a:r>
          </a:p>
        </p:txBody>
      </p:sp>
      <p:cxnSp>
        <p:nvCxnSpPr>
          <p:cNvPr id="24" name="Straight Arrow Connector 23">
            <a:extLst>
              <a:ext uri="{FF2B5EF4-FFF2-40B4-BE49-F238E27FC236}">
                <a16:creationId xmlns:a16="http://schemas.microsoft.com/office/drawing/2014/main" id="{00EACB90-8598-B52F-E8C3-7AE9165B4ABE}"/>
              </a:ext>
            </a:extLst>
          </p:cNvPr>
          <p:cNvCxnSpPr>
            <a:cxnSpLocks/>
          </p:cNvCxnSpPr>
          <p:nvPr/>
        </p:nvCxnSpPr>
        <p:spPr>
          <a:xfrm rot="10800000" flipV="1">
            <a:off x="1551669" y="3573391"/>
            <a:ext cx="343504" cy="12358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5" name="Title 1">
            <a:extLst>
              <a:ext uri="{FF2B5EF4-FFF2-40B4-BE49-F238E27FC236}">
                <a16:creationId xmlns:a16="http://schemas.microsoft.com/office/drawing/2014/main" id="{925827B3-92D8-E35F-187B-F47082573841}"/>
              </a:ext>
            </a:extLst>
          </p:cNvPr>
          <p:cNvSpPr txBox="1">
            <a:spLocks/>
          </p:cNvSpPr>
          <p:nvPr/>
        </p:nvSpPr>
        <p:spPr>
          <a:xfrm>
            <a:off x="399466" y="4811641"/>
            <a:ext cx="2105609" cy="55245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US" sz="1100" dirty="0"/>
              <a:t>The website displays a "Sign Up" button on the homepage.</a:t>
            </a:r>
          </a:p>
        </p:txBody>
      </p:sp>
      <p:cxnSp>
        <p:nvCxnSpPr>
          <p:cNvPr id="26" name="Straight Arrow Connector 25">
            <a:extLst>
              <a:ext uri="{FF2B5EF4-FFF2-40B4-BE49-F238E27FC236}">
                <a16:creationId xmlns:a16="http://schemas.microsoft.com/office/drawing/2014/main" id="{80FE014A-5858-96C2-14B2-080257C20F06}"/>
              </a:ext>
            </a:extLst>
          </p:cNvPr>
          <p:cNvCxnSpPr>
            <a:cxnSpLocks/>
          </p:cNvCxnSpPr>
          <p:nvPr/>
        </p:nvCxnSpPr>
        <p:spPr>
          <a:xfrm flipH="1">
            <a:off x="3450798" y="3567157"/>
            <a:ext cx="322782" cy="130492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7" name="Title 1">
            <a:extLst>
              <a:ext uri="{FF2B5EF4-FFF2-40B4-BE49-F238E27FC236}">
                <a16:creationId xmlns:a16="http://schemas.microsoft.com/office/drawing/2014/main" id="{A4BA4925-7637-EA7B-4C3B-47A8F8ADD5E2}"/>
              </a:ext>
            </a:extLst>
          </p:cNvPr>
          <p:cNvSpPr txBox="1">
            <a:spLocks/>
          </p:cNvSpPr>
          <p:nvPr/>
        </p:nvSpPr>
        <p:spPr>
          <a:xfrm>
            <a:off x="2464668" y="4881607"/>
            <a:ext cx="2105609" cy="713473"/>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US" sz="1100" dirty="0"/>
              <a:t>Clicking the "Sign Up" button redirects the user to a registration form.</a:t>
            </a:r>
          </a:p>
        </p:txBody>
      </p:sp>
      <p:cxnSp>
        <p:nvCxnSpPr>
          <p:cNvPr id="28" name="Straight Arrow Connector 27">
            <a:extLst>
              <a:ext uri="{FF2B5EF4-FFF2-40B4-BE49-F238E27FC236}">
                <a16:creationId xmlns:a16="http://schemas.microsoft.com/office/drawing/2014/main" id="{1373AAAE-FD17-DF9F-026B-A054BE0C5BB9}"/>
              </a:ext>
            </a:extLst>
          </p:cNvPr>
          <p:cNvCxnSpPr>
            <a:cxnSpLocks/>
          </p:cNvCxnSpPr>
          <p:nvPr/>
        </p:nvCxnSpPr>
        <p:spPr>
          <a:xfrm>
            <a:off x="5485776" y="3541261"/>
            <a:ext cx="0" cy="120128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9" name="Title 1">
            <a:extLst>
              <a:ext uri="{FF2B5EF4-FFF2-40B4-BE49-F238E27FC236}">
                <a16:creationId xmlns:a16="http://schemas.microsoft.com/office/drawing/2014/main" id="{36136E28-5310-92A9-D6E0-CA0E3D4113D3}"/>
              </a:ext>
            </a:extLst>
          </p:cNvPr>
          <p:cNvSpPr txBox="1">
            <a:spLocks/>
          </p:cNvSpPr>
          <p:nvPr/>
        </p:nvSpPr>
        <p:spPr>
          <a:xfrm>
            <a:off x="4606374" y="4811640"/>
            <a:ext cx="2105609" cy="101766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US" sz="1100" dirty="0"/>
              <a:t>The registration form includes fields for First Name, Last Name, Email Address, Password, and Confirm Password.</a:t>
            </a:r>
          </a:p>
        </p:txBody>
      </p:sp>
      <p:cxnSp>
        <p:nvCxnSpPr>
          <p:cNvPr id="30" name="Straight Arrow Connector 29">
            <a:extLst>
              <a:ext uri="{FF2B5EF4-FFF2-40B4-BE49-F238E27FC236}">
                <a16:creationId xmlns:a16="http://schemas.microsoft.com/office/drawing/2014/main" id="{4202A326-9DF3-9315-E81D-A5C0BA901E0B}"/>
              </a:ext>
            </a:extLst>
          </p:cNvPr>
          <p:cNvCxnSpPr>
            <a:cxnSpLocks/>
          </p:cNvCxnSpPr>
          <p:nvPr/>
        </p:nvCxnSpPr>
        <p:spPr>
          <a:xfrm>
            <a:off x="7677150" y="3558534"/>
            <a:ext cx="295275" cy="118401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1" name="Title 1">
            <a:extLst>
              <a:ext uri="{FF2B5EF4-FFF2-40B4-BE49-F238E27FC236}">
                <a16:creationId xmlns:a16="http://schemas.microsoft.com/office/drawing/2014/main" id="{592A8063-8420-1DCA-22B1-90186AE537D3}"/>
              </a:ext>
            </a:extLst>
          </p:cNvPr>
          <p:cNvSpPr txBox="1">
            <a:spLocks/>
          </p:cNvSpPr>
          <p:nvPr/>
        </p:nvSpPr>
        <p:spPr>
          <a:xfrm>
            <a:off x="6784176" y="4811640"/>
            <a:ext cx="2105609" cy="101766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US" sz="1100" dirty="0"/>
              <a:t>The form validates that all required fields are filled out and checks if the email address is already registered.</a:t>
            </a:r>
          </a:p>
        </p:txBody>
      </p:sp>
      <p:cxnSp>
        <p:nvCxnSpPr>
          <p:cNvPr id="32" name="Straight Arrow Connector 31">
            <a:extLst>
              <a:ext uri="{FF2B5EF4-FFF2-40B4-BE49-F238E27FC236}">
                <a16:creationId xmlns:a16="http://schemas.microsoft.com/office/drawing/2014/main" id="{686C1665-8934-9D6F-A3A8-F72B08FA985E}"/>
              </a:ext>
            </a:extLst>
          </p:cNvPr>
          <p:cNvCxnSpPr>
            <a:cxnSpLocks/>
          </p:cNvCxnSpPr>
          <p:nvPr/>
        </p:nvCxnSpPr>
        <p:spPr>
          <a:xfrm>
            <a:off x="9515475" y="3558534"/>
            <a:ext cx="571500" cy="118401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3" name="Title 1">
            <a:extLst>
              <a:ext uri="{FF2B5EF4-FFF2-40B4-BE49-F238E27FC236}">
                <a16:creationId xmlns:a16="http://schemas.microsoft.com/office/drawing/2014/main" id="{CEF7DE85-6FA9-A730-A302-5E5948C9C8B9}"/>
              </a:ext>
            </a:extLst>
          </p:cNvPr>
          <p:cNvSpPr txBox="1">
            <a:spLocks/>
          </p:cNvSpPr>
          <p:nvPr/>
        </p:nvSpPr>
        <p:spPr>
          <a:xfrm>
            <a:off x="9034170" y="4855332"/>
            <a:ext cx="2105609" cy="695325"/>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US" sz="1100" dirty="0"/>
              <a:t>Upon successful form submission, an account is created for the user.</a:t>
            </a:r>
          </a:p>
        </p:txBody>
      </p:sp>
      <p:cxnSp>
        <p:nvCxnSpPr>
          <p:cNvPr id="41" name="Straight Arrow Connector 40">
            <a:extLst>
              <a:ext uri="{FF2B5EF4-FFF2-40B4-BE49-F238E27FC236}">
                <a16:creationId xmlns:a16="http://schemas.microsoft.com/office/drawing/2014/main" id="{6FE1BF3D-6D16-2699-5C72-D9B785C6F65D}"/>
              </a:ext>
            </a:extLst>
          </p:cNvPr>
          <p:cNvCxnSpPr>
            <a:cxnSpLocks/>
          </p:cNvCxnSpPr>
          <p:nvPr/>
        </p:nvCxnSpPr>
        <p:spPr>
          <a:xfrm flipH="1" flipV="1">
            <a:off x="2958268" y="1466543"/>
            <a:ext cx="99257" cy="121028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2" name="Title 1">
            <a:extLst>
              <a:ext uri="{FF2B5EF4-FFF2-40B4-BE49-F238E27FC236}">
                <a16:creationId xmlns:a16="http://schemas.microsoft.com/office/drawing/2014/main" id="{DFD9E259-1628-3B32-3A41-E3DD0EA8C6E4}"/>
              </a:ext>
            </a:extLst>
          </p:cNvPr>
          <p:cNvSpPr txBox="1">
            <a:spLocks/>
          </p:cNvSpPr>
          <p:nvPr/>
        </p:nvSpPr>
        <p:spPr>
          <a:xfrm>
            <a:off x="1955091" y="666750"/>
            <a:ext cx="2105609" cy="708784"/>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US" sz="1100" dirty="0"/>
              <a:t>A confirmation email with a verification link is sent to the user’s email address.</a:t>
            </a:r>
          </a:p>
        </p:txBody>
      </p:sp>
      <p:cxnSp>
        <p:nvCxnSpPr>
          <p:cNvPr id="48" name="Straight Arrow Connector 47">
            <a:extLst>
              <a:ext uri="{FF2B5EF4-FFF2-40B4-BE49-F238E27FC236}">
                <a16:creationId xmlns:a16="http://schemas.microsoft.com/office/drawing/2014/main" id="{CB29571B-AFBA-8900-AEDF-5C0EC3F828AE}"/>
              </a:ext>
            </a:extLst>
          </p:cNvPr>
          <p:cNvCxnSpPr>
            <a:cxnSpLocks/>
          </p:cNvCxnSpPr>
          <p:nvPr/>
        </p:nvCxnSpPr>
        <p:spPr>
          <a:xfrm flipV="1">
            <a:off x="7512511" y="1467147"/>
            <a:ext cx="272128" cy="121391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9" name="Title 1">
            <a:extLst>
              <a:ext uri="{FF2B5EF4-FFF2-40B4-BE49-F238E27FC236}">
                <a16:creationId xmlns:a16="http://schemas.microsoft.com/office/drawing/2014/main" id="{2F63CBA7-C241-32F6-5D30-B9DC55D0D017}"/>
              </a:ext>
            </a:extLst>
          </p:cNvPr>
          <p:cNvSpPr txBox="1">
            <a:spLocks/>
          </p:cNvSpPr>
          <p:nvPr/>
        </p:nvSpPr>
        <p:spPr>
          <a:xfrm>
            <a:off x="6784176" y="666750"/>
            <a:ext cx="2105609" cy="821568"/>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US" sz="1100" dirty="0"/>
              <a:t>The user is notified to check their email for confirmation and can log in after verifying the email.</a:t>
            </a:r>
          </a:p>
        </p:txBody>
      </p:sp>
    </p:spTree>
    <p:extLst>
      <p:ext uri="{BB962C8B-B14F-4D97-AF65-F5344CB8AC3E}">
        <p14:creationId xmlns:p14="http://schemas.microsoft.com/office/powerpoint/2010/main" val="3345678594"/>
      </p:ext>
    </p:extLst>
  </p:cSld>
  <p:clrMapOvr>
    <a:overrideClrMapping bg1="lt1" tx1="dk1" bg2="lt2" tx2="dk2" accent1="accent1" accent2="accent2" accent3="accent3" accent4="accent4" accent5="accent5" accent6="accent6" hlink="hlink" folHlink="folHlink"/>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1">
            <a:extLst>
              <a:ext uri="{FF2B5EF4-FFF2-40B4-BE49-F238E27FC236}">
                <a16:creationId xmlns:a16="http://schemas.microsoft.com/office/drawing/2014/main" id="{A7BAD7E3-1338-83BA-3CC4-D9D85A5C357F}"/>
              </a:ext>
            </a:extLst>
          </p:cNvPr>
          <p:cNvSpPr>
            <a:spLocks noGrp="1"/>
          </p:cNvSpPr>
          <p:nvPr>
            <p:ph type="title"/>
          </p:nvPr>
        </p:nvSpPr>
        <p:spPr>
          <a:xfrm>
            <a:off x="1652739" y="2866704"/>
            <a:ext cx="9088058" cy="863744"/>
          </a:xfrm>
        </p:spPr>
        <p:style>
          <a:lnRef idx="2">
            <a:schemeClr val="dk1"/>
          </a:lnRef>
          <a:fillRef idx="1">
            <a:schemeClr val="lt1"/>
          </a:fillRef>
          <a:effectRef idx="0">
            <a:schemeClr val="dk1"/>
          </a:effectRef>
          <a:fontRef idx="minor">
            <a:schemeClr val="dk1"/>
          </a:fontRef>
        </p:style>
        <p:txBody>
          <a:bodyPr>
            <a:normAutofit/>
          </a:bodyPr>
          <a:lstStyle/>
          <a:p>
            <a:r>
              <a:rPr lang="en-US" sz="2400" b="1" dirty="0"/>
              <a:t>As a MERCHANT, </a:t>
            </a:r>
            <a:r>
              <a:rPr lang="en-US" sz="2400" dirty="0"/>
              <a:t>I want to log in to the platform so that I can manage my store.</a:t>
            </a:r>
          </a:p>
        </p:txBody>
      </p:sp>
      <p:cxnSp>
        <p:nvCxnSpPr>
          <p:cNvPr id="24" name="Straight Arrow Connector 23">
            <a:extLst>
              <a:ext uri="{FF2B5EF4-FFF2-40B4-BE49-F238E27FC236}">
                <a16:creationId xmlns:a16="http://schemas.microsoft.com/office/drawing/2014/main" id="{00EACB90-8598-B52F-E8C3-7AE9165B4ABE}"/>
              </a:ext>
            </a:extLst>
          </p:cNvPr>
          <p:cNvCxnSpPr>
            <a:cxnSpLocks/>
          </p:cNvCxnSpPr>
          <p:nvPr/>
        </p:nvCxnSpPr>
        <p:spPr>
          <a:xfrm rot="10800000" flipV="1">
            <a:off x="1654289" y="3897241"/>
            <a:ext cx="343504" cy="12358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5" name="Title 1">
            <a:extLst>
              <a:ext uri="{FF2B5EF4-FFF2-40B4-BE49-F238E27FC236}">
                <a16:creationId xmlns:a16="http://schemas.microsoft.com/office/drawing/2014/main" id="{925827B3-92D8-E35F-187B-F47082573841}"/>
              </a:ext>
            </a:extLst>
          </p:cNvPr>
          <p:cNvSpPr txBox="1">
            <a:spLocks/>
          </p:cNvSpPr>
          <p:nvPr/>
        </p:nvSpPr>
        <p:spPr>
          <a:xfrm>
            <a:off x="123826" y="5202165"/>
            <a:ext cx="2258009" cy="646186"/>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US" sz="1100" dirty="0"/>
              <a:t>Successful login redirects the merchant to the merchant dashboard.</a:t>
            </a:r>
          </a:p>
        </p:txBody>
      </p:sp>
      <p:cxnSp>
        <p:nvCxnSpPr>
          <p:cNvPr id="26" name="Straight Arrow Connector 25">
            <a:extLst>
              <a:ext uri="{FF2B5EF4-FFF2-40B4-BE49-F238E27FC236}">
                <a16:creationId xmlns:a16="http://schemas.microsoft.com/office/drawing/2014/main" id="{80FE014A-5858-96C2-14B2-080257C20F06}"/>
              </a:ext>
            </a:extLst>
          </p:cNvPr>
          <p:cNvCxnSpPr>
            <a:cxnSpLocks/>
          </p:cNvCxnSpPr>
          <p:nvPr/>
        </p:nvCxnSpPr>
        <p:spPr>
          <a:xfrm flipH="1">
            <a:off x="3257612" y="3897240"/>
            <a:ext cx="322782" cy="130492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7" name="Title 1">
            <a:extLst>
              <a:ext uri="{FF2B5EF4-FFF2-40B4-BE49-F238E27FC236}">
                <a16:creationId xmlns:a16="http://schemas.microsoft.com/office/drawing/2014/main" id="{A4BA4925-7637-EA7B-4C3B-47A8F8ADD5E2}"/>
              </a:ext>
            </a:extLst>
          </p:cNvPr>
          <p:cNvSpPr txBox="1">
            <a:spLocks/>
          </p:cNvSpPr>
          <p:nvPr/>
        </p:nvSpPr>
        <p:spPr>
          <a:xfrm>
            <a:off x="2355312" y="5190937"/>
            <a:ext cx="2258009" cy="863744"/>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US" sz="1100" dirty="0"/>
              <a:t>The login page provides a "Remember Me" option to keep the merchant logged in on their device.</a:t>
            </a:r>
          </a:p>
        </p:txBody>
      </p:sp>
      <p:cxnSp>
        <p:nvCxnSpPr>
          <p:cNvPr id="28" name="Straight Arrow Connector 27">
            <a:extLst>
              <a:ext uri="{FF2B5EF4-FFF2-40B4-BE49-F238E27FC236}">
                <a16:creationId xmlns:a16="http://schemas.microsoft.com/office/drawing/2014/main" id="{1373AAAE-FD17-DF9F-026B-A054BE0C5BB9}"/>
              </a:ext>
            </a:extLst>
          </p:cNvPr>
          <p:cNvCxnSpPr>
            <a:cxnSpLocks/>
          </p:cNvCxnSpPr>
          <p:nvPr/>
        </p:nvCxnSpPr>
        <p:spPr>
          <a:xfrm>
            <a:off x="5485776" y="3931786"/>
            <a:ext cx="0" cy="120128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9" name="Title 1">
            <a:extLst>
              <a:ext uri="{FF2B5EF4-FFF2-40B4-BE49-F238E27FC236}">
                <a16:creationId xmlns:a16="http://schemas.microsoft.com/office/drawing/2014/main" id="{36136E28-5310-92A9-D6E0-CA0E3D4113D3}"/>
              </a:ext>
            </a:extLst>
          </p:cNvPr>
          <p:cNvSpPr txBox="1">
            <a:spLocks/>
          </p:cNvSpPr>
          <p:nvPr/>
        </p:nvSpPr>
        <p:spPr>
          <a:xfrm>
            <a:off x="4682876" y="5202165"/>
            <a:ext cx="2089385" cy="738403"/>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US" sz="1100" dirty="0"/>
              <a:t>The login form displays an error message for incorrect email or password.</a:t>
            </a:r>
          </a:p>
        </p:txBody>
      </p:sp>
      <p:cxnSp>
        <p:nvCxnSpPr>
          <p:cNvPr id="30" name="Straight Arrow Connector 29">
            <a:extLst>
              <a:ext uri="{FF2B5EF4-FFF2-40B4-BE49-F238E27FC236}">
                <a16:creationId xmlns:a16="http://schemas.microsoft.com/office/drawing/2014/main" id="{4202A326-9DF3-9315-E81D-A5C0BA901E0B}"/>
              </a:ext>
            </a:extLst>
          </p:cNvPr>
          <p:cNvCxnSpPr>
            <a:cxnSpLocks/>
          </p:cNvCxnSpPr>
          <p:nvPr/>
        </p:nvCxnSpPr>
        <p:spPr>
          <a:xfrm>
            <a:off x="7472787" y="3923150"/>
            <a:ext cx="295275" cy="118401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1" name="Title 1">
            <a:extLst>
              <a:ext uri="{FF2B5EF4-FFF2-40B4-BE49-F238E27FC236}">
                <a16:creationId xmlns:a16="http://schemas.microsoft.com/office/drawing/2014/main" id="{592A8063-8420-1DCA-22B1-90186AE537D3}"/>
              </a:ext>
            </a:extLst>
          </p:cNvPr>
          <p:cNvSpPr txBox="1">
            <a:spLocks/>
          </p:cNvSpPr>
          <p:nvPr/>
        </p:nvSpPr>
        <p:spPr>
          <a:xfrm>
            <a:off x="6772276" y="5202165"/>
            <a:ext cx="2089385" cy="1046235"/>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US" sz="1100" dirty="0"/>
              <a:t>After multiple failed login attempts, a temporary lockout or CAPTCHA is triggered to prevent abuse.</a:t>
            </a:r>
          </a:p>
        </p:txBody>
      </p:sp>
      <p:cxnSp>
        <p:nvCxnSpPr>
          <p:cNvPr id="32" name="Straight Arrow Connector 31">
            <a:extLst>
              <a:ext uri="{FF2B5EF4-FFF2-40B4-BE49-F238E27FC236}">
                <a16:creationId xmlns:a16="http://schemas.microsoft.com/office/drawing/2014/main" id="{686C1665-8934-9D6F-A3A8-F72B08FA985E}"/>
              </a:ext>
            </a:extLst>
          </p:cNvPr>
          <p:cNvCxnSpPr>
            <a:cxnSpLocks/>
          </p:cNvCxnSpPr>
          <p:nvPr/>
        </p:nvCxnSpPr>
        <p:spPr>
          <a:xfrm>
            <a:off x="9515475" y="3949059"/>
            <a:ext cx="571500" cy="118401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3" name="Title 1">
            <a:extLst>
              <a:ext uri="{FF2B5EF4-FFF2-40B4-BE49-F238E27FC236}">
                <a16:creationId xmlns:a16="http://schemas.microsoft.com/office/drawing/2014/main" id="{CEF7DE85-6FA9-A730-A302-5E5948C9C8B9}"/>
              </a:ext>
            </a:extLst>
          </p:cNvPr>
          <p:cNvSpPr txBox="1">
            <a:spLocks/>
          </p:cNvSpPr>
          <p:nvPr/>
        </p:nvSpPr>
        <p:spPr>
          <a:xfrm>
            <a:off x="9100846" y="5245857"/>
            <a:ext cx="2117510" cy="602493"/>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US" sz="1100" dirty="0"/>
              <a:t>Successful login includes a welcome message or dashboard greeting.</a:t>
            </a:r>
          </a:p>
        </p:txBody>
      </p:sp>
      <p:cxnSp>
        <p:nvCxnSpPr>
          <p:cNvPr id="41" name="Straight Arrow Connector 40">
            <a:extLst>
              <a:ext uri="{FF2B5EF4-FFF2-40B4-BE49-F238E27FC236}">
                <a16:creationId xmlns:a16="http://schemas.microsoft.com/office/drawing/2014/main" id="{6FE1BF3D-6D16-2699-5C72-D9B785C6F65D}"/>
              </a:ext>
            </a:extLst>
          </p:cNvPr>
          <p:cNvCxnSpPr>
            <a:cxnSpLocks/>
          </p:cNvCxnSpPr>
          <p:nvPr/>
        </p:nvCxnSpPr>
        <p:spPr>
          <a:xfrm flipH="1" flipV="1">
            <a:off x="2958268" y="1466543"/>
            <a:ext cx="99257" cy="121028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2" name="Title 1">
            <a:extLst>
              <a:ext uri="{FF2B5EF4-FFF2-40B4-BE49-F238E27FC236}">
                <a16:creationId xmlns:a16="http://schemas.microsoft.com/office/drawing/2014/main" id="{DFD9E259-1628-3B32-3A41-E3DD0EA8C6E4}"/>
              </a:ext>
            </a:extLst>
          </p:cNvPr>
          <p:cNvSpPr txBox="1">
            <a:spLocks/>
          </p:cNvSpPr>
          <p:nvPr/>
        </p:nvSpPr>
        <p:spPr>
          <a:xfrm>
            <a:off x="1565312" y="542471"/>
            <a:ext cx="2785911" cy="863744"/>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US" sz="1100" dirty="0"/>
              <a:t>The login page requires merchants to enter their registered email and password.</a:t>
            </a:r>
          </a:p>
        </p:txBody>
      </p:sp>
      <p:cxnSp>
        <p:nvCxnSpPr>
          <p:cNvPr id="48" name="Straight Arrow Connector 47">
            <a:extLst>
              <a:ext uri="{FF2B5EF4-FFF2-40B4-BE49-F238E27FC236}">
                <a16:creationId xmlns:a16="http://schemas.microsoft.com/office/drawing/2014/main" id="{CB29571B-AFBA-8900-AEDF-5C0EC3F828AE}"/>
              </a:ext>
            </a:extLst>
          </p:cNvPr>
          <p:cNvCxnSpPr>
            <a:cxnSpLocks/>
          </p:cNvCxnSpPr>
          <p:nvPr/>
        </p:nvCxnSpPr>
        <p:spPr>
          <a:xfrm flipV="1">
            <a:off x="6388238" y="1417898"/>
            <a:ext cx="503105" cy="130757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9" name="Title 1">
            <a:extLst>
              <a:ext uri="{FF2B5EF4-FFF2-40B4-BE49-F238E27FC236}">
                <a16:creationId xmlns:a16="http://schemas.microsoft.com/office/drawing/2014/main" id="{2F63CBA7-C241-32F6-5D30-B9DC55D0D017}"/>
              </a:ext>
            </a:extLst>
          </p:cNvPr>
          <p:cNvSpPr txBox="1">
            <a:spLocks/>
          </p:cNvSpPr>
          <p:nvPr/>
        </p:nvSpPr>
        <p:spPr>
          <a:xfrm>
            <a:off x="5343526" y="701603"/>
            <a:ext cx="3397566" cy="673931"/>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US" sz="1100" dirty="0"/>
              <a:t>The login form includes validation for correct email and password.</a:t>
            </a:r>
          </a:p>
        </p:txBody>
      </p:sp>
    </p:spTree>
    <p:extLst>
      <p:ext uri="{BB962C8B-B14F-4D97-AF65-F5344CB8AC3E}">
        <p14:creationId xmlns:p14="http://schemas.microsoft.com/office/powerpoint/2010/main" val="191051643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1">
            <a:extLst>
              <a:ext uri="{FF2B5EF4-FFF2-40B4-BE49-F238E27FC236}">
                <a16:creationId xmlns:a16="http://schemas.microsoft.com/office/drawing/2014/main" id="{A7BAD7E3-1338-83BA-3CC4-D9D85A5C357F}"/>
              </a:ext>
            </a:extLst>
          </p:cNvPr>
          <p:cNvSpPr>
            <a:spLocks noGrp="1"/>
          </p:cNvSpPr>
          <p:nvPr>
            <p:ph type="title"/>
          </p:nvPr>
        </p:nvSpPr>
        <p:spPr>
          <a:xfrm>
            <a:off x="1652739" y="2866704"/>
            <a:ext cx="9088058" cy="863744"/>
          </a:xfrm>
        </p:spPr>
        <p:style>
          <a:lnRef idx="2">
            <a:schemeClr val="dk1"/>
          </a:lnRef>
          <a:fillRef idx="1">
            <a:schemeClr val="lt1"/>
          </a:fillRef>
          <a:effectRef idx="0">
            <a:schemeClr val="dk1"/>
          </a:effectRef>
          <a:fontRef idx="minor">
            <a:schemeClr val="dk1"/>
          </a:fontRef>
        </p:style>
        <p:txBody>
          <a:bodyPr>
            <a:normAutofit fontScale="90000"/>
          </a:bodyPr>
          <a:lstStyle/>
          <a:p>
            <a:r>
              <a:rPr lang="en-US" sz="2400" b="1" dirty="0"/>
              <a:t>As a MERCHANT, </a:t>
            </a:r>
            <a:r>
              <a:rPr lang="en-US" sz="2400" dirty="0"/>
              <a:t>I want to reset my password if I forget it so that I can regain access to my account.</a:t>
            </a:r>
          </a:p>
        </p:txBody>
      </p:sp>
      <p:cxnSp>
        <p:nvCxnSpPr>
          <p:cNvPr id="24" name="Straight Arrow Connector 23">
            <a:extLst>
              <a:ext uri="{FF2B5EF4-FFF2-40B4-BE49-F238E27FC236}">
                <a16:creationId xmlns:a16="http://schemas.microsoft.com/office/drawing/2014/main" id="{00EACB90-8598-B52F-E8C3-7AE9165B4ABE}"/>
              </a:ext>
            </a:extLst>
          </p:cNvPr>
          <p:cNvCxnSpPr>
            <a:cxnSpLocks/>
          </p:cNvCxnSpPr>
          <p:nvPr/>
        </p:nvCxnSpPr>
        <p:spPr>
          <a:xfrm rot="10800000" flipV="1">
            <a:off x="1654289" y="3897241"/>
            <a:ext cx="343504" cy="12358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5" name="Title 1">
            <a:extLst>
              <a:ext uri="{FF2B5EF4-FFF2-40B4-BE49-F238E27FC236}">
                <a16:creationId xmlns:a16="http://schemas.microsoft.com/office/drawing/2014/main" id="{925827B3-92D8-E35F-187B-F47082573841}"/>
              </a:ext>
            </a:extLst>
          </p:cNvPr>
          <p:cNvSpPr txBox="1">
            <a:spLocks/>
          </p:cNvSpPr>
          <p:nvPr/>
        </p:nvSpPr>
        <p:spPr>
          <a:xfrm>
            <a:off x="123826" y="5139566"/>
            <a:ext cx="2301042" cy="738404"/>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US" sz="1100" dirty="0"/>
              <a:t>The password reset request page allows entering the registered email address.</a:t>
            </a:r>
          </a:p>
        </p:txBody>
      </p:sp>
      <p:cxnSp>
        <p:nvCxnSpPr>
          <p:cNvPr id="26" name="Straight Arrow Connector 25">
            <a:extLst>
              <a:ext uri="{FF2B5EF4-FFF2-40B4-BE49-F238E27FC236}">
                <a16:creationId xmlns:a16="http://schemas.microsoft.com/office/drawing/2014/main" id="{80FE014A-5858-96C2-14B2-080257C20F06}"/>
              </a:ext>
            </a:extLst>
          </p:cNvPr>
          <p:cNvCxnSpPr>
            <a:cxnSpLocks/>
          </p:cNvCxnSpPr>
          <p:nvPr/>
        </p:nvCxnSpPr>
        <p:spPr>
          <a:xfrm flipH="1">
            <a:off x="3257612" y="3897240"/>
            <a:ext cx="322782" cy="130492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7" name="Title 1">
            <a:extLst>
              <a:ext uri="{FF2B5EF4-FFF2-40B4-BE49-F238E27FC236}">
                <a16:creationId xmlns:a16="http://schemas.microsoft.com/office/drawing/2014/main" id="{A4BA4925-7637-EA7B-4C3B-47A8F8ADD5E2}"/>
              </a:ext>
            </a:extLst>
          </p:cNvPr>
          <p:cNvSpPr txBox="1">
            <a:spLocks/>
          </p:cNvSpPr>
          <p:nvPr/>
        </p:nvSpPr>
        <p:spPr>
          <a:xfrm>
            <a:off x="2424868" y="4893667"/>
            <a:ext cx="2258009" cy="863744"/>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US" sz="1100" dirty="0"/>
              <a:t>A password reset link is sent to the provided email address.</a:t>
            </a:r>
          </a:p>
        </p:txBody>
      </p:sp>
      <p:cxnSp>
        <p:nvCxnSpPr>
          <p:cNvPr id="28" name="Straight Arrow Connector 27">
            <a:extLst>
              <a:ext uri="{FF2B5EF4-FFF2-40B4-BE49-F238E27FC236}">
                <a16:creationId xmlns:a16="http://schemas.microsoft.com/office/drawing/2014/main" id="{1373AAAE-FD17-DF9F-026B-A054BE0C5BB9}"/>
              </a:ext>
            </a:extLst>
          </p:cNvPr>
          <p:cNvCxnSpPr>
            <a:cxnSpLocks/>
          </p:cNvCxnSpPr>
          <p:nvPr/>
        </p:nvCxnSpPr>
        <p:spPr>
          <a:xfrm>
            <a:off x="5485776" y="3931786"/>
            <a:ext cx="0" cy="120128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9" name="Title 1">
            <a:extLst>
              <a:ext uri="{FF2B5EF4-FFF2-40B4-BE49-F238E27FC236}">
                <a16:creationId xmlns:a16="http://schemas.microsoft.com/office/drawing/2014/main" id="{36136E28-5310-92A9-D6E0-CA0E3D4113D3}"/>
              </a:ext>
            </a:extLst>
          </p:cNvPr>
          <p:cNvSpPr txBox="1">
            <a:spLocks/>
          </p:cNvSpPr>
          <p:nvPr/>
        </p:nvSpPr>
        <p:spPr>
          <a:xfrm>
            <a:off x="4657111" y="5037895"/>
            <a:ext cx="1956914" cy="1110492"/>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US" sz="1100" dirty="0"/>
              <a:t>The reset link directs the merchant to a page where they can enter and confirm a new password.</a:t>
            </a:r>
          </a:p>
        </p:txBody>
      </p:sp>
      <p:cxnSp>
        <p:nvCxnSpPr>
          <p:cNvPr id="30" name="Straight Arrow Connector 29">
            <a:extLst>
              <a:ext uri="{FF2B5EF4-FFF2-40B4-BE49-F238E27FC236}">
                <a16:creationId xmlns:a16="http://schemas.microsoft.com/office/drawing/2014/main" id="{4202A326-9DF3-9315-E81D-A5C0BA901E0B}"/>
              </a:ext>
            </a:extLst>
          </p:cNvPr>
          <p:cNvCxnSpPr>
            <a:cxnSpLocks/>
          </p:cNvCxnSpPr>
          <p:nvPr/>
        </p:nvCxnSpPr>
        <p:spPr>
          <a:xfrm>
            <a:off x="7472787" y="3923150"/>
            <a:ext cx="295275" cy="118401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1" name="Title 1">
            <a:extLst>
              <a:ext uri="{FF2B5EF4-FFF2-40B4-BE49-F238E27FC236}">
                <a16:creationId xmlns:a16="http://schemas.microsoft.com/office/drawing/2014/main" id="{592A8063-8420-1DCA-22B1-90186AE537D3}"/>
              </a:ext>
            </a:extLst>
          </p:cNvPr>
          <p:cNvSpPr txBox="1">
            <a:spLocks/>
          </p:cNvSpPr>
          <p:nvPr/>
        </p:nvSpPr>
        <p:spPr>
          <a:xfrm>
            <a:off x="6798680" y="5510212"/>
            <a:ext cx="2117510" cy="646185"/>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US" sz="1100" dirty="0"/>
              <a:t>After successfully resetting the password, the merchant can log in using the new credentials.</a:t>
            </a:r>
          </a:p>
        </p:txBody>
      </p:sp>
      <p:cxnSp>
        <p:nvCxnSpPr>
          <p:cNvPr id="32" name="Straight Arrow Connector 31">
            <a:extLst>
              <a:ext uri="{FF2B5EF4-FFF2-40B4-BE49-F238E27FC236}">
                <a16:creationId xmlns:a16="http://schemas.microsoft.com/office/drawing/2014/main" id="{686C1665-8934-9D6F-A3A8-F72B08FA985E}"/>
              </a:ext>
            </a:extLst>
          </p:cNvPr>
          <p:cNvCxnSpPr>
            <a:cxnSpLocks/>
          </p:cNvCxnSpPr>
          <p:nvPr/>
        </p:nvCxnSpPr>
        <p:spPr>
          <a:xfrm>
            <a:off x="9515475" y="3949059"/>
            <a:ext cx="571500" cy="118401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3" name="Title 1">
            <a:extLst>
              <a:ext uri="{FF2B5EF4-FFF2-40B4-BE49-F238E27FC236}">
                <a16:creationId xmlns:a16="http://schemas.microsoft.com/office/drawing/2014/main" id="{CEF7DE85-6FA9-A730-A302-5E5948C9C8B9}"/>
              </a:ext>
            </a:extLst>
          </p:cNvPr>
          <p:cNvSpPr txBox="1">
            <a:spLocks/>
          </p:cNvSpPr>
          <p:nvPr/>
        </p:nvSpPr>
        <p:spPr>
          <a:xfrm>
            <a:off x="9100846" y="5245857"/>
            <a:ext cx="2117510" cy="602493"/>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US" sz="1100" dirty="0"/>
              <a:t>A confirmation email is sent once the password has been successfully reset.</a:t>
            </a:r>
          </a:p>
        </p:txBody>
      </p:sp>
      <p:cxnSp>
        <p:nvCxnSpPr>
          <p:cNvPr id="41" name="Straight Arrow Connector 40">
            <a:extLst>
              <a:ext uri="{FF2B5EF4-FFF2-40B4-BE49-F238E27FC236}">
                <a16:creationId xmlns:a16="http://schemas.microsoft.com/office/drawing/2014/main" id="{6FE1BF3D-6D16-2699-5C72-D9B785C6F65D}"/>
              </a:ext>
            </a:extLst>
          </p:cNvPr>
          <p:cNvCxnSpPr>
            <a:cxnSpLocks/>
          </p:cNvCxnSpPr>
          <p:nvPr/>
        </p:nvCxnSpPr>
        <p:spPr>
          <a:xfrm flipH="1" flipV="1">
            <a:off x="2958268" y="1466543"/>
            <a:ext cx="99257" cy="121028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2" name="Title 1">
            <a:extLst>
              <a:ext uri="{FF2B5EF4-FFF2-40B4-BE49-F238E27FC236}">
                <a16:creationId xmlns:a16="http://schemas.microsoft.com/office/drawing/2014/main" id="{DFD9E259-1628-3B32-3A41-E3DD0EA8C6E4}"/>
              </a:ext>
            </a:extLst>
          </p:cNvPr>
          <p:cNvSpPr txBox="1">
            <a:spLocks/>
          </p:cNvSpPr>
          <p:nvPr/>
        </p:nvSpPr>
        <p:spPr>
          <a:xfrm>
            <a:off x="1565312" y="542471"/>
            <a:ext cx="2785911" cy="863744"/>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US" sz="1100" dirty="0"/>
              <a:t>The login page includes a "Forgot Password" link.</a:t>
            </a:r>
          </a:p>
        </p:txBody>
      </p:sp>
      <p:cxnSp>
        <p:nvCxnSpPr>
          <p:cNvPr id="48" name="Straight Arrow Connector 47">
            <a:extLst>
              <a:ext uri="{FF2B5EF4-FFF2-40B4-BE49-F238E27FC236}">
                <a16:creationId xmlns:a16="http://schemas.microsoft.com/office/drawing/2014/main" id="{CB29571B-AFBA-8900-AEDF-5C0EC3F828AE}"/>
              </a:ext>
            </a:extLst>
          </p:cNvPr>
          <p:cNvCxnSpPr>
            <a:cxnSpLocks/>
          </p:cNvCxnSpPr>
          <p:nvPr/>
        </p:nvCxnSpPr>
        <p:spPr>
          <a:xfrm flipV="1">
            <a:off x="6388238" y="1417898"/>
            <a:ext cx="503105" cy="130757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9" name="Title 1">
            <a:extLst>
              <a:ext uri="{FF2B5EF4-FFF2-40B4-BE49-F238E27FC236}">
                <a16:creationId xmlns:a16="http://schemas.microsoft.com/office/drawing/2014/main" id="{2F63CBA7-C241-32F6-5D30-B9DC55D0D017}"/>
              </a:ext>
            </a:extLst>
          </p:cNvPr>
          <p:cNvSpPr txBox="1">
            <a:spLocks/>
          </p:cNvSpPr>
          <p:nvPr/>
        </p:nvSpPr>
        <p:spPr>
          <a:xfrm>
            <a:off x="5343526" y="701603"/>
            <a:ext cx="3397566" cy="673931"/>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US" sz="1100" dirty="0"/>
              <a:t>Clicking the "Forgot Password" link directs the merchant to a password reset request page.</a:t>
            </a:r>
          </a:p>
        </p:txBody>
      </p:sp>
    </p:spTree>
    <p:extLst>
      <p:ext uri="{BB962C8B-B14F-4D97-AF65-F5344CB8AC3E}">
        <p14:creationId xmlns:p14="http://schemas.microsoft.com/office/powerpoint/2010/main" val="213112775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C97BE-403B-122E-90D1-2788978A0B6F}"/>
              </a:ext>
            </a:extLst>
          </p:cNvPr>
          <p:cNvSpPr>
            <a:spLocks noGrp="1"/>
          </p:cNvSpPr>
          <p:nvPr>
            <p:ph type="ctrTitle"/>
          </p:nvPr>
        </p:nvSpPr>
        <p:spPr>
          <a:xfrm>
            <a:off x="7010400" y="568325"/>
            <a:ext cx="4179570" cy="3457971"/>
          </a:xfrm>
        </p:spPr>
        <p:txBody>
          <a:bodyPr/>
          <a:lstStyle/>
          <a:p>
            <a:r>
              <a:rPr lang="en-US" dirty="0"/>
              <a:t>Setting Up Store Profile</a:t>
            </a:r>
          </a:p>
        </p:txBody>
      </p:sp>
    </p:spTree>
    <p:extLst>
      <p:ext uri="{BB962C8B-B14F-4D97-AF65-F5344CB8AC3E}">
        <p14:creationId xmlns:p14="http://schemas.microsoft.com/office/powerpoint/2010/main" val="153900023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1">
            <a:extLst>
              <a:ext uri="{FF2B5EF4-FFF2-40B4-BE49-F238E27FC236}">
                <a16:creationId xmlns:a16="http://schemas.microsoft.com/office/drawing/2014/main" id="{A7BAD7E3-1338-83BA-3CC4-D9D85A5C357F}"/>
              </a:ext>
            </a:extLst>
          </p:cNvPr>
          <p:cNvSpPr>
            <a:spLocks noGrp="1"/>
          </p:cNvSpPr>
          <p:nvPr>
            <p:ph type="title"/>
          </p:nvPr>
        </p:nvSpPr>
        <p:spPr>
          <a:xfrm>
            <a:off x="1652739" y="2866704"/>
            <a:ext cx="9088058" cy="863744"/>
          </a:xfrm>
        </p:spPr>
        <p:style>
          <a:lnRef idx="2">
            <a:schemeClr val="dk1"/>
          </a:lnRef>
          <a:fillRef idx="1">
            <a:schemeClr val="lt1"/>
          </a:fillRef>
          <a:effectRef idx="0">
            <a:schemeClr val="dk1"/>
          </a:effectRef>
          <a:fontRef idx="minor">
            <a:schemeClr val="dk1"/>
          </a:fontRef>
        </p:style>
        <p:txBody>
          <a:bodyPr>
            <a:normAutofit/>
          </a:bodyPr>
          <a:lstStyle/>
          <a:p>
            <a:r>
              <a:rPr lang="en-US" sz="2400" b="1" dirty="0"/>
              <a:t>As a MERCHANT, </a:t>
            </a:r>
            <a:r>
              <a:rPr lang="en-US" sz="2400" dirty="0"/>
              <a:t>I want to set up my store profile so that customers can learn about my business.</a:t>
            </a:r>
          </a:p>
        </p:txBody>
      </p:sp>
      <p:cxnSp>
        <p:nvCxnSpPr>
          <p:cNvPr id="24" name="Straight Arrow Connector 23">
            <a:extLst>
              <a:ext uri="{FF2B5EF4-FFF2-40B4-BE49-F238E27FC236}">
                <a16:creationId xmlns:a16="http://schemas.microsoft.com/office/drawing/2014/main" id="{00EACB90-8598-B52F-E8C3-7AE9165B4ABE}"/>
              </a:ext>
            </a:extLst>
          </p:cNvPr>
          <p:cNvCxnSpPr>
            <a:cxnSpLocks/>
          </p:cNvCxnSpPr>
          <p:nvPr/>
        </p:nvCxnSpPr>
        <p:spPr>
          <a:xfrm rot="10800000" flipV="1">
            <a:off x="1654289" y="3897241"/>
            <a:ext cx="343504" cy="12358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5" name="Title 1">
            <a:extLst>
              <a:ext uri="{FF2B5EF4-FFF2-40B4-BE49-F238E27FC236}">
                <a16:creationId xmlns:a16="http://schemas.microsoft.com/office/drawing/2014/main" id="{925827B3-92D8-E35F-187B-F47082573841}"/>
              </a:ext>
            </a:extLst>
          </p:cNvPr>
          <p:cNvSpPr txBox="1">
            <a:spLocks/>
          </p:cNvSpPr>
          <p:nvPr/>
        </p:nvSpPr>
        <p:spPr>
          <a:xfrm>
            <a:off x="216385" y="5338975"/>
            <a:ext cx="2258009" cy="646186"/>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US" sz="1100" dirty="0"/>
              <a:t>After saving the profile, the information is displayed on the store’s public page.</a:t>
            </a:r>
          </a:p>
        </p:txBody>
      </p:sp>
      <p:cxnSp>
        <p:nvCxnSpPr>
          <p:cNvPr id="26" name="Straight Arrow Connector 25">
            <a:extLst>
              <a:ext uri="{FF2B5EF4-FFF2-40B4-BE49-F238E27FC236}">
                <a16:creationId xmlns:a16="http://schemas.microsoft.com/office/drawing/2014/main" id="{80FE014A-5858-96C2-14B2-080257C20F06}"/>
              </a:ext>
            </a:extLst>
          </p:cNvPr>
          <p:cNvCxnSpPr>
            <a:cxnSpLocks/>
          </p:cNvCxnSpPr>
          <p:nvPr/>
        </p:nvCxnSpPr>
        <p:spPr>
          <a:xfrm flipH="1">
            <a:off x="3257612" y="3897240"/>
            <a:ext cx="322782" cy="130492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7" name="Title 1">
            <a:extLst>
              <a:ext uri="{FF2B5EF4-FFF2-40B4-BE49-F238E27FC236}">
                <a16:creationId xmlns:a16="http://schemas.microsoft.com/office/drawing/2014/main" id="{A4BA4925-7637-EA7B-4C3B-47A8F8ADD5E2}"/>
              </a:ext>
            </a:extLst>
          </p:cNvPr>
          <p:cNvSpPr txBox="1">
            <a:spLocks/>
          </p:cNvSpPr>
          <p:nvPr/>
        </p:nvSpPr>
        <p:spPr>
          <a:xfrm>
            <a:off x="2355312" y="5190937"/>
            <a:ext cx="2258009" cy="863744"/>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US" sz="1100" dirty="0"/>
              <a:t>The store’s public page is accessible to customers and displays the entered profile information.</a:t>
            </a:r>
          </a:p>
        </p:txBody>
      </p:sp>
      <p:cxnSp>
        <p:nvCxnSpPr>
          <p:cNvPr id="28" name="Straight Arrow Connector 27">
            <a:extLst>
              <a:ext uri="{FF2B5EF4-FFF2-40B4-BE49-F238E27FC236}">
                <a16:creationId xmlns:a16="http://schemas.microsoft.com/office/drawing/2014/main" id="{1373AAAE-FD17-DF9F-026B-A054BE0C5BB9}"/>
              </a:ext>
            </a:extLst>
          </p:cNvPr>
          <p:cNvCxnSpPr>
            <a:cxnSpLocks/>
          </p:cNvCxnSpPr>
          <p:nvPr/>
        </p:nvCxnSpPr>
        <p:spPr>
          <a:xfrm>
            <a:off x="5485776" y="3931786"/>
            <a:ext cx="0" cy="120128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9" name="Title 1">
            <a:extLst>
              <a:ext uri="{FF2B5EF4-FFF2-40B4-BE49-F238E27FC236}">
                <a16:creationId xmlns:a16="http://schemas.microsoft.com/office/drawing/2014/main" id="{36136E28-5310-92A9-D6E0-CA0E3D4113D3}"/>
              </a:ext>
            </a:extLst>
          </p:cNvPr>
          <p:cNvSpPr txBox="1">
            <a:spLocks/>
          </p:cNvSpPr>
          <p:nvPr/>
        </p:nvSpPr>
        <p:spPr>
          <a:xfrm>
            <a:off x="4682876" y="5202165"/>
            <a:ext cx="2089385" cy="738403"/>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US" sz="1100" dirty="0"/>
              <a:t>The store profile setup includes a preview option to review the changes before saving.</a:t>
            </a:r>
          </a:p>
        </p:txBody>
      </p:sp>
      <p:cxnSp>
        <p:nvCxnSpPr>
          <p:cNvPr id="30" name="Straight Arrow Connector 29">
            <a:extLst>
              <a:ext uri="{FF2B5EF4-FFF2-40B4-BE49-F238E27FC236}">
                <a16:creationId xmlns:a16="http://schemas.microsoft.com/office/drawing/2014/main" id="{4202A326-9DF3-9315-E81D-A5C0BA901E0B}"/>
              </a:ext>
            </a:extLst>
          </p:cNvPr>
          <p:cNvCxnSpPr>
            <a:cxnSpLocks/>
          </p:cNvCxnSpPr>
          <p:nvPr/>
        </p:nvCxnSpPr>
        <p:spPr>
          <a:xfrm>
            <a:off x="7472787" y="3923150"/>
            <a:ext cx="295275" cy="118401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1" name="Title 1">
            <a:extLst>
              <a:ext uri="{FF2B5EF4-FFF2-40B4-BE49-F238E27FC236}">
                <a16:creationId xmlns:a16="http://schemas.microsoft.com/office/drawing/2014/main" id="{592A8063-8420-1DCA-22B1-90186AE537D3}"/>
              </a:ext>
            </a:extLst>
          </p:cNvPr>
          <p:cNvSpPr txBox="1">
            <a:spLocks/>
          </p:cNvSpPr>
          <p:nvPr/>
        </p:nvSpPr>
        <p:spPr>
          <a:xfrm>
            <a:off x="6777448" y="5110162"/>
            <a:ext cx="2089385" cy="1046235"/>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US" sz="1100" dirty="0"/>
              <a:t>Merchants receive a confirmation message once the profile is successfully created.</a:t>
            </a:r>
          </a:p>
        </p:txBody>
      </p:sp>
      <p:cxnSp>
        <p:nvCxnSpPr>
          <p:cNvPr id="32" name="Straight Arrow Connector 31">
            <a:extLst>
              <a:ext uri="{FF2B5EF4-FFF2-40B4-BE49-F238E27FC236}">
                <a16:creationId xmlns:a16="http://schemas.microsoft.com/office/drawing/2014/main" id="{686C1665-8934-9D6F-A3A8-F72B08FA985E}"/>
              </a:ext>
            </a:extLst>
          </p:cNvPr>
          <p:cNvCxnSpPr>
            <a:cxnSpLocks/>
          </p:cNvCxnSpPr>
          <p:nvPr/>
        </p:nvCxnSpPr>
        <p:spPr>
          <a:xfrm>
            <a:off x="9515475" y="3949059"/>
            <a:ext cx="571500" cy="118401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3" name="Title 1">
            <a:extLst>
              <a:ext uri="{FF2B5EF4-FFF2-40B4-BE49-F238E27FC236}">
                <a16:creationId xmlns:a16="http://schemas.microsoft.com/office/drawing/2014/main" id="{CEF7DE85-6FA9-A730-A302-5E5948C9C8B9}"/>
              </a:ext>
            </a:extLst>
          </p:cNvPr>
          <p:cNvSpPr txBox="1">
            <a:spLocks/>
          </p:cNvSpPr>
          <p:nvPr/>
        </p:nvSpPr>
        <p:spPr>
          <a:xfrm>
            <a:off x="9138946" y="5424035"/>
            <a:ext cx="2117510" cy="602493"/>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US" sz="1100" dirty="0"/>
              <a:t>If the profile setup fails, an error message indicates what needs to be corrected.</a:t>
            </a:r>
          </a:p>
        </p:txBody>
      </p:sp>
      <p:cxnSp>
        <p:nvCxnSpPr>
          <p:cNvPr id="41" name="Straight Arrow Connector 40">
            <a:extLst>
              <a:ext uri="{FF2B5EF4-FFF2-40B4-BE49-F238E27FC236}">
                <a16:creationId xmlns:a16="http://schemas.microsoft.com/office/drawing/2014/main" id="{6FE1BF3D-6D16-2699-5C72-D9B785C6F65D}"/>
              </a:ext>
            </a:extLst>
          </p:cNvPr>
          <p:cNvCxnSpPr>
            <a:cxnSpLocks/>
          </p:cNvCxnSpPr>
          <p:nvPr/>
        </p:nvCxnSpPr>
        <p:spPr>
          <a:xfrm flipH="1" flipV="1">
            <a:off x="2958268" y="1466543"/>
            <a:ext cx="99257" cy="121028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2" name="Title 1">
            <a:extLst>
              <a:ext uri="{FF2B5EF4-FFF2-40B4-BE49-F238E27FC236}">
                <a16:creationId xmlns:a16="http://schemas.microsoft.com/office/drawing/2014/main" id="{DFD9E259-1628-3B32-3A41-E3DD0EA8C6E4}"/>
              </a:ext>
            </a:extLst>
          </p:cNvPr>
          <p:cNvSpPr txBox="1">
            <a:spLocks/>
          </p:cNvSpPr>
          <p:nvPr/>
        </p:nvSpPr>
        <p:spPr>
          <a:xfrm>
            <a:off x="1565312" y="542471"/>
            <a:ext cx="2785911" cy="863744"/>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US" sz="1100" dirty="0"/>
              <a:t>The profile setup page allows entering the store name, uploading a logo, and writing a store description.</a:t>
            </a:r>
          </a:p>
        </p:txBody>
      </p:sp>
      <p:cxnSp>
        <p:nvCxnSpPr>
          <p:cNvPr id="48" name="Straight Arrow Connector 47">
            <a:extLst>
              <a:ext uri="{FF2B5EF4-FFF2-40B4-BE49-F238E27FC236}">
                <a16:creationId xmlns:a16="http://schemas.microsoft.com/office/drawing/2014/main" id="{CB29571B-AFBA-8900-AEDF-5C0EC3F828AE}"/>
              </a:ext>
            </a:extLst>
          </p:cNvPr>
          <p:cNvCxnSpPr>
            <a:cxnSpLocks/>
          </p:cNvCxnSpPr>
          <p:nvPr/>
        </p:nvCxnSpPr>
        <p:spPr>
          <a:xfrm flipV="1">
            <a:off x="6388238" y="1417898"/>
            <a:ext cx="503105" cy="130757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9" name="Title 1">
            <a:extLst>
              <a:ext uri="{FF2B5EF4-FFF2-40B4-BE49-F238E27FC236}">
                <a16:creationId xmlns:a16="http://schemas.microsoft.com/office/drawing/2014/main" id="{2F63CBA7-C241-32F6-5D30-B9DC55D0D017}"/>
              </a:ext>
            </a:extLst>
          </p:cNvPr>
          <p:cNvSpPr txBox="1">
            <a:spLocks/>
          </p:cNvSpPr>
          <p:nvPr/>
        </p:nvSpPr>
        <p:spPr>
          <a:xfrm>
            <a:off x="5343526" y="701603"/>
            <a:ext cx="3397566" cy="673931"/>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US" sz="1100" dirty="0"/>
              <a:t>The store name, logo, and description fields include validation for required inputs and format.</a:t>
            </a:r>
          </a:p>
        </p:txBody>
      </p:sp>
    </p:spTree>
    <p:extLst>
      <p:ext uri="{BB962C8B-B14F-4D97-AF65-F5344CB8AC3E}">
        <p14:creationId xmlns:p14="http://schemas.microsoft.com/office/powerpoint/2010/main" val="402899671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1">
            <a:extLst>
              <a:ext uri="{FF2B5EF4-FFF2-40B4-BE49-F238E27FC236}">
                <a16:creationId xmlns:a16="http://schemas.microsoft.com/office/drawing/2014/main" id="{A7BAD7E3-1338-83BA-3CC4-D9D85A5C357F}"/>
              </a:ext>
            </a:extLst>
          </p:cNvPr>
          <p:cNvSpPr>
            <a:spLocks noGrp="1"/>
          </p:cNvSpPr>
          <p:nvPr>
            <p:ph type="title"/>
          </p:nvPr>
        </p:nvSpPr>
        <p:spPr>
          <a:xfrm>
            <a:off x="1652739" y="2866704"/>
            <a:ext cx="9329586" cy="863744"/>
          </a:xfrm>
        </p:spPr>
        <p:style>
          <a:lnRef idx="2">
            <a:schemeClr val="dk1"/>
          </a:lnRef>
          <a:fillRef idx="1">
            <a:schemeClr val="lt1"/>
          </a:fillRef>
          <a:effectRef idx="0">
            <a:schemeClr val="dk1"/>
          </a:effectRef>
          <a:fontRef idx="minor">
            <a:schemeClr val="dk1"/>
          </a:fontRef>
        </p:style>
        <p:txBody>
          <a:bodyPr>
            <a:noAutofit/>
          </a:bodyPr>
          <a:lstStyle/>
          <a:p>
            <a:r>
              <a:rPr lang="en-US" sz="2400" b="1" dirty="0"/>
              <a:t>As a MERCHANT, </a:t>
            </a:r>
            <a:r>
              <a:rPr lang="en-US" sz="2400" dirty="0"/>
              <a:t>I want to update my store information so that it stays accurate and relevant.</a:t>
            </a:r>
          </a:p>
        </p:txBody>
      </p:sp>
      <p:cxnSp>
        <p:nvCxnSpPr>
          <p:cNvPr id="24" name="Straight Arrow Connector 23">
            <a:extLst>
              <a:ext uri="{FF2B5EF4-FFF2-40B4-BE49-F238E27FC236}">
                <a16:creationId xmlns:a16="http://schemas.microsoft.com/office/drawing/2014/main" id="{00EACB90-8598-B52F-E8C3-7AE9165B4ABE}"/>
              </a:ext>
            </a:extLst>
          </p:cNvPr>
          <p:cNvCxnSpPr>
            <a:cxnSpLocks/>
          </p:cNvCxnSpPr>
          <p:nvPr/>
        </p:nvCxnSpPr>
        <p:spPr>
          <a:xfrm rot="10800000" flipV="1">
            <a:off x="1654289" y="3897241"/>
            <a:ext cx="343504" cy="12358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5" name="Title 1">
            <a:extLst>
              <a:ext uri="{FF2B5EF4-FFF2-40B4-BE49-F238E27FC236}">
                <a16:creationId xmlns:a16="http://schemas.microsoft.com/office/drawing/2014/main" id="{925827B3-92D8-E35F-187B-F47082573841}"/>
              </a:ext>
            </a:extLst>
          </p:cNvPr>
          <p:cNvSpPr txBox="1">
            <a:spLocks/>
          </p:cNvSpPr>
          <p:nvPr/>
        </p:nvSpPr>
        <p:spPr>
          <a:xfrm>
            <a:off x="146411" y="5378089"/>
            <a:ext cx="2301042" cy="738404"/>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US" sz="1100" dirty="0"/>
              <a:t>The profile settings page allows merchants to edit store details such as contact information and operating hours.</a:t>
            </a:r>
          </a:p>
        </p:txBody>
      </p:sp>
      <p:cxnSp>
        <p:nvCxnSpPr>
          <p:cNvPr id="26" name="Straight Arrow Connector 25">
            <a:extLst>
              <a:ext uri="{FF2B5EF4-FFF2-40B4-BE49-F238E27FC236}">
                <a16:creationId xmlns:a16="http://schemas.microsoft.com/office/drawing/2014/main" id="{80FE014A-5858-96C2-14B2-080257C20F06}"/>
              </a:ext>
            </a:extLst>
          </p:cNvPr>
          <p:cNvCxnSpPr>
            <a:cxnSpLocks/>
          </p:cNvCxnSpPr>
          <p:nvPr/>
        </p:nvCxnSpPr>
        <p:spPr>
          <a:xfrm flipH="1">
            <a:off x="3257612" y="3897240"/>
            <a:ext cx="322782" cy="130492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7" name="Title 1">
            <a:extLst>
              <a:ext uri="{FF2B5EF4-FFF2-40B4-BE49-F238E27FC236}">
                <a16:creationId xmlns:a16="http://schemas.microsoft.com/office/drawing/2014/main" id="{A4BA4925-7637-EA7B-4C3B-47A8F8ADD5E2}"/>
              </a:ext>
            </a:extLst>
          </p:cNvPr>
          <p:cNvSpPr txBox="1">
            <a:spLocks/>
          </p:cNvSpPr>
          <p:nvPr/>
        </p:nvSpPr>
        <p:spPr>
          <a:xfrm>
            <a:off x="2423278" y="5196759"/>
            <a:ext cx="2258009" cy="863744"/>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US" sz="1100" dirty="0"/>
              <a:t>The contact information fields include validation for phone numbers and email formats.</a:t>
            </a:r>
          </a:p>
        </p:txBody>
      </p:sp>
      <p:cxnSp>
        <p:nvCxnSpPr>
          <p:cNvPr id="28" name="Straight Arrow Connector 27">
            <a:extLst>
              <a:ext uri="{FF2B5EF4-FFF2-40B4-BE49-F238E27FC236}">
                <a16:creationId xmlns:a16="http://schemas.microsoft.com/office/drawing/2014/main" id="{1373AAAE-FD17-DF9F-026B-A054BE0C5BB9}"/>
              </a:ext>
            </a:extLst>
          </p:cNvPr>
          <p:cNvCxnSpPr>
            <a:cxnSpLocks/>
          </p:cNvCxnSpPr>
          <p:nvPr/>
        </p:nvCxnSpPr>
        <p:spPr>
          <a:xfrm>
            <a:off x="5485776" y="3931786"/>
            <a:ext cx="0" cy="120128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9" name="Title 1">
            <a:extLst>
              <a:ext uri="{FF2B5EF4-FFF2-40B4-BE49-F238E27FC236}">
                <a16:creationId xmlns:a16="http://schemas.microsoft.com/office/drawing/2014/main" id="{36136E28-5310-92A9-D6E0-CA0E3D4113D3}"/>
              </a:ext>
            </a:extLst>
          </p:cNvPr>
          <p:cNvSpPr txBox="1">
            <a:spLocks/>
          </p:cNvSpPr>
          <p:nvPr/>
        </p:nvSpPr>
        <p:spPr>
          <a:xfrm>
            <a:off x="4642167" y="4884856"/>
            <a:ext cx="1956914" cy="1110492"/>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US" sz="1100" dirty="0"/>
              <a:t>Operating hours can be updated with start and end times for each day of the week.</a:t>
            </a:r>
          </a:p>
        </p:txBody>
      </p:sp>
      <p:cxnSp>
        <p:nvCxnSpPr>
          <p:cNvPr id="30" name="Straight Arrow Connector 29">
            <a:extLst>
              <a:ext uri="{FF2B5EF4-FFF2-40B4-BE49-F238E27FC236}">
                <a16:creationId xmlns:a16="http://schemas.microsoft.com/office/drawing/2014/main" id="{4202A326-9DF3-9315-E81D-A5C0BA901E0B}"/>
              </a:ext>
            </a:extLst>
          </p:cNvPr>
          <p:cNvCxnSpPr>
            <a:cxnSpLocks/>
          </p:cNvCxnSpPr>
          <p:nvPr/>
        </p:nvCxnSpPr>
        <p:spPr>
          <a:xfrm>
            <a:off x="7472787" y="3923150"/>
            <a:ext cx="295275" cy="118401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1" name="Title 1">
            <a:extLst>
              <a:ext uri="{FF2B5EF4-FFF2-40B4-BE49-F238E27FC236}">
                <a16:creationId xmlns:a16="http://schemas.microsoft.com/office/drawing/2014/main" id="{592A8063-8420-1DCA-22B1-90186AE537D3}"/>
              </a:ext>
            </a:extLst>
          </p:cNvPr>
          <p:cNvSpPr txBox="1">
            <a:spLocks/>
          </p:cNvSpPr>
          <p:nvPr/>
        </p:nvSpPr>
        <p:spPr>
          <a:xfrm>
            <a:off x="6798680" y="5510212"/>
            <a:ext cx="2117510" cy="646185"/>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US" sz="1100" dirty="0"/>
              <a:t>Changes made to store information are reflected immediately on the store's public page.</a:t>
            </a:r>
          </a:p>
        </p:txBody>
      </p:sp>
      <p:cxnSp>
        <p:nvCxnSpPr>
          <p:cNvPr id="32" name="Straight Arrow Connector 31">
            <a:extLst>
              <a:ext uri="{FF2B5EF4-FFF2-40B4-BE49-F238E27FC236}">
                <a16:creationId xmlns:a16="http://schemas.microsoft.com/office/drawing/2014/main" id="{686C1665-8934-9D6F-A3A8-F72B08FA985E}"/>
              </a:ext>
            </a:extLst>
          </p:cNvPr>
          <p:cNvCxnSpPr>
            <a:cxnSpLocks/>
          </p:cNvCxnSpPr>
          <p:nvPr/>
        </p:nvCxnSpPr>
        <p:spPr>
          <a:xfrm>
            <a:off x="9515475" y="3949059"/>
            <a:ext cx="571500" cy="118401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3" name="Title 1">
            <a:extLst>
              <a:ext uri="{FF2B5EF4-FFF2-40B4-BE49-F238E27FC236}">
                <a16:creationId xmlns:a16="http://schemas.microsoft.com/office/drawing/2014/main" id="{CEF7DE85-6FA9-A730-A302-5E5948C9C8B9}"/>
              </a:ext>
            </a:extLst>
          </p:cNvPr>
          <p:cNvSpPr txBox="1">
            <a:spLocks/>
          </p:cNvSpPr>
          <p:nvPr/>
        </p:nvSpPr>
        <p:spPr>
          <a:xfrm>
            <a:off x="9100846" y="5245857"/>
            <a:ext cx="2117510" cy="602493"/>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US" sz="1100" dirty="0"/>
              <a:t>The profile settings page includes a "Save Changes" button to apply updates.</a:t>
            </a:r>
          </a:p>
        </p:txBody>
      </p:sp>
      <p:cxnSp>
        <p:nvCxnSpPr>
          <p:cNvPr id="41" name="Straight Arrow Connector 40">
            <a:extLst>
              <a:ext uri="{FF2B5EF4-FFF2-40B4-BE49-F238E27FC236}">
                <a16:creationId xmlns:a16="http://schemas.microsoft.com/office/drawing/2014/main" id="{6FE1BF3D-6D16-2699-5C72-D9B785C6F65D}"/>
              </a:ext>
            </a:extLst>
          </p:cNvPr>
          <p:cNvCxnSpPr>
            <a:cxnSpLocks/>
          </p:cNvCxnSpPr>
          <p:nvPr/>
        </p:nvCxnSpPr>
        <p:spPr>
          <a:xfrm flipH="1" flipV="1">
            <a:off x="2958268" y="1466543"/>
            <a:ext cx="99257" cy="121028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2" name="Title 1">
            <a:extLst>
              <a:ext uri="{FF2B5EF4-FFF2-40B4-BE49-F238E27FC236}">
                <a16:creationId xmlns:a16="http://schemas.microsoft.com/office/drawing/2014/main" id="{DFD9E259-1628-3B32-3A41-E3DD0EA8C6E4}"/>
              </a:ext>
            </a:extLst>
          </p:cNvPr>
          <p:cNvSpPr txBox="1">
            <a:spLocks/>
          </p:cNvSpPr>
          <p:nvPr/>
        </p:nvSpPr>
        <p:spPr>
          <a:xfrm>
            <a:off x="1565312" y="542471"/>
            <a:ext cx="2785911" cy="863744"/>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US" sz="1100" dirty="0"/>
              <a:t>Merchants receive a confirmation message after successfully updating the store information.</a:t>
            </a:r>
          </a:p>
        </p:txBody>
      </p:sp>
      <p:cxnSp>
        <p:nvCxnSpPr>
          <p:cNvPr id="48" name="Straight Arrow Connector 47">
            <a:extLst>
              <a:ext uri="{FF2B5EF4-FFF2-40B4-BE49-F238E27FC236}">
                <a16:creationId xmlns:a16="http://schemas.microsoft.com/office/drawing/2014/main" id="{CB29571B-AFBA-8900-AEDF-5C0EC3F828AE}"/>
              </a:ext>
            </a:extLst>
          </p:cNvPr>
          <p:cNvCxnSpPr>
            <a:cxnSpLocks/>
          </p:cNvCxnSpPr>
          <p:nvPr/>
        </p:nvCxnSpPr>
        <p:spPr>
          <a:xfrm flipV="1">
            <a:off x="6388238" y="1417898"/>
            <a:ext cx="503105" cy="130757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9" name="Title 1">
            <a:extLst>
              <a:ext uri="{FF2B5EF4-FFF2-40B4-BE49-F238E27FC236}">
                <a16:creationId xmlns:a16="http://schemas.microsoft.com/office/drawing/2014/main" id="{2F63CBA7-C241-32F6-5D30-B9DC55D0D017}"/>
              </a:ext>
            </a:extLst>
          </p:cNvPr>
          <p:cNvSpPr txBox="1">
            <a:spLocks/>
          </p:cNvSpPr>
          <p:nvPr/>
        </p:nvSpPr>
        <p:spPr>
          <a:xfrm>
            <a:off x="5343526" y="701603"/>
            <a:ext cx="3397566" cy="673931"/>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US" sz="1100" dirty="0"/>
              <a:t>If the update fails, the system provides an error message with details on what needs to be corrected.</a:t>
            </a:r>
          </a:p>
        </p:txBody>
      </p:sp>
    </p:spTree>
    <p:extLst>
      <p:ext uri="{BB962C8B-B14F-4D97-AF65-F5344CB8AC3E}">
        <p14:creationId xmlns:p14="http://schemas.microsoft.com/office/powerpoint/2010/main" val="180393379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1">
            <a:extLst>
              <a:ext uri="{FF2B5EF4-FFF2-40B4-BE49-F238E27FC236}">
                <a16:creationId xmlns:a16="http://schemas.microsoft.com/office/drawing/2014/main" id="{A7BAD7E3-1338-83BA-3CC4-D9D85A5C357F}"/>
              </a:ext>
            </a:extLst>
          </p:cNvPr>
          <p:cNvSpPr>
            <a:spLocks noGrp="1"/>
          </p:cNvSpPr>
          <p:nvPr>
            <p:ph type="title"/>
          </p:nvPr>
        </p:nvSpPr>
        <p:spPr>
          <a:xfrm>
            <a:off x="1652739" y="2866704"/>
            <a:ext cx="9088058" cy="1116626"/>
          </a:xfrm>
        </p:spPr>
        <p:style>
          <a:lnRef idx="2">
            <a:schemeClr val="dk1"/>
          </a:lnRef>
          <a:fillRef idx="1">
            <a:schemeClr val="lt1"/>
          </a:fillRef>
          <a:effectRef idx="0">
            <a:schemeClr val="dk1"/>
          </a:effectRef>
          <a:fontRef idx="minor">
            <a:schemeClr val="dk1"/>
          </a:fontRef>
        </p:style>
        <p:txBody>
          <a:bodyPr>
            <a:normAutofit/>
          </a:bodyPr>
          <a:lstStyle/>
          <a:p>
            <a:r>
              <a:rPr lang="en-US" sz="2400" b="1" dirty="0"/>
              <a:t>As a merchant, </a:t>
            </a:r>
            <a:r>
              <a:rPr lang="en-US" sz="2400" dirty="0"/>
              <a:t>I want to add store policies so that customers understand terms like returns and shipping.</a:t>
            </a:r>
          </a:p>
        </p:txBody>
      </p:sp>
      <p:cxnSp>
        <p:nvCxnSpPr>
          <p:cNvPr id="24" name="Straight Arrow Connector 23">
            <a:extLst>
              <a:ext uri="{FF2B5EF4-FFF2-40B4-BE49-F238E27FC236}">
                <a16:creationId xmlns:a16="http://schemas.microsoft.com/office/drawing/2014/main" id="{00EACB90-8598-B52F-E8C3-7AE9165B4ABE}"/>
              </a:ext>
            </a:extLst>
          </p:cNvPr>
          <p:cNvCxnSpPr>
            <a:cxnSpLocks/>
          </p:cNvCxnSpPr>
          <p:nvPr/>
        </p:nvCxnSpPr>
        <p:spPr>
          <a:xfrm rot="10800000" flipV="1">
            <a:off x="1654289" y="4135366"/>
            <a:ext cx="343504" cy="12358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5" name="Title 1">
            <a:extLst>
              <a:ext uri="{FF2B5EF4-FFF2-40B4-BE49-F238E27FC236}">
                <a16:creationId xmlns:a16="http://schemas.microsoft.com/office/drawing/2014/main" id="{925827B3-92D8-E35F-187B-F47082573841}"/>
              </a:ext>
            </a:extLst>
          </p:cNvPr>
          <p:cNvSpPr txBox="1">
            <a:spLocks/>
          </p:cNvSpPr>
          <p:nvPr/>
        </p:nvSpPr>
        <p:spPr>
          <a:xfrm>
            <a:off x="390475" y="5295899"/>
            <a:ext cx="2105609" cy="863744"/>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US" sz="1100" dirty="0"/>
              <a:t>The policies are saved and visible to customers on the store’s public page.</a:t>
            </a:r>
          </a:p>
        </p:txBody>
      </p:sp>
      <p:cxnSp>
        <p:nvCxnSpPr>
          <p:cNvPr id="26" name="Straight Arrow Connector 25">
            <a:extLst>
              <a:ext uri="{FF2B5EF4-FFF2-40B4-BE49-F238E27FC236}">
                <a16:creationId xmlns:a16="http://schemas.microsoft.com/office/drawing/2014/main" id="{80FE014A-5858-96C2-14B2-080257C20F06}"/>
              </a:ext>
            </a:extLst>
          </p:cNvPr>
          <p:cNvCxnSpPr>
            <a:cxnSpLocks/>
          </p:cNvCxnSpPr>
          <p:nvPr/>
        </p:nvCxnSpPr>
        <p:spPr>
          <a:xfrm flipH="1">
            <a:off x="3257612" y="4135365"/>
            <a:ext cx="322782" cy="130492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7" name="Title 1">
            <a:extLst>
              <a:ext uri="{FF2B5EF4-FFF2-40B4-BE49-F238E27FC236}">
                <a16:creationId xmlns:a16="http://schemas.microsoft.com/office/drawing/2014/main" id="{A4BA4925-7637-EA7B-4C3B-47A8F8ADD5E2}"/>
              </a:ext>
            </a:extLst>
          </p:cNvPr>
          <p:cNvSpPr txBox="1">
            <a:spLocks/>
          </p:cNvSpPr>
          <p:nvPr/>
        </p:nvSpPr>
        <p:spPr>
          <a:xfrm>
            <a:off x="2479054" y="5365854"/>
            <a:ext cx="2181506" cy="1008134"/>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US" sz="1100" dirty="0"/>
              <a:t>The policies page allows merchants to update or remove existing policy information.</a:t>
            </a:r>
          </a:p>
        </p:txBody>
      </p:sp>
      <p:cxnSp>
        <p:nvCxnSpPr>
          <p:cNvPr id="28" name="Straight Arrow Connector 27">
            <a:extLst>
              <a:ext uri="{FF2B5EF4-FFF2-40B4-BE49-F238E27FC236}">
                <a16:creationId xmlns:a16="http://schemas.microsoft.com/office/drawing/2014/main" id="{1373AAAE-FD17-DF9F-026B-A054BE0C5BB9}"/>
              </a:ext>
            </a:extLst>
          </p:cNvPr>
          <p:cNvCxnSpPr>
            <a:cxnSpLocks/>
          </p:cNvCxnSpPr>
          <p:nvPr/>
        </p:nvCxnSpPr>
        <p:spPr>
          <a:xfrm>
            <a:off x="5485776" y="4169911"/>
            <a:ext cx="0" cy="120128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9" name="Title 1">
            <a:extLst>
              <a:ext uri="{FF2B5EF4-FFF2-40B4-BE49-F238E27FC236}">
                <a16:creationId xmlns:a16="http://schemas.microsoft.com/office/drawing/2014/main" id="{36136E28-5310-92A9-D6E0-CA0E3D4113D3}"/>
              </a:ext>
            </a:extLst>
          </p:cNvPr>
          <p:cNvSpPr txBox="1">
            <a:spLocks/>
          </p:cNvSpPr>
          <p:nvPr/>
        </p:nvSpPr>
        <p:spPr>
          <a:xfrm>
            <a:off x="4606374" y="5295899"/>
            <a:ext cx="2181503" cy="1008134"/>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US" sz="1100" dirty="0"/>
              <a:t>The policies page provides a preview option to review policies before saving.</a:t>
            </a:r>
          </a:p>
        </p:txBody>
      </p:sp>
      <p:cxnSp>
        <p:nvCxnSpPr>
          <p:cNvPr id="30" name="Straight Arrow Connector 29">
            <a:extLst>
              <a:ext uri="{FF2B5EF4-FFF2-40B4-BE49-F238E27FC236}">
                <a16:creationId xmlns:a16="http://schemas.microsoft.com/office/drawing/2014/main" id="{4202A326-9DF3-9315-E81D-A5C0BA901E0B}"/>
              </a:ext>
            </a:extLst>
          </p:cNvPr>
          <p:cNvCxnSpPr>
            <a:cxnSpLocks/>
          </p:cNvCxnSpPr>
          <p:nvPr/>
        </p:nvCxnSpPr>
        <p:spPr>
          <a:xfrm>
            <a:off x="7472787" y="4161275"/>
            <a:ext cx="295275" cy="118401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1" name="Title 1">
            <a:extLst>
              <a:ext uri="{FF2B5EF4-FFF2-40B4-BE49-F238E27FC236}">
                <a16:creationId xmlns:a16="http://schemas.microsoft.com/office/drawing/2014/main" id="{592A8063-8420-1DCA-22B1-90186AE537D3}"/>
              </a:ext>
            </a:extLst>
          </p:cNvPr>
          <p:cNvSpPr txBox="1">
            <a:spLocks/>
          </p:cNvSpPr>
          <p:nvPr/>
        </p:nvSpPr>
        <p:spPr>
          <a:xfrm>
            <a:off x="6970559" y="5564999"/>
            <a:ext cx="2105609" cy="797069"/>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US" sz="1100" dirty="0"/>
              <a:t>Merchants receive a confirmation message once the policies are successfully added or updated.</a:t>
            </a:r>
          </a:p>
        </p:txBody>
      </p:sp>
      <p:cxnSp>
        <p:nvCxnSpPr>
          <p:cNvPr id="32" name="Straight Arrow Connector 31">
            <a:extLst>
              <a:ext uri="{FF2B5EF4-FFF2-40B4-BE49-F238E27FC236}">
                <a16:creationId xmlns:a16="http://schemas.microsoft.com/office/drawing/2014/main" id="{686C1665-8934-9D6F-A3A8-F72B08FA985E}"/>
              </a:ext>
            </a:extLst>
          </p:cNvPr>
          <p:cNvCxnSpPr>
            <a:cxnSpLocks/>
          </p:cNvCxnSpPr>
          <p:nvPr/>
        </p:nvCxnSpPr>
        <p:spPr>
          <a:xfrm>
            <a:off x="9515475" y="4187184"/>
            <a:ext cx="571500" cy="118401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3" name="Title 1">
            <a:extLst>
              <a:ext uri="{FF2B5EF4-FFF2-40B4-BE49-F238E27FC236}">
                <a16:creationId xmlns:a16="http://schemas.microsoft.com/office/drawing/2014/main" id="{CEF7DE85-6FA9-A730-A302-5E5948C9C8B9}"/>
              </a:ext>
            </a:extLst>
          </p:cNvPr>
          <p:cNvSpPr txBox="1">
            <a:spLocks/>
          </p:cNvSpPr>
          <p:nvPr/>
        </p:nvSpPr>
        <p:spPr>
          <a:xfrm>
            <a:off x="9291345" y="5378345"/>
            <a:ext cx="2105609" cy="107008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US" sz="1100" dirty="0"/>
              <a:t>If adding or updating policies fails, an error message indicates what needs to be corrected.</a:t>
            </a:r>
          </a:p>
        </p:txBody>
      </p:sp>
      <p:cxnSp>
        <p:nvCxnSpPr>
          <p:cNvPr id="41" name="Straight Arrow Connector 40">
            <a:extLst>
              <a:ext uri="{FF2B5EF4-FFF2-40B4-BE49-F238E27FC236}">
                <a16:creationId xmlns:a16="http://schemas.microsoft.com/office/drawing/2014/main" id="{6FE1BF3D-6D16-2699-5C72-D9B785C6F65D}"/>
              </a:ext>
            </a:extLst>
          </p:cNvPr>
          <p:cNvCxnSpPr>
            <a:cxnSpLocks/>
          </p:cNvCxnSpPr>
          <p:nvPr/>
        </p:nvCxnSpPr>
        <p:spPr>
          <a:xfrm flipH="1" flipV="1">
            <a:off x="2958268" y="1466543"/>
            <a:ext cx="99257" cy="121028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2" name="Title 1">
            <a:extLst>
              <a:ext uri="{FF2B5EF4-FFF2-40B4-BE49-F238E27FC236}">
                <a16:creationId xmlns:a16="http://schemas.microsoft.com/office/drawing/2014/main" id="{DFD9E259-1628-3B32-3A41-E3DD0EA8C6E4}"/>
              </a:ext>
            </a:extLst>
          </p:cNvPr>
          <p:cNvSpPr txBox="1">
            <a:spLocks/>
          </p:cNvSpPr>
          <p:nvPr/>
        </p:nvSpPr>
        <p:spPr>
          <a:xfrm>
            <a:off x="1955091" y="553966"/>
            <a:ext cx="2483559" cy="821568"/>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US" sz="1100" dirty="0"/>
              <a:t>The store settings page includes sections to input return policies, shipping policies, and FAQs.</a:t>
            </a:r>
          </a:p>
        </p:txBody>
      </p:sp>
      <p:cxnSp>
        <p:nvCxnSpPr>
          <p:cNvPr id="48" name="Straight Arrow Connector 47">
            <a:extLst>
              <a:ext uri="{FF2B5EF4-FFF2-40B4-BE49-F238E27FC236}">
                <a16:creationId xmlns:a16="http://schemas.microsoft.com/office/drawing/2014/main" id="{CB29571B-AFBA-8900-AEDF-5C0EC3F828AE}"/>
              </a:ext>
            </a:extLst>
          </p:cNvPr>
          <p:cNvCxnSpPr>
            <a:cxnSpLocks/>
          </p:cNvCxnSpPr>
          <p:nvPr/>
        </p:nvCxnSpPr>
        <p:spPr>
          <a:xfrm flipV="1">
            <a:off x="6096000" y="1417898"/>
            <a:ext cx="503105" cy="130757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9" name="Title 1">
            <a:extLst>
              <a:ext uri="{FF2B5EF4-FFF2-40B4-BE49-F238E27FC236}">
                <a16:creationId xmlns:a16="http://schemas.microsoft.com/office/drawing/2014/main" id="{2F63CBA7-C241-32F6-5D30-B9DC55D0D017}"/>
              </a:ext>
            </a:extLst>
          </p:cNvPr>
          <p:cNvSpPr txBox="1">
            <a:spLocks/>
          </p:cNvSpPr>
          <p:nvPr/>
        </p:nvSpPr>
        <p:spPr>
          <a:xfrm>
            <a:off x="5095875" y="620642"/>
            <a:ext cx="3549967" cy="694101"/>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US" sz="1100" dirty="0"/>
              <a:t>Each policy section includes a text editor for entering detailed policy information.</a:t>
            </a:r>
          </a:p>
        </p:txBody>
      </p:sp>
    </p:spTree>
    <p:extLst>
      <p:ext uri="{BB962C8B-B14F-4D97-AF65-F5344CB8AC3E}">
        <p14:creationId xmlns:p14="http://schemas.microsoft.com/office/powerpoint/2010/main" val="56023650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a:extLst>
              <a:ext uri="{FF2B5EF4-FFF2-40B4-BE49-F238E27FC236}">
                <a16:creationId xmlns:a16="http://schemas.microsoft.com/office/drawing/2014/main" id="{C396FFDC-ADE8-4009-A466-A81787258E8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46</a:t>
            </a:fld>
            <a:endParaRPr lang="en-US" dirty="0"/>
          </a:p>
        </p:txBody>
      </p:sp>
      <p:sp>
        <p:nvSpPr>
          <p:cNvPr id="14" name="Title 1">
            <a:extLst>
              <a:ext uri="{FF2B5EF4-FFF2-40B4-BE49-F238E27FC236}">
                <a16:creationId xmlns:a16="http://schemas.microsoft.com/office/drawing/2014/main" id="{D3A87925-2197-D32F-C7F4-458055015D28}"/>
              </a:ext>
            </a:extLst>
          </p:cNvPr>
          <p:cNvSpPr txBox="1">
            <a:spLocks/>
          </p:cNvSpPr>
          <p:nvPr/>
        </p:nvSpPr>
        <p:spPr>
          <a:xfrm>
            <a:off x="1047749" y="2557462"/>
            <a:ext cx="4429125" cy="1743075"/>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US" sz="3600" dirty="0"/>
              <a:t>Adding a New Product</a:t>
            </a:r>
          </a:p>
        </p:txBody>
      </p:sp>
    </p:spTree>
    <p:extLst>
      <p:ext uri="{BB962C8B-B14F-4D97-AF65-F5344CB8AC3E}">
        <p14:creationId xmlns:p14="http://schemas.microsoft.com/office/powerpoint/2010/main" val="205072774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1">
            <a:extLst>
              <a:ext uri="{FF2B5EF4-FFF2-40B4-BE49-F238E27FC236}">
                <a16:creationId xmlns:a16="http://schemas.microsoft.com/office/drawing/2014/main" id="{A7BAD7E3-1338-83BA-3CC4-D9D85A5C357F}"/>
              </a:ext>
            </a:extLst>
          </p:cNvPr>
          <p:cNvSpPr>
            <a:spLocks noGrp="1"/>
          </p:cNvSpPr>
          <p:nvPr>
            <p:ph type="title"/>
          </p:nvPr>
        </p:nvSpPr>
        <p:spPr>
          <a:xfrm>
            <a:off x="1652739" y="2866704"/>
            <a:ext cx="9088058" cy="863744"/>
          </a:xfrm>
        </p:spPr>
        <p:style>
          <a:lnRef idx="2">
            <a:schemeClr val="dk1"/>
          </a:lnRef>
          <a:fillRef idx="1">
            <a:schemeClr val="lt1"/>
          </a:fillRef>
          <a:effectRef idx="0">
            <a:schemeClr val="dk1"/>
          </a:effectRef>
          <a:fontRef idx="minor">
            <a:schemeClr val="dk1"/>
          </a:fontRef>
        </p:style>
        <p:txBody>
          <a:bodyPr>
            <a:normAutofit/>
          </a:bodyPr>
          <a:lstStyle/>
          <a:p>
            <a:r>
              <a:rPr lang="en-US" sz="2400" b="1" dirty="0"/>
              <a:t>As a MERCHANT, </a:t>
            </a:r>
            <a:r>
              <a:rPr lang="en-US" sz="2400" dirty="0"/>
              <a:t>I want to add new products to my store so that customers can purchase them.</a:t>
            </a:r>
          </a:p>
        </p:txBody>
      </p:sp>
      <p:cxnSp>
        <p:nvCxnSpPr>
          <p:cNvPr id="24" name="Straight Arrow Connector 23">
            <a:extLst>
              <a:ext uri="{FF2B5EF4-FFF2-40B4-BE49-F238E27FC236}">
                <a16:creationId xmlns:a16="http://schemas.microsoft.com/office/drawing/2014/main" id="{00EACB90-8598-B52F-E8C3-7AE9165B4ABE}"/>
              </a:ext>
            </a:extLst>
          </p:cNvPr>
          <p:cNvCxnSpPr>
            <a:cxnSpLocks/>
          </p:cNvCxnSpPr>
          <p:nvPr/>
        </p:nvCxnSpPr>
        <p:spPr>
          <a:xfrm rot="10800000" flipV="1">
            <a:off x="1654289" y="3897241"/>
            <a:ext cx="343504" cy="12358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5" name="Title 1">
            <a:extLst>
              <a:ext uri="{FF2B5EF4-FFF2-40B4-BE49-F238E27FC236}">
                <a16:creationId xmlns:a16="http://schemas.microsoft.com/office/drawing/2014/main" id="{925827B3-92D8-E35F-187B-F47082573841}"/>
              </a:ext>
            </a:extLst>
          </p:cNvPr>
          <p:cNvSpPr txBox="1">
            <a:spLocks/>
          </p:cNvSpPr>
          <p:nvPr/>
        </p:nvSpPr>
        <p:spPr>
          <a:xfrm>
            <a:off x="150347" y="5299866"/>
            <a:ext cx="2301042" cy="863745"/>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US" sz="1100" dirty="0"/>
              <a:t>The product listing form includes fields for entering the product name, description, price, and uploading images.</a:t>
            </a:r>
          </a:p>
        </p:txBody>
      </p:sp>
      <p:cxnSp>
        <p:nvCxnSpPr>
          <p:cNvPr id="26" name="Straight Arrow Connector 25">
            <a:extLst>
              <a:ext uri="{FF2B5EF4-FFF2-40B4-BE49-F238E27FC236}">
                <a16:creationId xmlns:a16="http://schemas.microsoft.com/office/drawing/2014/main" id="{80FE014A-5858-96C2-14B2-080257C20F06}"/>
              </a:ext>
            </a:extLst>
          </p:cNvPr>
          <p:cNvCxnSpPr>
            <a:cxnSpLocks/>
          </p:cNvCxnSpPr>
          <p:nvPr/>
        </p:nvCxnSpPr>
        <p:spPr>
          <a:xfrm flipH="1">
            <a:off x="3257612" y="3897240"/>
            <a:ext cx="322782" cy="130492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7" name="Title 1">
            <a:extLst>
              <a:ext uri="{FF2B5EF4-FFF2-40B4-BE49-F238E27FC236}">
                <a16:creationId xmlns:a16="http://schemas.microsoft.com/office/drawing/2014/main" id="{A4BA4925-7637-EA7B-4C3B-47A8F8ADD5E2}"/>
              </a:ext>
            </a:extLst>
          </p:cNvPr>
          <p:cNvSpPr txBox="1">
            <a:spLocks/>
          </p:cNvSpPr>
          <p:nvPr/>
        </p:nvSpPr>
        <p:spPr>
          <a:xfrm>
            <a:off x="2451389" y="5271257"/>
            <a:ext cx="2258009" cy="863744"/>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US" sz="1100" dirty="0"/>
              <a:t>The product name and price fields include validation for required inputs and format.</a:t>
            </a:r>
          </a:p>
        </p:txBody>
      </p:sp>
      <p:cxnSp>
        <p:nvCxnSpPr>
          <p:cNvPr id="28" name="Straight Arrow Connector 27">
            <a:extLst>
              <a:ext uri="{FF2B5EF4-FFF2-40B4-BE49-F238E27FC236}">
                <a16:creationId xmlns:a16="http://schemas.microsoft.com/office/drawing/2014/main" id="{1373AAAE-FD17-DF9F-026B-A054BE0C5BB9}"/>
              </a:ext>
            </a:extLst>
          </p:cNvPr>
          <p:cNvCxnSpPr>
            <a:cxnSpLocks/>
          </p:cNvCxnSpPr>
          <p:nvPr/>
        </p:nvCxnSpPr>
        <p:spPr>
          <a:xfrm>
            <a:off x="5485776" y="3931786"/>
            <a:ext cx="0" cy="120128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9" name="Title 1">
            <a:extLst>
              <a:ext uri="{FF2B5EF4-FFF2-40B4-BE49-F238E27FC236}">
                <a16:creationId xmlns:a16="http://schemas.microsoft.com/office/drawing/2014/main" id="{36136E28-5310-92A9-D6E0-CA0E3D4113D3}"/>
              </a:ext>
            </a:extLst>
          </p:cNvPr>
          <p:cNvSpPr txBox="1">
            <a:spLocks/>
          </p:cNvSpPr>
          <p:nvPr/>
        </p:nvSpPr>
        <p:spPr>
          <a:xfrm>
            <a:off x="4739494" y="4779165"/>
            <a:ext cx="1956914" cy="1110492"/>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US" sz="1100" dirty="0"/>
              <a:t>Images can be uploaded and previewed before submission.</a:t>
            </a:r>
          </a:p>
        </p:txBody>
      </p:sp>
      <p:cxnSp>
        <p:nvCxnSpPr>
          <p:cNvPr id="30" name="Straight Arrow Connector 29">
            <a:extLst>
              <a:ext uri="{FF2B5EF4-FFF2-40B4-BE49-F238E27FC236}">
                <a16:creationId xmlns:a16="http://schemas.microsoft.com/office/drawing/2014/main" id="{4202A326-9DF3-9315-E81D-A5C0BA901E0B}"/>
              </a:ext>
            </a:extLst>
          </p:cNvPr>
          <p:cNvCxnSpPr>
            <a:cxnSpLocks/>
          </p:cNvCxnSpPr>
          <p:nvPr/>
        </p:nvCxnSpPr>
        <p:spPr>
          <a:xfrm>
            <a:off x="7472787" y="3923150"/>
            <a:ext cx="295275" cy="118401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1" name="Title 1">
            <a:extLst>
              <a:ext uri="{FF2B5EF4-FFF2-40B4-BE49-F238E27FC236}">
                <a16:creationId xmlns:a16="http://schemas.microsoft.com/office/drawing/2014/main" id="{592A8063-8420-1DCA-22B1-90186AE537D3}"/>
              </a:ext>
            </a:extLst>
          </p:cNvPr>
          <p:cNvSpPr txBox="1">
            <a:spLocks/>
          </p:cNvSpPr>
          <p:nvPr/>
        </p:nvSpPr>
        <p:spPr>
          <a:xfrm>
            <a:off x="6796753" y="5566564"/>
            <a:ext cx="2117510" cy="646185"/>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US" sz="1100" dirty="0"/>
              <a:t>Successfully submitting the form adds the product to the store’s inventory and updates the product list.</a:t>
            </a:r>
          </a:p>
        </p:txBody>
      </p:sp>
      <p:cxnSp>
        <p:nvCxnSpPr>
          <p:cNvPr id="32" name="Straight Arrow Connector 31">
            <a:extLst>
              <a:ext uri="{FF2B5EF4-FFF2-40B4-BE49-F238E27FC236}">
                <a16:creationId xmlns:a16="http://schemas.microsoft.com/office/drawing/2014/main" id="{686C1665-8934-9D6F-A3A8-F72B08FA985E}"/>
              </a:ext>
            </a:extLst>
          </p:cNvPr>
          <p:cNvCxnSpPr>
            <a:cxnSpLocks/>
          </p:cNvCxnSpPr>
          <p:nvPr/>
        </p:nvCxnSpPr>
        <p:spPr>
          <a:xfrm>
            <a:off x="9515475" y="3949059"/>
            <a:ext cx="571500" cy="118401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3" name="Title 1">
            <a:extLst>
              <a:ext uri="{FF2B5EF4-FFF2-40B4-BE49-F238E27FC236}">
                <a16:creationId xmlns:a16="http://schemas.microsoft.com/office/drawing/2014/main" id="{CEF7DE85-6FA9-A730-A302-5E5948C9C8B9}"/>
              </a:ext>
            </a:extLst>
          </p:cNvPr>
          <p:cNvSpPr txBox="1">
            <a:spLocks/>
          </p:cNvSpPr>
          <p:nvPr/>
        </p:nvSpPr>
        <p:spPr>
          <a:xfrm>
            <a:off x="9100846" y="5245857"/>
            <a:ext cx="2117510" cy="602493"/>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US" sz="1100" dirty="0"/>
              <a:t>Merchants receive a confirmation message once the product is successfully added.</a:t>
            </a:r>
          </a:p>
        </p:txBody>
      </p:sp>
      <p:cxnSp>
        <p:nvCxnSpPr>
          <p:cNvPr id="41" name="Straight Arrow Connector 40">
            <a:extLst>
              <a:ext uri="{FF2B5EF4-FFF2-40B4-BE49-F238E27FC236}">
                <a16:creationId xmlns:a16="http://schemas.microsoft.com/office/drawing/2014/main" id="{6FE1BF3D-6D16-2699-5C72-D9B785C6F65D}"/>
              </a:ext>
            </a:extLst>
          </p:cNvPr>
          <p:cNvCxnSpPr>
            <a:cxnSpLocks/>
          </p:cNvCxnSpPr>
          <p:nvPr/>
        </p:nvCxnSpPr>
        <p:spPr>
          <a:xfrm flipH="1" flipV="1">
            <a:off x="2958268" y="1466543"/>
            <a:ext cx="99257" cy="121028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2" name="Title 1">
            <a:extLst>
              <a:ext uri="{FF2B5EF4-FFF2-40B4-BE49-F238E27FC236}">
                <a16:creationId xmlns:a16="http://schemas.microsoft.com/office/drawing/2014/main" id="{DFD9E259-1628-3B32-3A41-E3DD0EA8C6E4}"/>
              </a:ext>
            </a:extLst>
          </p:cNvPr>
          <p:cNvSpPr txBox="1">
            <a:spLocks/>
          </p:cNvSpPr>
          <p:nvPr/>
        </p:nvSpPr>
        <p:spPr>
          <a:xfrm>
            <a:off x="1565312" y="542471"/>
            <a:ext cx="2785911" cy="863744"/>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US" sz="1100" dirty="0"/>
              <a:t>The newly added product is visible on the store’s public page and available for purchase.</a:t>
            </a:r>
          </a:p>
        </p:txBody>
      </p:sp>
      <p:cxnSp>
        <p:nvCxnSpPr>
          <p:cNvPr id="48" name="Straight Arrow Connector 47">
            <a:extLst>
              <a:ext uri="{FF2B5EF4-FFF2-40B4-BE49-F238E27FC236}">
                <a16:creationId xmlns:a16="http://schemas.microsoft.com/office/drawing/2014/main" id="{CB29571B-AFBA-8900-AEDF-5C0EC3F828AE}"/>
              </a:ext>
            </a:extLst>
          </p:cNvPr>
          <p:cNvCxnSpPr>
            <a:cxnSpLocks/>
          </p:cNvCxnSpPr>
          <p:nvPr/>
        </p:nvCxnSpPr>
        <p:spPr>
          <a:xfrm flipV="1">
            <a:off x="6388238" y="1417898"/>
            <a:ext cx="503105" cy="130757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9" name="Title 1">
            <a:extLst>
              <a:ext uri="{FF2B5EF4-FFF2-40B4-BE49-F238E27FC236}">
                <a16:creationId xmlns:a16="http://schemas.microsoft.com/office/drawing/2014/main" id="{2F63CBA7-C241-32F6-5D30-B9DC55D0D017}"/>
              </a:ext>
            </a:extLst>
          </p:cNvPr>
          <p:cNvSpPr txBox="1">
            <a:spLocks/>
          </p:cNvSpPr>
          <p:nvPr/>
        </p:nvSpPr>
        <p:spPr>
          <a:xfrm>
            <a:off x="5343526" y="701603"/>
            <a:ext cx="3397566" cy="673931"/>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US" sz="1100" dirty="0"/>
              <a:t>If the form submission fails, an error message indicates what needs to be corrected.</a:t>
            </a:r>
          </a:p>
        </p:txBody>
      </p:sp>
    </p:spTree>
    <p:extLst>
      <p:ext uri="{BB962C8B-B14F-4D97-AF65-F5344CB8AC3E}">
        <p14:creationId xmlns:p14="http://schemas.microsoft.com/office/powerpoint/2010/main" val="139411479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1">
            <a:extLst>
              <a:ext uri="{FF2B5EF4-FFF2-40B4-BE49-F238E27FC236}">
                <a16:creationId xmlns:a16="http://schemas.microsoft.com/office/drawing/2014/main" id="{A7BAD7E3-1338-83BA-3CC4-D9D85A5C357F}"/>
              </a:ext>
            </a:extLst>
          </p:cNvPr>
          <p:cNvSpPr>
            <a:spLocks noGrp="1"/>
          </p:cNvSpPr>
          <p:nvPr>
            <p:ph type="title"/>
          </p:nvPr>
        </p:nvSpPr>
        <p:spPr>
          <a:xfrm>
            <a:off x="1652739" y="2866704"/>
            <a:ext cx="9088058" cy="863744"/>
          </a:xfrm>
        </p:spPr>
        <p:style>
          <a:lnRef idx="2">
            <a:schemeClr val="dk1"/>
          </a:lnRef>
          <a:fillRef idx="1">
            <a:schemeClr val="lt1"/>
          </a:fillRef>
          <a:effectRef idx="0">
            <a:schemeClr val="dk1"/>
          </a:effectRef>
          <a:fontRef idx="minor">
            <a:schemeClr val="dk1"/>
          </a:fontRef>
        </p:style>
        <p:txBody>
          <a:bodyPr>
            <a:normAutofit/>
          </a:bodyPr>
          <a:lstStyle/>
          <a:p>
            <a:r>
              <a:rPr lang="en-US" sz="2400" b="1" dirty="0"/>
              <a:t>As a MERCHANT, </a:t>
            </a:r>
            <a:r>
              <a:rPr lang="en-US" sz="2400" dirty="0"/>
              <a:t>I want to categorize products so that customers can easily find them.</a:t>
            </a:r>
          </a:p>
        </p:txBody>
      </p:sp>
      <p:cxnSp>
        <p:nvCxnSpPr>
          <p:cNvPr id="24" name="Straight Arrow Connector 23">
            <a:extLst>
              <a:ext uri="{FF2B5EF4-FFF2-40B4-BE49-F238E27FC236}">
                <a16:creationId xmlns:a16="http://schemas.microsoft.com/office/drawing/2014/main" id="{00EACB90-8598-B52F-E8C3-7AE9165B4ABE}"/>
              </a:ext>
            </a:extLst>
          </p:cNvPr>
          <p:cNvCxnSpPr>
            <a:cxnSpLocks/>
          </p:cNvCxnSpPr>
          <p:nvPr/>
        </p:nvCxnSpPr>
        <p:spPr>
          <a:xfrm rot="10800000" flipV="1">
            <a:off x="1654289" y="3897241"/>
            <a:ext cx="343504" cy="12358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5" name="Title 1">
            <a:extLst>
              <a:ext uri="{FF2B5EF4-FFF2-40B4-BE49-F238E27FC236}">
                <a16:creationId xmlns:a16="http://schemas.microsoft.com/office/drawing/2014/main" id="{925827B3-92D8-E35F-187B-F47082573841}"/>
              </a:ext>
            </a:extLst>
          </p:cNvPr>
          <p:cNvSpPr txBox="1">
            <a:spLocks/>
          </p:cNvSpPr>
          <p:nvPr/>
        </p:nvSpPr>
        <p:spPr>
          <a:xfrm>
            <a:off x="172208" y="5402189"/>
            <a:ext cx="2258009" cy="646186"/>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US" sz="1100" dirty="0"/>
              <a:t>The product listing form includes options to select or create categories for the product.</a:t>
            </a:r>
          </a:p>
        </p:txBody>
      </p:sp>
      <p:cxnSp>
        <p:nvCxnSpPr>
          <p:cNvPr id="26" name="Straight Arrow Connector 25">
            <a:extLst>
              <a:ext uri="{FF2B5EF4-FFF2-40B4-BE49-F238E27FC236}">
                <a16:creationId xmlns:a16="http://schemas.microsoft.com/office/drawing/2014/main" id="{80FE014A-5858-96C2-14B2-080257C20F06}"/>
              </a:ext>
            </a:extLst>
          </p:cNvPr>
          <p:cNvCxnSpPr>
            <a:cxnSpLocks/>
          </p:cNvCxnSpPr>
          <p:nvPr/>
        </p:nvCxnSpPr>
        <p:spPr>
          <a:xfrm flipH="1">
            <a:off x="3257612" y="3897240"/>
            <a:ext cx="322782" cy="130492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7" name="Title 1">
            <a:extLst>
              <a:ext uri="{FF2B5EF4-FFF2-40B4-BE49-F238E27FC236}">
                <a16:creationId xmlns:a16="http://schemas.microsoft.com/office/drawing/2014/main" id="{A4BA4925-7637-EA7B-4C3B-47A8F8ADD5E2}"/>
              </a:ext>
            </a:extLst>
          </p:cNvPr>
          <p:cNvSpPr txBox="1">
            <a:spLocks/>
          </p:cNvSpPr>
          <p:nvPr/>
        </p:nvSpPr>
        <p:spPr>
          <a:xfrm>
            <a:off x="2341923" y="4937085"/>
            <a:ext cx="2258009" cy="863744"/>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US" sz="1100" dirty="0"/>
              <a:t>Each product can be assigned to one or multiple categories.</a:t>
            </a:r>
          </a:p>
        </p:txBody>
      </p:sp>
      <p:cxnSp>
        <p:nvCxnSpPr>
          <p:cNvPr id="28" name="Straight Arrow Connector 27">
            <a:extLst>
              <a:ext uri="{FF2B5EF4-FFF2-40B4-BE49-F238E27FC236}">
                <a16:creationId xmlns:a16="http://schemas.microsoft.com/office/drawing/2014/main" id="{1373AAAE-FD17-DF9F-026B-A054BE0C5BB9}"/>
              </a:ext>
            </a:extLst>
          </p:cNvPr>
          <p:cNvCxnSpPr>
            <a:cxnSpLocks/>
          </p:cNvCxnSpPr>
          <p:nvPr/>
        </p:nvCxnSpPr>
        <p:spPr>
          <a:xfrm>
            <a:off x="5485776" y="3931786"/>
            <a:ext cx="0" cy="120128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9" name="Title 1">
            <a:extLst>
              <a:ext uri="{FF2B5EF4-FFF2-40B4-BE49-F238E27FC236}">
                <a16:creationId xmlns:a16="http://schemas.microsoft.com/office/drawing/2014/main" id="{36136E28-5310-92A9-D6E0-CA0E3D4113D3}"/>
              </a:ext>
            </a:extLst>
          </p:cNvPr>
          <p:cNvSpPr txBox="1">
            <a:spLocks/>
          </p:cNvSpPr>
          <p:nvPr/>
        </p:nvSpPr>
        <p:spPr>
          <a:xfrm>
            <a:off x="4682876" y="5202165"/>
            <a:ext cx="2089385" cy="738403"/>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US" sz="1100" dirty="0"/>
              <a:t>Categories are displayed on the storefront, allowing customers to filter products.</a:t>
            </a:r>
          </a:p>
        </p:txBody>
      </p:sp>
      <p:cxnSp>
        <p:nvCxnSpPr>
          <p:cNvPr id="30" name="Straight Arrow Connector 29">
            <a:extLst>
              <a:ext uri="{FF2B5EF4-FFF2-40B4-BE49-F238E27FC236}">
                <a16:creationId xmlns:a16="http://schemas.microsoft.com/office/drawing/2014/main" id="{4202A326-9DF3-9315-E81D-A5C0BA901E0B}"/>
              </a:ext>
            </a:extLst>
          </p:cNvPr>
          <p:cNvCxnSpPr>
            <a:cxnSpLocks/>
          </p:cNvCxnSpPr>
          <p:nvPr/>
        </p:nvCxnSpPr>
        <p:spPr>
          <a:xfrm>
            <a:off x="7472787" y="3923150"/>
            <a:ext cx="295275" cy="118401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1" name="Title 1">
            <a:extLst>
              <a:ext uri="{FF2B5EF4-FFF2-40B4-BE49-F238E27FC236}">
                <a16:creationId xmlns:a16="http://schemas.microsoft.com/office/drawing/2014/main" id="{592A8063-8420-1DCA-22B1-90186AE537D3}"/>
              </a:ext>
            </a:extLst>
          </p:cNvPr>
          <p:cNvSpPr txBox="1">
            <a:spLocks/>
          </p:cNvSpPr>
          <p:nvPr/>
        </p:nvSpPr>
        <p:spPr>
          <a:xfrm>
            <a:off x="6783411" y="4754594"/>
            <a:ext cx="2089385" cy="1046235"/>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US" sz="1100" dirty="0"/>
              <a:t>Products are listed under their assigned categories on the store’s public page.</a:t>
            </a:r>
          </a:p>
        </p:txBody>
      </p:sp>
      <p:cxnSp>
        <p:nvCxnSpPr>
          <p:cNvPr id="32" name="Straight Arrow Connector 31">
            <a:extLst>
              <a:ext uri="{FF2B5EF4-FFF2-40B4-BE49-F238E27FC236}">
                <a16:creationId xmlns:a16="http://schemas.microsoft.com/office/drawing/2014/main" id="{686C1665-8934-9D6F-A3A8-F72B08FA985E}"/>
              </a:ext>
            </a:extLst>
          </p:cNvPr>
          <p:cNvCxnSpPr>
            <a:cxnSpLocks/>
          </p:cNvCxnSpPr>
          <p:nvPr/>
        </p:nvCxnSpPr>
        <p:spPr>
          <a:xfrm>
            <a:off x="9515475" y="3949059"/>
            <a:ext cx="571500" cy="118401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3" name="Title 1">
            <a:extLst>
              <a:ext uri="{FF2B5EF4-FFF2-40B4-BE49-F238E27FC236}">
                <a16:creationId xmlns:a16="http://schemas.microsoft.com/office/drawing/2014/main" id="{CEF7DE85-6FA9-A730-A302-5E5948C9C8B9}"/>
              </a:ext>
            </a:extLst>
          </p:cNvPr>
          <p:cNvSpPr txBox="1">
            <a:spLocks/>
          </p:cNvSpPr>
          <p:nvPr/>
        </p:nvSpPr>
        <p:spPr>
          <a:xfrm>
            <a:off x="9111675" y="5573284"/>
            <a:ext cx="2117510" cy="602493"/>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US" sz="1100" dirty="0"/>
              <a:t>Merchants can edit or update product categories through the product management interface.</a:t>
            </a:r>
          </a:p>
        </p:txBody>
      </p:sp>
      <p:cxnSp>
        <p:nvCxnSpPr>
          <p:cNvPr id="41" name="Straight Arrow Connector 40">
            <a:extLst>
              <a:ext uri="{FF2B5EF4-FFF2-40B4-BE49-F238E27FC236}">
                <a16:creationId xmlns:a16="http://schemas.microsoft.com/office/drawing/2014/main" id="{6FE1BF3D-6D16-2699-5C72-D9B785C6F65D}"/>
              </a:ext>
            </a:extLst>
          </p:cNvPr>
          <p:cNvCxnSpPr>
            <a:cxnSpLocks/>
          </p:cNvCxnSpPr>
          <p:nvPr/>
        </p:nvCxnSpPr>
        <p:spPr>
          <a:xfrm flipH="1" flipV="1">
            <a:off x="2958268" y="1466543"/>
            <a:ext cx="99257" cy="121028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2" name="Title 1">
            <a:extLst>
              <a:ext uri="{FF2B5EF4-FFF2-40B4-BE49-F238E27FC236}">
                <a16:creationId xmlns:a16="http://schemas.microsoft.com/office/drawing/2014/main" id="{DFD9E259-1628-3B32-3A41-E3DD0EA8C6E4}"/>
              </a:ext>
            </a:extLst>
          </p:cNvPr>
          <p:cNvSpPr txBox="1">
            <a:spLocks/>
          </p:cNvSpPr>
          <p:nvPr/>
        </p:nvSpPr>
        <p:spPr>
          <a:xfrm>
            <a:off x="1565312" y="542471"/>
            <a:ext cx="2785911" cy="863744"/>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US" sz="1100" dirty="0"/>
              <a:t>The category assignment is visible in the product details and search results.</a:t>
            </a:r>
          </a:p>
        </p:txBody>
      </p:sp>
      <p:cxnSp>
        <p:nvCxnSpPr>
          <p:cNvPr id="48" name="Straight Arrow Connector 47">
            <a:extLst>
              <a:ext uri="{FF2B5EF4-FFF2-40B4-BE49-F238E27FC236}">
                <a16:creationId xmlns:a16="http://schemas.microsoft.com/office/drawing/2014/main" id="{CB29571B-AFBA-8900-AEDF-5C0EC3F828AE}"/>
              </a:ext>
            </a:extLst>
          </p:cNvPr>
          <p:cNvCxnSpPr>
            <a:cxnSpLocks/>
          </p:cNvCxnSpPr>
          <p:nvPr/>
        </p:nvCxnSpPr>
        <p:spPr>
          <a:xfrm flipV="1">
            <a:off x="6388238" y="1417898"/>
            <a:ext cx="503105" cy="130757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9" name="Title 1">
            <a:extLst>
              <a:ext uri="{FF2B5EF4-FFF2-40B4-BE49-F238E27FC236}">
                <a16:creationId xmlns:a16="http://schemas.microsoft.com/office/drawing/2014/main" id="{2F63CBA7-C241-32F6-5D30-B9DC55D0D017}"/>
              </a:ext>
            </a:extLst>
          </p:cNvPr>
          <p:cNvSpPr txBox="1">
            <a:spLocks/>
          </p:cNvSpPr>
          <p:nvPr/>
        </p:nvSpPr>
        <p:spPr>
          <a:xfrm>
            <a:off x="5343526" y="701603"/>
            <a:ext cx="3397566" cy="673931"/>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US" sz="1100" dirty="0"/>
              <a:t>If category assignment fails, an error message indicates what needs to be corrected.</a:t>
            </a:r>
          </a:p>
        </p:txBody>
      </p:sp>
    </p:spTree>
    <p:extLst>
      <p:ext uri="{BB962C8B-B14F-4D97-AF65-F5344CB8AC3E}">
        <p14:creationId xmlns:p14="http://schemas.microsoft.com/office/powerpoint/2010/main" val="372055296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1">
            <a:extLst>
              <a:ext uri="{FF2B5EF4-FFF2-40B4-BE49-F238E27FC236}">
                <a16:creationId xmlns:a16="http://schemas.microsoft.com/office/drawing/2014/main" id="{A7BAD7E3-1338-83BA-3CC4-D9D85A5C357F}"/>
              </a:ext>
            </a:extLst>
          </p:cNvPr>
          <p:cNvSpPr>
            <a:spLocks noGrp="1"/>
          </p:cNvSpPr>
          <p:nvPr>
            <p:ph type="title"/>
          </p:nvPr>
        </p:nvSpPr>
        <p:spPr>
          <a:xfrm>
            <a:off x="1652739" y="2866704"/>
            <a:ext cx="9088058" cy="863744"/>
          </a:xfrm>
        </p:spPr>
        <p:style>
          <a:lnRef idx="2">
            <a:schemeClr val="dk1"/>
          </a:lnRef>
          <a:fillRef idx="1">
            <a:schemeClr val="lt1"/>
          </a:fillRef>
          <a:effectRef idx="0">
            <a:schemeClr val="dk1"/>
          </a:effectRef>
          <a:fontRef idx="minor">
            <a:schemeClr val="dk1"/>
          </a:fontRef>
        </p:style>
        <p:txBody>
          <a:bodyPr>
            <a:normAutofit fontScale="90000"/>
          </a:bodyPr>
          <a:lstStyle/>
          <a:p>
            <a:r>
              <a:rPr lang="en-US" sz="2400" b="1" dirty="0"/>
              <a:t>As a MERCHANT, </a:t>
            </a:r>
            <a:r>
              <a:rPr lang="en-US" sz="2400" dirty="0"/>
              <a:t>I want to manage inventory levels so that I can avoid overselling out-of-stock products.</a:t>
            </a:r>
          </a:p>
        </p:txBody>
      </p:sp>
      <p:cxnSp>
        <p:nvCxnSpPr>
          <p:cNvPr id="24" name="Straight Arrow Connector 23">
            <a:extLst>
              <a:ext uri="{FF2B5EF4-FFF2-40B4-BE49-F238E27FC236}">
                <a16:creationId xmlns:a16="http://schemas.microsoft.com/office/drawing/2014/main" id="{00EACB90-8598-B52F-E8C3-7AE9165B4ABE}"/>
              </a:ext>
            </a:extLst>
          </p:cNvPr>
          <p:cNvCxnSpPr>
            <a:cxnSpLocks/>
          </p:cNvCxnSpPr>
          <p:nvPr/>
        </p:nvCxnSpPr>
        <p:spPr>
          <a:xfrm rot="10800000" flipV="1">
            <a:off x="1654289" y="3897241"/>
            <a:ext cx="343504" cy="12358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5" name="Title 1">
            <a:extLst>
              <a:ext uri="{FF2B5EF4-FFF2-40B4-BE49-F238E27FC236}">
                <a16:creationId xmlns:a16="http://schemas.microsoft.com/office/drawing/2014/main" id="{925827B3-92D8-E35F-187B-F47082573841}"/>
              </a:ext>
            </a:extLst>
          </p:cNvPr>
          <p:cNvSpPr txBox="1">
            <a:spLocks/>
          </p:cNvSpPr>
          <p:nvPr/>
        </p:nvSpPr>
        <p:spPr>
          <a:xfrm>
            <a:off x="123826" y="5139566"/>
            <a:ext cx="2301042" cy="738404"/>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US" sz="1100" dirty="0"/>
              <a:t>The product listing form includes a field to set and update inventory quantities.</a:t>
            </a:r>
          </a:p>
        </p:txBody>
      </p:sp>
      <p:cxnSp>
        <p:nvCxnSpPr>
          <p:cNvPr id="26" name="Straight Arrow Connector 25">
            <a:extLst>
              <a:ext uri="{FF2B5EF4-FFF2-40B4-BE49-F238E27FC236}">
                <a16:creationId xmlns:a16="http://schemas.microsoft.com/office/drawing/2014/main" id="{80FE014A-5858-96C2-14B2-080257C20F06}"/>
              </a:ext>
            </a:extLst>
          </p:cNvPr>
          <p:cNvCxnSpPr>
            <a:cxnSpLocks/>
          </p:cNvCxnSpPr>
          <p:nvPr/>
        </p:nvCxnSpPr>
        <p:spPr>
          <a:xfrm flipH="1">
            <a:off x="3257612" y="3897240"/>
            <a:ext cx="322782" cy="130492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7" name="Title 1">
            <a:extLst>
              <a:ext uri="{FF2B5EF4-FFF2-40B4-BE49-F238E27FC236}">
                <a16:creationId xmlns:a16="http://schemas.microsoft.com/office/drawing/2014/main" id="{A4BA4925-7637-EA7B-4C3B-47A8F8ADD5E2}"/>
              </a:ext>
            </a:extLst>
          </p:cNvPr>
          <p:cNvSpPr txBox="1">
            <a:spLocks/>
          </p:cNvSpPr>
          <p:nvPr/>
        </p:nvSpPr>
        <p:spPr>
          <a:xfrm>
            <a:off x="2424868" y="5139566"/>
            <a:ext cx="2258009" cy="863744"/>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US" sz="1100" dirty="0"/>
              <a:t>Low-stock alerts are generated when inventory falls below a predefined threshold.</a:t>
            </a:r>
          </a:p>
        </p:txBody>
      </p:sp>
      <p:cxnSp>
        <p:nvCxnSpPr>
          <p:cNvPr id="28" name="Straight Arrow Connector 27">
            <a:extLst>
              <a:ext uri="{FF2B5EF4-FFF2-40B4-BE49-F238E27FC236}">
                <a16:creationId xmlns:a16="http://schemas.microsoft.com/office/drawing/2014/main" id="{1373AAAE-FD17-DF9F-026B-A054BE0C5BB9}"/>
              </a:ext>
            </a:extLst>
          </p:cNvPr>
          <p:cNvCxnSpPr>
            <a:cxnSpLocks/>
          </p:cNvCxnSpPr>
          <p:nvPr/>
        </p:nvCxnSpPr>
        <p:spPr>
          <a:xfrm>
            <a:off x="5485776" y="3931786"/>
            <a:ext cx="0" cy="120128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9" name="Title 1">
            <a:extLst>
              <a:ext uri="{FF2B5EF4-FFF2-40B4-BE49-F238E27FC236}">
                <a16:creationId xmlns:a16="http://schemas.microsoft.com/office/drawing/2014/main" id="{36136E28-5310-92A9-D6E0-CA0E3D4113D3}"/>
              </a:ext>
            </a:extLst>
          </p:cNvPr>
          <p:cNvSpPr txBox="1">
            <a:spLocks/>
          </p:cNvSpPr>
          <p:nvPr/>
        </p:nvSpPr>
        <p:spPr>
          <a:xfrm>
            <a:off x="4672159" y="4884856"/>
            <a:ext cx="1956914" cy="1110492"/>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US" sz="1100" dirty="0"/>
              <a:t>Merchants receive notifications for low stock to restock items in a timely manner.</a:t>
            </a:r>
          </a:p>
        </p:txBody>
      </p:sp>
      <p:cxnSp>
        <p:nvCxnSpPr>
          <p:cNvPr id="30" name="Straight Arrow Connector 29">
            <a:extLst>
              <a:ext uri="{FF2B5EF4-FFF2-40B4-BE49-F238E27FC236}">
                <a16:creationId xmlns:a16="http://schemas.microsoft.com/office/drawing/2014/main" id="{4202A326-9DF3-9315-E81D-A5C0BA901E0B}"/>
              </a:ext>
            </a:extLst>
          </p:cNvPr>
          <p:cNvCxnSpPr>
            <a:cxnSpLocks/>
          </p:cNvCxnSpPr>
          <p:nvPr/>
        </p:nvCxnSpPr>
        <p:spPr>
          <a:xfrm>
            <a:off x="7472787" y="3923150"/>
            <a:ext cx="295275" cy="118401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1" name="Title 1">
            <a:extLst>
              <a:ext uri="{FF2B5EF4-FFF2-40B4-BE49-F238E27FC236}">
                <a16:creationId xmlns:a16="http://schemas.microsoft.com/office/drawing/2014/main" id="{592A8063-8420-1DCA-22B1-90186AE537D3}"/>
              </a:ext>
            </a:extLst>
          </p:cNvPr>
          <p:cNvSpPr txBox="1">
            <a:spLocks/>
          </p:cNvSpPr>
          <p:nvPr/>
        </p:nvSpPr>
        <p:spPr>
          <a:xfrm>
            <a:off x="6798680" y="5510212"/>
            <a:ext cx="2117510" cy="646185"/>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US" sz="1100" dirty="0"/>
              <a:t>The inventory management interface allows bulk updates for multiple products.</a:t>
            </a:r>
          </a:p>
        </p:txBody>
      </p:sp>
      <p:cxnSp>
        <p:nvCxnSpPr>
          <p:cNvPr id="32" name="Straight Arrow Connector 31">
            <a:extLst>
              <a:ext uri="{FF2B5EF4-FFF2-40B4-BE49-F238E27FC236}">
                <a16:creationId xmlns:a16="http://schemas.microsoft.com/office/drawing/2014/main" id="{686C1665-8934-9D6F-A3A8-F72B08FA985E}"/>
              </a:ext>
            </a:extLst>
          </p:cNvPr>
          <p:cNvCxnSpPr>
            <a:cxnSpLocks/>
          </p:cNvCxnSpPr>
          <p:nvPr/>
        </p:nvCxnSpPr>
        <p:spPr>
          <a:xfrm>
            <a:off x="9515475" y="3949059"/>
            <a:ext cx="571500" cy="118401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3" name="Title 1">
            <a:extLst>
              <a:ext uri="{FF2B5EF4-FFF2-40B4-BE49-F238E27FC236}">
                <a16:creationId xmlns:a16="http://schemas.microsoft.com/office/drawing/2014/main" id="{CEF7DE85-6FA9-A730-A302-5E5948C9C8B9}"/>
              </a:ext>
            </a:extLst>
          </p:cNvPr>
          <p:cNvSpPr txBox="1">
            <a:spLocks/>
          </p:cNvSpPr>
          <p:nvPr/>
        </p:nvSpPr>
        <p:spPr>
          <a:xfrm>
            <a:off x="9100846" y="5245857"/>
            <a:ext cx="2117510" cy="602493"/>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US" sz="1100" dirty="0"/>
              <a:t>Out-of-stock products are marked as unavailable on the storefront.</a:t>
            </a:r>
          </a:p>
        </p:txBody>
      </p:sp>
      <p:cxnSp>
        <p:nvCxnSpPr>
          <p:cNvPr id="41" name="Straight Arrow Connector 40">
            <a:extLst>
              <a:ext uri="{FF2B5EF4-FFF2-40B4-BE49-F238E27FC236}">
                <a16:creationId xmlns:a16="http://schemas.microsoft.com/office/drawing/2014/main" id="{6FE1BF3D-6D16-2699-5C72-D9B785C6F65D}"/>
              </a:ext>
            </a:extLst>
          </p:cNvPr>
          <p:cNvCxnSpPr>
            <a:cxnSpLocks/>
          </p:cNvCxnSpPr>
          <p:nvPr/>
        </p:nvCxnSpPr>
        <p:spPr>
          <a:xfrm flipV="1">
            <a:off x="5485776" y="1517914"/>
            <a:ext cx="0" cy="125465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2" name="Title 1">
            <a:extLst>
              <a:ext uri="{FF2B5EF4-FFF2-40B4-BE49-F238E27FC236}">
                <a16:creationId xmlns:a16="http://schemas.microsoft.com/office/drawing/2014/main" id="{DFD9E259-1628-3B32-3A41-E3DD0EA8C6E4}"/>
              </a:ext>
            </a:extLst>
          </p:cNvPr>
          <p:cNvSpPr txBox="1">
            <a:spLocks/>
          </p:cNvSpPr>
          <p:nvPr/>
        </p:nvSpPr>
        <p:spPr>
          <a:xfrm>
            <a:off x="4092820" y="593842"/>
            <a:ext cx="2785911" cy="863744"/>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US" sz="1100" dirty="0"/>
              <a:t>Inventory levels are updated immediately upon saving changes.</a:t>
            </a:r>
          </a:p>
        </p:txBody>
      </p:sp>
    </p:spTree>
    <p:extLst>
      <p:ext uri="{BB962C8B-B14F-4D97-AF65-F5344CB8AC3E}">
        <p14:creationId xmlns:p14="http://schemas.microsoft.com/office/powerpoint/2010/main" val="2818156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1">
            <a:extLst>
              <a:ext uri="{FF2B5EF4-FFF2-40B4-BE49-F238E27FC236}">
                <a16:creationId xmlns:a16="http://schemas.microsoft.com/office/drawing/2014/main" id="{A7BAD7E3-1338-83BA-3CC4-D9D85A5C357F}"/>
              </a:ext>
            </a:extLst>
          </p:cNvPr>
          <p:cNvSpPr>
            <a:spLocks noGrp="1"/>
          </p:cNvSpPr>
          <p:nvPr>
            <p:ph type="title"/>
          </p:nvPr>
        </p:nvSpPr>
        <p:spPr>
          <a:xfrm>
            <a:off x="1751996" y="2724150"/>
            <a:ext cx="9088058" cy="782566"/>
          </a:xfrm>
        </p:spPr>
        <p:style>
          <a:lnRef idx="2">
            <a:schemeClr val="dk1"/>
          </a:lnRef>
          <a:fillRef idx="1">
            <a:schemeClr val="lt1"/>
          </a:fillRef>
          <a:effectRef idx="0">
            <a:schemeClr val="dk1"/>
          </a:effectRef>
          <a:fontRef idx="minor">
            <a:schemeClr val="dk1"/>
          </a:fontRef>
        </p:style>
        <p:txBody>
          <a:bodyPr>
            <a:normAutofit fontScale="90000"/>
          </a:bodyPr>
          <a:lstStyle/>
          <a:p>
            <a:r>
              <a:rPr lang="en-US" sz="2400" b="1" dirty="0"/>
              <a:t>As a customer, </a:t>
            </a:r>
            <a:r>
              <a:rPr lang="en-US" sz="2400" dirty="0"/>
              <a:t>I want to log in to my account so that I can access my saved information and previous orders.</a:t>
            </a:r>
          </a:p>
        </p:txBody>
      </p:sp>
      <p:cxnSp>
        <p:nvCxnSpPr>
          <p:cNvPr id="24" name="Straight Arrow Connector 23">
            <a:extLst>
              <a:ext uri="{FF2B5EF4-FFF2-40B4-BE49-F238E27FC236}">
                <a16:creationId xmlns:a16="http://schemas.microsoft.com/office/drawing/2014/main" id="{00EACB90-8598-B52F-E8C3-7AE9165B4ABE}"/>
              </a:ext>
            </a:extLst>
          </p:cNvPr>
          <p:cNvCxnSpPr>
            <a:cxnSpLocks/>
          </p:cNvCxnSpPr>
          <p:nvPr/>
        </p:nvCxnSpPr>
        <p:spPr>
          <a:xfrm rot="10800000" flipV="1">
            <a:off x="1561194" y="3535291"/>
            <a:ext cx="343504" cy="12358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5" name="Title 1">
            <a:extLst>
              <a:ext uri="{FF2B5EF4-FFF2-40B4-BE49-F238E27FC236}">
                <a16:creationId xmlns:a16="http://schemas.microsoft.com/office/drawing/2014/main" id="{925827B3-92D8-E35F-187B-F47082573841}"/>
              </a:ext>
            </a:extLst>
          </p:cNvPr>
          <p:cNvSpPr txBox="1">
            <a:spLocks/>
          </p:cNvSpPr>
          <p:nvPr/>
        </p:nvSpPr>
        <p:spPr>
          <a:xfrm>
            <a:off x="399466" y="4811641"/>
            <a:ext cx="2105609" cy="55245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US" sz="1100" dirty="0"/>
              <a:t>The website displays a "Log In" button on the homepage.</a:t>
            </a:r>
          </a:p>
        </p:txBody>
      </p:sp>
      <p:cxnSp>
        <p:nvCxnSpPr>
          <p:cNvPr id="26" name="Straight Arrow Connector 25">
            <a:extLst>
              <a:ext uri="{FF2B5EF4-FFF2-40B4-BE49-F238E27FC236}">
                <a16:creationId xmlns:a16="http://schemas.microsoft.com/office/drawing/2014/main" id="{80FE014A-5858-96C2-14B2-080257C20F06}"/>
              </a:ext>
            </a:extLst>
          </p:cNvPr>
          <p:cNvCxnSpPr>
            <a:cxnSpLocks/>
          </p:cNvCxnSpPr>
          <p:nvPr/>
        </p:nvCxnSpPr>
        <p:spPr>
          <a:xfrm flipH="1">
            <a:off x="3416207" y="3544816"/>
            <a:ext cx="433226" cy="130492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7" name="Title 1">
            <a:extLst>
              <a:ext uri="{FF2B5EF4-FFF2-40B4-BE49-F238E27FC236}">
                <a16:creationId xmlns:a16="http://schemas.microsoft.com/office/drawing/2014/main" id="{A4BA4925-7637-EA7B-4C3B-47A8F8ADD5E2}"/>
              </a:ext>
            </a:extLst>
          </p:cNvPr>
          <p:cNvSpPr txBox="1">
            <a:spLocks/>
          </p:cNvSpPr>
          <p:nvPr/>
        </p:nvSpPr>
        <p:spPr>
          <a:xfrm>
            <a:off x="2523801" y="4930017"/>
            <a:ext cx="1884721" cy="713473"/>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US" sz="1100" dirty="0"/>
              <a:t>Clicking the "Log In" button redirects the user to a login form.</a:t>
            </a:r>
          </a:p>
        </p:txBody>
      </p:sp>
      <p:cxnSp>
        <p:nvCxnSpPr>
          <p:cNvPr id="28" name="Straight Arrow Connector 27">
            <a:extLst>
              <a:ext uri="{FF2B5EF4-FFF2-40B4-BE49-F238E27FC236}">
                <a16:creationId xmlns:a16="http://schemas.microsoft.com/office/drawing/2014/main" id="{1373AAAE-FD17-DF9F-026B-A054BE0C5BB9}"/>
              </a:ext>
            </a:extLst>
          </p:cNvPr>
          <p:cNvCxnSpPr>
            <a:cxnSpLocks/>
          </p:cNvCxnSpPr>
          <p:nvPr/>
        </p:nvCxnSpPr>
        <p:spPr>
          <a:xfrm>
            <a:off x="5485776" y="3541261"/>
            <a:ext cx="0" cy="120128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9" name="Title 1">
            <a:extLst>
              <a:ext uri="{FF2B5EF4-FFF2-40B4-BE49-F238E27FC236}">
                <a16:creationId xmlns:a16="http://schemas.microsoft.com/office/drawing/2014/main" id="{36136E28-5310-92A9-D6E0-CA0E3D4113D3}"/>
              </a:ext>
            </a:extLst>
          </p:cNvPr>
          <p:cNvSpPr txBox="1">
            <a:spLocks/>
          </p:cNvSpPr>
          <p:nvPr/>
        </p:nvSpPr>
        <p:spPr>
          <a:xfrm>
            <a:off x="4827262" y="4860924"/>
            <a:ext cx="1489626" cy="782566"/>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US" sz="1100" dirty="0"/>
              <a:t>The login form includes fields for Email Address and Password.</a:t>
            </a:r>
          </a:p>
        </p:txBody>
      </p:sp>
      <p:cxnSp>
        <p:nvCxnSpPr>
          <p:cNvPr id="30" name="Straight Arrow Connector 29">
            <a:extLst>
              <a:ext uri="{FF2B5EF4-FFF2-40B4-BE49-F238E27FC236}">
                <a16:creationId xmlns:a16="http://schemas.microsoft.com/office/drawing/2014/main" id="{4202A326-9DF3-9315-E81D-A5C0BA901E0B}"/>
              </a:ext>
            </a:extLst>
          </p:cNvPr>
          <p:cNvCxnSpPr>
            <a:cxnSpLocks/>
          </p:cNvCxnSpPr>
          <p:nvPr/>
        </p:nvCxnSpPr>
        <p:spPr>
          <a:xfrm>
            <a:off x="7492078" y="3567171"/>
            <a:ext cx="295275" cy="118401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1" name="Title 1">
            <a:extLst>
              <a:ext uri="{FF2B5EF4-FFF2-40B4-BE49-F238E27FC236}">
                <a16:creationId xmlns:a16="http://schemas.microsoft.com/office/drawing/2014/main" id="{592A8063-8420-1DCA-22B1-90186AE537D3}"/>
              </a:ext>
            </a:extLst>
          </p:cNvPr>
          <p:cNvSpPr txBox="1">
            <a:spLocks/>
          </p:cNvSpPr>
          <p:nvPr/>
        </p:nvSpPr>
        <p:spPr>
          <a:xfrm>
            <a:off x="6852331" y="4718807"/>
            <a:ext cx="1969298" cy="83185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US" sz="1100" dirty="0"/>
              <a:t>The form validates that the email and password are entered correctly.</a:t>
            </a:r>
          </a:p>
        </p:txBody>
      </p:sp>
      <p:cxnSp>
        <p:nvCxnSpPr>
          <p:cNvPr id="32" name="Straight Arrow Connector 31">
            <a:extLst>
              <a:ext uri="{FF2B5EF4-FFF2-40B4-BE49-F238E27FC236}">
                <a16:creationId xmlns:a16="http://schemas.microsoft.com/office/drawing/2014/main" id="{686C1665-8934-9D6F-A3A8-F72B08FA985E}"/>
              </a:ext>
            </a:extLst>
          </p:cNvPr>
          <p:cNvCxnSpPr>
            <a:cxnSpLocks/>
          </p:cNvCxnSpPr>
          <p:nvPr/>
        </p:nvCxnSpPr>
        <p:spPr>
          <a:xfrm>
            <a:off x="9515475" y="3558534"/>
            <a:ext cx="571500" cy="118401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3" name="Title 1">
            <a:extLst>
              <a:ext uri="{FF2B5EF4-FFF2-40B4-BE49-F238E27FC236}">
                <a16:creationId xmlns:a16="http://schemas.microsoft.com/office/drawing/2014/main" id="{CEF7DE85-6FA9-A730-A302-5E5948C9C8B9}"/>
              </a:ext>
            </a:extLst>
          </p:cNvPr>
          <p:cNvSpPr txBox="1">
            <a:spLocks/>
          </p:cNvSpPr>
          <p:nvPr/>
        </p:nvSpPr>
        <p:spPr>
          <a:xfrm>
            <a:off x="9034170" y="4855332"/>
            <a:ext cx="2105609" cy="695325"/>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US" sz="1100" dirty="0"/>
              <a:t>If the email or password is incorrect, an error message is displayed.</a:t>
            </a:r>
          </a:p>
        </p:txBody>
      </p:sp>
      <p:cxnSp>
        <p:nvCxnSpPr>
          <p:cNvPr id="41" name="Straight Arrow Connector 40">
            <a:extLst>
              <a:ext uri="{FF2B5EF4-FFF2-40B4-BE49-F238E27FC236}">
                <a16:creationId xmlns:a16="http://schemas.microsoft.com/office/drawing/2014/main" id="{6FE1BF3D-6D16-2699-5C72-D9B785C6F65D}"/>
              </a:ext>
            </a:extLst>
          </p:cNvPr>
          <p:cNvCxnSpPr>
            <a:cxnSpLocks/>
          </p:cNvCxnSpPr>
          <p:nvPr/>
        </p:nvCxnSpPr>
        <p:spPr>
          <a:xfrm flipH="1" flipV="1">
            <a:off x="2958268" y="1466543"/>
            <a:ext cx="99257" cy="121028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2" name="Title 1">
            <a:extLst>
              <a:ext uri="{FF2B5EF4-FFF2-40B4-BE49-F238E27FC236}">
                <a16:creationId xmlns:a16="http://schemas.microsoft.com/office/drawing/2014/main" id="{DFD9E259-1628-3B32-3A41-E3DD0EA8C6E4}"/>
              </a:ext>
            </a:extLst>
          </p:cNvPr>
          <p:cNvSpPr txBox="1">
            <a:spLocks/>
          </p:cNvSpPr>
          <p:nvPr/>
        </p:nvSpPr>
        <p:spPr>
          <a:xfrm>
            <a:off x="1955091" y="666750"/>
            <a:ext cx="2105609" cy="708784"/>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US" sz="1100" dirty="0"/>
              <a:t>Upon successful login, the user is redirected to their account dashboard.</a:t>
            </a:r>
          </a:p>
        </p:txBody>
      </p:sp>
      <p:cxnSp>
        <p:nvCxnSpPr>
          <p:cNvPr id="48" name="Straight Arrow Connector 47">
            <a:extLst>
              <a:ext uri="{FF2B5EF4-FFF2-40B4-BE49-F238E27FC236}">
                <a16:creationId xmlns:a16="http://schemas.microsoft.com/office/drawing/2014/main" id="{CB29571B-AFBA-8900-AEDF-5C0EC3F828AE}"/>
              </a:ext>
            </a:extLst>
          </p:cNvPr>
          <p:cNvCxnSpPr>
            <a:cxnSpLocks/>
          </p:cNvCxnSpPr>
          <p:nvPr/>
        </p:nvCxnSpPr>
        <p:spPr>
          <a:xfrm flipV="1">
            <a:off x="7564852" y="1464729"/>
            <a:ext cx="272128" cy="121391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9" name="Title 1">
            <a:extLst>
              <a:ext uri="{FF2B5EF4-FFF2-40B4-BE49-F238E27FC236}">
                <a16:creationId xmlns:a16="http://schemas.microsoft.com/office/drawing/2014/main" id="{2F63CBA7-C241-32F6-5D30-B9DC55D0D017}"/>
              </a:ext>
            </a:extLst>
          </p:cNvPr>
          <p:cNvSpPr txBox="1">
            <a:spLocks/>
          </p:cNvSpPr>
          <p:nvPr/>
        </p:nvSpPr>
        <p:spPr>
          <a:xfrm>
            <a:off x="6784176" y="666750"/>
            <a:ext cx="2105609" cy="821568"/>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US" sz="1100" dirty="0"/>
              <a:t>The user gains access to their saved information, order history, and account settings.</a:t>
            </a:r>
          </a:p>
        </p:txBody>
      </p:sp>
    </p:spTree>
    <p:extLst>
      <p:ext uri="{BB962C8B-B14F-4D97-AF65-F5344CB8AC3E}">
        <p14:creationId xmlns:p14="http://schemas.microsoft.com/office/powerpoint/2010/main" val="46019261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C97BE-403B-122E-90D1-2788978A0B6F}"/>
              </a:ext>
            </a:extLst>
          </p:cNvPr>
          <p:cNvSpPr>
            <a:spLocks noGrp="1"/>
          </p:cNvSpPr>
          <p:nvPr>
            <p:ph type="ctrTitle"/>
          </p:nvPr>
        </p:nvSpPr>
        <p:spPr>
          <a:xfrm>
            <a:off x="7010400" y="568325"/>
            <a:ext cx="4179570" cy="3457971"/>
          </a:xfrm>
        </p:spPr>
        <p:txBody>
          <a:bodyPr/>
          <a:lstStyle/>
          <a:p>
            <a:r>
              <a:rPr lang="en-US" dirty="0"/>
              <a:t>Managing orders</a:t>
            </a:r>
          </a:p>
        </p:txBody>
      </p:sp>
    </p:spTree>
    <p:extLst>
      <p:ext uri="{BB962C8B-B14F-4D97-AF65-F5344CB8AC3E}">
        <p14:creationId xmlns:p14="http://schemas.microsoft.com/office/powerpoint/2010/main" val="348564495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1">
            <a:extLst>
              <a:ext uri="{FF2B5EF4-FFF2-40B4-BE49-F238E27FC236}">
                <a16:creationId xmlns:a16="http://schemas.microsoft.com/office/drawing/2014/main" id="{A7BAD7E3-1338-83BA-3CC4-D9D85A5C357F}"/>
              </a:ext>
            </a:extLst>
          </p:cNvPr>
          <p:cNvSpPr>
            <a:spLocks noGrp="1"/>
          </p:cNvSpPr>
          <p:nvPr>
            <p:ph type="title"/>
          </p:nvPr>
        </p:nvSpPr>
        <p:spPr>
          <a:xfrm>
            <a:off x="1652739" y="2866704"/>
            <a:ext cx="9088058" cy="863744"/>
          </a:xfrm>
        </p:spPr>
        <p:style>
          <a:lnRef idx="2">
            <a:schemeClr val="dk1"/>
          </a:lnRef>
          <a:fillRef idx="1">
            <a:schemeClr val="lt1"/>
          </a:fillRef>
          <a:effectRef idx="0">
            <a:schemeClr val="dk1"/>
          </a:effectRef>
          <a:fontRef idx="minor">
            <a:schemeClr val="dk1"/>
          </a:fontRef>
        </p:style>
        <p:txBody>
          <a:bodyPr>
            <a:normAutofit/>
          </a:bodyPr>
          <a:lstStyle/>
          <a:p>
            <a:r>
              <a:rPr lang="en-US" sz="2400" b="1" dirty="0"/>
              <a:t>As a MERCHANT, </a:t>
            </a:r>
            <a:r>
              <a:rPr lang="en-US" sz="2400" dirty="0"/>
              <a:t>I want to view all incoming orders so that I can process them efficiently.</a:t>
            </a:r>
          </a:p>
        </p:txBody>
      </p:sp>
      <p:cxnSp>
        <p:nvCxnSpPr>
          <p:cNvPr id="24" name="Straight Arrow Connector 23">
            <a:extLst>
              <a:ext uri="{FF2B5EF4-FFF2-40B4-BE49-F238E27FC236}">
                <a16:creationId xmlns:a16="http://schemas.microsoft.com/office/drawing/2014/main" id="{00EACB90-8598-B52F-E8C3-7AE9165B4ABE}"/>
              </a:ext>
            </a:extLst>
          </p:cNvPr>
          <p:cNvCxnSpPr>
            <a:cxnSpLocks/>
          </p:cNvCxnSpPr>
          <p:nvPr/>
        </p:nvCxnSpPr>
        <p:spPr>
          <a:xfrm rot="10800000" flipV="1">
            <a:off x="1654289" y="3897241"/>
            <a:ext cx="343504" cy="12358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5" name="Title 1">
            <a:extLst>
              <a:ext uri="{FF2B5EF4-FFF2-40B4-BE49-F238E27FC236}">
                <a16:creationId xmlns:a16="http://schemas.microsoft.com/office/drawing/2014/main" id="{925827B3-92D8-E35F-187B-F47082573841}"/>
              </a:ext>
            </a:extLst>
          </p:cNvPr>
          <p:cNvSpPr txBox="1">
            <a:spLocks/>
          </p:cNvSpPr>
          <p:nvPr/>
        </p:nvSpPr>
        <p:spPr>
          <a:xfrm>
            <a:off x="216385" y="5338975"/>
            <a:ext cx="2258009" cy="646186"/>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US" sz="1100" dirty="0"/>
              <a:t>Orders can be sorted and filtered by date, status, or customer name.</a:t>
            </a:r>
          </a:p>
        </p:txBody>
      </p:sp>
      <p:cxnSp>
        <p:nvCxnSpPr>
          <p:cNvPr id="26" name="Straight Arrow Connector 25">
            <a:extLst>
              <a:ext uri="{FF2B5EF4-FFF2-40B4-BE49-F238E27FC236}">
                <a16:creationId xmlns:a16="http://schemas.microsoft.com/office/drawing/2014/main" id="{80FE014A-5858-96C2-14B2-080257C20F06}"/>
              </a:ext>
            </a:extLst>
          </p:cNvPr>
          <p:cNvCxnSpPr>
            <a:cxnSpLocks/>
          </p:cNvCxnSpPr>
          <p:nvPr/>
        </p:nvCxnSpPr>
        <p:spPr>
          <a:xfrm flipH="1">
            <a:off x="3257612" y="3897240"/>
            <a:ext cx="322782" cy="130492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7" name="Title 1">
            <a:extLst>
              <a:ext uri="{FF2B5EF4-FFF2-40B4-BE49-F238E27FC236}">
                <a16:creationId xmlns:a16="http://schemas.microsoft.com/office/drawing/2014/main" id="{A4BA4925-7637-EA7B-4C3B-47A8F8ADD5E2}"/>
              </a:ext>
            </a:extLst>
          </p:cNvPr>
          <p:cNvSpPr txBox="1">
            <a:spLocks/>
          </p:cNvSpPr>
          <p:nvPr/>
        </p:nvSpPr>
        <p:spPr>
          <a:xfrm>
            <a:off x="2355312" y="5190937"/>
            <a:ext cx="2258009" cy="863744"/>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US" sz="1100" dirty="0"/>
              <a:t>Each order entry provides an option to view detailed order information.</a:t>
            </a:r>
          </a:p>
        </p:txBody>
      </p:sp>
      <p:cxnSp>
        <p:nvCxnSpPr>
          <p:cNvPr id="28" name="Straight Arrow Connector 27">
            <a:extLst>
              <a:ext uri="{FF2B5EF4-FFF2-40B4-BE49-F238E27FC236}">
                <a16:creationId xmlns:a16="http://schemas.microsoft.com/office/drawing/2014/main" id="{1373AAAE-FD17-DF9F-026B-A054BE0C5BB9}"/>
              </a:ext>
            </a:extLst>
          </p:cNvPr>
          <p:cNvCxnSpPr>
            <a:cxnSpLocks/>
          </p:cNvCxnSpPr>
          <p:nvPr/>
        </p:nvCxnSpPr>
        <p:spPr>
          <a:xfrm>
            <a:off x="5485776" y="3931786"/>
            <a:ext cx="0" cy="120128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9" name="Title 1">
            <a:extLst>
              <a:ext uri="{FF2B5EF4-FFF2-40B4-BE49-F238E27FC236}">
                <a16:creationId xmlns:a16="http://schemas.microsoft.com/office/drawing/2014/main" id="{36136E28-5310-92A9-D6E0-CA0E3D4113D3}"/>
              </a:ext>
            </a:extLst>
          </p:cNvPr>
          <p:cNvSpPr txBox="1">
            <a:spLocks/>
          </p:cNvSpPr>
          <p:nvPr/>
        </p:nvSpPr>
        <p:spPr>
          <a:xfrm>
            <a:off x="4682876" y="5202165"/>
            <a:ext cx="2089385" cy="738403"/>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US" sz="1100" dirty="0"/>
              <a:t>The list updates in real-time to reflect new and updated orders.</a:t>
            </a:r>
            <a:endParaRPr lang="en-US" sz="1600" dirty="0"/>
          </a:p>
        </p:txBody>
      </p:sp>
      <p:cxnSp>
        <p:nvCxnSpPr>
          <p:cNvPr id="30" name="Straight Arrow Connector 29">
            <a:extLst>
              <a:ext uri="{FF2B5EF4-FFF2-40B4-BE49-F238E27FC236}">
                <a16:creationId xmlns:a16="http://schemas.microsoft.com/office/drawing/2014/main" id="{4202A326-9DF3-9315-E81D-A5C0BA901E0B}"/>
              </a:ext>
            </a:extLst>
          </p:cNvPr>
          <p:cNvCxnSpPr>
            <a:cxnSpLocks/>
          </p:cNvCxnSpPr>
          <p:nvPr/>
        </p:nvCxnSpPr>
        <p:spPr>
          <a:xfrm>
            <a:off x="7472787" y="3923150"/>
            <a:ext cx="295275" cy="118401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1" name="Title 1">
            <a:extLst>
              <a:ext uri="{FF2B5EF4-FFF2-40B4-BE49-F238E27FC236}">
                <a16:creationId xmlns:a16="http://schemas.microsoft.com/office/drawing/2014/main" id="{592A8063-8420-1DCA-22B1-90186AE537D3}"/>
              </a:ext>
            </a:extLst>
          </p:cNvPr>
          <p:cNvSpPr txBox="1">
            <a:spLocks/>
          </p:cNvSpPr>
          <p:nvPr/>
        </p:nvSpPr>
        <p:spPr>
          <a:xfrm>
            <a:off x="6777448" y="5110162"/>
            <a:ext cx="2089385" cy="1046235"/>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US" sz="1100" dirty="0"/>
              <a:t>Merchants can search for specific orders using order number or customer details.</a:t>
            </a:r>
          </a:p>
        </p:txBody>
      </p:sp>
      <p:cxnSp>
        <p:nvCxnSpPr>
          <p:cNvPr id="32" name="Straight Arrow Connector 31">
            <a:extLst>
              <a:ext uri="{FF2B5EF4-FFF2-40B4-BE49-F238E27FC236}">
                <a16:creationId xmlns:a16="http://schemas.microsoft.com/office/drawing/2014/main" id="{686C1665-8934-9D6F-A3A8-F72B08FA985E}"/>
              </a:ext>
            </a:extLst>
          </p:cNvPr>
          <p:cNvCxnSpPr>
            <a:cxnSpLocks/>
          </p:cNvCxnSpPr>
          <p:nvPr/>
        </p:nvCxnSpPr>
        <p:spPr>
          <a:xfrm>
            <a:off x="9515475" y="3949059"/>
            <a:ext cx="571500" cy="118401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3" name="Title 1">
            <a:extLst>
              <a:ext uri="{FF2B5EF4-FFF2-40B4-BE49-F238E27FC236}">
                <a16:creationId xmlns:a16="http://schemas.microsoft.com/office/drawing/2014/main" id="{CEF7DE85-6FA9-A730-A302-5E5948C9C8B9}"/>
              </a:ext>
            </a:extLst>
          </p:cNvPr>
          <p:cNvSpPr txBox="1">
            <a:spLocks/>
          </p:cNvSpPr>
          <p:nvPr/>
        </p:nvSpPr>
        <p:spPr>
          <a:xfrm>
            <a:off x="9138946" y="5424035"/>
            <a:ext cx="2117510" cy="602493"/>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US" sz="1100" dirty="0"/>
              <a:t>If there is an issue loading the orders, an error message is displayed.</a:t>
            </a:r>
          </a:p>
        </p:txBody>
      </p:sp>
      <p:cxnSp>
        <p:nvCxnSpPr>
          <p:cNvPr id="41" name="Straight Arrow Connector 40">
            <a:extLst>
              <a:ext uri="{FF2B5EF4-FFF2-40B4-BE49-F238E27FC236}">
                <a16:creationId xmlns:a16="http://schemas.microsoft.com/office/drawing/2014/main" id="{6FE1BF3D-6D16-2699-5C72-D9B785C6F65D}"/>
              </a:ext>
            </a:extLst>
          </p:cNvPr>
          <p:cNvCxnSpPr>
            <a:cxnSpLocks/>
          </p:cNvCxnSpPr>
          <p:nvPr/>
        </p:nvCxnSpPr>
        <p:spPr>
          <a:xfrm flipH="1" flipV="1">
            <a:off x="2958268" y="1466543"/>
            <a:ext cx="99257" cy="121028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2" name="Title 1">
            <a:extLst>
              <a:ext uri="{FF2B5EF4-FFF2-40B4-BE49-F238E27FC236}">
                <a16:creationId xmlns:a16="http://schemas.microsoft.com/office/drawing/2014/main" id="{DFD9E259-1628-3B32-3A41-E3DD0EA8C6E4}"/>
              </a:ext>
            </a:extLst>
          </p:cNvPr>
          <p:cNvSpPr txBox="1">
            <a:spLocks/>
          </p:cNvSpPr>
          <p:nvPr/>
        </p:nvSpPr>
        <p:spPr>
          <a:xfrm>
            <a:off x="1565312" y="542471"/>
            <a:ext cx="2785911" cy="863744"/>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US" sz="1100" dirty="0"/>
              <a:t>The order management page displays a list of all new and ongoing orders.</a:t>
            </a:r>
          </a:p>
        </p:txBody>
      </p:sp>
      <p:cxnSp>
        <p:nvCxnSpPr>
          <p:cNvPr id="48" name="Straight Arrow Connector 47">
            <a:extLst>
              <a:ext uri="{FF2B5EF4-FFF2-40B4-BE49-F238E27FC236}">
                <a16:creationId xmlns:a16="http://schemas.microsoft.com/office/drawing/2014/main" id="{CB29571B-AFBA-8900-AEDF-5C0EC3F828AE}"/>
              </a:ext>
            </a:extLst>
          </p:cNvPr>
          <p:cNvCxnSpPr>
            <a:cxnSpLocks/>
          </p:cNvCxnSpPr>
          <p:nvPr/>
        </p:nvCxnSpPr>
        <p:spPr>
          <a:xfrm flipV="1">
            <a:off x="6388238" y="1417898"/>
            <a:ext cx="503105" cy="130757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9" name="Title 1">
            <a:extLst>
              <a:ext uri="{FF2B5EF4-FFF2-40B4-BE49-F238E27FC236}">
                <a16:creationId xmlns:a16="http://schemas.microsoft.com/office/drawing/2014/main" id="{2F63CBA7-C241-32F6-5D30-B9DC55D0D017}"/>
              </a:ext>
            </a:extLst>
          </p:cNvPr>
          <p:cNvSpPr txBox="1">
            <a:spLocks/>
          </p:cNvSpPr>
          <p:nvPr/>
        </p:nvSpPr>
        <p:spPr>
          <a:xfrm>
            <a:off x="5343526" y="701603"/>
            <a:ext cx="3397566" cy="673931"/>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US" sz="1100" dirty="0"/>
              <a:t>Each order entry includes key details such as customer name, product(s) ordered, and delivery address.</a:t>
            </a:r>
          </a:p>
        </p:txBody>
      </p:sp>
    </p:spTree>
    <p:extLst>
      <p:ext uri="{BB962C8B-B14F-4D97-AF65-F5344CB8AC3E}">
        <p14:creationId xmlns:p14="http://schemas.microsoft.com/office/powerpoint/2010/main" val="315889713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1">
            <a:extLst>
              <a:ext uri="{FF2B5EF4-FFF2-40B4-BE49-F238E27FC236}">
                <a16:creationId xmlns:a16="http://schemas.microsoft.com/office/drawing/2014/main" id="{A7BAD7E3-1338-83BA-3CC4-D9D85A5C357F}"/>
              </a:ext>
            </a:extLst>
          </p:cNvPr>
          <p:cNvSpPr>
            <a:spLocks noGrp="1"/>
          </p:cNvSpPr>
          <p:nvPr>
            <p:ph type="title"/>
          </p:nvPr>
        </p:nvSpPr>
        <p:spPr>
          <a:xfrm>
            <a:off x="1652739" y="2866704"/>
            <a:ext cx="9088058" cy="1116626"/>
          </a:xfrm>
        </p:spPr>
        <p:style>
          <a:lnRef idx="2">
            <a:schemeClr val="dk1"/>
          </a:lnRef>
          <a:fillRef idx="1">
            <a:schemeClr val="lt1"/>
          </a:fillRef>
          <a:effectRef idx="0">
            <a:schemeClr val="dk1"/>
          </a:effectRef>
          <a:fontRef idx="minor">
            <a:schemeClr val="dk1"/>
          </a:fontRef>
        </p:style>
        <p:txBody>
          <a:bodyPr>
            <a:normAutofit/>
          </a:bodyPr>
          <a:lstStyle/>
          <a:p>
            <a:r>
              <a:rPr lang="en-US" sz="2400" b="1" dirty="0"/>
              <a:t>As a merchant, </a:t>
            </a:r>
            <a:r>
              <a:rPr lang="en-US" sz="2400" dirty="0"/>
              <a:t>I want to update the status of orders so that customers are informed about their purchase progress.</a:t>
            </a:r>
          </a:p>
        </p:txBody>
      </p:sp>
      <p:cxnSp>
        <p:nvCxnSpPr>
          <p:cNvPr id="24" name="Straight Arrow Connector 23">
            <a:extLst>
              <a:ext uri="{FF2B5EF4-FFF2-40B4-BE49-F238E27FC236}">
                <a16:creationId xmlns:a16="http://schemas.microsoft.com/office/drawing/2014/main" id="{00EACB90-8598-B52F-E8C3-7AE9165B4ABE}"/>
              </a:ext>
            </a:extLst>
          </p:cNvPr>
          <p:cNvCxnSpPr>
            <a:cxnSpLocks/>
          </p:cNvCxnSpPr>
          <p:nvPr/>
        </p:nvCxnSpPr>
        <p:spPr>
          <a:xfrm rot="10800000" flipV="1">
            <a:off x="1654289" y="4135366"/>
            <a:ext cx="343504" cy="12358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5" name="Title 1">
            <a:extLst>
              <a:ext uri="{FF2B5EF4-FFF2-40B4-BE49-F238E27FC236}">
                <a16:creationId xmlns:a16="http://schemas.microsoft.com/office/drawing/2014/main" id="{925827B3-92D8-E35F-187B-F47082573841}"/>
              </a:ext>
            </a:extLst>
          </p:cNvPr>
          <p:cNvSpPr txBox="1">
            <a:spLocks/>
          </p:cNvSpPr>
          <p:nvPr/>
        </p:nvSpPr>
        <p:spPr>
          <a:xfrm>
            <a:off x="384301" y="5657849"/>
            <a:ext cx="2105609" cy="863744"/>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US" sz="1100" dirty="0"/>
              <a:t>The order management page includes options to update the status of an order (e.g., Processing, Shipped, Delivered).</a:t>
            </a:r>
          </a:p>
        </p:txBody>
      </p:sp>
      <p:cxnSp>
        <p:nvCxnSpPr>
          <p:cNvPr id="26" name="Straight Arrow Connector 25">
            <a:extLst>
              <a:ext uri="{FF2B5EF4-FFF2-40B4-BE49-F238E27FC236}">
                <a16:creationId xmlns:a16="http://schemas.microsoft.com/office/drawing/2014/main" id="{80FE014A-5858-96C2-14B2-080257C20F06}"/>
              </a:ext>
            </a:extLst>
          </p:cNvPr>
          <p:cNvCxnSpPr>
            <a:cxnSpLocks/>
          </p:cNvCxnSpPr>
          <p:nvPr/>
        </p:nvCxnSpPr>
        <p:spPr>
          <a:xfrm flipH="1">
            <a:off x="3257612" y="4135365"/>
            <a:ext cx="322782" cy="130492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7" name="Title 1">
            <a:extLst>
              <a:ext uri="{FF2B5EF4-FFF2-40B4-BE49-F238E27FC236}">
                <a16:creationId xmlns:a16="http://schemas.microsoft.com/office/drawing/2014/main" id="{A4BA4925-7637-EA7B-4C3B-47A8F8ADD5E2}"/>
              </a:ext>
            </a:extLst>
          </p:cNvPr>
          <p:cNvSpPr txBox="1">
            <a:spLocks/>
          </p:cNvSpPr>
          <p:nvPr/>
        </p:nvSpPr>
        <p:spPr>
          <a:xfrm>
            <a:off x="2328250" y="5474807"/>
            <a:ext cx="2181506" cy="1008134"/>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US" sz="1100" dirty="0"/>
              <a:t>ach status change triggers an automatic notification to the customer via email or SMS.</a:t>
            </a:r>
          </a:p>
        </p:txBody>
      </p:sp>
      <p:cxnSp>
        <p:nvCxnSpPr>
          <p:cNvPr id="28" name="Straight Arrow Connector 27">
            <a:extLst>
              <a:ext uri="{FF2B5EF4-FFF2-40B4-BE49-F238E27FC236}">
                <a16:creationId xmlns:a16="http://schemas.microsoft.com/office/drawing/2014/main" id="{1373AAAE-FD17-DF9F-026B-A054BE0C5BB9}"/>
              </a:ext>
            </a:extLst>
          </p:cNvPr>
          <p:cNvCxnSpPr>
            <a:cxnSpLocks/>
          </p:cNvCxnSpPr>
          <p:nvPr/>
        </p:nvCxnSpPr>
        <p:spPr>
          <a:xfrm>
            <a:off x="5485776" y="4169911"/>
            <a:ext cx="0" cy="120128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9" name="Title 1">
            <a:extLst>
              <a:ext uri="{FF2B5EF4-FFF2-40B4-BE49-F238E27FC236}">
                <a16:creationId xmlns:a16="http://schemas.microsoft.com/office/drawing/2014/main" id="{36136E28-5310-92A9-D6E0-CA0E3D4113D3}"/>
              </a:ext>
            </a:extLst>
          </p:cNvPr>
          <p:cNvSpPr txBox="1">
            <a:spLocks/>
          </p:cNvSpPr>
          <p:nvPr/>
        </p:nvSpPr>
        <p:spPr>
          <a:xfrm>
            <a:off x="4649406" y="5153782"/>
            <a:ext cx="2181503" cy="1008134"/>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US" sz="1100" dirty="0"/>
              <a:t>The updated status is immediately reflected on the order management page.</a:t>
            </a:r>
          </a:p>
        </p:txBody>
      </p:sp>
      <p:cxnSp>
        <p:nvCxnSpPr>
          <p:cNvPr id="30" name="Straight Arrow Connector 29">
            <a:extLst>
              <a:ext uri="{FF2B5EF4-FFF2-40B4-BE49-F238E27FC236}">
                <a16:creationId xmlns:a16="http://schemas.microsoft.com/office/drawing/2014/main" id="{4202A326-9DF3-9315-E81D-A5C0BA901E0B}"/>
              </a:ext>
            </a:extLst>
          </p:cNvPr>
          <p:cNvCxnSpPr>
            <a:cxnSpLocks/>
          </p:cNvCxnSpPr>
          <p:nvPr/>
        </p:nvCxnSpPr>
        <p:spPr>
          <a:xfrm>
            <a:off x="7472787" y="4161275"/>
            <a:ext cx="295275" cy="118401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1" name="Title 1">
            <a:extLst>
              <a:ext uri="{FF2B5EF4-FFF2-40B4-BE49-F238E27FC236}">
                <a16:creationId xmlns:a16="http://schemas.microsoft.com/office/drawing/2014/main" id="{592A8063-8420-1DCA-22B1-90186AE537D3}"/>
              </a:ext>
            </a:extLst>
          </p:cNvPr>
          <p:cNvSpPr txBox="1">
            <a:spLocks/>
          </p:cNvSpPr>
          <p:nvPr/>
        </p:nvSpPr>
        <p:spPr>
          <a:xfrm>
            <a:off x="6970192" y="5327505"/>
            <a:ext cx="2105609" cy="797069"/>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US" sz="1100" dirty="0"/>
              <a:t>Merchants can select a status from a predefined list of options.</a:t>
            </a:r>
          </a:p>
        </p:txBody>
      </p:sp>
      <p:cxnSp>
        <p:nvCxnSpPr>
          <p:cNvPr id="32" name="Straight Arrow Connector 31">
            <a:extLst>
              <a:ext uri="{FF2B5EF4-FFF2-40B4-BE49-F238E27FC236}">
                <a16:creationId xmlns:a16="http://schemas.microsoft.com/office/drawing/2014/main" id="{686C1665-8934-9D6F-A3A8-F72B08FA985E}"/>
              </a:ext>
            </a:extLst>
          </p:cNvPr>
          <p:cNvCxnSpPr>
            <a:cxnSpLocks/>
          </p:cNvCxnSpPr>
          <p:nvPr/>
        </p:nvCxnSpPr>
        <p:spPr>
          <a:xfrm>
            <a:off x="9515475" y="4187184"/>
            <a:ext cx="571500" cy="118401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3" name="Title 1">
            <a:extLst>
              <a:ext uri="{FF2B5EF4-FFF2-40B4-BE49-F238E27FC236}">
                <a16:creationId xmlns:a16="http://schemas.microsoft.com/office/drawing/2014/main" id="{CEF7DE85-6FA9-A730-A302-5E5948C9C8B9}"/>
              </a:ext>
            </a:extLst>
          </p:cNvPr>
          <p:cNvSpPr txBox="1">
            <a:spLocks/>
          </p:cNvSpPr>
          <p:nvPr/>
        </p:nvSpPr>
        <p:spPr>
          <a:xfrm>
            <a:off x="9291345" y="5378345"/>
            <a:ext cx="2105609" cy="908155"/>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US" sz="1100" dirty="0"/>
              <a:t>Status updates are logged with a timestamp and the merchant’s information.</a:t>
            </a:r>
          </a:p>
        </p:txBody>
      </p:sp>
      <p:cxnSp>
        <p:nvCxnSpPr>
          <p:cNvPr id="41" name="Straight Arrow Connector 40">
            <a:extLst>
              <a:ext uri="{FF2B5EF4-FFF2-40B4-BE49-F238E27FC236}">
                <a16:creationId xmlns:a16="http://schemas.microsoft.com/office/drawing/2014/main" id="{6FE1BF3D-6D16-2699-5C72-D9B785C6F65D}"/>
              </a:ext>
            </a:extLst>
          </p:cNvPr>
          <p:cNvCxnSpPr>
            <a:cxnSpLocks/>
          </p:cNvCxnSpPr>
          <p:nvPr/>
        </p:nvCxnSpPr>
        <p:spPr>
          <a:xfrm flipH="1" flipV="1">
            <a:off x="2958268" y="1466543"/>
            <a:ext cx="99257" cy="121028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2" name="Title 1">
            <a:extLst>
              <a:ext uri="{FF2B5EF4-FFF2-40B4-BE49-F238E27FC236}">
                <a16:creationId xmlns:a16="http://schemas.microsoft.com/office/drawing/2014/main" id="{DFD9E259-1628-3B32-3A41-E3DD0EA8C6E4}"/>
              </a:ext>
            </a:extLst>
          </p:cNvPr>
          <p:cNvSpPr txBox="1">
            <a:spLocks/>
          </p:cNvSpPr>
          <p:nvPr/>
        </p:nvSpPr>
        <p:spPr>
          <a:xfrm>
            <a:off x="1955092" y="553966"/>
            <a:ext cx="2283534" cy="821568"/>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US" sz="1100" dirty="0"/>
              <a:t>Merchants can view the history of status changes for each order.</a:t>
            </a:r>
          </a:p>
        </p:txBody>
      </p:sp>
      <p:cxnSp>
        <p:nvCxnSpPr>
          <p:cNvPr id="48" name="Straight Arrow Connector 47">
            <a:extLst>
              <a:ext uri="{FF2B5EF4-FFF2-40B4-BE49-F238E27FC236}">
                <a16:creationId xmlns:a16="http://schemas.microsoft.com/office/drawing/2014/main" id="{CB29571B-AFBA-8900-AEDF-5C0EC3F828AE}"/>
              </a:ext>
            </a:extLst>
          </p:cNvPr>
          <p:cNvCxnSpPr>
            <a:cxnSpLocks/>
          </p:cNvCxnSpPr>
          <p:nvPr/>
        </p:nvCxnSpPr>
        <p:spPr>
          <a:xfrm flipV="1">
            <a:off x="6096000" y="1417898"/>
            <a:ext cx="503105" cy="130757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9" name="Title 1">
            <a:extLst>
              <a:ext uri="{FF2B5EF4-FFF2-40B4-BE49-F238E27FC236}">
                <a16:creationId xmlns:a16="http://schemas.microsoft.com/office/drawing/2014/main" id="{2F63CBA7-C241-32F6-5D30-B9DC55D0D017}"/>
              </a:ext>
            </a:extLst>
          </p:cNvPr>
          <p:cNvSpPr txBox="1">
            <a:spLocks/>
          </p:cNvSpPr>
          <p:nvPr/>
        </p:nvSpPr>
        <p:spPr>
          <a:xfrm>
            <a:off x="5095876" y="620642"/>
            <a:ext cx="3181350" cy="694101"/>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US" sz="1100" dirty="0"/>
              <a:t>If updating the status fails, an error message indicates the issue.</a:t>
            </a:r>
          </a:p>
        </p:txBody>
      </p:sp>
    </p:spTree>
    <p:extLst>
      <p:ext uri="{BB962C8B-B14F-4D97-AF65-F5344CB8AC3E}">
        <p14:creationId xmlns:p14="http://schemas.microsoft.com/office/powerpoint/2010/main" val="345225318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C97BE-403B-122E-90D1-2788978A0B6F}"/>
              </a:ext>
            </a:extLst>
          </p:cNvPr>
          <p:cNvSpPr>
            <a:spLocks noGrp="1"/>
          </p:cNvSpPr>
          <p:nvPr>
            <p:ph type="ctrTitle"/>
          </p:nvPr>
        </p:nvSpPr>
        <p:spPr>
          <a:xfrm>
            <a:off x="7010400" y="568325"/>
            <a:ext cx="4179570" cy="3457971"/>
          </a:xfrm>
        </p:spPr>
        <p:txBody>
          <a:bodyPr/>
          <a:lstStyle/>
          <a:p>
            <a:r>
              <a:rPr lang="en-US" dirty="0"/>
              <a:t>Managing Payments</a:t>
            </a:r>
          </a:p>
        </p:txBody>
      </p:sp>
    </p:spTree>
    <p:extLst>
      <p:ext uri="{BB962C8B-B14F-4D97-AF65-F5344CB8AC3E}">
        <p14:creationId xmlns:p14="http://schemas.microsoft.com/office/powerpoint/2010/main" val="380913779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1">
            <a:extLst>
              <a:ext uri="{FF2B5EF4-FFF2-40B4-BE49-F238E27FC236}">
                <a16:creationId xmlns:a16="http://schemas.microsoft.com/office/drawing/2014/main" id="{A7BAD7E3-1338-83BA-3CC4-D9D85A5C357F}"/>
              </a:ext>
            </a:extLst>
          </p:cNvPr>
          <p:cNvSpPr>
            <a:spLocks noGrp="1"/>
          </p:cNvSpPr>
          <p:nvPr>
            <p:ph type="title"/>
          </p:nvPr>
        </p:nvSpPr>
        <p:spPr>
          <a:xfrm>
            <a:off x="1652739" y="2866704"/>
            <a:ext cx="9088058" cy="863744"/>
          </a:xfrm>
        </p:spPr>
        <p:style>
          <a:lnRef idx="2">
            <a:schemeClr val="dk1"/>
          </a:lnRef>
          <a:fillRef idx="1">
            <a:schemeClr val="lt1"/>
          </a:fillRef>
          <a:effectRef idx="0">
            <a:schemeClr val="dk1"/>
          </a:effectRef>
          <a:fontRef idx="minor">
            <a:schemeClr val="dk1"/>
          </a:fontRef>
        </p:style>
        <p:txBody>
          <a:bodyPr>
            <a:normAutofit/>
          </a:bodyPr>
          <a:lstStyle/>
          <a:p>
            <a:r>
              <a:rPr lang="en-US" sz="2400" b="1" dirty="0"/>
              <a:t>As a MERCHANT, </a:t>
            </a:r>
            <a:r>
              <a:rPr lang="en-US" sz="2400" dirty="0"/>
              <a:t>I want to set up payment methods so that I can receive payments from customers.</a:t>
            </a:r>
          </a:p>
        </p:txBody>
      </p:sp>
      <p:cxnSp>
        <p:nvCxnSpPr>
          <p:cNvPr id="24" name="Straight Arrow Connector 23">
            <a:extLst>
              <a:ext uri="{FF2B5EF4-FFF2-40B4-BE49-F238E27FC236}">
                <a16:creationId xmlns:a16="http://schemas.microsoft.com/office/drawing/2014/main" id="{00EACB90-8598-B52F-E8C3-7AE9165B4ABE}"/>
              </a:ext>
            </a:extLst>
          </p:cNvPr>
          <p:cNvCxnSpPr>
            <a:cxnSpLocks/>
          </p:cNvCxnSpPr>
          <p:nvPr/>
        </p:nvCxnSpPr>
        <p:spPr>
          <a:xfrm rot="10800000" flipV="1">
            <a:off x="1654289" y="3897241"/>
            <a:ext cx="343504" cy="12358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5" name="Title 1">
            <a:extLst>
              <a:ext uri="{FF2B5EF4-FFF2-40B4-BE49-F238E27FC236}">
                <a16:creationId xmlns:a16="http://schemas.microsoft.com/office/drawing/2014/main" id="{925827B3-92D8-E35F-187B-F47082573841}"/>
              </a:ext>
            </a:extLst>
          </p:cNvPr>
          <p:cNvSpPr txBox="1">
            <a:spLocks/>
          </p:cNvSpPr>
          <p:nvPr/>
        </p:nvSpPr>
        <p:spPr>
          <a:xfrm>
            <a:off x="223225" y="5221618"/>
            <a:ext cx="2258009" cy="863744"/>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US" sz="1100" dirty="0"/>
              <a:t>The payment settings page includes options to select from various payment gateways (e.g., PayPal, Stripe).</a:t>
            </a:r>
          </a:p>
        </p:txBody>
      </p:sp>
      <p:cxnSp>
        <p:nvCxnSpPr>
          <p:cNvPr id="26" name="Straight Arrow Connector 25">
            <a:extLst>
              <a:ext uri="{FF2B5EF4-FFF2-40B4-BE49-F238E27FC236}">
                <a16:creationId xmlns:a16="http://schemas.microsoft.com/office/drawing/2014/main" id="{80FE014A-5858-96C2-14B2-080257C20F06}"/>
              </a:ext>
            </a:extLst>
          </p:cNvPr>
          <p:cNvCxnSpPr>
            <a:cxnSpLocks/>
          </p:cNvCxnSpPr>
          <p:nvPr/>
        </p:nvCxnSpPr>
        <p:spPr>
          <a:xfrm flipH="1">
            <a:off x="3257612" y="3897240"/>
            <a:ext cx="322782" cy="130492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7" name="Title 1">
            <a:extLst>
              <a:ext uri="{FF2B5EF4-FFF2-40B4-BE49-F238E27FC236}">
                <a16:creationId xmlns:a16="http://schemas.microsoft.com/office/drawing/2014/main" id="{A4BA4925-7637-EA7B-4C3B-47A8F8ADD5E2}"/>
              </a:ext>
            </a:extLst>
          </p:cNvPr>
          <p:cNvSpPr txBox="1">
            <a:spLocks/>
          </p:cNvSpPr>
          <p:nvPr/>
        </p:nvSpPr>
        <p:spPr>
          <a:xfrm>
            <a:off x="2355312" y="5190937"/>
            <a:ext cx="2258009" cy="863744"/>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US" sz="1100" dirty="0"/>
              <a:t>ach payment gateway option provides a setup form for entering necessary credentials.</a:t>
            </a:r>
          </a:p>
        </p:txBody>
      </p:sp>
      <p:cxnSp>
        <p:nvCxnSpPr>
          <p:cNvPr id="28" name="Straight Arrow Connector 27">
            <a:extLst>
              <a:ext uri="{FF2B5EF4-FFF2-40B4-BE49-F238E27FC236}">
                <a16:creationId xmlns:a16="http://schemas.microsoft.com/office/drawing/2014/main" id="{1373AAAE-FD17-DF9F-026B-A054BE0C5BB9}"/>
              </a:ext>
            </a:extLst>
          </p:cNvPr>
          <p:cNvCxnSpPr>
            <a:cxnSpLocks/>
          </p:cNvCxnSpPr>
          <p:nvPr/>
        </p:nvCxnSpPr>
        <p:spPr>
          <a:xfrm>
            <a:off x="5485776" y="3931786"/>
            <a:ext cx="0" cy="120128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9" name="Title 1">
            <a:extLst>
              <a:ext uri="{FF2B5EF4-FFF2-40B4-BE49-F238E27FC236}">
                <a16:creationId xmlns:a16="http://schemas.microsoft.com/office/drawing/2014/main" id="{36136E28-5310-92A9-D6E0-CA0E3D4113D3}"/>
              </a:ext>
            </a:extLst>
          </p:cNvPr>
          <p:cNvSpPr txBox="1">
            <a:spLocks/>
          </p:cNvSpPr>
          <p:nvPr/>
        </p:nvSpPr>
        <p:spPr>
          <a:xfrm>
            <a:off x="4613321" y="5221619"/>
            <a:ext cx="2089385" cy="80491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US" sz="1100" dirty="0"/>
              <a:t>Successfully setting up a payment method confirms that funds can be received from sales.</a:t>
            </a:r>
            <a:endParaRPr lang="en-US" sz="1600" dirty="0"/>
          </a:p>
        </p:txBody>
      </p:sp>
      <p:cxnSp>
        <p:nvCxnSpPr>
          <p:cNvPr id="30" name="Straight Arrow Connector 29">
            <a:extLst>
              <a:ext uri="{FF2B5EF4-FFF2-40B4-BE49-F238E27FC236}">
                <a16:creationId xmlns:a16="http://schemas.microsoft.com/office/drawing/2014/main" id="{4202A326-9DF3-9315-E81D-A5C0BA901E0B}"/>
              </a:ext>
            </a:extLst>
          </p:cNvPr>
          <p:cNvCxnSpPr>
            <a:cxnSpLocks/>
          </p:cNvCxnSpPr>
          <p:nvPr/>
        </p:nvCxnSpPr>
        <p:spPr>
          <a:xfrm>
            <a:off x="7472787" y="3923150"/>
            <a:ext cx="295275" cy="118401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1" name="Title 1">
            <a:extLst>
              <a:ext uri="{FF2B5EF4-FFF2-40B4-BE49-F238E27FC236}">
                <a16:creationId xmlns:a16="http://schemas.microsoft.com/office/drawing/2014/main" id="{592A8063-8420-1DCA-22B1-90186AE537D3}"/>
              </a:ext>
            </a:extLst>
          </p:cNvPr>
          <p:cNvSpPr txBox="1">
            <a:spLocks/>
          </p:cNvSpPr>
          <p:nvPr/>
        </p:nvSpPr>
        <p:spPr>
          <a:xfrm>
            <a:off x="6876133" y="5202226"/>
            <a:ext cx="2089385" cy="804911"/>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US" sz="1100" dirty="0"/>
              <a:t>The system provides a confirmation message upon successful setup of a payment method.</a:t>
            </a:r>
          </a:p>
        </p:txBody>
      </p:sp>
      <p:cxnSp>
        <p:nvCxnSpPr>
          <p:cNvPr id="32" name="Straight Arrow Connector 31">
            <a:extLst>
              <a:ext uri="{FF2B5EF4-FFF2-40B4-BE49-F238E27FC236}">
                <a16:creationId xmlns:a16="http://schemas.microsoft.com/office/drawing/2014/main" id="{686C1665-8934-9D6F-A3A8-F72B08FA985E}"/>
              </a:ext>
            </a:extLst>
          </p:cNvPr>
          <p:cNvCxnSpPr>
            <a:cxnSpLocks/>
          </p:cNvCxnSpPr>
          <p:nvPr/>
        </p:nvCxnSpPr>
        <p:spPr>
          <a:xfrm>
            <a:off x="9515475" y="3949059"/>
            <a:ext cx="571500" cy="118401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3" name="Title 1">
            <a:extLst>
              <a:ext uri="{FF2B5EF4-FFF2-40B4-BE49-F238E27FC236}">
                <a16:creationId xmlns:a16="http://schemas.microsoft.com/office/drawing/2014/main" id="{CEF7DE85-6FA9-A730-A302-5E5948C9C8B9}"/>
              </a:ext>
            </a:extLst>
          </p:cNvPr>
          <p:cNvSpPr txBox="1">
            <a:spLocks/>
          </p:cNvSpPr>
          <p:nvPr/>
        </p:nvSpPr>
        <p:spPr>
          <a:xfrm>
            <a:off x="9138946" y="5221618"/>
            <a:ext cx="2117510" cy="569582"/>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US" sz="1100" dirty="0"/>
              <a:t>Merchants can add or remove payment methods as needed.</a:t>
            </a:r>
          </a:p>
        </p:txBody>
      </p:sp>
      <p:cxnSp>
        <p:nvCxnSpPr>
          <p:cNvPr id="41" name="Straight Arrow Connector 40">
            <a:extLst>
              <a:ext uri="{FF2B5EF4-FFF2-40B4-BE49-F238E27FC236}">
                <a16:creationId xmlns:a16="http://schemas.microsoft.com/office/drawing/2014/main" id="{6FE1BF3D-6D16-2699-5C72-D9B785C6F65D}"/>
              </a:ext>
            </a:extLst>
          </p:cNvPr>
          <p:cNvCxnSpPr>
            <a:cxnSpLocks/>
          </p:cNvCxnSpPr>
          <p:nvPr/>
        </p:nvCxnSpPr>
        <p:spPr>
          <a:xfrm flipH="1" flipV="1">
            <a:off x="2958268" y="1466543"/>
            <a:ext cx="99257" cy="121028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2" name="Title 1">
            <a:extLst>
              <a:ext uri="{FF2B5EF4-FFF2-40B4-BE49-F238E27FC236}">
                <a16:creationId xmlns:a16="http://schemas.microsoft.com/office/drawing/2014/main" id="{DFD9E259-1628-3B32-3A41-E3DD0EA8C6E4}"/>
              </a:ext>
            </a:extLst>
          </p:cNvPr>
          <p:cNvSpPr txBox="1">
            <a:spLocks/>
          </p:cNvSpPr>
          <p:nvPr/>
        </p:nvSpPr>
        <p:spPr>
          <a:xfrm>
            <a:off x="1565312" y="542471"/>
            <a:ext cx="2785911" cy="863744"/>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US" sz="1100" dirty="0"/>
              <a:t>Payment method setup includes instructions or help links for configuration.</a:t>
            </a:r>
          </a:p>
        </p:txBody>
      </p:sp>
      <p:cxnSp>
        <p:nvCxnSpPr>
          <p:cNvPr id="48" name="Straight Arrow Connector 47">
            <a:extLst>
              <a:ext uri="{FF2B5EF4-FFF2-40B4-BE49-F238E27FC236}">
                <a16:creationId xmlns:a16="http://schemas.microsoft.com/office/drawing/2014/main" id="{CB29571B-AFBA-8900-AEDF-5C0EC3F828AE}"/>
              </a:ext>
            </a:extLst>
          </p:cNvPr>
          <p:cNvCxnSpPr>
            <a:cxnSpLocks/>
          </p:cNvCxnSpPr>
          <p:nvPr/>
        </p:nvCxnSpPr>
        <p:spPr>
          <a:xfrm flipV="1">
            <a:off x="6388238" y="1417898"/>
            <a:ext cx="503105" cy="130757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9" name="Title 1">
            <a:extLst>
              <a:ext uri="{FF2B5EF4-FFF2-40B4-BE49-F238E27FC236}">
                <a16:creationId xmlns:a16="http://schemas.microsoft.com/office/drawing/2014/main" id="{2F63CBA7-C241-32F6-5D30-B9DC55D0D017}"/>
              </a:ext>
            </a:extLst>
          </p:cNvPr>
          <p:cNvSpPr txBox="1">
            <a:spLocks/>
          </p:cNvSpPr>
          <p:nvPr/>
        </p:nvSpPr>
        <p:spPr>
          <a:xfrm>
            <a:off x="5343526" y="701603"/>
            <a:ext cx="3397566" cy="673931"/>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US" sz="1100" dirty="0"/>
              <a:t>If setup fails, an error message provides details on the issue.</a:t>
            </a:r>
          </a:p>
        </p:txBody>
      </p:sp>
    </p:spTree>
    <p:extLst>
      <p:ext uri="{BB962C8B-B14F-4D97-AF65-F5344CB8AC3E}">
        <p14:creationId xmlns:p14="http://schemas.microsoft.com/office/powerpoint/2010/main" val="89000607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1">
            <a:extLst>
              <a:ext uri="{FF2B5EF4-FFF2-40B4-BE49-F238E27FC236}">
                <a16:creationId xmlns:a16="http://schemas.microsoft.com/office/drawing/2014/main" id="{A7BAD7E3-1338-83BA-3CC4-D9D85A5C357F}"/>
              </a:ext>
            </a:extLst>
          </p:cNvPr>
          <p:cNvSpPr>
            <a:spLocks noGrp="1"/>
          </p:cNvSpPr>
          <p:nvPr>
            <p:ph type="title"/>
          </p:nvPr>
        </p:nvSpPr>
        <p:spPr>
          <a:xfrm>
            <a:off x="1652739" y="2866704"/>
            <a:ext cx="9088058" cy="863744"/>
          </a:xfrm>
        </p:spPr>
        <p:style>
          <a:lnRef idx="2">
            <a:schemeClr val="dk1"/>
          </a:lnRef>
          <a:fillRef idx="1">
            <a:schemeClr val="lt1"/>
          </a:fillRef>
          <a:effectRef idx="0">
            <a:schemeClr val="dk1"/>
          </a:effectRef>
          <a:fontRef idx="minor">
            <a:schemeClr val="dk1"/>
          </a:fontRef>
        </p:style>
        <p:txBody>
          <a:bodyPr>
            <a:normAutofit/>
          </a:bodyPr>
          <a:lstStyle/>
          <a:p>
            <a:r>
              <a:rPr lang="en-US" sz="2400" b="1" dirty="0"/>
              <a:t>As a MERCHANT, </a:t>
            </a:r>
            <a:r>
              <a:rPr lang="en-US" sz="2400" dirty="0"/>
              <a:t>I want to track payment history so that I can manage my finances.</a:t>
            </a:r>
          </a:p>
        </p:txBody>
      </p:sp>
      <p:cxnSp>
        <p:nvCxnSpPr>
          <p:cNvPr id="24" name="Straight Arrow Connector 23">
            <a:extLst>
              <a:ext uri="{FF2B5EF4-FFF2-40B4-BE49-F238E27FC236}">
                <a16:creationId xmlns:a16="http://schemas.microsoft.com/office/drawing/2014/main" id="{00EACB90-8598-B52F-E8C3-7AE9165B4ABE}"/>
              </a:ext>
            </a:extLst>
          </p:cNvPr>
          <p:cNvCxnSpPr>
            <a:cxnSpLocks/>
          </p:cNvCxnSpPr>
          <p:nvPr/>
        </p:nvCxnSpPr>
        <p:spPr>
          <a:xfrm rot="10800000" flipV="1">
            <a:off x="1654289" y="3897241"/>
            <a:ext cx="343504" cy="12358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5" name="Title 1">
            <a:extLst>
              <a:ext uri="{FF2B5EF4-FFF2-40B4-BE49-F238E27FC236}">
                <a16:creationId xmlns:a16="http://schemas.microsoft.com/office/drawing/2014/main" id="{925827B3-92D8-E35F-187B-F47082573841}"/>
              </a:ext>
            </a:extLst>
          </p:cNvPr>
          <p:cNvSpPr txBox="1">
            <a:spLocks/>
          </p:cNvSpPr>
          <p:nvPr/>
        </p:nvSpPr>
        <p:spPr>
          <a:xfrm>
            <a:off x="223225" y="5221618"/>
            <a:ext cx="2258009" cy="863744"/>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US" sz="1100" dirty="0"/>
              <a:t>The payment history page lists all received payments with details such as transaction dates and amounts.</a:t>
            </a:r>
          </a:p>
        </p:txBody>
      </p:sp>
      <p:cxnSp>
        <p:nvCxnSpPr>
          <p:cNvPr id="26" name="Straight Arrow Connector 25">
            <a:extLst>
              <a:ext uri="{FF2B5EF4-FFF2-40B4-BE49-F238E27FC236}">
                <a16:creationId xmlns:a16="http://schemas.microsoft.com/office/drawing/2014/main" id="{80FE014A-5858-96C2-14B2-080257C20F06}"/>
              </a:ext>
            </a:extLst>
          </p:cNvPr>
          <p:cNvCxnSpPr>
            <a:cxnSpLocks/>
          </p:cNvCxnSpPr>
          <p:nvPr/>
        </p:nvCxnSpPr>
        <p:spPr>
          <a:xfrm flipH="1">
            <a:off x="3257612" y="3897240"/>
            <a:ext cx="322782" cy="130492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7" name="Title 1">
            <a:extLst>
              <a:ext uri="{FF2B5EF4-FFF2-40B4-BE49-F238E27FC236}">
                <a16:creationId xmlns:a16="http://schemas.microsoft.com/office/drawing/2014/main" id="{A4BA4925-7637-EA7B-4C3B-47A8F8ADD5E2}"/>
              </a:ext>
            </a:extLst>
          </p:cNvPr>
          <p:cNvSpPr txBox="1">
            <a:spLocks/>
          </p:cNvSpPr>
          <p:nvPr/>
        </p:nvSpPr>
        <p:spPr>
          <a:xfrm>
            <a:off x="2355312" y="5190937"/>
            <a:ext cx="2258009" cy="695513"/>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US" sz="1100" dirty="0"/>
              <a:t>Payments can be filtered by date range, order ID, or payment method.</a:t>
            </a:r>
          </a:p>
        </p:txBody>
      </p:sp>
      <p:cxnSp>
        <p:nvCxnSpPr>
          <p:cNvPr id="28" name="Straight Arrow Connector 27">
            <a:extLst>
              <a:ext uri="{FF2B5EF4-FFF2-40B4-BE49-F238E27FC236}">
                <a16:creationId xmlns:a16="http://schemas.microsoft.com/office/drawing/2014/main" id="{1373AAAE-FD17-DF9F-026B-A054BE0C5BB9}"/>
              </a:ext>
            </a:extLst>
          </p:cNvPr>
          <p:cNvCxnSpPr>
            <a:cxnSpLocks/>
          </p:cNvCxnSpPr>
          <p:nvPr/>
        </p:nvCxnSpPr>
        <p:spPr>
          <a:xfrm>
            <a:off x="5485776" y="3931786"/>
            <a:ext cx="0" cy="120128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9" name="Title 1">
            <a:extLst>
              <a:ext uri="{FF2B5EF4-FFF2-40B4-BE49-F238E27FC236}">
                <a16:creationId xmlns:a16="http://schemas.microsoft.com/office/drawing/2014/main" id="{36136E28-5310-92A9-D6E0-CA0E3D4113D3}"/>
              </a:ext>
            </a:extLst>
          </p:cNvPr>
          <p:cNvSpPr txBox="1">
            <a:spLocks/>
          </p:cNvSpPr>
          <p:nvPr/>
        </p:nvSpPr>
        <p:spPr>
          <a:xfrm>
            <a:off x="4613321" y="5221619"/>
            <a:ext cx="2089385" cy="80491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US" sz="1100" dirty="0"/>
              <a:t>Each entry in the payment history includes a link to view associated order details.</a:t>
            </a:r>
            <a:endParaRPr lang="en-US" sz="1600" dirty="0"/>
          </a:p>
        </p:txBody>
      </p:sp>
      <p:cxnSp>
        <p:nvCxnSpPr>
          <p:cNvPr id="30" name="Straight Arrow Connector 29">
            <a:extLst>
              <a:ext uri="{FF2B5EF4-FFF2-40B4-BE49-F238E27FC236}">
                <a16:creationId xmlns:a16="http://schemas.microsoft.com/office/drawing/2014/main" id="{4202A326-9DF3-9315-E81D-A5C0BA901E0B}"/>
              </a:ext>
            </a:extLst>
          </p:cNvPr>
          <p:cNvCxnSpPr>
            <a:cxnSpLocks/>
          </p:cNvCxnSpPr>
          <p:nvPr/>
        </p:nvCxnSpPr>
        <p:spPr>
          <a:xfrm>
            <a:off x="7472787" y="3923150"/>
            <a:ext cx="295275" cy="118401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1" name="Title 1">
            <a:extLst>
              <a:ext uri="{FF2B5EF4-FFF2-40B4-BE49-F238E27FC236}">
                <a16:creationId xmlns:a16="http://schemas.microsoft.com/office/drawing/2014/main" id="{592A8063-8420-1DCA-22B1-90186AE537D3}"/>
              </a:ext>
            </a:extLst>
          </p:cNvPr>
          <p:cNvSpPr txBox="1">
            <a:spLocks/>
          </p:cNvSpPr>
          <p:nvPr/>
        </p:nvSpPr>
        <p:spPr>
          <a:xfrm>
            <a:off x="6876133" y="5202226"/>
            <a:ext cx="2089385" cy="804911"/>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US" sz="1100" dirty="0"/>
              <a:t>The page provides options to export payment history data in formats like CSV or PDF.</a:t>
            </a:r>
          </a:p>
        </p:txBody>
      </p:sp>
      <p:cxnSp>
        <p:nvCxnSpPr>
          <p:cNvPr id="32" name="Straight Arrow Connector 31">
            <a:extLst>
              <a:ext uri="{FF2B5EF4-FFF2-40B4-BE49-F238E27FC236}">
                <a16:creationId xmlns:a16="http://schemas.microsoft.com/office/drawing/2014/main" id="{686C1665-8934-9D6F-A3A8-F72B08FA985E}"/>
              </a:ext>
            </a:extLst>
          </p:cNvPr>
          <p:cNvCxnSpPr>
            <a:cxnSpLocks/>
          </p:cNvCxnSpPr>
          <p:nvPr/>
        </p:nvCxnSpPr>
        <p:spPr>
          <a:xfrm>
            <a:off x="9515475" y="3949059"/>
            <a:ext cx="571500" cy="118401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3" name="Title 1">
            <a:extLst>
              <a:ext uri="{FF2B5EF4-FFF2-40B4-BE49-F238E27FC236}">
                <a16:creationId xmlns:a16="http://schemas.microsoft.com/office/drawing/2014/main" id="{CEF7DE85-6FA9-A730-A302-5E5948C9C8B9}"/>
              </a:ext>
            </a:extLst>
          </p:cNvPr>
          <p:cNvSpPr txBox="1">
            <a:spLocks/>
          </p:cNvSpPr>
          <p:nvPr/>
        </p:nvSpPr>
        <p:spPr>
          <a:xfrm>
            <a:off x="9138946" y="5221618"/>
            <a:ext cx="2117510" cy="80491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US" sz="1100" dirty="0"/>
              <a:t>The system displays the payment status (e.g., Completed, Pending) for each transaction.</a:t>
            </a:r>
          </a:p>
        </p:txBody>
      </p:sp>
      <p:cxnSp>
        <p:nvCxnSpPr>
          <p:cNvPr id="41" name="Straight Arrow Connector 40">
            <a:extLst>
              <a:ext uri="{FF2B5EF4-FFF2-40B4-BE49-F238E27FC236}">
                <a16:creationId xmlns:a16="http://schemas.microsoft.com/office/drawing/2014/main" id="{6FE1BF3D-6D16-2699-5C72-D9B785C6F65D}"/>
              </a:ext>
            </a:extLst>
          </p:cNvPr>
          <p:cNvCxnSpPr>
            <a:cxnSpLocks/>
          </p:cNvCxnSpPr>
          <p:nvPr/>
        </p:nvCxnSpPr>
        <p:spPr>
          <a:xfrm flipH="1" flipV="1">
            <a:off x="2958268" y="1466543"/>
            <a:ext cx="99257" cy="121028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2" name="Title 1">
            <a:extLst>
              <a:ext uri="{FF2B5EF4-FFF2-40B4-BE49-F238E27FC236}">
                <a16:creationId xmlns:a16="http://schemas.microsoft.com/office/drawing/2014/main" id="{DFD9E259-1628-3B32-3A41-E3DD0EA8C6E4}"/>
              </a:ext>
            </a:extLst>
          </p:cNvPr>
          <p:cNvSpPr txBox="1">
            <a:spLocks/>
          </p:cNvSpPr>
          <p:nvPr/>
        </p:nvSpPr>
        <p:spPr>
          <a:xfrm>
            <a:off x="1565312" y="542471"/>
            <a:ext cx="2785911" cy="863744"/>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US" sz="1100" dirty="0"/>
              <a:t>Payment history updates in real-time as new payments are processed.</a:t>
            </a:r>
          </a:p>
        </p:txBody>
      </p:sp>
      <p:cxnSp>
        <p:nvCxnSpPr>
          <p:cNvPr id="48" name="Straight Arrow Connector 47">
            <a:extLst>
              <a:ext uri="{FF2B5EF4-FFF2-40B4-BE49-F238E27FC236}">
                <a16:creationId xmlns:a16="http://schemas.microsoft.com/office/drawing/2014/main" id="{CB29571B-AFBA-8900-AEDF-5C0EC3F828AE}"/>
              </a:ext>
            </a:extLst>
          </p:cNvPr>
          <p:cNvCxnSpPr>
            <a:cxnSpLocks/>
          </p:cNvCxnSpPr>
          <p:nvPr/>
        </p:nvCxnSpPr>
        <p:spPr>
          <a:xfrm flipV="1">
            <a:off x="6388238" y="1417898"/>
            <a:ext cx="503105" cy="130757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9" name="Title 1">
            <a:extLst>
              <a:ext uri="{FF2B5EF4-FFF2-40B4-BE49-F238E27FC236}">
                <a16:creationId xmlns:a16="http://schemas.microsoft.com/office/drawing/2014/main" id="{2F63CBA7-C241-32F6-5D30-B9DC55D0D017}"/>
              </a:ext>
            </a:extLst>
          </p:cNvPr>
          <p:cNvSpPr txBox="1">
            <a:spLocks/>
          </p:cNvSpPr>
          <p:nvPr/>
        </p:nvSpPr>
        <p:spPr>
          <a:xfrm>
            <a:off x="5343526" y="701603"/>
            <a:ext cx="3397566" cy="673931"/>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US" sz="1100" dirty="0"/>
              <a:t>If there is an issue loading payment history, an error message is displayed.</a:t>
            </a:r>
          </a:p>
        </p:txBody>
      </p:sp>
    </p:spTree>
    <p:extLst>
      <p:ext uri="{BB962C8B-B14F-4D97-AF65-F5344CB8AC3E}">
        <p14:creationId xmlns:p14="http://schemas.microsoft.com/office/powerpoint/2010/main" val="207736223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1">
            <a:extLst>
              <a:ext uri="{FF2B5EF4-FFF2-40B4-BE49-F238E27FC236}">
                <a16:creationId xmlns:a16="http://schemas.microsoft.com/office/drawing/2014/main" id="{A7BAD7E3-1338-83BA-3CC4-D9D85A5C357F}"/>
              </a:ext>
            </a:extLst>
          </p:cNvPr>
          <p:cNvSpPr>
            <a:spLocks noGrp="1"/>
          </p:cNvSpPr>
          <p:nvPr>
            <p:ph type="title"/>
          </p:nvPr>
        </p:nvSpPr>
        <p:spPr>
          <a:xfrm>
            <a:off x="1652739" y="2866704"/>
            <a:ext cx="9088058" cy="863744"/>
          </a:xfrm>
        </p:spPr>
        <p:style>
          <a:lnRef idx="2">
            <a:schemeClr val="dk1"/>
          </a:lnRef>
          <a:fillRef idx="1">
            <a:schemeClr val="lt1"/>
          </a:fillRef>
          <a:effectRef idx="0">
            <a:schemeClr val="dk1"/>
          </a:effectRef>
          <a:fontRef idx="minor">
            <a:schemeClr val="dk1"/>
          </a:fontRef>
        </p:style>
        <p:txBody>
          <a:bodyPr>
            <a:normAutofit fontScale="90000"/>
          </a:bodyPr>
          <a:lstStyle/>
          <a:p>
            <a:r>
              <a:rPr lang="en-US" sz="2400" b="1" dirty="0"/>
              <a:t>As a MERCHANT, </a:t>
            </a:r>
            <a:r>
              <a:rPr lang="en-US" sz="2400" dirty="0"/>
              <a:t>I want to process refunds for returned items so that I can resolve customer issues.</a:t>
            </a:r>
          </a:p>
        </p:txBody>
      </p:sp>
      <p:cxnSp>
        <p:nvCxnSpPr>
          <p:cNvPr id="24" name="Straight Arrow Connector 23">
            <a:extLst>
              <a:ext uri="{FF2B5EF4-FFF2-40B4-BE49-F238E27FC236}">
                <a16:creationId xmlns:a16="http://schemas.microsoft.com/office/drawing/2014/main" id="{00EACB90-8598-B52F-E8C3-7AE9165B4ABE}"/>
              </a:ext>
            </a:extLst>
          </p:cNvPr>
          <p:cNvCxnSpPr>
            <a:cxnSpLocks/>
          </p:cNvCxnSpPr>
          <p:nvPr/>
        </p:nvCxnSpPr>
        <p:spPr>
          <a:xfrm rot="10800000" flipV="1">
            <a:off x="1654289" y="3897241"/>
            <a:ext cx="343504" cy="12358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5" name="Title 1">
            <a:extLst>
              <a:ext uri="{FF2B5EF4-FFF2-40B4-BE49-F238E27FC236}">
                <a16:creationId xmlns:a16="http://schemas.microsoft.com/office/drawing/2014/main" id="{925827B3-92D8-E35F-187B-F47082573841}"/>
              </a:ext>
            </a:extLst>
          </p:cNvPr>
          <p:cNvSpPr txBox="1">
            <a:spLocks/>
          </p:cNvSpPr>
          <p:nvPr/>
        </p:nvSpPr>
        <p:spPr>
          <a:xfrm>
            <a:off x="223225" y="5221618"/>
            <a:ext cx="2258009" cy="863744"/>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US" sz="1100" dirty="0"/>
              <a:t>The order management page includes an option to initiate a refund for eligible orders.</a:t>
            </a:r>
          </a:p>
        </p:txBody>
      </p:sp>
      <p:cxnSp>
        <p:nvCxnSpPr>
          <p:cNvPr id="26" name="Straight Arrow Connector 25">
            <a:extLst>
              <a:ext uri="{FF2B5EF4-FFF2-40B4-BE49-F238E27FC236}">
                <a16:creationId xmlns:a16="http://schemas.microsoft.com/office/drawing/2014/main" id="{80FE014A-5858-96C2-14B2-080257C20F06}"/>
              </a:ext>
            </a:extLst>
          </p:cNvPr>
          <p:cNvCxnSpPr>
            <a:cxnSpLocks/>
          </p:cNvCxnSpPr>
          <p:nvPr/>
        </p:nvCxnSpPr>
        <p:spPr>
          <a:xfrm flipH="1">
            <a:off x="3257612" y="3897240"/>
            <a:ext cx="322782" cy="130492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7" name="Title 1">
            <a:extLst>
              <a:ext uri="{FF2B5EF4-FFF2-40B4-BE49-F238E27FC236}">
                <a16:creationId xmlns:a16="http://schemas.microsoft.com/office/drawing/2014/main" id="{A4BA4925-7637-EA7B-4C3B-47A8F8ADD5E2}"/>
              </a:ext>
            </a:extLst>
          </p:cNvPr>
          <p:cNvSpPr txBox="1">
            <a:spLocks/>
          </p:cNvSpPr>
          <p:nvPr/>
        </p:nvSpPr>
        <p:spPr>
          <a:xfrm>
            <a:off x="2355312" y="5190937"/>
            <a:ext cx="2258009" cy="835591"/>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US" sz="1100" dirty="0"/>
              <a:t>The refund process requires selecting the reason for the refund and entering the refund amount.</a:t>
            </a:r>
          </a:p>
        </p:txBody>
      </p:sp>
      <p:cxnSp>
        <p:nvCxnSpPr>
          <p:cNvPr id="28" name="Straight Arrow Connector 27">
            <a:extLst>
              <a:ext uri="{FF2B5EF4-FFF2-40B4-BE49-F238E27FC236}">
                <a16:creationId xmlns:a16="http://schemas.microsoft.com/office/drawing/2014/main" id="{1373AAAE-FD17-DF9F-026B-A054BE0C5BB9}"/>
              </a:ext>
            </a:extLst>
          </p:cNvPr>
          <p:cNvCxnSpPr>
            <a:cxnSpLocks/>
          </p:cNvCxnSpPr>
          <p:nvPr/>
        </p:nvCxnSpPr>
        <p:spPr>
          <a:xfrm>
            <a:off x="5485776" y="3931786"/>
            <a:ext cx="0" cy="120128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9" name="Title 1">
            <a:extLst>
              <a:ext uri="{FF2B5EF4-FFF2-40B4-BE49-F238E27FC236}">
                <a16:creationId xmlns:a16="http://schemas.microsoft.com/office/drawing/2014/main" id="{36136E28-5310-92A9-D6E0-CA0E3D4113D3}"/>
              </a:ext>
            </a:extLst>
          </p:cNvPr>
          <p:cNvSpPr txBox="1">
            <a:spLocks/>
          </p:cNvSpPr>
          <p:nvPr/>
        </p:nvSpPr>
        <p:spPr>
          <a:xfrm>
            <a:off x="4613321" y="5221618"/>
            <a:ext cx="2089385" cy="1007731"/>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US" sz="1100" dirty="0"/>
              <a:t>Successfully processing a refund updates the order status to "Refunded" and notifies the customer.</a:t>
            </a:r>
            <a:endParaRPr lang="en-US" sz="1600" dirty="0"/>
          </a:p>
        </p:txBody>
      </p:sp>
      <p:cxnSp>
        <p:nvCxnSpPr>
          <p:cNvPr id="30" name="Straight Arrow Connector 29">
            <a:extLst>
              <a:ext uri="{FF2B5EF4-FFF2-40B4-BE49-F238E27FC236}">
                <a16:creationId xmlns:a16="http://schemas.microsoft.com/office/drawing/2014/main" id="{4202A326-9DF3-9315-E81D-A5C0BA901E0B}"/>
              </a:ext>
            </a:extLst>
          </p:cNvPr>
          <p:cNvCxnSpPr>
            <a:cxnSpLocks/>
          </p:cNvCxnSpPr>
          <p:nvPr/>
        </p:nvCxnSpPr>
        <p:spPr>
          <a:xfrm>
            <a:off x="7472787" y="3923150"/>
            <a:ext cx="295275" cy="118401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1" name="Title 1">
            <a:extLst>
              <a:ext uri="{FF2B5EF4-FFF2-40B4-BE49-F238E27FC236}">
                <a16:creationId xmlns:a16="http://schemas.microsoft.com/office/drawing/2014/main" id="{592A8063-8420-1DCA-22B1-90186AE537D3}"/>
              </a:ext>
            </a:extLst>
          </p:cNvPr>
          <p:cNvSpPr txBox="1">
            <a:spLocks/>
          </p:cNvSpPr>
          <p:nvPr/>
        </p:nvSpPr>
        <p:spPr>
          <a:xfrm>
            <a:off x="6876133" y="5202226"/>
            <a:ext cx="2089385" cy="804911"/>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US" sz="1100" dirty="0"/>
              <a:t>The system provides a confirmation message upon successful refund processing.</a:t>
            </a:r>
          </a:p>
        </p:txBody>
      </p:sp>
      <p:cxnSp>
        <p:nvCxnSpPr>
          <p:cNvPr id="32" name="Straight Arrow Connector 31">
            <a:extLst>
              <a:ext uri="{FF2B5EF4-FFF2-40B4-BE49-F238E27FC236}">
                <a16:creationId xmlns:a16="http://schemas.microsoft.com/office/drawing/2014/main" id="{686C1665-8934-9D6F-A3A8-F72B08FA985E}"/>
              </a:ext>
            </a:extLst>
          </p:cNvPr>
          <p:cNvCxnSpPr>
            <a:cxnSpLocks/>
          </p:cNvCxnSpPr>
          <p:nvPr/>
        </p:nvCxnSpPr>
        <p:spPr>
          <a:xfrm>
            <a:off x="9515475" y="3949059"/>
            <a:ext cx="571500" cy="118401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3" name="Title 1">
            <a:extLst>
              <a:ext uri="{FF2B5EF4-FFF2-40B4-BE49-F238E27FC236}">
                <a16:creationId xmlns:a16="http://schemas.microsoft.com/office/drawing/2014/main" id="{CEF7DE85-6FA9-A730-A302-5E5948C9C8B9}"/>
              </a:ext>
            </a:extLst>
          </p:cNvPr>
          <p:cNvSpPr txBox="1">
            <a:spLocks/>
          </p:cNvSpPr>
          <p:nvPr/>
        </p:nvSpPr>
        <p:spPr>
          <a:xfrm>
            <a:off x="9138946" y="5221618"/>
            <a:ext cx="2117510" cy="80491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US" sz="1100" dirty="0"/>
              <a:t>Refunds are recorded in the payment history with details such as date and amount.</a:t>
            </a:r>
          </a:p>
        </p:txBody>
      </p:sp>
      <p:cxnSp>
        <p:nvCxnSpPr>
          <p:cNvPr id="41" name="Straight Arrow Connector 40">
            <a:extLst>
              <a:ext uri="{FF2B5EF4-FFF2-40B4-BE49-F238E27FC236}">
                <a16:creationId xmlns:a16="http://schemas.microsoft.com/office/drawing/2014/main" id="{6FE1BF3D-6D16-2699-5C72-D9B785C6F65D}"/>
              </a:ext>
            </a:extLst>
          </p:cNvPr>
          <p:cNvCxnSpPr>
            <a:cxnSpLocks/>
          </p:cNvCxnSpPr>
          <p:nvPr/>
        </p:nvCxnSpPr>
        <p:spPr>
          <a:xfrm flipH="1" flipV="1">
            <a:off x="2958268" y="1466543"/>
            <a:ext cx="99257" cy="121028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2" name="Title 1">
            <a:extLst>
              <a:ext uri="{FF2B5EF4-FFF2-40B4-BE49-F238E27FC236}">
                <a16:creationId xmlns:a16="http://schemas.microsoft.com/office/drawing/2014/main" id="{DFD9E259-1628-3B32-3A41-E3DD0EA8C6E4}"/>
              </a:ext>
            </a:extLst>
          </p:cNvPr>
          <p:cNvSpPr txBox="1">
            <a:spLocks/>
          </p:cNvSpPr>
          <p:nvPr/>
        </p:nvSpPr>
        <p:spPr>
          <a:xfrm>
            <a:off x="1565312" y="542471"/>
            <a:ext cx="2785911" cy="863744"/>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US" sz="1100" dirty="0"/>
              <a:t>The merchant can view and track the status of pending refunds.</a:t>
            </a:r>
          </a:p>
        </p:txBody>
      </p:sp>
      <p:cxnSp>
        <p:nvCxnSpPr>
          <p:cNvPr id="48" name="Straight Arrow Connector 47">
            <a:extLst>
              <a:ext uri="{FF2B5EF4-FFF2-40B4-BE49-F238E27FC236}">
                <a16:creationId xmlns:a16="http://schemas.microsoft.com/office/drawing/2014/main" id="{CB29571B-AFBA-8900-AEDF-5C0EC3F828AE}"/>
              </a:ext>
            </a:extLst>
          </p:cNvPr>
          <p:cNvCxnSpPr>
            <a:cxnSpLocks/>
          </p:cNvCxnSpPr>
          <p:nvPr/>
        </p:nvCxnSpPr>
        <p:spPr>
          <a:xfrm flipV="1">
            <a:off x="6388238" y="1417898"/>
            <a:ext cx="503105" cy="130757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9" name="Title 1">
            <a:extLst>
              <a:ext uri="{FF2B5EF4-FFF2-40B4-BE49-F238E27FC236}">
                <a16:creationId xmlns:a16="http://schemas.microsoft.com/office/drawing/2014/main" id="{2F63CBA7-C241-32F6-5D30-B9DC55D0D017}"/>
              </a:ext>
            </a:extLst>
          </p:cNvPr>
          <p:cNvSpPr txBox="1">
            <a:spLocks/>
          </p:cNvSpPr>
          <p:nvPr/>
        </p:nvSpPr>
        <p:spPr>
          <a:xfrm>
            <a:off x="5343526" y="701603"/>
            <a:ext cx="3397566" cy="673931"/>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US" sz="1100" dirty="0"/>
              <a:t>If the refund process fails, an error message provides details on the issue.</a:t>
            </a:r>
          </a:p>
        </p:txBody>
      </p:sp>
    </p:spTree>
    <p:extLst>
      <p:ext uri="{BB962C8B-B14F-4D97-AF65-F5344CB8AC3E}">
        <p14:creationId xmlns:p14="http://schemas.microsoft.com/office/powerpoint/2010/main" val="120890280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C97BE-403B-122E-90D1-2788978A0B6F}"/>
              </a:ext>
            </a:extLst>
          </p:cNvPr>
          <p:cNvSpPr>
            <a:spLocks noGrp="1"/>
          </p:cNvSpPr>
          <p:nvPr>
            <p:ph type="ctrTitle"/>
          </p:nvPr>
        </p:nvSpPr>
        <p:spPr>
          <a:xfrm>
            <a:off x="7010400" y="568325"/>
            <a:ext cx="4179570" cy="3457971"/>
          </a:xfrm>
        </p:spPr>
        <p:txBody>
          <a:bodyPr/>
          <a:lstStyle/>
          <a:p>
            <a:r>
              <a:rPr lang="en-US" dirty="0"/>
              <a:t>Managing Discounts</a:t>
            </a:r>
          </a:p>
        </p:txBody>
      </p:sp>
    </p:spTree>
    <p:extLst>
      <p:ext uri="{BB962C8B-B14F-4D97-AF65-F5344CB8AC3E}">
        <p14:creationId xmlns:p14="http://schemas.microsoft.com/office/powerpoint/2010/main" val="403653359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1">
            <a:extLst>
              <a:ext uri="{FF2B5EF4-FFF2-40B4-BE49-F238E27FC236}">
                <a16:creationId xmlns:a16="http://schemas.microsoft.com/office/drawing/2014/main" id="{A7BAD7E3-1338-83BA-3CC4-D9D85A5C357F}"/>
              </a:ext>
            </a:extLst>
          </p:cNvPr>
          <p:cNvSpPr>
            <a:spLocks noGrp="1"/>
          </p:cNvSpPr>
          <p:nvPr>
            <p:ph type="title"/>
          </p:nvPr>
        </p:nvSpPr>
        <p:spPr>
          <a:xfrm>
            <a:off x="1652739" y="2725475"/>
            <a:ext cx="9088058" cy="1004973"/>
          </a:xfrm>
        </p:spPr>
        <p:style>
          <a:lnRef idx="2">
            <a:schemeClr val="dk1"/>
          </a:lnRef>
          <a:fillRef idx="1">
            <a:schemeClr val="lt1"/>
          </a:fillRef>
          <a:effectRef idx="0">
            <a:schemeClr val="dk1"/>
          </a:effectRef>
          <a:fontRef idx="minor">
            <a:schemeClr val="dk1"/>
          </a:fontRef>
        </p:style>
        <p:txBody>
          <a:bodyPr>
            <a:normAutofit fontScale="90000"/>
          </a:bodyPr>
          <a:lstStyle/>
          <a:p>
            <a:r>
              <a:rPr lang="en-US" sz="2400" b="1" dirty="0"/>
              <a:t>As a MERCHANT, </a:t>
            </a:r>
            <a:r>
              <a:rPr lang="en-US" sz="2400" dirty="0"/>
              <a:t>I want to create discount codes and verify customer IDs to offer DISCOUNTSD, ensuring that only eligible customers receive the discount.</a:t>
            </a:r>
          </a:p>
        </p:txBody>
      </p:sp>
      <p:cxnSp>
        <p:nvCxnSpPr>
          <p:cNvPr id="24" name="Straight Arrow Connector 23">
            <a:extLst>
              <a:ext uri="{FF2B5EF4-FFF2-40B4-BE49-F238E27FC236}">
                <a16:creationId xmlns:a16="http://schemas.microsoft.com/office/drawing/2014/main" id="{00EACB90-8598-B52F-E8C3-7AE9165B4ABE}"/>
              </a:ext>
            </a:extLst>
          </p:cNvPr>
          <p:cNvCxnSpPr>
            <a:cxnSpLocks/>
          </p:cNvCxnSpPr>
          <p:nvPr/>
        </p:nvCxnSpPr>
        <p:spPr>
          <a:xfrm rot="10800000" flipV="1">
            <a:off x="2663939" y="3897241"/>
            <a:ext cx="343504" cy="12358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5" name="Title 1">
            <a:extLst>
              <a:ext uri="{FF2B5EF4-FFF2-40B4-BE49-F238E27FC236}">
                <a16:creationId xmlns:a16="http://schemas.microsoft.com/office/drawing/2014/main" id="{925827B3-92D8-E35F-187B-F47082573841}"/>
              </a:ext>
            </a:extLst>
          </p:cNvPr>
          <p:cNvSpPr txBox="1">
            <a:spLocks/>
          </p:cNvSpPr>
          <p:nvPr/>
        </p:nvSpPr>
        <p:spPr>
          <a:xfrm>
            <a:off x="1232875" y="5221617"/>
            <a:ext cx="2258009" cy="1303007"/>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US" sz="1100" dirty="0"/>
              <a:t>When a customer applies a discount code, the merchant should be able to verify the customer’s ID to confirm eligibility for the discount.</a:t>
            </a:r>
          </a:p>
        </p:txBody>
      </p:sp>
      <p:cxnSp>
        <p:nvCxnSpPr>
          <p:cNvPr id="26" name="Straight Arrow Connector 25">
            <a:extLst>
              <a:ext uri="{FF2B5EF4-FFF2-40B4-BE49-F238E27FC236}">
                <a16:creationId xmlns:a16="http://schemas.microsoft.com/office/drawing/2014/main" id="{80FE014A-5858-96C2-14B2-080257C20F06}"/>
              </a:ext>
            </a:extLst>
          </p:cNvPr>
          <p:cNvCxnSpPr>
            <a:cxnSpLocks/>
          </p:cNvCxnSpPr>
          <p:nvPr/>
        </p:nvCxnSpPr>
        <p:spPr>
          <a:xfrm flipH="1">
            <a:off x="4267262" y="3897240"/>
            <a:ext cx="322782" cy="130492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7" name="Title 1">
            <a:extLst>
              <a:ext uri="{FF2B5EF4-FFF2-40B4-BE49-F238E27FC236}">
                <a16:creationId xmlns:a16="http://schemas.microsoft.com/office/drawing/2014/main" id="{A4BA4925-7637-EA7B-4C3B-47A8F8ADD5E2}"/>
              </a:ext>
            </a:extLst>
          </p:cNvPr>
          <p:cNvSpPr txBox="1">
            <a:spLocks/>
          </p:cNvSpPr>
          <p:nvPr/>
        </p:nvSpPr>
        <p:spPr>
          <a:xfrm>
            <a:off x="3364962" y="5190936"/>
            <a:ext cx="2258009" cy="1333687"/>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US" sz="1100" dirty="0"/>
              <a:t>If the customer is verified and eligible, the discount should be applied to their purchase, and the discount details should be reflected in the final price.</a:t>
            </a:r>
          </a:p>
        </p:txBody>
      </p:sp>
      <p:cxnSp>
        <p:nvCxnSpPr>
          <p:cNvPr id="28" name="Straight Arrow Connector 27">
            <a:extLst>
              <a:ext uri="{FF2B5EF4-FFF2-40B4-BE49-F238E27FC236}">
                <a16:creationId xmlns:a16="http://schemas.microsoft.com/office/drawing/2014/main" id="{1373AAAE-FD17-DF9F-026B-A054BE0C5BB9}"/>
              </a:ext>
            </a:extLst>
          </p:cNvPr>
          <p:cNvCxnSpPr>
            <a:cxnSpLocks/>
          </p:cNvCxnSpPr>
          <p:nvPr/>
        </p:nvCxnSpPr>
        <p:spPr>
          <a:xfrm>
            <a:off x="6495426" y="3931786"/>
            <a:ext cx="0" cy="120128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9" name="Title 1">
            <a:extLst>
              <a:ext uri="{FF2B5EF4-FFF2-40B4-BE49-F238E27FC236}">
                <a16:creationId xmlns:a16="http://schemas.microsoft.com/office/drawing/2014/main" id="{36136E28-5310-92A9-D6E0-CA0E3D4113D3}"/>
              </a:ext>
            </a:extLst>
          </p:cNvPr>
          <p:cNvSpPr txBox="1">
            <a:spLocks/>
          </p:cNvSpPr>
          <p:nvPr/>
        </p:nvSpPr>
        <p:spPr>
          <a:xfrm>
            <a:off x="5622971" y="5221619"/>
            <a:ext cx="2378029" cy="1636381"/>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US" sz="1100" dirty="0"/>
              <a:t>After applying the discount, a confirmation message should be displayed to the merchant, indicating the discount has been successfully applied and the customer’s eligibility has been confirmed.</a:t>
            </a:r>
            <a:endParaRPr lang="en-US" sz="1600" dirty="0"/>
          </a:p>
        </p:txBody>
      </p:sp>
      <p:cxnSp>
        <p:nvCxnSpPr>
          <p:cNvPr id="30" name="Straight Arrow Connector 29">
            <a:extLst>
              <a:ext uri="{FF2B5EF4-FFF2-40B4-BE49-F238E27FC236}">
                <a16:creationId xmlns:a16="http://schemas.microsoft.com/office/drawing/2014/main" id="{4202A326-9DF3-9315-E81D-A5C0BA901E0B}"/>
              </a:ext>
            </a:extLst>
          </p:cNvPr>
          <p:cNvCxnSpPr>
            <a:cxnSpLocks/>
          </p:cNvCxnSpPr>
          <p:nvPr/>
        </p:nvCxnSpPr>
        <p:spPr>
          <a:xfrm>
            <a:off x="8482437" y="3923150"/>
            <a:ext cx="295275" cy="118401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1" name="Title 1">
            <a:extLst>
              <a:ext uri="{FF2B5EF4-FFF2-40B4-BE49-F238E27FC236}">
                <a16:creationId xmlns:a16="http://schemas.microsoft.com/office/drawing/2014/main" id="{592A8063-8420-1DCA-22B1-90186AE537D3}"/>
              </a:ext>
            </a:extLst>
          </p:cNvPr>
          <p:cNvSpPr txBox="1">
            <a:spLocks/>
          </p:cNvSpPr>
          <p:nvPr/>
        </p:nvSpPr>
        <p:spPr>
          <a:xfrm>
            <a:off x="7880980" y="5107164"/>
            <a:ext cx="2463166" cy="1636381"/>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US" sz="1100" dirty="0"/>
              <a:t>If the customer’s ID does not meet the eligibility criteria or if there is an issue with the discount code, an error message should be displayed to the merchant explaining the problem and guiding them on the next steps.</a:t>
            </a:r>
          </a:p>
        </p:txBody>
      </p:sp>
    </p:spTree>
    <p:extLst>
      <p:ext uri="{BB962C8B-B14F-4D97-AF65-F5344CB8AC3E}">
        <p14:creationId xmlns:p14="http://schemas.microsoft.com/office/powerpoint/2010/main" val="138077590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C97BE-403B-122E-90D1-2788978A0B6F}"/>
              </a:ext>
            </a:extLst>
          </p:cNvPr>
          <p:cNvSpPr>
            <a:spLocks noGrp="1"/>
          </p:cNvSpPr>
          <p:nvPr>
            <p:ph type="ctrTitle"/>
          </p:nvPr>
        </p:nvSpPr>
        <p:spPr>
          <a:xfrm>
            <a:off x="7010400" y="568325"/>
            <a:ext cx="4179570" cy="3457971"/>
          </a:xfrm>
        </p:spPr>
        <p:txBody>
          <a:bodyPr/>
          <a:lstStyle/>
          <a:p>
            <a:r>
              <a:rPr lang="en-US" dirty="0"/>
              <a:t>Managing Returns and Exchanges</a:t>
            </a:r>
          </a:p>
        </p:txBody>
      </p:sp>
    </p:spTree>
    <p:extLst>
      <p:ext uri="{BB962C8B-B14F-4D97-AF65-F5344CB8AC3E}">
        <p14:creationId xmlns:p14="http://schemas.microsoft.com/office/powerpoint/2010/main" val="23501226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1">
            <a:extLst>
              <a:ext uri="{FF2B5EF4-FFF2-40B4-BE49-F238E27FC236}">
                <a16:creationId xmlns:a16="http://schemas.microsoft.com/office/drawing/2014/main" id="{A7BAD7E3-1338-83BA-3CC4-D9D85A5C357F}"/>
              </a:ext>
            </a:extLst>
          </p:cNvPr>
          <p:cNvSpPr>
            <a:spLocks noGrp="1"/>
          </p:cNvSpPr>
          <p:nvPr>
            <p:ph type="title"/>
          </p:nvPr>
        </p:nvSpPr>
        <p:spPr>
          <a:xfrm>
            <a:off x="1751996" y="2724150"/>
            <a:ext cx="9088058" cy="782566"/>
          </a:xfrm>
        </p:spPr>
        <p:style>
          <a:lnRef idx="2">
            <a:schemeClr val="dk1"/>
          </a:lnRef>
          <a:fillRef idx="1">
            <a:schemeClr val="lt1"/>
          </a:fillRef>
          <a:effectRef idx="0">
            <a:schemeClr val="dk1"/>
          </a:effectRef>
          <a:fontRef idx="minor">
            <a:schemeClr val="dk1"/>
          </a:fontRef>
        </p:style>
        <p:txBody>
          <a:bodyPr>
            <a:normAutofit fontScale="90000"/>
          </a:bodyPr>
          <a:lstStyle/>
          <a:p>
            <a:r>
              <a:rPr lang="en-US" sz="2400" b="1" dirty="0"/>
              <a:t>As a customer, </a:t>
            </a:r>
            <a:r>
              <a:rPr lang="en-US" sz="2400" dirty="0"/>
              <a:t>I want to reset my password if I forget it so that I can regain access to my account.</a:t>
            </a:r>
          </a:p>
        </p:txBody>
      </p:sp>
      <p:cxnSp>
        <p:nvCxnSpPr>
          <p:cNvPr id="24" name="Straight Arrow Connector 23">
            <a:extLst>
              <a:ext uri="{FF2B5EF4-FFF2-40B4-BE49-F238E27FC236}">
                <a16:creationId xmlns:a16="http://schemas.microsoft.com/office/drawing/2014/main" id="{00EACB90-8598-B52F-E8C3-7AE9165B4ABE}"/>
              </a:ext>
            </a:extLst>
          </p:cNvPr>
          <p:cNvCxnSpPr>
            <a:cxnSpLocks/>
          </p:cNvCxnSpPr>
          <p:nvPr/>
        </p:nvCxnSpPr>
        <p:spPr>
          <a:xfrm rot="10800000" flipV="1">
            <a:off x="1580244" y="3619500"/>
            <a:ext cx="343504" cy="12358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5" name="Title 1">
            <a:extLst>
              <a:ext uri="{FF2B5EF4-FFF2-40B4-BE49-F238E27FC236}">
                <a16:creationId xmlns:a16="http://schemas.microsoft.com/office/drawing/2014/main" id="{925827B3-92D8-E35F-187B-F47082573841}"/>
              </a:ext>
            </a:extLst>
          </p:cNvPr>
          <p:cNvSpPr txBox="1">
            <a:spLocks/>
          </p:cNvSpPr>
          <p:nvPr/>
        </p:nvSpPr>
        <p:spPr>
          <a:xfrm>
            <a:off x="399466" y="4811641"/>
            <a:ext cx="2105609" cy="55245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US" sz="1100" dirty="0"/>
              <a:t>The login page displays a "Forgot Password" link.</a:t>
            </a:r>
          </a:p>
        </p:txBody>
      </p:sp>
      <p:cxnSp>
        <p:nvCxnSpPr>
          <p:cNvPr id="26" name="Straight Arrow Connector 25">
            <a:extLst>
              <a:ext uri="{FF2B5EF4-FFF2-40B4-BE49-F238E27FC236}">
                <a16:creationId xmlns:a16="http://schemas.microsoft.com/office/drawing/2014/main" id="{80FE014A-5858-96C2-14B2-080257C20F06}"/>
              </a:ext>
            </a:extLst>
          </p:cNvPr>
          <p:cNvCxnSpPr>
            <a:cxnSpLocks/>
          </p:cNvCxnSpPr>
          <p:nvPr/>
        </p:nvCxnSpPr>
        <p:spPr>
          <a:xfrm flipH="1">
            <a:off x="3232943" y="3554034"/>
            <a:ext cx="322782" cy="130492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7" name="Title 1">
            <a:extLst>
              <a:ext uri="{FF2B5EF4-FFF2-40B4-BE49-F238E27FC236}">
                <a16:creationId xmlns:a16="http://schemas.microsoft.com/office/drawing/2014/main" id="{A4BA4925-7637-EA7B-4C3B-47A8F8ADD5E2}"/>
              </a:ext>
            </a:extLst>
          </p:cNvPr>
          <p:cNvSpPr txBox="1">
            <a:spLocks/>
          </p:cNvSpPr>
          <p:nvPr/>
        </p:nvSpPr>
        <p:spPr>
          <a:xfrm>
            <a:off x="2424868" y="4811641"/>
            <a:ext cx="2105609" cy="865566"/>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US" sz="1100" dirty="0"/>
              <a:t>Clicking the "Forgot Password" link redirects the user to a password reset form.</a:t>
            </a:r>
          </a:p>
        </p:txBody>
      </p:sp>
      <p:cxnSp>
        <p:nvCxnSpPr>
          <p:cNvPr id="28" name="Straight Arrow Connector 27">
            <a:extLst>
              <a:ext uri="{FF2B5EF4-FFF2-40B4-BE49-F238E27FC236}">
                <a16:creationId xmlns:a16="http://schemas.microsoft.com/office/drawing/2014/main" id="{1373AAAE-FD17-DF9F-026B-A054BE0C5BB9}"/>
              </a:ext>
            </a:extLst>
          </p:cNvPr>
          <p:cNvCxnSpPr>
            <a:cxnSpLocks/>
          </p:cNvCxnSpPr>
          <p:nvPr/>
        </p:nvCxnSpPr>
        <p:spPr>
          <a:xfrm>
            <a:off x="5485776" y="3541261"/>
            <a:ext cx="0" cy="120128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9" name="Title 1">
            <a:extLst>
              <a:ext uri="{FF2B5EF4-FFF2-40B4-BE49-F238E27FC236}">
                <a16:creationId xmlns:a16="http://schemas.microsoft.com/office/drawing/2014/main" id="{36136E28-5310-92A9-D6E0-CA0E3D4113D3}"/>
              </a:ext>
            </a:extLst>
          </p:cNvPr>
          <p:cNvSpPr txBox="1">
            <a:spLocks/>
          </p:cNvSpPr>
          <p:nvPr/>
        </p:nvSpPr>
        <p:spPr>
          <a:xfrm>
            <a:off x="4606374" y="4811640"/>
            <a:ext cx="2033417" cy="739017"/>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US" sz="1100" dirty="0"/>
              <a:t>The password reset form includes a field for the user’s email address.</a:t>
            </a:r>
          </a:p>
        </p:txBody>
      </p:sp>
      <p:cxnSp>
        <p:nvCxnSpPr>
          <p:cNvPr id="30" name="Straight Arrow Connector 29">
            <a:extLst>
              <a:ext uri="{FF2B5EF4-FFF2-40B4-BE49-F238E27FC236}">
                <a16:creationId xmlns:a16="http://schemas.microsoft.com/office/drawing/2014/main" id="{4202A326-9DF3-9315-E81D-A5C0BA901E0B}"/>
              </a:ext>
            </a:extLst>
          </p:cNvPr>
          <p:cNvCxnSpPr>
            <a:cxnSpLocks/>
          </p:cNvCxnSpPr>
          <p:nvPr/>
        </p:nvCxnSpPr>
        <p:spPr>
          <a:xfrm>
            <a:off x="7472787" y="3532625"/>
            <a:ext cx="295275" cy="118401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1" name="Title 1">
            <a:extLst>
              <a:ext uri="{FF2B5EF4-FFF2-40B4-BE49-F238E27FC236}">
                <a16:creationId xmlns:a16="http://schemas.microsoft.com/office/drawing/2014/main" id="{592A8063-8420-1DCA-22B1-90186AE537D3}"/>
              </a:ext>
            </a:extLst>
          </p:cNvPr>
          <p:cNvSpPr txBox="1">
            <a:spLocks/>
          </p:cNvSpPr>
          <p:nvPr/>
        </p:nvSpPr>
        <p:spPr>
          <a:xfrm>
            <a:off x="6784177" y="4811640"/>
            <a:ext cx="1956914" cy="865566"/>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US" sz="1100" dirty="0"/>
              <a:t>Upon submitting the form, a reset password email with a secure link is sent to the user.</a:t>
            </a:r>
          </a:p>
        </p:txBody>
      </p:sp>
      <p:cxnSp>
        <p:nvCxnSpPr>
          <p:cNvPr id="32" name="Straight Arrow Connector 31">
            <a:extLst>
              <a:ext uri="{FF2B5EF4-FFF2-40B4-BE49-F238E27FC236}">
                <a16:creationId xmlns:a16="http://schemas.microsoft.com/office/drawing/2014/main" id="{686C1665-8934-9D6F-A3A8-F72B08FA985E}"/>
              </a:ext>
            </a:extLst>
          </p:cNvPr>
          <p:cNvCxnSpPr>
            <a:cxnSpLocks/>
          </p:cNvCxnSpPr>
          <p:nvPr/>
        </p:nvCxnSpPr>
        <p:spPr>
          <a:xfrm>
            <a:off x="9515475" y="3558534"/>
            <a:ext cx="571500" cy="118401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3" name="Title 1">
            <a:extLst>
              <a:ext uri="{FF2B5EF4-FFF2-40B4-BE49-F238E27FC236}">
                <a16:creationId xmlns:a16="http://schemas.microsoft.com/office/drawing/2014/main" id="{CEF7DE85-6FA9-A730-A302-5E5948C9C8B9}"/>
              </a:ext>
            </a:extLst>
          </p:cNvPr>
          <p:cNvSpPr txBox="1">
            <a:spLocks/>
          </p:cNvSpPr>
          <p:nvPr/>
        </p:nvSpPr>
        <p:spPr>
          <a:xfrm>
            <a:off x="9034170" y="4855332"/>
            <a:ext cx="2105609" cy="695325"/>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US" sz="1100" dirty="0"/>
              <a:t>The reset link expires after a set period (e.g., 24 hours).</a:t>
            </a:r>
          </a:p>
        </p:txBody>
      </p:sp>
      <p:cxnSp>
        <p:nvCxnSpPr>
          <p:cNvPr id="41" name="Straight Arrow Connector 40">
            <a:extLst>
              <a:ext uri="{FF2B5EF4-FFF2-40B4-BE49-F238E27FC236}">
                <a16:creationId xmlns:a16="http://schemas.microsoft.com/office/drawing/2014/main" id="{6FE1BF3D-6D16-2699-5C72-D9B785C6F65D}"/>
              </a:ext>
            </a:extLst>
          </p:cNvPr>
          <p:cNvCxnSpPr>
            <a:cxnSpLocks/>
          </p:cNvCxnSpPr>
          <p:nvPr/>
        </p:nvCxnSpPr>
        <p:spPr>
          <a:xfrm flipH="1" flipV="1">
            <a:off x="2958268" y="1466543"/>
            <a:ext cx="99257" cy="121028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2" name="Title 1">
            <a:extLst>
              <a:ext uri="{FF2B5EF4-FFF2-40B4-BE49-F238E27FC236}">
                <a16:creationId xmlns:a16="http://schemas.microsoft.com/office/drawing/2014/main" id="{DFD9E259-1628-3B32-3A41-E3DD0EA8C6E4}"/>
              </a:ext>
            </a:extLst>
          </p:cNvPr>
          <p:cNvSpPr txBox="1">
            <a:spLocks/>
          </p:cNvSpPr>
          <p:nvPr/>
        </p:nvSpPr>
        <p:spPr>
          <a:xfrm>
            <a:off x="1955091" y="553966"/>
            <a:ext cx="2105609" cy="821568"/>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US" sz="1100" dirty="0"/>
              <a:t>Clicking on the reset link redirects the user to a form where they can set a new password.</a:t>
            </a:r>
          </a:p>
        </p:txBody>
      </p:sp>
      <p:cxnSp>
        <p:nvCxnSpPr>
          <p:cNvPr id="48" name="Straight Arrow Connector 47">
            <a:extLst>
              <a:ext uri="{FF2B5EF4-FFF2-40B4-BE49-F238E27FC236}">
                <a16:creationId xmlns:a16="http://schemas.microsoft.com/office/drawing/2014/main" id="{CB29571B-AFBA-8900-AEDF-5C0EC3F828AE}"/>
              </a:ext>
            </a:extLst>
          </p:cNvPr>
          <p:cNvCxnSpPr>
            <a:cxnSpLocks/>
          </p:cNvCxnSpPr>
          <p:nvPr/>
        </p:nvCxnSpPr>
        <p:spPr>
          <a:xfrm flipV="1">
            <a:off x="6972300" y="1475690"/>
            <a:ext cx="272128" cy="121391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9" name="Title 1">
            <a:extLst>
              <a:ext uri="{FF2B5EF4-FFF2-40B4-BE49-F238E27FC236}">
                <a16:creationId xmlns:a16="http://schemas.microsoft.com/office/drawing/2014/main" id="{2F63CBA7-C241-32F6-5D30-B9DC55D0D017}"/>
              </a:ext>
            </a:extLst>
          </p:cNvPr>
          <p:cNvSpPr txBox="1">
            <a:spLocks/>
          </p:cNvSpPr>
          <p:nvPr/>
        </p:nvSpPr>
        <p:spPr>
          <a:xfrm>
            <a:off x="5800725" y="666750"/>
            <a:ext cx="3162299" cy="821568"/>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US" sz="1100" dirty="0"/>
              <a:t>Upon successfully resetting the password, the user is notified that their password has been changed and is prompted to log in with the new password.</a:t>
            </a:r>
          </a:p>
        </p:txBody>
      </p:sp>
    </p:spTree>
    <p:extLst>
      <p:ext uri="{BB962C8B-B14F-4D97-AF65-F5344CB8AC3E}">
        <p14:creationId xmlns:p14="http://schemas.microsoft.com/office/powerpoint/2010/main" val="111695197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1">
            <a:extLst>
              <a:ext uri="{FF2B5EF4-FFF2-40B4-BE49-F238E27FC236}">
                <a16:creationId xmlns:a16="http://schemas.microsoft.com/office/drawing/2014/main" id="{A7BAD7E3-1338-83BA-3CC4-D9D85A5C357F}"/>
              </a:ext>
            </a:extLst>
          </p:cNvPr>
          <p:cNvSpPr>
            <a:spLocks noGrp="1"/>
          </p:cNvSpPr>
          <p:nvPr>
            <p:ph type="title"/>
          </p:nvPr>
        </p:nvSpPr>
        <p:spPr>
          <a:xfrm>
            <a:off x="1652739" y="2866704"/>
            <a:ext cx="9088058" cy="1116626"/>
          </a:xfrm>
        </p:spPr>
        <p:style>
          <a:lnRef idx="2">
            <a:schemeClr val="dk1"/>
          </a:lnRef>
          <a:fillRef idx="1">
            <a:schemeClr val="lt1"/>
          </a:fillRef>
          <a:effectRef idx="0">
            <a:schemeClr val="dk1"/>
          </a:effectRef>
          <a:fontRef idx="minor">
            <a:schemeClr val="dk1"/>
          </a:fontRef>
        </p:style>
        <p:txBody>
          <a:bodyPr>
            <a:normAutofit/>
          </a:bodyPr>
          <a:lstStyle/>
          <a:p>
            <a:r>
              <a:rPr lang="en-US" sz="2400" b="1" dirty="0"/>
              <a:t>As a merchant, </a:t>
            </a:r>
            <a:r>
              <a:rPr lang="en-US" sz="2400" dirty="0"/>
              <a:t>I want to manage return requests so that I can ensure customer satisfaction with the return process.</a:t>
            </a:r>
          </a:p>
        </p:txBody>
      </p:sp>
      <p:cxnSp>
        <p:nvCxnSpPr>
          <p:cNvPr id="24" name="Straight Arrow Connector 23">
            <a:extLst>
              <a:ext uri="{FF2B5EF4-FFF2-40B4-BE49-F238E27FC236}">
                <a16:creationId xmlns:a16="http://schemas.microsoft.com/office/drawing/2014/main" id="{00EACB90-8598-B52F-E8C3-7AE9165B4ABE}"/>
              </a:ext>
            </a:extLst>
          </p:cNvPr>
          <p:cNvCxnSpPr>
            <a:cxnSpLocks/>
          </p:cNvCxnSpPr>
          <p:nvPr/>
        </p:nvCxnSpPr>
        <p:spPr>
          <a:xfrm rot="10800000" flipV="1">
            <a:off x="1654289" y="4135366"/>
            <a:ext cx="343504" cy="12358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5" name="Title 1">
            <a:extLst>
              <a:ext uri="{FF2B5EF4-FFF2-40B4-BE49-F238E27FC236}">
                <a16:creationId xmlns:a16="http://schemas.microsoft.com/office/drawing/2014/main" id="{925827B3-92D8-E35F-187B-F47082573841}"/>
              </a:ext>
            </a:extLst>
          </p:cNvPr>
          <p:cNvSpPr txBox="1">
            <a:spLocks/>
          </p:cNvSpPr>
          <p:nvPr/>
        </p:nvSpPr>
        <p:spPr>
          <a:xfrm>
            <a:off x="351737" y="5383388"/>
            <a:ext cx="2105609" cy="941458"/>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US" sz="1100" dirty="0"/>
              <a:t>The order management page includes an option to view and handle return requests.</a:t>
            </a:r>
          </a:p>
        </p:txBody>
      </p:sp>
      <p:cxnSp>
        <p:nvCxnSpPr>
          <p:cNvPr id="26" name="Straight Arrow Connector 25">
            <a:extLst>
              <a:ext uri="{FF2B5EF4-FFF2-40B4-BE49-F238E27FC236}">
                <a16:creationId xmlns:a16="http://schemas.microsoft.com/office/drawing/2014/main" id="{80FE014A-5858-96C2-14B2-080257C20F06}"/>
              </a:ext>
            </a:extLst>
          </p:cNvPr>
          <p:cNvCxnSpPr>
            <a:cxnSpLocks/>
          </p:cNvCxnSpPr>
          <p:nvPr/>
        </p:nvCxnSpPr>
        <p:spPr>
          <a:xfrm flipH="1">
            <a:off x="3257612" y="4135365"/>
            <a:ext cx="322782" cy="130492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7" name="Title 1">
            <a:extLst>
              <a:ext uri="{FF2B5EF4-FFF2-40B4-BE49-F238E27FC236}">
                <a16:creationId xmlns:a16="http://schemas.microsoft.com/office/drawing/2014/main" id="{A4BA4925-7637-EA7B-4C3B-47A8F8ADD5E2}"/>
              </a:ext>
            </a:extLst>
          </p:cNvPr>
          <p:cNvSpPr txBox="1">
            <a:spLocks/>
          </p:cNvSpPr>
          <p:nvPr/>
        </p:nvSpPr>
        <p:spPr>
          <a:xfrm>
            <a:off x="2424868" y="5474808"/>
            <a:ext cx="2181506" cy="725968"/>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US" sz="1100" dirty="0"/>
              <a:t>Merchants can review return requests, including reasons and item conditions.</a:t>
            </a:r>
          </a:p>
        </p:txBody>
      </p:sp>
      <p:cxnSp>
        <p:nvCxnSpPr>
          <p:cNvPr id="28" name="Straight Arrow Connector 27">
            <a:extLst>
              <a:ext uri="{FF2B5EF4-FFF2-40B4-BE49-F238E27FC236}">
                <a16:creationId xmlns:a16="http://schemas.microsoft.com/office/drawing/2014/main" id="{1373AAAE-FD17-DF9F-026B-A054BE0C5BB9}"/>
              </a:ext>
            </a:extLst>
          </p:cNvPr>
          <p:cNvCxnSpPr>
            <a:cxnSpLocks/>
          </p:cNvCxnSpPr>
          <p:nvPr/>
        </p:nvCxnSpPr>
        <p:spPr>
          <a:xfrm>
            <a:off x="5485776" y="4169911"/>
            <a:ext cx="0" cy="120128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9" name="Title 1">
            <a:extLst>
              <a:ext uri="{FF2B5EF4-FFF2-40B4-BE49-F238E27FC236}">
                <a16:creationId xmlns:a16="http://schemas.microsoft.com/office/drawing/2014/main" id="{36136E28-5310-92A9-D6E0-CA0E3D4113D3}"/>
              </a:ext>
            </a:extLst>
          </p:cNvPr>
          <p:cNvSpPr txBox="1">
            <a:spLocks/>
          </p:cNvSpPr>
          <p:nvPr/>
        </p:nvSpPr>
        <p:spPr>
          <a:xfrm>
            <a:off x="4606374" y="5259317"/>
            <a:ext cx="2181503" cy="941459"/>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US" sz="1100" dirty="0"/>
              <a:t>An option is provided to approve or reject return requests based on store policies.</a:t>
            </a:r>
          </a:p>
        </p:txBody>
      </p:sp>
      <p:cxnSp>
        <p:nvCxnSpPr>
          <p:cNvPr id="30" name="Straight Arrow Connector 29">
            <a:extLst>
              <a:ext uri="{FF2B5EF4-FFF2-40B4-BE49-F238E27FC236}">
                <a16:creationId xmlns:a16="http://schemas.microsoft.com/office/drawing/2014/main" id="{4202A326-9DF3-9315-E81D-A5C0BA901E0B}"/>
              </a:ext>
            </a:extLst>
          </p:cNvPr>
          <p:cNvCxnSpPr>
            <a:cxnSpLocks/>
          </p:cNvCxnSpPr>
          <p:nvPr/>
        </p:nvCxnSpPr>
        <p:spPr>
          <a:xfrm>
            <a:off x="7472787" y="4161275"/>
            <a:ext cx="295275" cy="118401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1" name="Title 1">
            <a:extLst>
              <a:ext uri="{FF2B5EF4-FFF2-40B4-BE49-F238E27FC236}">
                <a16:creationId xmlns:a16="http://schemas.microsoft.com/office/drawing/2014/main" id="{592A8063-8420-1DCA-22B1-90186AE537D3}"/>
              </a:ext>
            </a:extLst>
          </p:cNvPr>
          <p:cNvSpPr txBox="1">
            <a:spLocks/>
          </p:cNvSpPr>
          <p:nvPr/>
        </p:nvSpPr>
        <p:spPr>
          <a:xfrm>
            <a:off x="6936201" y="5292836"/>
            <a:ext cx="2105609" cy="874419"/>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US" sz="1100" dirty="0"/>
              <a:t>Approved returns automatically update the order status to "Returned" or equivalent.</a:t>
            </a:r>
          </a:p>
        </p:txBody>
      </p:sp>
      <p:cxnSp>
        <p:nvCxnSpPr>
          <p:cNvPr id="32" name="Straight Arrow Connector 31">
            <a:extLst>
              <a:ext uri="{FF2B5EF4-FFF2-40B4-BE49-F238E27FC236}">
                <a16:creationId xmlns:a16="http://schemas.microsoft.com/office/drawing/2014/main" id="{686C1665-8934-9D6F-A3A8-F72B08FA985E}"/>
              </a:ext>
            </a:extLst>
          </p:cNvPr>
          <p:cNvCxnSpPr>
            <a:cxnSpLocks/>
          </p:cNvCxnSpPr>
          <p:nvPr/>
        </p:nvCxnSpPr>
        <p:spPr>
          <a:xfrm>
            <a:off x="9515475" y="4187184"/>
            <a:ext cx="571500" cy="118401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3" name="Title 1">
            <a:extLst>
              <a:ext uri="{FF2B5EF4-FFF2-40B4-BE49-F238E27FC236}">
                <a16:creationId xmlns:a16="http://schemas.microsoft.com/office/drawing/2014/main" id="{CEF7DE85-6FA9-A730-A302-5E5948C9C8B9}"/>
              </a:ext>
            </a:extLst>
          </p:cNvPr>
          <p:cNvSpPr txBox="1">
            <a:spLocks/>
          </p:cNvSpPr>
          <p:nvPr/>
        </p:nvSpPr>
        <p:spPr>
          <a:xfrm>
            <a:off x="9117704" y="5383386"/>
            <a:ext cx="2291055" cy="941459"/>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US" sz="1100" dirty="0"/>
              <a:t>A confirmation message is sent to the customer when a return request is approved or rejected.</a:t>
            </a:r>
          </a:p>
        </p:txBody>
      </p:sp>
      <p:cxnSp>
        <p:nvCxnSpPr>
          <p:cNvPr id="41" name="Straight Arrow Connector 40">
            <a:extLst>
              <a:ext uri="{FF2B5EF4-FFF2-40B4-BE49-F238E27FC236}">
                <a16:creationId xmlns:a16="http://schemas.microsoft.com/office/drawing/2014/main" id="{6FE1BF3D-6D16-2699-5C72-D9B785C6F65D}"/>
              </a:ext>
            </a:extLst>
          </p:cNvPr>
          <p:cNvCxnSpPr>
            <a:cxnSpLocks/>
          </p:cNvCxnSpPr>
          <p:nvPr/>
        </p:nvCxnSpPr>
        <p:spPr>
          <a:xfrm flipH="1" flipV="1">
            <a:off x="2958268" y="1466543"/>
            <a:ext cx="99257" cy="121028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2" name="Title 1">
            <a:extLst>
              <a:ext uri="{FF2B5EF4-FFF2-40B4-BE49-F238E27FC236}">
                <a16:creationId xmlns:a16="http://schemas.microsoft.com/office/drawing/2014/main" id="{DFD9E259-1628-3B32-3A41-E3DD0EA8C6E4}"/>
              </a:ext>
            </a:extLst>
          </p:cNvPr>
          <p:cNvSpPr txBox="1">
            <a:spLocks/>
          </p:cNvSpPr>
          <p:nvPr/>
        </p:nvSpPr>
        <p:spPr>
          <a:xfrm>
            <a:off x="1955091" y="553966"/>
            <a:ext cx="2483559" cy="821568"/>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US" sz="1100" dirty="0"/>
              <a:t>The system provides detailed instructions for processing the return (e.g., shipping label generation).</a:t>
            </a:r>
          </a:p>
        </p:txBody>
      </p:sp>
      <p:cxnSp>
        <p:nvCxnSpPr>
          <p:cNvPr id="48" name="Straight Arrow Connector 47">
            <a:extLst>
              <a:ext uri="{FF2B5EF4-FFF2-40B4-BE49-F238E27FC236}">
                <a16:creationId xmlns:a16="http://schemas.microsoft.com/office/drawing/2014/main" id="{CB29571B-AFBA-8900-AEDF-5C0EC3F828AE}"/>
              </a:ext>
            </a:extLst>
          </p:cNvPr>
          <p:cNvCxnSpPr>
            <a:cxnSpLocks/>
          </p:cNvCxnSpPr>
          <p:nvPr/>
        </p:nvCxnSpPr>
        <p:spPr>
          <a:xfrm flipV="1">
            <a:off x="6096000" y="1417898"/>
            <a:ext cx="503105" cy="130757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9" name="Title 1">
            <a:extLst>
              <a:ext uri="{FF2B5EF4-FFF2-40B4-BE49-F238E27FC236}">
                <a16:creationId xmlns:a16="http://schemas.microsoft.com/office/drawing/2014/main" id="{2F63CBA7-C241-32F6-5D30-B9DC55D0D017}"/>
              </a:ext>
            </a:extLst>
          </p:cNvPr>
          <p:cNvSpPr txBox="1">
            <a:spLocks/>
          </p:cNvSpPr>
          <p:nvPr/>
        </p:nvSpPr>
        <p:spPr>
          <a:xfrm>
            <a:off x="5095875" y="620642"/>
            <a:ext cx="3549967" cy="694101"/>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US" sz="1100" dirty="0"/>
              <a:t>An error message is shown if there are issues with processing return requests.</a:t>
            </a:r>
          </a:p>
        </p:txBody>
      </p:sp>
    </p:spTree>
    <p:extLst>
      <p:ext uri="{BB962C8B-B14F-4D97-AF65-F5344CB8AC3E}">
        <p14:creationId xmlns:p14="http://schemas.microsoft.com/office/powerpoint/2010/main" val="282790001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1">
            <a:extLst>
              <a:ext uri="{FF2B5EF4-FFF2-40B4-BE49-F238E27FC236}">
                <a16:creationId xmlns:a16="http://schemas.microsoft.com/office/drawing/2014/main" id="{A7BAD7E3-1338-83BA-3CC4-D9D85A5C357F}"/>
              </a:ext>
            </a:extLst>
          </p:cNvPr>
          <p:cNvSpPr>
            <a:spLocks noGrp="1"/>
          </p:cNvSpPr>
          <p:nvPr>
            <p:ph type="title"/>
          </p:nvPr>
        </p:nvSpPr>
        <p:spPr>
          <a:xfrm>
            <a:off x="1652739" y="2866704"/>
            <a:ext cx="9088058" cy="1116626"/>
          </a:xfrm>
        </p:spPr>
        <p:style>
          <a:lnRef idx="2">
            <a:schemeClr val="dk1"/>
          </a:lnRef>
          <a:fillRef idx="1">
            <a:schemeClr val="lt1"/>
          </a:fillRef>
          <a:effectRef idx="0">
            <a:schemeClr val="dk1"/>
          </a:effectRef>
          <a:fontRef idx="minor">
            <a:schemeClr val="dk1"/>
          </a:fontRef>
        </p:style>
        <p:txBody>
          <a:bodyPr>
            <a:normAutofit/>
          </a:bodyPr>
          <a:lstStyle/>
          <a:p>
            <a:r>
              <a:rPr lang="en-US" sz="2400" b="1" dirty="0"/>
              <a:t>As a merchant, </a:t>
            </a:r>
            <a:r>
              <a:rPr lang="en-US" sz="2400" dirty="0"/>
              <a:t>I want to process exchanges for returned items so that customers can receive the correct products.</a:t>
            </a:r>
          </a:p>
        </p:txBody>
      </p:sp>
      <p:cxnSp>
        <p:nvCxnSpPr>
          <p:cNvPr id="24" name="Straight Arrow Connector 23">
            <a:extLst>
              <a:ext uri="{FF2B5EF4-FFF2-40B4-BE49-F238E27FC236}">
                <a16:creationId xmlns:a16="http://schemas.microsoft.com/office/drawing/2014/main" id="{00EACB90-8598-B52F-E8C3-7AE9165B4ABE}"/>
              </a:ext>
            </a:extLst>
          </p:cNvPr>
          <p:cNvCxnSpPr>
            <a:cxnSpLocks/>
          </p:cNvCxnSpPr>
          <p:nvPr/>
        </p:nvCxnSpPr>
        <p:spPr>
          <a:xfrm rot="10800000" flipV="1">
            <a:off x="1654289" y="4135366"/>
            <a:ext cx="343504" cy="12358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5" name="Title 1">
            <a:extLst>
              <a:ext uri="{FF2B5EF4-FFF2-40B4-BE49-F238E27FC236}">
                <a16:creationId xmlns:a16="http://schemas.microsoft.com/office/drawing/2014/main" id="{925827B3-92D8-E35F-187B-F47082573841}"/>
              </a:ext>
            </a:extLst>
          </p:cNvPr>
          <p:cNvSpPr txBox="1">
            <a:spLocks/>
          </p:cNvSpPr>
          <p:nvPr/>
        </p:nvSpPr>
        <p:spPr>
          <a:xfrm>
            <a:off x="351737" y="5383388"/>
            <a:ext cx="2105609" cy="941458"/>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US" sz="1100" dirty="0"/>
              <a:t>The return management system includes options to initiate exchanges for returned items.</a:t>
            </a:r>
          </a:p>
        </p:txBody>
      </p:sp>
      <p:cxnSp>
        <p:nvCxnSpPr>
          <p:cNvPr id="26" name="Straight Arrow Connector 25">
            <a:extLst>
              <a:ext uri="{FF2B5EF4-FFF2-40B4-BE49-F238E27FC236}">
                <a16:creationId xmlns:a16="http://schemas.microsoft.com/office/drawing/2014/main" id="{80FE014A-5858-96C2-14B2-080257C20F06}"/>
              </a:ext>
            </a:extLst>
          </p:cNvPr>
          <p:cNvCxnSpPr>
            <a:cxnSpLocks/>
          </p:cNvCxnSpPr>
          <p:nvPr/>
        </p:nvCxnSpPr>
        <p:spPr>
          <a:xfrm flipH="1">
            <a:off x="3257612" y="4135365"/>
            <a:ext cx="322782" cy="130492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7" name="Title 1">
            <a:extLst>
              <a:ext uri="{FF2B5EF4-FFF2-40B4-BE49-F238E27FC236}">
                <a16:creationId xmlns:a16="http://schemas.microsoft.com/office/drawing/2014/main" id="{A4BA4925-7637-EA7B-4C3B-47A8F8ADD5E2}"/>
              </a:ext>
            </a:extLst>
          </p:cNvPr>
          <p:cNvSpPr txBox="1">
            <a:spLocks/>
          </p:cNvSpPr>
          <p:nvPr/>
        </p:nvSpPr>
        <p:spPr>
          <a:xfrm>
            <a:off x="2424868" y="5474808"/>
            <a:ext cx="2181506" cy="941458"/>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US" sz="1100" dirty="0"/>
              <a:t>Merchants can select alternative products (e.g., different sizes, colors, or models) for the exchange.</a:t>
            </a:r>
          </a:p>
        </p:txBody>
      </p:sp>
      <p:cxnSp>
        <p:nvCxnSpPr>
          <p:cNvPr id="28" name="Straight Arrow Connector 27">
            <a:extLst>
              <a:ext uri="{FF2B5EF4-FFF2-40B4-BE49-F238E27FC236}">
                <a16:creationId xmlns:a16="http://schemas.microsoft.com/office/drawing/2014/main" id="{1373AAAE-FD17-DF9F-026B-A054BE0C5BB9}"/>
              </a:ext>
            </a:extLst>
          </p:cNvPr>
          <p:cNvCxnSpPr>
            <a:cxnSpLocks/>
          </p:cNvCxnSpPr>
          <p:nvPr/>
        </p:nvCxnSpPr>
        <p:spPr>
          <a:xfrm>
            <a:off x="5485776" y="4169911"/>
            <a:ext cx="0" cy="120128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9" name="Title 1">
            <a:extLst>
              <a:ext uri="{FF2B5EF4-FFF2-40B4-BE49-F238E27FC236}">
                <a16:creationId xmlns:a16="http://schemas.microsoft.com/office/drawing/2014/main" id="{36136E28-5310-92A9-D6E0-CA0E3D4113D3}"/>
              </a:ext>
            </a:extLst>
          </p:cNvPr>
          <p:cNvSpPr txBox="1">
            <a:spLocks/>
          </p:cNvSpPr>
          <p:nvPr/>
        </p:nvSpPr>
        <p:spPr>
          <a:xfrm>
            <a:off x="4606374" y="5259317"/>
            <a:ext cx="2181503" cy="941459"/>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US" sz="1100" dirty="0"/>
              <a:t>The system updates the order details to reflect the new product(s) being sent.</a:t>
            </a:r>
          </a:p>
        </p:txBody>
      </p:sp>
      <p:cxnSp>
        <p:nvCxnSpPr>
          <p:cNvPr id="30" name="Straight Arrow Connector 29">
            <a:extLst>
              <a:ext uri="{FF2B5EF4-FFF2-40B4-BE49-F238E27FC236}">
                <a16:creationId xmlns:a16="http://schemas.microsoft.com/office/drawing/2014/main" id="{4202A326-9DF3-9315-E81D-A5C0BA901E0B}"/>
              </a:ext>
            </a:extLst>
          </p:cNvPr>
          <p:cNvCxnSpPr>
            <a:cxnSpLocks/>
          </p:cNvCxnSpPr>
          <p:nvPr/>
        </p:nvCxnSpPr>
        <p:spPr>
          <a:xfrm>
            <a:off x="7472787" y="4161275"/>
            <a:ext cx="295275" cy="118401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1" name="Title 1">
            <a:extLst>
              <a:ext uri="{FF2B5EF4-FFF2-40B4-BE49-F238E27FC236}">
                <a16:creationId xmlns:a16="http://schemas.microsoft.com/office/drawing/2014/main" id="{592A8063-8420-1DCA-22B1-90186AE537D3}"/>
              </a:ext>
            </a:extLst>
          </p:cNvPr>
          <p:cNvSpPr txBox="1">
            <a:spLocks/>
          </p:cNvSpPr>
          <p:nvPr/>
        </p:nvSpPr>
        <p:spPr>
          <a:xfrm>
            <a:off x="6936201" y="5292836"/>
            <a:ext cx="2105609" cy="1116626"/>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US" sz="1100" dirty="0"/>
              <a:t>Customers receive a notification about the new shipment, including tracking information if applicable.</a:t>
            </a:r>
          </a:p>
        </p:txBody>
      </p:sp>
      <p:cxnSp>
        <p:nvCxnSpPr>
          <p:cNvPr id="32" name="Straight Arrow Connector 31">
            <a:extLst>
              <a:ext uri="{FF2B5EF4-FFF2-40B4-BE49-F238E27FC236}">
                <a16:creationId xmlns:a16="http://schemas.microsoft.com/office/drawing/2014/main" id="{686C1665-8934-9D6F-A3A8-F72B08FA985E}"/>
              </a:ext>
            </a:extLst>
          </p:cNvPr>
          <p:cNvCxnSpPr>
            <a:cxnSpLocks/>
          </p:cNvCxnSpPr>
          <p:nvPr/>
        </p:nvCxnSpPr>
        <p:spPr>
          <a:xfrm>
            <a:off x="9515475" y="4187184"/>
            <a:ext cx="571500" cy="118401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3" name="Title 1">
            <a:extLst>
              <a:ext uri="{FF2B5EF4-FFF2-40B4-BE49-F238E27FC236}">
                <a16:creationId xmlns:a16="http://schemas.microsoft.com/office/drawing/2014/main" id="{CEF7DE85-6FA9-A730-A302-5E5948C9C8B9}"/>
              </a:ext>
            </a:extLst>
          </p:cNvPr>
          <p:cNvSpPr txBox="1">
            <a:spLocks/>
          </p:cNvSpPr>
          <p:nvPr/>
        </p:nvSpPr>
        <p:spPr>
          <a:xfrm>
            <a:off x="9117704" y="5383387"/>
            <a:ext cx="2291055" cy="731664"/>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US" sz="1100" dirty="0"/>
              <a:t>The original order status is updated to reflect the exchange process.</a:t>
            </a:r>
          </a:p>
        </p:txBody>
      </p:sp>
      <p:cxnSp>
        <p:nvCxnSpPr>
          <p:cNvPr id="41" name="Straight Arrow Connector 40">
            <a:extLst>
              <a:ext uri="{FF2B5EF4-FFF2-40B4-BE49-F238E27FC236}">
                <a16:creationId xmlns:a16="http://schemas.microsoft.com/office/drawing/2014/main" id="{6FE1BF3D-6D16-2699-5C72-D9B785C6F65D}"/>
              </a:ext>
            </a:extLst>
          </p:cNvPr>
          <p:cNvCxnSpPr>
            <a:cxnSpLocks/>
          </p:cNvCxnSpPr>
          <p:nvPr/>
        </p:nvCxnSpPr>
        <p:spPr>
          <a:xfrm flipH="1" flipV="1">
            <a:off x="2958268" y="1466543"/>
            <a:ext cx="99257" cy="121028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2" name="Title 1">
            <a:extLst>
              <a:ext uri="{FF2B5EF4-FFF2-40B4-BE49-F238E27FC236}">
                <a16:creationId xmlns:a16="http://schemas.microsoft.com/office/drawing/2014/main" id="{DFD9E259-1628-3B32-3A41-E3DD0EA8C6E4}"/>
              </a:ext>
            </a:extLst>
          </p:cNvPr>
          <p:cNvSpPr txBox="1">
            <a:spLocks/>
          </p:cNvSpPr>
          <p:nvPr/>
        </p:nvSpPr>
        <p:spPr>
          <a:xfrm>
            <a:off x="1955091" y="553966"/>
            <a:ext cx="2483559" cy="821568"/>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US" sz="1100" dirty="0"/>
              <a:t>The inventory system updates to reflect the new product quantities for both the returned and exchanged items.</a:t>
            </a:r>
          </a:p>
        </p:txBody>
      </p:sp>
      <p:cxnSp>
        <p:nvCxnSpPr>
          <p:cNvPr id="48" name="Straight Arrow Connector 47">
            <a:extLst>
              <a:ext uri="{FF2B5EF4-FFF2-40B4-BE49-F238E27FC236}">
                <a16:creationId xmlns:a16="http://schemas.microsoft.com/office/drawing/2014/main" id="{CB29571B-AFBA-8900-AEDF-5C0EC3F828AE}"/>
              </a:ext>
            </a:extLst>
          </p:cNvPr>
          <p:cNvCxnSpPr>
            <a:cxnSpLocks/>
          </p:cNvCxnSpPr>
          <p:nvPr/>
        </p:nvCxnSpPr>
        <p:spPr>
          <a:xfrm flipV="1">
            <a:off x="6096000" y="1417898"/>
            <a:ext cx="503105" cy="130757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9" name="Title 1">
            <a:extLst>
              <a:ext uri="{FF2B5EF4-FFF2-40B4-BE49-F238E27FC236}">
                <a16:creationId xmlns:a16="http://schemas.microsoft.com/office/drawing/2014/main" id="{2F63CBA7-C241-32F6-5D30-B9DC55D0D017}"/>
              </a:ext>
            </a:extLst>
          </p:cNvPr>
          <p:cNvSpPr txBox="1">
            <a:spLocks/>
          </p:cNvSpPr>
          <p:nvPr/>
        </p:nvSpPr>
        <p:spPr>
          <a:xfrm>
            <a:off x="5095875" y="620642"/>
            <a:ext cx="3549967" cy="694101"/>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US" sz="1100" dirty="0"/>
              <a:t>An error message is shown if there are issues with processing the exchange.</a:t>
            </a:r>
          </a:p>
        </p:txBody>
      </p:sp>
    </p:spTree>
    <p:extLst>
      <p:ext uri="{BB962C8B-B14F-4D97-AF65-F5344CB8AC3E}">
        <p14:creationId xmlns:p14="http://schemas.microsoft.com/office/powerpoint/2010/main" val="187129663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C97BE-403B-122E-90D1-2788978A0B6F}"/>
              </a:ext>
            </a:extLst>
          </p:cNvPr>
          <p:cNvSpPr>
            <a:spLocks noGrp="1"/>
          </p:cNvSpPr>
          <p:nvPr>
            <p:ph type="ctrTitle"/>
          </p:nvPr>
        </p:nvSpPr>
        <p:spPr>
          <a:xfrm>
            <a:off x="7010400" y="568325"/>
            <a:ext cx="4179570" cy="3457971"/>
          </a:xfrm>
        </p:spPr>
        <p:txBody>
          <a:bodyPr/>
          <a:lstStyle/>
          <a:p>
            <a:r>
              <a:rPr lang="en-US" dirty="0"/>
              <a:t>Analyzing Sales Performance</a:t>
            </a:r>
          </a:p>
        </p:txBody>
      </p:sp>
    </p:spTree>
    <p:extLst>
      <p:ext uri="{BB962C8B-B14F-4D97-AF65-F5344CB8AC3E}">
        <p14:creationId xmlns:p14="http://schemas.microsoft.com/office/powerpoint/2010/main" val="165021194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1">
            <a:extLst>
              <a:ext uri="{FF2B5EF4-FFF2-40B4-BE49-F238E27FC236}">
                <a16:creationId xmlns:a16="http://schemas.microsoft.com/office/drawing/2014/main" id="{A7BAD7E3-1338-83BA-3CC4-D9D85A5C357F}"/>
              </a:ext>
            </a:extLst>
          </p:cNvPr>
          <p:cNvSpPr>
            <a:spLocks noGrp="1"/>
          </p:cNvSpPr>
          <p:nvPr>
            <p:ph type="title"/>
          </p:nvPr>
        </p:nvSpPr>
        <p:spPr>
          <a:xfrm>
            <a:off x="1652739" y="2866704"/>
            <a:ext cx="9088058" cy="1116626"/>
          </a:xfrm>
        </p:spPr>
        <p:style>
          <a:lnRef idx="2">
            <a:schemeClr val="dk1"/>
          </a:lnRef>
          <a:fillRef idx="1">
            <a:schemeClr val="lt1"/>
          </a:fillRef>
          <a:effectRef idx="0">
            <a:schemeClr val="dk1"/>
          </a:effectRef>
          <a:fontRef idx="minor">
            <a:schemeClr val="dk1"/>
          </a:fontRef>
        </p:style>
        <p:txBody>
          <a:bodyPr>
            <a:normAutofit/>
          </a:bodyPr>
          <a:lstStyle/>
          <a:p>
            <a:r>
              <a:rPr lang="en-US" sz="2400" b="1" dirty="0"/>
              <a:t>As a merchant, </a:t>
            </a:r>
            <a:r>
              <a:rPr lang="en-US" sz="2400" dirty="0"/>
              <a:t>I want to view sales reports so that I can analyze my store’s performance over time.</a:t>
            </a:r>
          </a:p>
        </p:txBody>
      </p:sp>
      <p:cxnSp>
        <p:nvCxnSpPr>
          <p:cNvPr id="24" name="Straight Arrow Connector 23">
            <a:extLst>
              <a:ext uri="{FF2B5EF4-FFF2-40B4-BE49-F238E27FC236}">
                <a16:creationId xmlns:a16="http://schemas.microsoft.com/office/drawing/2014/main" id="{00EACB90-8598-B52F-E8C3-7AE9165B4ABE}"/>
              </a:ext>
            </a:extLst>
          </p:cNvPr>
          <p:cNvCxnSpPr>
            <a:cxnSpLocks/>
          </p:cNvCxnSpPr>
          <p:nvPr/>
        </p:nvCxnSpPr>
        <p:spPr>
          <a:xfrm rot="10800000" flipV="1">
            <a:off x="1654289" y="4135366"/>
            <a:ext cx="343504" cy="12358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5" name="Title 1">
            <a:extLst>
              <a:ext uri="{FF2B5EF4-FFF2-40B4-BE49-F238E27FC236}">
                <a16:creationId xmlns:a16="http://schemas.microsoft.com/office/drawing/2014/main" id="{925827B3-92D8-E35F-187B-F47082573841}"/>
              </a:ext>
            </a:extLst>
          </p:cNvPr>
          <p:cNvSpPr txBox="1">
            <a:spLocks/>
          </p:cNvSpPr>
          <p:nvPr/>
        </p:nvSpPr>
        <p:spPr>
          <a:xfrm>
            <a:off x="351737" y="5383388"/>
            <a:ext cx="2105609" cy="941458"/>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US" sz="1100" dirty="0"/>
              <a:t>The sales dashboard displays key metrics including total sales, revenue, and average order value.</a:t>
            </a:r>
          </a:p>
        </p:txBody>
      </p:sp>
      <p:cxnSp>
        <p:nvCxnSpPr>
          <p:cNvPr id="26" name="Straight Arrow Connector 25">
            <a:extLst>
              <a:ext uri="{FF2B5EF4-FFF2-40B4-BE49-F238E27FC236}">
                <a16:creationId xmlns:a16="http://schemas.microsoft.com/office/drawing/2014/main" id="{80FE014A-5858-96C2-14B2-080257C20F06}"/>
              </a:ext>
            </a:extLst>
          </p:cNvPr>
          <p:cNvCxnSpPr>
            <a:cxnSpLocks/>
          </p:cNvCxnSpPr>
          <p:nvPr/>
        </p:nvCxnSpPr>
        <p:spPr>
          <a:xfrm flipH="1">
            <a:off x="3257612" y="4135365"/>
            <a:ext cx="322782" cy="130492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7" name="Title 1">
            <a:extLst>
              <a:ext uri="{FF2B5EF4-FFF2-40B4-BE49-F238E27FC236}">
                <a16:creationId xmlns:a16="http://schemas.microsoft.com/office/drawing/2014/main" id="{A4BA4925-7637-EA7B-4C3B-47A8F8ADD5E2}"/>
              </a:ext>
            </a:extLst>
          </p:cNvPr>
          <p:cNvSpPr txBox="1">
            <a:spLocks/>
          </p:cNvSpPr>
          <p:nvPr/>
        </p:nvSpPr>
        <p:spPr>
          <a:xfrm>
            <a:off x="2424868" y="5474808"/>
            <a:ext cx="2181506" cy="941458"/>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US" sz="1100" dirty="0"/>
              <a:t>The reports can be filtered by various criteria such as date range, product category, or customer segment.</a:t>
            </a:r>
          </a:p>
        </p:txBody>
      </p:sp>
      <p:cxnSp>
        <p:nvCxnSpPr>
          <p:cNvPr id="28" name="Straight Arrow Connector 27">
            <a:extLst>
              <a:ext uri="{FF2B5EF4-FFF2-40B4-BE49-F238E27FC236}">
                <a16:creationId xmlns:a16="http://schemas.microsoft.com/office/drawing/2014/main" id="{1373AAAE-FD17-DF9F-026B-A054BE0C5BB9}"/>
              </a:ext>
            </a:extLst>
          </p:cNvPr>
          <p:cNvCxnSpPr>
            <a:cxnSpLocks/>
          </p:cNvCxnSpPr>
          <p:nvPr/>
        </p:nvCxnSpPr>
        <p:spPr>
          <a:xfrm>
            <a:off x="5485776" y="4169911"/>
            <a:ext cx="0" cy="120128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9" name="Title 1">
            <a:extLst>
              <a:ext uri="{FF2B5EF4-FFF2-40B4-BE49-F238E27FC236}">
                <a16:creationId xmlns:a16="http://schemas.microsoft.com/office/drawing/2014/main" id="{36136E28-5310-92A9-D6E0-CA0E3D4113D3}"/>
              </a:ext>
            </a:extLst>
          </p:cNvPr>
          <p:cNvSpPr txBox="1">
            <a:spLocks/>
          </p:cNvSpPr>
          <p:nvPr/>
        </p:nvSpPr>
        <p:spPr>
          <a:xfrm>
            <a:off x="4606374" y="5259317"/>
            <a:ext cx="2181503" cy="941459"/>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US" sz="1100" dirty="0"/>
              <a:t>Reports can be visualized through charts or graphs for easier interpretation.</a:t>
            </a:r>
          </a:p>
        </p:txBody>
      </p:sp>
      <p:cxnSp>
        <p:nvCxnSpPr>
          <p:cNvPr id="30" name="Straight Arrow Connector 29">
            <a:extLst>
              <a:ext uri="{FF2B5EF4-FFF2-40B4-BE49-F238E27FC236}">
                <a16:creationId xmlns:a16="http://schemas.microsoft.com/office/drawing/2014/main" id="{4202A326-9DF3-9315-E81D-A5C0BA901E0B}"/>
              </a:ext>
            </a:extLst>
          </p:cNvPr>
          <p:cNvCxnSpPr>
            <a:cxnSpLocks/>
          </p:cNvCxnSpPr>
          <p:nvPr/>
        </p:nvCxnSpPr>
        <p:spPr>
          <a:xfrm>
            <a:off x="7472787" y="4161275"/>
            <a:ext cx="295275" cy="118401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1" name="Title 1">
            <a:extLst>
              <a:ext uri="{FF2B5EF4-FFF2-40B4-BE49-F238E27FC236}">
                <a16:creationId xmlns:a16="http://schemas.microsoft.com/office/drawing/2014/main" id="{592A8063-8420-1DCA-22B1-90186AE537D3}"/>
              </a:ext>
            </a:extLst>
          </p:cNvPr>
          <p:cNvSpPr txBox="1">
            <a:spLocks/>
          </p:cNvSpPr>
          <p:nvPr/>
        </p:nvSpPr>
        <p:spPr>
          <a:xfrm>
            <a:off x="6936201" y="5292836"/>
            <a:ext cx="2105609" cy="1116626"/>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US" sz="1100" dirty="0"/>
              <a:t>The dashboard provides options to download or export sales reports in formats like CSV or PDF.</a:t>
            </a:r>
          </a:p>
        </p:txBody>
      </p:sp>
      <p:cxnSp>
        <p:nvCxnSpPr>
          <p:cNvPr id="32" name="Straight Arrow Connector 31">
            <a:extLst>
              <a:ext uri="{FF2B5EF4-FFF2-40B4-BE49-F238E27FC236}">
                <a16:creationId xmlns:a16="http://schemas.microsoft.com/office/drawing/2014/main" id="{686C1665-8934-9D6F-A3A8-F72B08FA985E}"/>
              </a:ext>
            </a:extLst>
          </p:cNvPr>
          <p:cNvCxnSpPr>
            <a:cxnSpLocks/>
          </p:cNvCxnSpPr>
          <p:nvPr/>
        </p:nvCxnSpPr>
        <p:spPr>
          <a:xfrm>
            <a:off x="9515475" y="4187184"/>
            <a:ext cx="571500" cy="118401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3" name="Title 1">
            <a:extLst>
              <a:ext uri="{FF2B5EF4-FFF2-40B4-BE49-F238E27FC236}">
                <a16:creationId xmlns:a16="http://schemas.microsoft.com/office/drawing/2014/main" id="{CEF7DE85-6FA9-A730-A302-5E5948C9C8B9}"/>
              </a:ext>
            </a:extLst>
          </p:cNvPr>
          <p:cNvSpPr txBox="1">
            <a:spLocks/>
          </p:cNvSpPr>
          <p:nvPr/>
        </p:nvSpPr>
        <p:spPr>
          <a:xfrm>
            <a:off x="9117704" y="5383386"/>
            <a:ext cx="2291055" cy="817389"/>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US" sz="1100" dirty="0"/>
              <a:t>The system ensures data accuracy and updates reports in real-time or on a defined schedule.</a:t>
            </a:r>
          </a:p>
        </p:txBody>
      </p:sp>
      <p:cxnSp>
        <p:nvCxnSpPr>
          <p:cNvPr id="41" name="Straight Arrow Connector 40">
            <a:extLst>
              <a:ext uri="{FF2B5EF4-FFF2-40B4-BE49-F238E27FC236}">
                <a16:creationId xmlns:a16="http://schemas.microsoft.com/office/drawing/2014/main" id="{6FE1BF3D-6D16-2699-5C72-D9B785C6F65D}"/>
              </a:ext>
            </a:extLst>
          </p:cNvPr>
          <p:cNvCxnSpPr>
            <a:cxnSpLocks/>
          </p:cNvCxnSpPr>
          <p:nvPr/>
        </p:nvCxnSpPr>
        <p:spPr>
          <a:xfrm flipV="1">
            <a:off x="5196643" y="1557198"/>
            <a:ext cx="0" cy="130950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2" name="Title 1">
            <a:extLst>
              <a:ext uri="{FF2B5EF4-FFF2-40B4-BE49-F238E27FC236}">
                <a16:creationId xmlns:a16="http://schemas.microsoft.com/office/drawing/2014/main" id="{DFD9E259-1628-3B32-3A41-E3DD0EA8C6E4}"/>
              </a:ext>
            </a:extLst>
          </p:cNvPr>
          <p:cNvSpPr txBox="1">
            <a:spLocks/>
          </p:cNvSpPr>
          <p:nvPr/>
        </p:nvSpPr>
        <p:spPr>
          <a:xfrm>
            <a:off x="4079166" y="601711"/>
            <a:ext cx="2483559" cy="821568"/>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US" sz="1100" dirty="0"/>
              <a:t>An error message is shown if there are issues with generating or displaying reports.</a:t>
            </a:r>
          </a:p>
        </p:txBody>
      </p:sp>
    </p:spTree>
    <p:extLst>
      <p:ext uri="{BB962C8B-B14F-4D97-AF65-F5344CB8AC3E}">
        <p14:creationId xmlns:p14="http://schemas.microsoft.com/office/powerpoint/2010/main" val="330135808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1">
            <a:extLst>
              <a:ext uri="{FF2B5EF4-FFF2-40B4-BE49-F238E27FC236}">
                <a16:creationId xmlns:a16="http://schemas.microsoft.com/office/drawing/2014/main" id="{A7BAD7E3-1338-83BA-3CC4-D9D85A5C357F}"/>
              </a:ext>
            </a:extLst>
          </p:cNvPr>
          <p:cNvSpPr>
            <a:spLocks noGrp="1"/>
          </p:cNvSpPr>
          <p:nvPr>
            <p:ph type="title"/>
          </p:nvPr>
        </p:nvSpPr>
        <p:spPr>
          <a:xfrm>
            <a:off x="1652739" y="2866704"/>
            <a:ext cx="9088058" cy="1116626"/>
          </a:xfrm>
        </p:spPr>
        <p:style>
          <a:lnRef idx="2">
            <a:schemeClr val="dk1"/>
          </a:lnRef>
          <a:fillRef idx="1">
            <a:schemeClr val="lt1"/>
          </a:fillRef>
          <a:effectRef idx="0">
            <a:schemeClr val="dk1"/>
          </a:effectRef>
          <a:fontRef idx="minor">
            <a:schemeClr val="dk1"/>
          </a:fontRef>
        </p:style>
        <p:txBody>
          <a:bodyPr>
            <a:normAutofit/>
          </a:bodyPr>
          <a:lstStyle/>
          <a:p>
            <a:r>
              <a:rPr lang="en-US" sz="2400" b="1" dirty="0"/>
              <a:t>As a merchant, </a:t>
            </a:r>
            <a:r>
              <a:rPr lang="en-US" sz="2400" dirty="0"/>
              <a:t>I want to track best-selling products so that I can optimize my inventory and marketing strategies.</a:t>
            </a:r>
          </a:p>
        </p:txBody>
      </p:sp>
      <p:cxnSp>
        <p:nvCxnSpPr>
          <p:cNvPr id="24" name="Straight Arrow Connector 23">
            <a:extLst>
              <a:ext uri="{FF2B5EF4-FFF2-40B4-BE49-F238E27FC236}">
                <a16:creationId xmlns:a16="http://schemas.microsoft.com/office/drawing/2014/main" id="{00EACB90-8598-B52F-E8C3-7AE9165B4ABE}"/>
              </a:ext>
            </a:extLst>
          </p:cNvPr>
          <p:cNvCxnSpPr>
            <a:cxnSpLocks/>
          </p:cNvCxnSpPr>
          <p:nvPr/>
        </p:nvCxnSpPr>
        <p:spPr>
          <a:xfrm rot="10800000" flipV="1">
            <a:off x="1654289" y="4135366"/>
            <a:ext cx="343504" cy="12358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5" name="Title 1">
            <a:extLst>
              <a:ext uri="{FF2B5EF4-FFF2-40B4-BE49-F238E27FC236}">
                <a16:creationId xmlns:a16="http://schemas.microsoft.com/office/drawing/2014/main" id="{925827B3-92D8-E35F-187B-F47082573841}"/>
              </a:ext>
            </a:extLst>
          </p:cNvPr>
          <p:cNvSpPr txBox="1">
            <a:spLocks/>
          </p:cNvSpPr>
          <p:nvPr/>
        </p:nvSpPr>
        <p:spPr>
          <a:xfrm>
            <a:off x="243365" y="5474808"/>
            <a:ext cx="2362305" cy="941459"/>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US" sz="1100" dirty="0"/>
              <a:t>The sales dashboard includes a section for best-selling products, highlighting top items by units sold and revenue generated.</a:t>
            </a:r>
          </a:p>
        </p:txBody>
      </p:sp>
      <p:cxnSp>
        <p:nvCxnSpPr>
          <p:cNvPr id="26" name="Straight Arrow Connector 25">
            <a:extLst>
              <a:ext uri="{FF2B5EF4-FFF2-40B4-BE49-F238E27FC236}">
                <a16:creationId xmlns:a16="http://schemas.microsoft.com/office/drawing/2014/main" id="{80FE014A-5858-96C2-14B2-080257C20F06}"/>
              </a:ext>
            </a:extLst>
          </p:cNvPr>
          <p:cNvCxnSpPr>
            <a:cxnSpLocks/>
          </p:cNvCxnSpPr>
          <p:nvPr/>
        </p:nvCxnSpPr>
        <p:spPr>
          <a:xfrm flipH="1">
            <a:off x="3257612" y="4135365"/>
            <a:ext cx="322782" cy="130492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7" name="Title 1">
            <a:extLst>
              <a:ext uri="{FF2B5EF4-FFF2-40B4-BE49-F238E27FC236}">
                <a16:creationId xmlns:a16="http://schemas.microsoft.com/office/drawing/2014/main" id="{A4BA4925-7637-EA7B-4C3B-47A8F8ADD5E2}"/>
              </a:ext>
            </a:extLst>
          </p:cNvPr>
          <p:cNvSpPr txBox="1">
            <a:spLocks/>
          </p:cNvSpPr>
          <p:nvPr/>
        </p:nvSpPr>
        <p:spPr>
          <a:xfrm>
            <a:off x="2424868" y="5474808"/>
            <a:ext cx="2181506" cy="829578"/>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US" sz="1100" dirty="0"/>
              <a:t>Product performance data is updated regularly to reflect the most current sales trends.</a:t>
            </a:r>
          </a:p>
        </p:txBody>
      </p:sp>
      <p:cxnSp>
        <p:nvCxnSpPr>
          <p:cNvPr id="28" name="Straight Arrow Connector 27">
            <a:extLst>
              <a:ext uri="{FF2B5EF4-FFF2-40B4-BE49-F238E27FC236}">
                <a16:creationId xmlns:a16="http://schemas.microsoft.com/office/drawing/2014/main" id="{1373AAAE-FD17-DF9F-026B-A054BE0C5BB9}"/>
              </a:ext>
            </a:extLst>
          </p:cNvPr>
          <p:cNvCxnSpPr>
            <a:cxnSpLocks/>
          </p:cNvCxnSpPr>
          <p:nvPr/>
        </p:nvCxnSpPr>
        <p:spPr>
          <a:xfrm>
            <a:off x="5485776" y="4169911"/>
            <a:ext cx="0" cy="120128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9" name="Title 1">
            <a:extLst>
              <a:ext uri="{FF2B5EF4-FFF2-40B4-BE49-F238E27FC236}">
                <a16:creationId xmlns:a16="http://schemas.microsoft.com/office/drawing/2014/main" id="{36136E28-5310-92A9-D6E0-CA0E3D4113D3}"/>
              </a:ext>
            </a:extLst>
          </p:cNvPr>
          <p:cNvSpPr txBox="1">
            <a:spLocks/>
          </p:cNvSpPr>
          <p:nvPr/>
        </p:nvSpPr>
        <p:spPr>
          <a:xfrm>
            <a:off x="4606374" y="5259317"/>
            <a:ext cx="2181503" cy="941459"/>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US" sz="1100" dirty="0"/>
              <a:t>Best-selling product data can be exported for further analysis in formats like CSV or Excel.</a:t>
            </a:r>
          </a:p>
        </p:txBody>
      </p:sp>
      <p:cxnSp>
        <p:nvCxnSpPr>
          <p:cNvPr id="30" name="Straight Arrow Connector 29">
            <a:extLst>
              <a:ext uri="{FF2B5EF4-FFF2-40B4-BE49-F238E27FC236}">
                <a16:creationId xmlns:a16="http://schemas.microsoft.com/office/drawing/2014/main" id="{4202A326-9DF3-9315-E81D-A5C0BA901E0B}"/>
              </a:ext>
            </a:extLst>
          </p:cNvPr>
          <p:cNvCxnSpPr>
            <a:cxnSpLocks/>
          </p:cNvCxnSpPr>
          <p:nvPr/>
        </p:nvCxnSpPr>
        <p:spPr>
          <a:xfrm>
            <a:off x="7472787" y="4161275"/>
            <a:ext cx="295275" cy="118401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1" name="Title 1">
            <a:extLst>
              <a:ext uri="{FF2B5EF4-FFF2-40B4-BE49-F238E27FC236}">
                <a16:creationId xmlns:a16="http://schemas.microsoft.com/office/drawing/2014/main" id="{592A8063-8420-1DCA-22B1-90186AE537D3}"/>
              </a:ext>
            </a:extLst>
          </p:cNvPr>
          <p:cNvSpPr txBox="1">
            <a:spLocks/>
          </p:cNvSpPr>
          <p:nvPr/>
        </p:nvSpPr>
        <p:spPr>
          <a:xfrm>
            <a:off x="6936201" y="5292836"/>
            <a:ext cx="2105609" cy="1116626"/>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US" sz="1100" dirty="0"/>
              <a:t>The dashboard provides options to filter best-selling products by date range or product category.</a:t>
            </a:r>
          </a:p>
        </p:txBody>
      </p:sp>
      <p:cxnSp>
        <p:nvCxnSpPr>
          <p:cNvPr id="32" name="Straight Arrow Connector 31">
            <a:extLst>
              <a:ext uri="{FF2B5EF4-FFF2-40B4-BE49-F238E27FC236}">
                <a16:creationId xmlns:a16="http://schemas.microsoft.com/office/drawing/2014/main" id="{686C1665-8934-9D6F-A3A8-F72B08FA985E}"/>
              </a:ext>
            </a:extLst>
          </p:cNvPr>
          <p:cNvCxnSpPr>
            <a:cxnSpLocks/>
          </p:cNvCxnSpPr>
          <p:nvPr/>
        </p:nvCxnSpPr>
        <p:spPr>
          <a:xfrm>
            <a:off x="9515475" y="4187184"/>
            <a:ext cx="571500" cy="118401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3" name="Title 1">
            <a:extLst>
              <a:ext uri="{FF2B5EF4-FFF2-40B4-BE49-F238E27FC236}">
                <a16:creationId xmlns:a16="http://schemas.microsoft.com/office/drawing/2014/main" id="{CEF7DE85-6FA9-A730-A302-5E5948C9C8B9}"/>
              </a:ext>
            </a:extLst>
          </p:cNvPr>
          <p:cNvSpPr txBox="1">
            <a:spLocks/>
          </p:cNvSpPr>
          <p:nvPr/>
        </p:nvSpPr>
        <p:spPr>
          <a:xfrm>
            <a:off x="9117704" y="5383386"/>
            <a:ext cx="2291055" cy="817389"/>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US" sz="1100" dirty="0"/>
              <a:t>The system alerts the merchant if there are discrepancies or issues with tracking best-selling products.</a:t>
            </a:r>
          </a:p>
        </p:txBody>
      </p:sp>
      <p:cxnSp>
        <p:nvCxnSpPr>
          <p:cNvPr id="41" name="Straight Arrow Connector 40">
            <a:extLst>
              <a:ext uri="{FF2B5EF4-FFF2-40B4-BE49-F238E27FC236}">
                <a16:creationId xmlns:a16="http://schemas.microsoft.com/office/drawing/2014/main" id="{6FE1BF3D-6D16-2699-5C72-D9B785C6F65D}"/>
              </a:ext>
            </a:extLst>
          </p:cNvPr>
          <p:cNvCxnSpPr>
            <a:cxnSpLocks/>
          </p:cNvCxnSpPr>
          <p:nvPr/>
        </p:nvCxnSpPr>
        <p:spPr>
          <a:xfrm flipV="1">
            <a:off x="5196643" y="1557198"/>
            <a:ext cx="0" cy="130950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2" name="Title 1">
            <a:extLst>
              <a:ext uri="{FF2B5EF4-FFF2-40B4-BE49-F238E27FC236}">
                <a16:creationId xmlns:a16="http://schemas.microsoft.com/office/drawing/2014/main" id="{DFD9E259-1628-3B32-3A41-E3DD0EA8C6E4}"/>
              </a:ext>
            </a:extLst>
          </p:cNvPr>
          <p:cNvSpPr txBox="1">
            <a:spLocks/>
          </p:cNvSpPr>
          <p:nvPr/>
        </p:nvSpPr>
        <p:spPr>
          <a:xfrm>
            <a:off x="4079166" y="601711"/>
            <a:ext cx="2483559" cy="821568"/>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US" sz="1100" dirty="0"/>
              <a:t>An error message is displayed if there are issues with accessing or exporting the data.</a:t>
            </a:r>
          </a:p>
        </p:txBody>
      </p:sp>
    </p:spTree>
    <p:extLst>
      <p:ext uri="{BB962C8B-B14F-4D97-AF65-F5344CB8AC3E}">
        <p14:creationId xmlns:p14="http://schemas.microsoft.com/office/powerpoint/2010/main" val="50759311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1">
            <a:extLst>
              <a:ext uri="{FF2B5EF4-FFF2-40B4-BE49-F238E27FC236}">
                <a16:creationId xmlns:a16="http://schemas.microsoft.com/office/drawing/2014/main" id="{A7BAD7E3-1338-83BA-3CC4-D9D85A5C357F}"/>
              </a:ext>
            </a:extLst>
          </p:cNvPr>
          <p:cNvSpPr>
            <a:spLocks noGrp="1"/>
          </p:cNvSpPr>
          <p:nvPr>
            <p:ph type="title"/>
          </p:nvPr>
        </p:nvSpPr>
        <p:spPr>
          <a:xfrm>
            <a:off x="1652739" y="2866704"/>
            <a:ext cx="9088058" cy="1116626"/>
          </a:xfrm>
        </p:spPr>
        <p:style>
          <a:lnRef idx="2">
            <a:schemeClr val="dk1"/>
          </a:lnRef>
          <a:fillRef idx="1">
            <a:schemeClr val="lt1"/>
          </a:fillRef>
          <a:effectRef idx="0">
            <a:schemeClr val="dk1"/>
          </a:effectRef>
          <a:fontRef idx="minor">
            <a:schemeClr val="dk1"/>
          </a:fontRef>
        </p:style>
        <p:txBody>
          <a:bodyPr>
            <a:normAutofit/>
          </a:bodyPr>
          <a:lstStyle/>
          <a:p>
            <a:r>
              <a:rPr lang="en-US" sz="2400" b="1" dirty="0"/>
              <a:t>As a merchant, </a:t>
            </a:r>
            <a:r>
              <a:rPr lang="en-US" sz="2400" dirty="0"/>
              <a:t>I want to monitor customer behavior so that I can identify trends and improve my store’s offerings.</a:t>
            </a:r>
          </a:p>
        </p:txBody>
      </p:sp>
      <p:cxnSp>
        <p:nvCxnSpPr>
          <p:cNvPr id="24" name="Straight Arrow Connector 23">
            <a:extLst>
              <a:ext uri="{FF2B5EF4-FFF2-40B4-BE49-F238E27FC236}">
                <a16:creationId xmlns:a16="http://schemas.microsoft.com/office/drawing/2014/main" id="{00EACB90-8598-B52F-E8C3-7AE9165B4ABE}"/>
              </a:ext>
            </a:extLst>
          </p:cNvPr>
          <p:cNvCxnSpPr>
            <a:cxnSpLocks/>
          </p:cNvCxnSpPr>
          <p:nvPr/>
        </p:nvCxnSpPr>
        <p:spPr>
          <a:xfrm rot="10800000" flipV="1">
            <a:off x="1654289" y="4135366"/>
            <a:ext cx="343504" cy="12358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5" name="Title 1">
            <a:extLst>
              <a:ext uri="{FF2B5EF4-FFF2-40B4-BE49-F238E27FC236}">
                <a16:creationId xmlns:a16="http://schemas.microsoft.com/office/drawing/2014/main" id="{925827B3-92D8-E35F-187B-F47082573841}"/>
              </a:ext>
            </a:extLst>
          </p:cNvPr>
          <p:cNvSpPr txBox="1">
            <a:spLocks/>
          </p:cNvSpPr>
          <p:nvPr/>
        </p:nvSpPr>
        <p:spPr>
          <a:xfrm>
            <a:off x="243365" y="5474808"/>
            <a:ext cx="2362305" cy="941459"/>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US" sz="1100" dirty="0"/>
              <a:t>The analytics dashboard includes data on customer demographics, purchase frequency, and product preferences.</a:t>
            </a:r>
          </a:p>
        </p:txBody>
      </p:sp>
      <p:cxnSp>
        <p:nvCxnSpPr>
          <p:cNvPr id="26" name="Straight Arrow Connector 25">
            <a:extLst>
              <a:ext uri="{FF2B5EF4-FFF2-40B4-BE49-F238E27FC236}">
                <a16:creationId xmlns:a16="http://schemas.microsoft.com/office/drawing/2014/main" id="{80FE014A-5858-96C2-14B2-080257C20F06}"/>
              </a:ext>
            </a:extLst>
          </p:cNvPr>
          <p:cNvCxnSpPr>
            <a:cxnSpLocks/>
          </p:cNvCxnSpPr>
          <p:nvPr/>
        </p:nvCxnSpPr>
        <p:spPr>
          <a:xfrm flipH="1">
            <a:off x="3257612" y="4135365"/>
            <a:ext cx="322782" cy="130492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7" name="Title 1">
            <a:extLst>
              <a:ext uri="{FF2B5EF4-FFF2-40B4-BE49-F238E27FC236}">
                <a16:creationId xmlns:a16="http://schemas.microsoft.com/office/drawing/2014/main" id="{A4BA4925-7637-EA7B-4C3B-47A8F8ADD5E2}"/>
              </a:ext>
            </a:extLst>
          </p:cNvPr>
          <p:cNvSpPr txBox="1">
            <a:spLocks/>
          </p:cNvSpPr>
          <p:nvPr/>
        </p:nvSpPr>
        <p:spPr>
          <a:xfrm>
            <a:off x="2424868" y="5474808"/>
            <a:ext cx="2181506" cy="829578"/>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US" sz="1100" dirty="0"/>
              <a:t>Insights are presented through visualizations like graphs and charts for easy analysis.</a:t>
            </a:r>
          </a:p>
        </p:txBody>
      </p:sp>
      <p:cxnSp>
        <p:nvCxnSpPr>
          <p:cNvPr id="28" name="Straight Arrow Connector 27">
            <a:extLst>
              <a:ext uri="{FF2B5EF4-FFF2-40B4-BE49-F238E27FC236}">
                <a16:creationId xmlns:a16="http://schemas.microsoft.com/office/drawing/2014/main" id="{1373AAAE-FD17-DF9F-026B-A054BE0C5BB9}"/>
              </a:ext>
            </a:extLst>
          </p:cNvPr>
          <p:cNvCxnSpPr>
            <a:cxnSpLocks/>
          </p:cNvCxnSpPr>
          <p:nvPr/>
        </p:nvCxnSpPr>
        <p:spPr>
          <a:xfrm>
            <a:off x="5485776" y="4169911"/>
            <a:ext cx="0" cy="120128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9" name="Title 1">
            <a:extLst>
              <a:ext uri="{FF2B5EF4-FFF2-40B4-BE49-F238E27FC236}">
                <a16:creationId xmlns:a16="http://schemas.microsoft.com/office/drawing/2014/main" id="{36136E28-5310-92A9-D6E0-CA0E3D4113D3}"/>
              </a:ext>
            </a:extLst>
          </p:cNvPr>
          <p:cNvSpPr txBox="1">
            <a:spLocks/>
          </p:cNvSpPr>
          <p:nvPr/>
        </p:nvSpPr>
        <p:spPr>
          <a:xfrm>
            <a:off x="4391183" y="5292836"/>
            <a:ext cx="2461175" cy="1116626"/>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US" sz="1100" dirty="0"/>
              <a:t>The dashboard provides options to filter customer behavior data by criteria such as date range or customer segment.</a:t>
            </a:r>
          </a:p>
        </p:txBody>
      </p:sp>
      <p:cxnSp>
        <p:nvCxnSpPr>
          <p:cNvPr id="30" name="Straight Arrow Connector 29">
            <a:extLst>
              <a:ext uri="{FF2B5EF4-FFF2-40B4-BE49-F238E27FC236}">
                <a16:creationId xmlns:a16="http://schemas.microsoft.com/office/drawing/2014/main" id="{4202A326-9DF3-9315-E81D-A5C0BA901E0B}"/>
              </a:ext>
            </a:extLst>
          </p:cNvPr>
          <p:cNvCxnSpPr>
            <a:cxnSpLocks/>
          </p:cNvCxnSpPr>
          <p:nvPr/>
        </p:nvCxnSpPr>
        <p:spPr>
          <a:xfrm>
            <a:off x="7472787" y="4161275"/>
            <a:ext cx="295275" cy="118401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1" name="Title 1">
            <a:extLst>
              <a:ext uri="{FF2B5EF4-FFF2-40B4-BE49-F238E27FC236}">
                <a16:creationId xmlns:a16="http://schemas.microsoft.com/office/drawing/2014/main" id="{592A8063-8420-1DCA-22B1-90186AE537D3}"/>
              </a:ext>
            </a:extLst>
          </p:cNvPr>
          <p:cNvSpPr txBox="1">
            <a:spLocks/>
          </p:cNvSpPr>
          <p:nvPr/>
        </p:nvSpPr>
        <p:spPr>
          <a:xfrm>
            <a:off x="6936201" y="5292836"/>
            <a:ext cx="2105609" cy="1116626"/>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US" sz="1100" dirty="0"/>
              <a:t>Insights from customer behavior can be used to tailor marketing campaigns and product offerings.</a:t>
            </a:r>
          </a:p>
        </p:txBody>
      </p:sp>
      <p:cxnSp>
        <p:nvCxnSpPr>
          <p:cNvPr id="32" name="Straight Arrow Connector 31">
            <a:extLst>
              <a:ext uri="{FF2B5EF4-FFF2-40B4-BE49-F238E27FC236}">
                <a16:creationId xmlns:a16="http://schemas.microsoft.com/office/drawing/2014/main" id="{686C1665-8934-9D6F-A3A8-F72B08FA985E}"/>
              </a:ext>
            </a:extLst>
          </p:cNvPr>
          <p:cNvCxnSpPr>
            <a:cxnSpLocks/>
          </p:cNvCxnSpPr>
          <p:nvPr/>
        </p:nvCxnSpPr>
        <p:spPr>
          <a:xfrm>
            <a:off x="9515475" y="4187184"/>
            <a:ext cx="571500" cy="118401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3" name="Title 1">
            <a:extLst>
              <a:ext uri="{FF2B5EF4-FFF2-40B4-BE49-F238E27FC236}">
                <a16:creationId xmlns:a16="http://schemas.microsoft.com/office/drawing/2014/main" id="{CEF7DE85-6FA9-A730-A302-5E5948C9C8B9}"/>
              </a:ext>
            </a:extLst>
          </p:cNvPr>
          <p:cNvSpPr txBox="1">
            <a:spLocks/>
          </p:cNvSpPr>
          <p:nvPr/>
        </p:nvSpPr>
        <p:spPr>
          <a:xfrm>
            <a:off x="9241529" y="5292836"/>
            <a:ext cx="2291055" cy="817389"/>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US" sz="1100" dirty="0"/>
              <a:t>Data is updated regularly to reflect recent trends and customer interactions.</a:t>
            </a:r>
          </a:p>
        </p:txBody>
      </p:sp>
      <p:cxnSp>
        <p:nvCxnSpPr>
          <p:cNvPr id="41" name="Straight Arrow Connector 40">
            <a:extLst>
              <a:ext uri="{FF2B5EF4-FFF2-40B4-BE49-F238E27FC236}">
                <a16:creationId xmlns:a16="http://schemas.microsoft.com/office/drawing/2014/main" id="{6FE1BF3D-6D16-2699-5C72-D9B785C6F65D}"/>
              </a:ext>
            </a:extLst>
          </p:cNvPr>
          <p:cNvCxnSpPr>
            <a:cxnSpLocks/>
          </p:cNvCxnSpPr>
          <p:nvPr/>
        </p:nvCxnSpPr>
        <p:spPr>
          <a:xfrm flipV="1">
            <a:off x="5196643" y="1557198"/>
            <a:ext cx="0" cy="130950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2" name="Title 1">
            <a:extLst>
              <a:ext uri="{FF2B5EF4-FFF2-40B4-BE49-F238E27FC236}">
                <a16:creationId xmlns:a16="http://schemas.microsoft.com/office/drawing/2014/main" id="{DFD9E259-1628-3B32-3A41-E3DD0EA8C6E4}"/>
              </a:ext>
            </a:extLst>
          </p:cNvPr>
          <p:cNvSpPr txBox="1">
            <a:spLocks/>
          </p:cNvSpPr>
          <p:nvPr/>
        </p:nvSpPr>
        <p:spPr>
          <a:xfrm>
            <a:off x="4079166" y="601711"/>
            <a:ext cx="2483559" cy="821568"/>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US" sz="1100" dirty="0"/>
              <a:t>An error message is shown if there are issues with displaying or analyzing customer behavior data.</a:t>
            </a:r>
          </a:p>
        </p:txBody>
      </p:sp>
    </p:spTree>
    <p:extLst>
      <p:ext uri="{BB962C8B-B14F-4D97-AF65-F5344CB8AC3E}">
        <p14:creationId xmlns:p14="http://schemas.microsoft.com/office/powerpoint/2010/main" val="404765043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F1EDE-5423-435C-B149-87AB1BC22B83}"/>
              </a:ext>
            </a:extLst>
          </p:cNvPr>
          <p:cNvSpPr>
            <a:spLocks noGrp="1"/>
          </p:cNvSpPr>
          <p:nvPr>
            <p:ph type="ctrTitle"/>
          </p:nvPr>
        </p:nvSpPr>
        <p:spPr>
          <a:xfrm>
            <a:off x="4267200" y="1615736"/>
            <a:ext cx="4179570" cy="1524735"/>
          </a:xfrm>
        </p:spPr>
        <p:txBody>
          <a:bodyPr/>
          <a:lstStyle/>
          <a:p>
            <a:r>
              <a:rPr lang="en-US" dirty="0"/>
              <a:t>THANK YOU</a:t>
            </a:r>
          </a:p>
        </p:txBody>
      </p:sp>
      <p:sp>
        <p:nvSpPr>
          <p:cNvPr id="3" name="Subtitle 2">
            <a:extLst>
              <a:ext uri="{FF2B5EF4-FFF2-40B4-BE49-F238E27FC236}">
                <a16:creationId xmlns:a16="http://schemas.microsoft.com/office/drawing/2014/main" id="{AF64C29E-DF30-4DC6-AB95-2016F9A703B6}"/>
              </a:ext>
            </a:extLst>
          </p:cNvPr>
          <p:cNvSpPr>
            <a:spLocks noGrp="1"/>
          </p:cNvSpPr>
          <p:nvPr>
            <p:ph type="subTitle" idx="1"/>
          </p:nvPr>
        </p:nvSpPr>
        <p:spPr>
          <a:xfrm>
            <a:off x="4267200" y="3238103"/>
            <a:ext cx="4179570" cy="2850181"/>
          </a:xfrm>
        </p:spPr>
        <p:txBody>
          <a:bodyPr>
            <a:noAutofit/>
          </a:bodyPr>
          <a:lstStyle/>
          <a:p>
            <a:r>
              <a:rPr lang="en-US" dirty="0"/>
              <a:t>Gabriel Mendoza</a:t>
            </a:r>
          </a:p>
          <a:p>
            <a:r>
              <a:rPr lang="en-US" dirty="0"/>
              <a:t>+63 993 846 5564</a:t>
            </a:r>
          </a:p>
          <a:p>
            <a:r>
              <a:rPr lang="en-US" dirty="0"/>
              <a:t>gaabsyy25@gmail.com</a:t>
            </a:r>
          </a:p>
          <a:p>
            <a:r>
              <a:rPr lang="en-US" dirty="0"/>
              <a:t>https://portfolio-gab.vercel.app/</a:t>
            </a:r>
          </a:p>
        </p:txBody>
      </p:sp>
      <p:sp>
        <p:nvSpPr>
          <p:cNvPr id="6" name="Slide Number Placeholder 5">
            <a:extLst>
              <a:ext uri="{FF2B5EF4-FFF2-40B4-BE49-F238E27FC236}">
                <a16:creationId xmlns:a16="http://schemas.microsoft.com/office/drawing/2014/main" id="{4C127D99-645F-4FCF-9573-FDFE2A344FA9}"/>
              </a:ext>
            </a:extLst>
          </p:cNvPr>
          <p:cNvSpPr>
            <a:spLocks noGrp="1"/>
          </p:cNvSpPr>
          <p:nvPr>
            <p:ph type="sldNum" sz="quarter" idx="12"/>
          </p:nvPr>
        </p:nvSpPr>
        <p:spPr>
          <a:xfrm>
            <a:off x="9579428" y="6356350"/>
            <a:ext cx="1774371" cy="365125"/>
          </a:xfrm>
        </p:spPr>
        <p:txBody>
          <a:bodyPr/>
          <a:lstStyle/>
          <a:p>
            <a:fld id="{A49DFD55-3C28-40EF-9E31-A92D2E4017FF}" type="slidenum">
              <a:rPr lang="en-US" smtClean="0"/>
              <a:pPr/>
              <a:t>66</a:t>
            </a:fld>
            <a:endParaRPr lang="en-US" dirty="0"/>
          </a:p>
        </p:txBody>
      </p:sp>
    </p:spTree>
    <p:extLst>
      <p:ext uri="{BB962C8B-B14F-4D97-AF65-F5344CB8AC3E}">
        <p14:creationId xmlns:p14="http://schemas.microsoft.com/office/powerpoint/2010/main" val="19697875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8DBD1-DB29-D44F-FD5A-3071BB37EF37}"/>
              </a:ext>
            </a:extLst>
          </p:cNvPr>
          <p:cNvSpPr>
            <a:spLocks noGrp="1"/>
          </p:cNvSpPr>
          <p:nvPr>
            <p:ph type="ctrTitle"/>
          </p:nvPr>
        </p:nvSpPr>
        <p:spPr>
          <a:xfrm>
            <a:off x="6953249" y="896593"/>
            <a:ext cx="4752975" cy="3377354"/>
          </a:xfrm>
        </p:spPr>
        <p:txBody>
          <a:bodyPr/>
          <a:lstStyle/>
          <a:p>
            <a:r>
              <a:rPr lang="en-US" sz="5400" dirty="0"/>
              <a:t>Managing Account Preferences</a:t>
            </a:r>
          </a:p>
        </p:txBody>
      </p:sp>
    </p:spTree>
    <p:extLst>
      <p:ext uri="{BB962C8B-B14F-4D97-AF65-F5344CB8AC3E}">
        <p14:creationId xmlns:p14="http://schemas.microsoft.com/office/powerpoint/2010/main" val="13262170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1">
            <a:extLst>
              <a:ext uri="{FF2B5EF4-FFF2-40B4-BE49-F238E27FC236}">
                <a16:creationId xmlns:a16="http://schemas.microsoft.com/office/drawing/2014/main" id="{A7BAD7E3-1338-83BA-3CC4-D9D85A5C357F}"/>
              </a:ext>
            </a:extLst>
          </p:cNvPr>
          <p:cNvSpPr>
            <a:spLocks noGrp="1"/>
          </p:cNvSpPr>
          <p:nvPr>
            <p:ph type="title"/>
          </p:nvPr>
        </p:nvSpPr>
        <p:spPr>
          <a:xfrm>
            <a:off x="1551971" y="1669292"/>
            <a:ext cx="9088058" cy="1017660"/>
          </a:xfrm>
        </p:spPr>
        <p:style>
          <a:lnRef idx="2">
            <a:schemeClr val="dk1"/>
          </a:lnRef>
          <a:fillRef idx="1">
            <a:schemeClr val="lt1"/>
          </a:fillRef>
          <a:effectRef idx="0">
            <a:schemeClr val="dk1"/>
          </a:effectRef>
          <a:fontRef idx="minor">
            <a:schemeClr val="dk1"/>
          </a:fontRef>
        </p:style>
        <p:txBody>
          <a:bodyPr>
            <a:normAutofit fontScale="90000"/>
          </a:bodyPr>
          <a:lstStyle/>
          <a:p>
            <a:r>
              <a:rPr lang="en-US" sz="2400" b="1" dirty="0"/>
              <a:t>As a customer, </a:t>
            </a:r>
            <a:r>
              <a:rPr lang="en-US" sz="2400" dirty="0"/>
              <a:t>I want to update my notification preferences so that I receive only the alerts I am interested in.</a:t>
            </a:r>
          </a:p>
        </p:txBody>
      </p:sp>
      <p:cxnSp>
        <p:nvCxnSpPr>
          <p:cNvPr id="24" name="Straight Arrow Connector 23">
            <a:extLst>
              <a:ext uri="{FF2B5EF4-FFF2-40B4-BE49-F238E27FC236}">
                <a16:creationId xmlns:a16="http://schemas.microsoft.com/office/drawing/2014/main" id="{00EACB90-8598-B52F-E8C3-7AE9165B4ABE}"/>
              </a:ext>
            </a:extLst>
          </p:cNvPr>
          <p:cNvCxnSpPr>
            <a:cxnSpLocks/>
          </p:cNvCxnSpPr>
          <p:nvPr/>
        </p:nvCxnSpPr>
        <p:spPr>
          <a:xfrm rot="10800000" flipV="1">
            <a:off x="1588744" y="2773291"/>
            <a:ext cx="343504" cy="12358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5" name="Title 1">
            <a:extLst>
              <a:ext uri="{FF2B5EF4-FFF2-40B4-BE49-F238E27FC236}">
                <a16:creationId xmlns:a16="http://schemas.microsoft.com/office/drawing/2014/main" id="{925827B3-92D8-E35F-187B-F47082573841}"/>
              </a:ext>
            </a:extLst>
          </p:cNvPr>
          <p:cNvSpPr txBox="1">
            <a:spLocks/>
          </p:cNvSpPr>
          <p:nvPr/>
        </p:nvSpPr>
        <p:spPr>
          <a:xfrm>
            <a:off x="407966" y="4078215"/>
            <a:ext cx="2177802" cy="1017659"/>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US" sz="1100" dirty="0"/>
              <a:t>The account settings page displays a section for managing notification preferences.</a:t>
            </a:r>
          </a:p>
        </p:txBody>
      </p:sp>
      <p:cxnSp>
        <p:nvCxnSpPr>
          <p:cNvPr id="26" name="Straight Arrow Connector 25">
            <a:extLst>
              <a:ext uri="{FF2B5EF4-FFF2-40B4-BE49-F238E27FC236}">
                <a16:creationId xmlns:a16="http://schemas.microsoft.com/office/drawing/2014/main" id="{80FE014A-5858-96C2-14B2-080257C20F06}"/>
              </a:ext>
            </a:extLst>
          </p:cNvPr>
          <p:cNvCxnSpPr>
            <a:cxnSpLocks/>
            <a:endCxn id="27" idx="0"/>
          </p:cNvCxnSpPr>
          <p:nvPr/>
        </p:nvCxnSpPr>
        <p:spPr>
          <a:xfrm flipH="1">
            <a:off x="3638573" y="2773291"/>
            <a:ext cx="322782" cy="130492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7" name="Title 1">
            <a:extLst>
              <a:ext uri="{FF2B5EF4-FFF2-40B4-BE49-F238E27FC236}">
                <a16:creationId xmlns:a16="http://schemas.microsoft.com/office/drawing/2014/main" id="{A4BA4925-7637-EA7B-4C3B-47A8F8ADD5E2}"/>
              </a:ext>
            </a:extLst>
          </p:cNvPr>
          <p:cNvSpPr txBox="1">
            <a:spLocks/>
          </p:cNvSpPr>
          <p:nvPr/>
        </p:nvSpPr>
        <p:spPr>
          <a:xfrm>
            <a:off x="2585768" y="4078216"/>
            <a:ext cx="2105609" cy="1236734"/>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US" sz="1100" dirty="0"/>
              <a:t>The customer can select or deselect different types of notifications, such as order updates, promotions, and newsletters.</a:t>
            </a:r>
          </a:p>
        </p:txBody>
      </p:sp>
      <p:cxnSp>
        <p:nvCxnSpPr>
          <p:cNvPr id="28" name="Straight Arrow Connector 27">
            <a:extLst>
              <a:ext uri="{FF2B5EF4-FFF2-40B4-BE49-F238E27FC236}">
                <a16:creationId xmlns:a16="http://schemas.microsoft.com/office/drawing/2014/main" id="{1373AAAE-FD17-DF9F-026B-A054BE0C5BB9}"/>
              </a:ext>
            </a:extLst>
          </p:cNvPr>
          <p:cNvCxnSpPr>
            <a:cxnSpLocks/>
          </p:cNvCxnSpPr>
          <p:nvPr/>
        </p:nvCxnSpPr>
        <p:spPr>
          <a:xfrm>
            <a:off x="5494276" y="2807836"/>
            <a:ext cx="0" cy="120128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9" name="Title 1">
            <a:extLst>
              <a:ext uri="{FF2B5EF4-FFF2-40B4-BE49-F238E27FC236}">
                <a16:creationId xmlns:a16="http://schemas.microsoft.com/office/drawing/2014/main" id="{36136E28-5310-92A9-D6E0-CA0E3D4113D3}"/>
              </a:ext>
            </a:extLst>
          </p:cNvPr>
          <p:cNvSpPr txBox="1">
            <a:spLocks/>
          </p:cNvSpPr>
          <p:nvPr/>
        </p:nvSpPr>
        <p:spPr>
          <a:xfrm>
            <a:off x="4614874" y="4078215"/>
            <a:ext cx="2105609" cy="101766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US" sz="1100" dirty="0"/>
              <a:t>Changes to notification preferences are saved immediately after the customer makes a selection.</a:t>
            </a:r>
          </a:p>
        </p:txBody>
      </p:sp>
      <p:cxnSp>
        <p:nvCxnSpPr>
          <p:cNvPr id="30" name="Straight Arrow Connector 29">
            <a:extLst>
              <a:ext uri="{FF2B5EF4-FFF2-40B4-BE49-F238E27FC236}">
                <a16:creationId xmlns:a16="http://schemas.microsoft.com/office/drawing/2014/main" id="{4202A326-9DF3-9315-E81D-A5C0BA901E0B}"/>
              </a:ext>
            </a:extLst>
          </p:cNvPr>
          <p:cNvCxnSpPr>
            <a:cxnSpLocks/>
          </p:cNvCxnSpPr>
          <p:nvPr/>
        </p:nvCxnSpPr>
        <p:spPr>
          <a:xfrm>
            <a:off x="7547537" y="2816472"/>
            <a:ext cx="295275" cy="118401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1" name="Title 1">
            <a:extLst>
              <a:ext uri="{FF2B5EF4-FFF2-40B4-BE49-F238E27FC236}">
                <a16:creationId xmlns:a16="http://schemas.microsoft.com/office/drawing/2014/main" id="{592A8063-8420-1DCA-22B1-90186AE537D3}"/>
              </a:ext>
            </a:extLst>
          </p:cNvPr>
          <p:cNvSpPr txBox="1">
            <a:spLocks/>
          </p:cNvSpPr>
          <p:nvPr/>
        </p:nvSpPr>
        <p:spPr>
          <a:xfrm>
            <a:off x="6792676" y="4078215"/>
            <a:ext cx="2105609" cy="86526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US" sz="1100" dirty="0"/>
              <a:t>A success message confirms that the notification preferences have been updated.</a:t>
            </a:r>
          </a:p>
        </p:txBody>
      </p:sp>
      <p:cxnSp>
        <p:nvCxnSpPr>
          <p:cNvPr id="32" name="Straight Arrow Connector 31">
            <a:extLst>
              <a:ext uri="{FF2B5EF4-FFF2-40B4-BE49-F238E27FC236}">
                <a16:creationId xmlns:a16="http://schemas.microsoft.com/office/drawing/2014/main" id="{686C1665-8934-9D6F-A3A8-F72B08FA985E}"/>
              </a:ext>
            </a:extLst>
          </p:cNvPr>
          <p:cNvCxnSpPr>
            <a:cxnSpLocks/>
          </p:cNvCxnSpPr>
          <p:nvPr/>
        </p:nvCxnSpPr>
        <p:spPr>
          <a:xfrm>
            <a:off x="9324572" y="2773291"/>
            <a:ext cx="571500" cy="118401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3" name="Title 1">
            <a:extLst>
              <a:ext uri="{FF2B5EF4-FFF2-40B4-BE49-F238E27FC236}">
                <a16:creationId xmlns:a16="http://schemas.microsoft.com/office/drawing/2014/main" id="{CEF7DE85-6FA9-A730-A302-5E5948C9C8B9}"/>
              </a:ext>
            </a:extLst>
          </p:cNvPr>
          <p:cNvSpPr txBox="1">
            <a:spLocks/>
          </p:cNvSpPr>
          <p:nvPr/>
        </p:nvSpPr>
        <p:spPr>
          <a:xfrm>
            <a:off x="9147445" y="3991261"/>
            <a:ext cx="2105609" cy="101766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US" sz="1100" dirty="0"/>
              <a:t>The updated preferences are reflected in the customer’s account without requiring a page refresh.</a:t>
            </a:r>
          </a:p>
        </p:txBody>
      </p:sp>
    </p:spTree>
    <p:extLst>
      <p:ext uri="{BB962C8B-B14F-4D97-AF65-F5344CB8AC3E}">
        <p14:creationId xmlns:p14="http://schemas.microsoft.com/office/powerpoint/2010/main" val="3404772237"/>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1">
            <a:extLst>
              <a:ext uri="{FF2B5EF4-FFF2-40B4-BE49-F238E27FC236}">
                <a16:creationId xmlns:a16="http://schemas.microsoft.com/office/drawing/2014/main" id="{A7BAD7E3-1338-83BA-3CC4-D9D85A5C357F}"/>
              </a:ext>
            </a:extLst>
          </p:cNvPr>
          <p:cNvSpPr>
            <a:spLocks noGrp="1"/>
          </p:cNvSpPr>
          <p:nvPr>
            <p:ph type="title"/>
          </p:nvPr>
        </p:nvSpPr>
        <p:spPr>
          <a:xfrm>
            <a:off x="1652739" y="2866704"/>
            <a:ext cx="9088058" cy="1116626"/>
          </a:xfrm>
        </p:spPr>
        <p:style>
          <a:lnRef idx="2">
            <a:schemeClr val="dk1"/>
          </a:lnRef>
          <a:fillRef idx="1">
            <a:schemeClr val="lt1"/>
          </a:fillRef>
          <a:effectRef idx="0">
            <a:schemeClr val="dk1"/>
          </a:effectRef>
          <a:fontRef idx="minor">
            <a:schemeClr val="dk1"/>
          </a:fontRef>
        </p:style>
        <p:txBody>
          <a:bodyPr>
            <a:normAutofit/>
          </a:bodyPr>
          <a:lstStyle/>
          <a:p>
            <a:r>
              <a:rPr lang="en-US" sz="2400" b="1" dirty="0"/>
              <a:t>As a customer, </a:t>
            </a:r>
            <a:r>
              <a:rPr lang="en-US" sz="2400" dirty="0"/>
              <a:t>I want to manage my payment methods so that I can update or remove outdated payment information.</a:t>
            </a:r>
          </a:p>
        </p:txBody>
      </p:sp>
      <p:cxnSp>
        <p:nvCxnSpPr>
          <p:cNvPr id="24" name="Straight Arrow Connector 23">
            <a:extLst>
              <a:ext uri="{FF2B5EF4-FFF2-40B4-BE49-F238E27FC236}">
                <a16:creationId xmlns:a16="http://schemas.microsoft.com/office/drawing/2014/main" id="{00EACB90-8598-B52F-E8C3-7AE9165B4ABE}"/>
              </a:ext>
            </a:extLst>
          </p:cNvPr>
          <p:cNvCxnSpPr>
            <a:cxnSpLocks/>
          </p:cNvCxnSpPr>
          <p:nvPr/>
        </p:nvCxnSpPr>
        <p:spPr>
          <a:xfrm rot="10800000" flipV="1">
            <a:off x="1654289" y="4135366"/>
            <a:ext cx="343504" cy="12358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5" name="Title 1">
            <a:extLst>
              <a:ext uri="{FF2B5EF4-FFF2-40B4-BE49-F238E27FC236}">
                <a16:creationId xmlns:a16="http://schemas.microsoft.com/office/drawing/2014/main" id="{925827B3-92D8-E35F-187B-F47082573841}"/>
              </a:ext>
            </a:extLst>
          </p:cNvPr>
          <p:cNvSpPr txBox="1">
            <a:spLocks/>
          </p:cNvSpPr>
          <p:nvPr/>
        </p:nvSpPr>
        <p:spPr>
          <a:xfrm>
            <a:off x="399466" y="5440290"/>
            <a:ext cx="2105609" cy="865565"/>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US" sz="1100" dirty="0"/>
              <a:t>The account settings page displays a section for managing payment methods.</a:t>
            </a:r>
          </a:p>
        </p:txBody>
      </p:sp>
      <p:cxnSp>
        <p:nvCxnSpPr>
          <p:cNvPr id="26" name="Straight Arrow Connector 25">
            <a:extLst>
              <a:ext uri="{FF2B5EF4-FFF2-40B4-BE49-F238E27FC236}">
                <a16:creationId xmlns:a16="http://schemas.microsoft.com/office/drawing/2014/main" id="{80FE014A-5858-96C2-14B2-080257C20F06}"/>
              </a:ext>
            </a:extLst>
          </p:cNvPr>
          <p:cNvCxnSpPr>
            <a:cxnSpLocks/>
          </p:cNvCxnSpPr>
          <p:nvPr/>
        </p:nvCxnSpPr>
        <p:spPr>
          <a:xfrm flipH="1">
            <a:off x="3257612" y="4135365"/>
            <a:ext cx="322782" cy="130492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7" name="Title 1">
            <a:extLst>
              <a:ext uri="{FF2B5EF4-FFF2-40B4-BE49-F238E27FC236}">
                <a16:creationId xmlns:a16="http://schemas.microsoft.com/office/drawing/2014/main" id="{A4BA4925-7637-EA7B-4C3B-47A8F8ADD5E2}"/>
              </a:ext>
            </a:extLst>
          </p:cNvPr>
          <p:cNvSpPr txBox="1">
            <a:spLocks/>
          </p:cNvSpPr>
          <p:nvPr/>
        </p:nvSpPr>
        <p:spPr>
          <a:xfrm>
            <a:off x="2424868" y="5440290"/>
            <a:ext cx="2181506" cy="1036709"/>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US" sz="1100" dirty="0"/>
              <a:t>The customer can add new payment methods, such as credit cards or PayPal, by entering the required information.</a:t>
            </a:r>
          </a:p>
        </p:txBody>
      </p:sp>
      <p:cxnSp>
        <p:nvCxnSpPr>
          <p:cNvPr id="28" name="Straight Arrow Connector 27">
            <a:extLst>
              <a:ext uri="{FF2B5EF4-FFF2-40B4-BE49-F238E27FC236}">
                <a16:creationId xmlns:a16="http://schemas.microsoft.com/office/drawing/2014/main" id="{1373AAAE-FD17-DF9F-026B-A054BE0C5BB9}"/>
              </a:ext>
            </a:extLst>
          </p:cNvPr>
          <p:cNvCxnSpPr>
            <a:cxnSpLocks/>
          </p:cNvCxnSpPr>
          <p:nvPr/>
        </p:nvCxnSpPr>
        <p:spPr>
          <a:xfrm>
            <a:off x="5485776" y="4169911"/>
            <a:ext cx="0" cy="120128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9" name="Title 1">
            <a:extLst>
              <a:ext uri="{FF2B5EF4-FFF2-40B4-BE49-F238E27FC236}">
                <a16:creationId xmlns:a16="http://schemas.microsoft.com/office/drawing/2014/main" id="{36136E28-5310-92A9-D6E0-CA0E3D4113D3}"/>
              </a:ext>
            </a:extLst>
          </p:cNvPr>
          <p:cNvSpPr txBox="1">
            <a:spLocks/>
          </p:cNvSpPr>
          <p:nvPr/>
        </p:nvSpPr>
        <p:spPr>
          <a:xfrm>
            <a:off x="4682877" y="5440290"/>
            <a:ext cx="1956914" cy="739017"/>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US" sz="1100" dirty="0"/>
              <a:t>The customer can edit or remove existing payment methods.</a:t>
            </a:r>
          </a:p>
        </p:txBody>
      </p:sp>
      <p:cxnSp>
        <p:nvCxnSpPr>
          <p:cNvPr id="30" name="Straight Arrow Connector 29">
            <a:extLst>
              <a:ext uri="{FF2B5EF4-FFF2-40B4-BE49-F238E27FC236}">
                <a16:creationId xmlns:a16="http://schemas.microsoft.com/office/drawing/2014/main" id="{4202A326-9DF3-9315-E81D-A5C0BA901E0B}"/>
              </a:ext>
            </a:extLst>
          </p:cNvPr>
          <p:cNvCxnSpPr>
            <a:cxnSpLocks/>
          </p:cNvCxnSpPr>
          <p:nvPr/>
        </p:nvCxnSpPr>
        <p:spPr>
          <a:xfrm>
            <a:off x="7472787" y="4161275"/>
            <a:ext cx="295275" cy="118401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1" name="Title 1">
            <a:extLst>
              <a:ext uri="{FF2B5EF4-FFF2-40B4-BE49-F238E27FC236}">
                <a16:creationId xmlns:a16="http://schemas.microsoft.com/office/drawing/2014/main" id="{592A8063-8420-1DCA-22B1-90186AE537D3}"/>
              </a:ext>
            </a:extLst>
          </p:cNvPr>
          <p:cNvSpPr txBox="1">
            <a:spLocks/>
          </p:cNvSpPr>
          <p:nvPr/>
        </p:nvSpPr>
        <p:spPr>
          <a:xfrm>
            <a:off x="6784176" y="5440290"/>
            <a:ext cx="2105609" cy="739017"/>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US" sz="1100" dirty="0"/>
              <a:t>The system validates payment methods for accuracy before saving changes.</a:t>
            </a:r>
          </a:p>
        </p:txBody>
      </p:sp>
      <p:cxnSp>
        <p:nvCxnSpPr>
          <p:cNvPr id="32" name="Straight Arrow Connector 31">
            <a:extLst>
              <a:ext uri="{FF2B5EF4-FFF2-40B4-BE49-F238E27FC236}">
                <a16:creationId xmlns:a16="http://schemas.microsoft.com/office/drawing/2014/main" id="{686C1665-8934-9D6F-A3A8-F72B08FA985E}"/>
              </a:ext>
            </a:extLst>
          </p:cNvPr>
          <p:cNvCxnSpPr>
            <a:cxnSpLocks/>
          </p:cNvCxnSpPr>
          <p:nvPr/>
        </p:nvCxnSpPr>
        <p:spPr>
          <a:xfrm>
            <a:off x="9515475" y="4187184"/>
            <a:ext cx="571500" cy="118401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3" name="Title 1">
            <a:extLst>
              <a:ext uri="{FF2B5EF4-FFF2-40B4-BE49-F238E27FC236}">
                <a16:creationId xmlns:a16="http://schemas.microsoft.com/office/drawing/2014/main" id="{CEF7DE85-6FA9-A730-A302-5E5948C9C8B9}"/>
              </a:ext>
            </a:extLst>
          </p:cNvPr>
          <p:cNvSpPr txBox="1">
            <a:spLocks/>
          </p:cNvSpPr>
          <p:nvPr/>
        </p:nvSpPr>
        <p:spPr>
          <a:xfrm>
            <a:off x="9100845" y="5483982"/>
            <a:ext cx="2105609" cy="821873"/>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US" sz="1100" dirty="0"/>
              <a:t>A confirmation message is displayed when a payment method is added, edited, or removed.</a:t>
            </a:r>
          </a:p>
        </p:txBody>
      </p:sp>
      <p:cxnSp>
        <p:nvCxnSpPr>
          <p:cNvPr id="41" name="Straight Arrow Connector 40">
            <a:extLst>
              <a:ext uri="{FF2B5EF4-FFF2-40B4-BE49-F238E27FC236}">
                <a16:creationId xmlns:a16="http://schemas.microsoft.com/office/drawing/2014/main" id="{6FE1BF3D-6D16-2699-5C72-D9B785C6F65D}"/>
              </a:ext>
            </a:extLst>
          </p:cNvPr>
          <p:cNvCxnSpPr>
            <a:cxnSpLocks/>
          </p:cNvCxnSpPr>
          <p:nvPr/>
        </p:nvCxnSpPr>
        <p:spPr>
          <a:xfrm flipH="1" flipV="1">
            <a:off x="2958268" y="1466543"/>
            <a:ext cx="99257" cy="121028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2" name="Title 1">
            <a:extLst>
              <a:ext uri="{FF2B5EF4-FFF2-40B4-BE49-F238E27FC236}">
                <a16:creationId xmlns:a16="http://schemas.microsoft.com/office/drawing/2014/main" id="{DFD9E259-1628-3B32-3A41-E3DD0EA8C6E4}"/>
              </a:ext>
            </a:extLst>
          </p:cNvPr>
          <p:cNvSpPr txBox="1">
            <a:spLocks/>
          </p:cNvSpPr>
          <p:nvPr/>
        </p:nvSpPr>
        <p:spPr>
          <a:xfrm>
            <a:off x="1955091" y="553966"/>
            <a:ext cx="2483559" cy="821568"/>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US" sz="1100" dirty="0"/>
              <a:t>The customer is prevented from removing a payment method if it is associated with a pending order.</a:t>
            </a:r>
          </a:p>
        </p:txBody>
      </p:sp>
      <p:cxnSp>
        <p:nvCxnSpPr>
          <p:cNvPr id="48" name="Straight Arrow Connector 47">
            <a:extLst>
              <a:ext uri="{FF2B5EF4-FFF2-40B4-BE49-F238E27FC236}">
                <a16:creationId xmlns:a16="http://schemas.microsoft.com/office/drawing/2014/main" id="{CB29571B-AFBA-8900-AEDF-5C0EC3F828AE}"/>
              </a:ext>
            </a:extLst>
          </p:cNvPr>
          <p:cNvCxnSpPr>
            <a:cxnSpLocks/>
          </p:cNvCxnSpPr>
          <p:nvPr/>
        </p:nvCxnSpPr>
        <p:spPr>
          <a:xfrm flipV="1">
            <a:off x="6553200" y="1369255"/>
            <a:ext cx="503105" cy="130757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9" name="Title 1">
            <a:extLst>
              <a:ext uri="{FF2B5EF4-FFF2-40B4-BE49-F238E27FC236}">
                <a16:creationId xmlns:a16="http://schemas.microsoft.com/office/drawing/2014/main" id="{2F63CBA7-C241-32F6-5D30-B9DC55D0D017}"/>
              </a:ext>
            </a:extLst>
          </p:cNvPr>
          <p:cNvSpPr txBox="1">
            <a:spLocks/>
          </p:cNvSpPr>
          <p:nvPr/>
        </p:nvSpPr>
        <p:spPr>
          <a:xfrm>
            <a:off x="5883591" y="701603"/>
            <a:ext cx="2857500" cy="526293"/>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US" sz="1100" dirty="0"/>
              <a:t>The updated payment methods are immediately available during the checkout process.</a:t>
            </a:r>
          </a:p>
        </p:txBody>
      </p:sp>
    </p:spTree>
    <p:extLst>
      <p:ext uri="{BB962C8B-B14F-4D97-AF65-F5344CB8AC3E}">
        <p14:creationId xmlns:p14="http://schemas.microsoft.com/office/powerpoint/2010/main" val="3260540874"/>
      </p:ext>
    </p:extLst>
  </p:cSld>
  <p:clrMapOvr>
    <a:masterClrMapping/>
  </p:clrMapOvr>
</p:sld>
</file>

<file path=ppt/theme/theme1.xml><?xml version="1.0" encoding="utf-8"?>
<a:theme xmlns:a="http://schemas.openxmlformats.org/drawingml/2006/main" name="Custom">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ustom" id="{F85C13B5-8B75-4CB8-BA5E-9CAC0747196D}" vid="{617487EE-AB70-4C55-8A81-E6744CC4A2C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ABF691C-888B-4061-8A6F-D5CE84A0254B}">
  <ds:schemaRefs>
    <ds:schemaRef ds:uri="http://schemas.microsoft.com/sharepoint/v3/contenttype/forms"/>
  </ds:schemaRefs>
</ds:datastoreItem>
</file>

<file path=customXml/itemProps2.xml><?xml version="1.0" encoding="utf-8"?>
<ds:datastoreItem xmlns:ds="http://schemas.openxmlformats.org/officeDocument/2006/customXml" ds:itemID="{49168DCE-134F-4610-A6AA-88CEBE8D71D2}">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5EDE3176-A15D-46A3-BDDB-64A0D736322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1693</TotalTime>
  <Words>6134</Words>
  <Application>Microsoft Office PowerPoint</Application>
  <PresentationFormat>Widescreen</PresentationFormat>
  <Paragraphs>447</Paragraphs>
  <Slides>66</Slides>
  <Notes>66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66</vt:i4>
      </vt:variant>
    </vt:vector>
  </HeadingPairs>
  <TitlesOfParts>
    <vt:vector size="70" baseType="lpstr">
      <vt:lpstr>Arial</vt:lpstr>
      <vt:lpstr>Calibri</vt:lpstr>
      <vt:lpstr>Tenorite</vt:lpstr>
      <vt:lpstr>Custom</vt:lpstr>
      <vt:lpstr>USER STORIES</vt:lpstr>
      <vt:lpstr>CUSTOMERs</vt:lpstr>
      <vt:lpstr>CUSTOMER Registration and Login</vt:lpstr>
      <vt:lpstr>As a customer, I want to create an account so that I can shop and MAKE my purchases.</vt:lpstr>
      <vt:lpstr>As a customer, I want to log in to my account so that I can access my saved information and previous orders.</vt:lpstr>
      <vt:lpstr>As a customer, I want to reset my password if I forget it so that I can regain access to my account.</vt:lpstr>
      <vt:lpstr>Managing Account Preferences</vt:lpstr>
      <vt:lpstr>As a customer, I want to update my notification preferences so that I receive only the alerts I am interested in.</vt:lpstr>
      <vt:lpstr>As a customer, I want to manage my payment methods so that I can update or remove outdated payment information.</vt:lpstr>
      <vt:lpstr>Browsing Products</vt:lpstr>
      <vt:lpstr>As a customer, I want to browse products by category so that I can easily find the items I am interested in.</vt:lpstr>
      <vt:lpstr>As a customer, I want to search for products so that I can find specific items quickly.</vt:lpstr>
      <vt:lpstr>As a customer, I want to view detailed information about a product so that I can make an informed purchase decision.</vt:lpstr>
      <vt:lpstr>Adding Products to Cart</vt:lpstr>
      <vt:lpstr>As a customer, I want to add products to my cart so that I can purchase them.</vt:lpstr>
      <vt:lpstr>As a customer, I want to change the quantity of products in my cart so that I can adjust my order before checkout.</vt:lpstr>
      <vt:lpstr>As a customer, I want to remove products from my cart so that I can discard items I no longer wish to purchase.</vt:lpstr>
      <vt:lpstr>Applying Discounts</vt:lpstr>
      <vt:lpstr>As a customer, I want to receive confirmation that my discount for PWD or senior citizen status has been applied, so that I am assured of the final price.</vt:lpstr>
      <vt:lpstr>Completing Purchase</vt:lpstr>
      <vt:lpstr>As a customer, I want to proceed to checkout so that I can finalize my purchase.</vt:lpstr>
      <vt:lpstr>As a customer, I want to select a payment method so that I can complete my purchase securely.</vt:lpstr>
      <vt:lpstr>As a customer, I want to receive an order confirmation so that I have a record of my purchase.</vt:lpstr>
      <vt:lpstr>PowerPoint Presentation</vt:lpstr>
      <vt:lpstr>As a customer, I want to track my order’s shipment so that I know its current status and location.</vt:lpstr>
      <vt:lpstr>As a customer, I want to view my order history so that I can keep track of all my past orders.</vt:lpstr>
      <vt:lpstr>As a customer, I want to receive notifications about my order’s delivery status so that I am informed of any changes.</vt:lpstr>
      <vt:lpstr>Receiving and Reviewing Order</vt:lpstr>
      <vt:lpstr>As a customer, I want to confirm that I have received my order so that the order status updates accordingly.</vt:lpstr>
      <vt:lpstr>As a customer, I want to check the condition of my received order so that I can report any issues if necessary.</vt:lpstr>
      <vt:lpstr>As a customer, I want to provide feedback on my purchase experience so that my input can help improve the service.</vt:lpstr>
      <vt:lpstr>As a customer, I want to view other customers' reviews and ratings so that I can make informed purchase decisions.</vt:lpstr>
      <vt:lpstr>Managing Returns and Exchanges</vt:lpstr>
      <vt:lpstr>As a customer, I want to initiate a return or exchange if I'm unsatisfied with my purchase so that I can resolve the issue.</vt:lpstr>
      <vt:lpstr>As a customer, I want to track the status of my return or exchange so that I know when the process is complete.</vt:lpstr>
      <vt:lpstr>As a customer, I want to receive my refund or replacement after returning an item so that my issue is fully resolved.</vt:lpstr>
      <vt:lpstr>Merchants</vt:lpstr>
      <vt:lpstr>PowerPoint Presentation</vt:lpstr>
      <vt:lpstr>As a MERCHANT, I want to register a new account so that I can start selling on the platform.</vt:lpstr>
      <vt:lpstr>As a MERCHANT, I want to log in to the platform so that I can manage my store.</vt:lpstr>
      <vt:lpstr>As a MERCHANT, I want to reset my password if I forget it so that I can regain access to my account.</vt:lpstr>
      <vt:lpstr>Setting Up Store Profile</vt:lpstr>
      <vt:lpstr>As a MERCHANT, I want to set up my store profile so that customers can learn about my business.</vt:lpstr>
      <vt:lpstr>As a MERCHANT, I want to update my store information so that it stays accurate and relevant.</vt:lpstr>
      <vt:lpstr>As a merchant, I want to add store policies so that customers understand terms like returns and shipping.</vt:lpstr>
      <vt:lpstr>PowerPoint Presentation</vt:lpstr>
      <vt:lpstr>As a MERCHANT, I want to add new products to my store so that customers can purchase them.</vt:lpstr>
      <vt:lpstr>As a MERCHANT, I want to categorize products so that customers can easily find them.</vt:lpstr>
      <vt:lpstr>As a MERCHANT, I want to manage inventory levels so that I can avoid overselling out-of-stock products.</vt:lpstr>
      <vt:lpstr>Managing orders</vt:lpstr>
      <vt:lpstr>As a MERCHANT, I want to view all incoming orders so that I can process them efficiently.</vt:lpstr>
      <vt:lpstr>As a merchant, I want to update the status of orders so that customers are informed about their purchase progress.</vt:lpstr>
      <vt:lpstr>Managing Payments</vt:lpstr>
      <vt:lpstr>As a MERCHANT, I want to set up payment methods so that I can receive payments from customers.</vt:lpstr>
      <vt:lpstr>As a MERCHANT, I want to track payment history so that I can manage my finances.</vt:lpstr>
      <vt:lpstr>As a MERCHANT, I want to process refunds for returned items so that I can resolve customer issues.</vt:lpstr>
      <vt:lpstr>Managing Discounts</vt:lpstr>
      <vt:lpstr>As a MERCHANT, I want to create discount codes and verify customer IDs to offer DISCOUNTSD, ensuring that only eligible customers receive the discount.</vt:lpstr>
      <vt:lpstr>Managing Returns and Exchanges</vt:lpstr>
      <vt:lpstr>As a merchant, I want to manage return requests so that I can ensure customer satisfaction with the return process.</vt:lpstr>
      <vt:lpstr>As a merchant, I want to process exchanges for returned items so that customers can receive the correct products.</vt:lpstr>
      <vt:lpstr>Analyzing Sales Performance</vt:lpstr>
      <vt:lpstr>As a merchant, I want to view sales reports so that I can analyze my store’s performance over time.</vt:lpstr>
      <vt:lpstr>As a merchant, I want to track best-selling products so that I can optimize my inventory and marketing strategies.</vt:lpstr>
      <vt:lpstr>As a merchant, I want to monitor customer behavior so that I can identify trends and improve my store’s offerings.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Gabriel Mendoza</dc:creator>
  <cp:lastModifiedBy>Gabriel Mendoza</cp:lastModifiedBy>
  <cp:revision>10</cp:revision>
  <dcterms:created xsi:type="dcterms:W3CDTF">2024-08-19T05:04:12Z</dcterms:created>
  <dcterms:modified xsi:type="dcterms:W3CDTF">2024-08-27T10:42:20Z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