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E2251-3FF8-4D67-ADE7-4FC3FD75058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F372D-7685-4FF2-9398-B26866942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8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FF372D-7685-4FF2-9398-B26866942F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1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280355"/>
            <a:ext cx="8825658" cy="1582625"/>
          </a:xfrm>
        </p:spPr>
        <p:txBody>
          <a:bodyPr/>
          <a:lstStyle/>
          <a:p>
            <a:r>
              <a:rPr lang="en-US" dirty="0" smtClean="0"/>
              <a:t>SMART MENU - QRCODE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56825"/>
            <a:ext cx="8825658" cy="370353"/>
          </a:xfrm>
        </p:spPr>
        <p:txBody>
          <a:bodyPr/>
          <a:lstStyle/>
          <a:p>
            <a:r>
              <a:rPr lang="en-US" dirty="0"/>
              <a:t>DIGITAL </a:t>
            </a:r>
            <a:r>
              <a:rPr lang="en-US" dirty="0" smtClean="0"/>
              <a:t>MENU </a:t>
            </a:r>
            <a:r>
              <a:rPr lang="en-US" dirty="0"/>
              <a:t>MANAGRMENT WITH QR CODE  INSIDE THE RESTURANT &amp; CAFE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4955" y="4726986"/>
            <a:ext cx="4557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Developer Student: Mahdi Shahrezaei  </a:t>
            </a: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University Professor: Hojjat Beiknejad</a:t>
            </a:r>
          </a:p>
          <a:p>
            <a:endParaRPr lang="en-US" sz="1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Torbat Heydariyeh University - UTH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284177" y="5892799"/>
            <a:ext cx="178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May 2025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7881" y="1180769"/>
            <a:ext cx="356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 THE NAME OF GOD</a:t>
            </a:r>
            <a:endParaRPr lang="en-US" sz="12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664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95332" cy="706964"/>
          </a:xfrm>
        </p:spPr>
        <p:txBody>
          <a:bodyPr/>
          <a:lstStyle/>
          <a:p>
            <a:r>
              <a:rPr lang="en-US" dirty="0" smtClean="0"/>
              <a:t>Development &amp; Implementation Method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51269" y="2521131"/>
            <a:ext cx="6635930" cy="165898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 rtl="1"/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مدلی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که برای توسعه نرم افزار انتخاب شده :</a:t>
            </a:r>
          </a:p>
          <a:p>
            <a:pPr algn="r" rtl="1"/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 روش چابک :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</a:t>
            </a:r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a-IR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چرا ؟ </a:t>
            </a:r>
          </a:p>
          <a:p>
            <a:pPr algn="r" rtl="1"/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پروژه قابلیت گسترش تدریجی داره .</a:t>
            </a:r>
          </a:p>
          <a:p>
            <a:pPr algn="r" rtl="1"/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در صورت تغییر 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نیازهای سیستم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ما هم 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میتو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ا</a:t>
            </a:r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نیم سریعا تغییرات را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ایجاد کنیم .</a:t>
            </a:r>
          </a:p>
          <a:p>
            <a:pPr algn="r" rtl="1"/>
            <a:r>
              <a:rPr lang="fa-I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a-IR" dirty="0">
                <a:solidFill>
                  <a:schemeClr val="accent1">
                    <a:lumMod val="50000"/>
                  </a:schemeClr>
                </a:solidFill>
              </a:rPr>
              <a:t>پروژه نیاز به تست و بازخورد داره . </a:t>
            </a:r>
          </a:p>
          <a:p>
            <a:pPr algn="r" rtl="1"/>
            <a:endParaRPr lang="fa-I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1269" y="4402183"/>
            <a:ext cx="6635930" cy="1685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dirty="0">
                <a:solidFill>
                  <a:srgbClr val="C00000"/>
                </a:solidFill>
              </a:rPr>
              <a:t>بهترین روش و جزییات پیاده سازی در آینده  : </a:t>
            </a:r>
          </a:p>
          <a:p>
            <a:pPr algn="r" rtl="1"/>
            <a:r>
              <a:rPr lang="fa-IR" sz="1600" dirty="0">
                <a:solidFill>
                  <a:srgbClr val="C00000"/>
                </a:solidFill>
              </a:rPr>
              <a:t>این سیستم به‌صورت کاملاً وب‌محور پیاده‌سازی می‌شود  .</a:t>
            </a:r>
          </a:p>
          <a:p>
            <a:pPr algn="r" rtl="1"/>
            <a:r>
              <a:rPr lang="fa-IR" sz="1600" dirty="0">
                <a:solidFill>
                  <a:srgbClr val="C00000"/>
                </a:solidFill>
              </a:rPr>
              <a:t> رابط کاربری آن با استفاده از </a:t>
            </a:r>
            <a:r>
              <a:rPr lang="en-US" sz="1600" dirty="0">
                <a:solidFill>
                  <a:srgbClr val="C00000"/>
                </a:solidFill>
              </a:rPr>
              <a:t>HTML، CSS </a:t>
            </a:r>
            <a:r>
              <a:rPr lang="fa-IR" sz="1600" dirty="0">
                <a:solidFill>
                  <a:srgbClr val="C00000"/>
                </a:solidFill>
              </a:rPr>
              <a:t>و </a:t>
            </a:r>
            <a:r>
              <a:rPr lang="en-US" sz="1600" dirty="0">
                <a:solidFill>
                  <a:srgbClr val="C00000"/>
                </a:solidFill>
              </a:rPr>
              <a:t>JavaScript </a:t>
            </a:r>
            <a:r>
              <a:rPr lang="fa-IR" sz="1600" dirty="0">
                <a:solidFill>
                  <a:srgbClr val="C00000"/>
                </a:solidFill>
              </a:rPr>
              <a:t>و فریم‌ورک  </a:t>
            </a:r>
            <a:r>
              <a:rPr lang="en-US" sz="1600" dirty="0" smtClean="0">
                <a:solidFill>
                  <a:srgbClr val="C00000"/>
                </a:solidFill>
              </a:rPr>
              <a:t>React</a:t>
            </a:r>
            <a:r>
              <a:rPr lang="fa-IR" sz="1600" dirty="0" smtClean="0">
                <a:solidFill>
                  <a:srgbClr val="C00000"/>
                </a:solidFill>
              </a:rPr>
              <a:t>.</a:t>
            </a:r>
            <a:endParaRPr lang="fa-IR" sz="1600" dirty="0">
              <a:solidFill>
                <a:srgbClr val="C00000"/>
              </a:solidFill>
            </a:endParaRPr>
          </a:p>
          <a:p>
            <a:pPr algn="r" rtl="1"/>
            <a:r>
              <a:rPr lang="fa-IR" sz="1600" dirty="0">
                <a:solidFill>
                  <a:srgbClr val="C00000"/>
                </a:solidFill>
              </a:rPr>
              <a:t> بخش سرور با </a:t>
            </a:r>
            <a:r>
              <a:rPr lang="en-US" sz="1600" dirty="0">
                <a:solidFill>
                  <a:srgbClr val="C00000"/>
                </a:solidFill>
              </a:rPr>
              <a:t>Node.js </a:t>
            </a:r>
            <a:r>
              <a:rPr lang="fa-IR" sz="1600" dirty="0">
                <a:solidFill>
                  <a:srgbClr val="C00000"/>
                </a:solidFill>
              </a:rPr>
              <a:t>پیاده‌سازی می‌شود و </a:t>
            </a:r>
            <a:r>
              <a:rPr lang="fa-IR" sz="1600" dirty="0" smtClean="0">
                <a:solidFill>
                  <a:srgbClr val="C00000"/>
                </a:solidFill>
              </a:rPr>
              <a:t>از</a:t>
            </a:r>
            <a:r>
              <a:rPr lang="en-US" sz="1600" dirty="0" smtClean="0">
                <a:solidFill>
                  <a:srgbClr val="C00000"/>
                </a:solidFill>
              </a:rPr>
              <a:t>PostgreSQL </a:t>
            </a:r>
            <a:r>
              <a:rPr lang="fa-IR" sz="1600" dirty="0">
                <a:solidFill>
                  <a:srgbClr val="C00000"/>
                </a:solidFill>
              </a:rPr>
              <a:t>برای مدیریت داده‌ها .</a:t>
            </a:r>
          </a:p>
          <a:p>
            <a:pPr algn="r" rtl="1"/>
            <a:r>
              <a:rPr lang="fa-IR" sz="1600" dirty="0">
                <a:solidFill>
                  <a:srgbClr val="C00000"/>
                </a:solidFill>
              </a:rPr>
              <a:t> این ساختار امکان اجرای سریع، بدون نیاز به نصب، و دسترسی از هر دستگاه را ایجاد میکند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9" y="2521131"/>
            <a:ext cx="4836559" cy="35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1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04" y="663508"/>
            <a:ext cx="8190496" cy="54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" y="509155"/>
            <a:ext cx="1537855" cy="2737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190" y="894772"/>
            <a:ext cx="8702289" cy="5194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500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18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-  تعریف  </a:t>
            </a:r>
            <a:r>
              <a:rPr lang="fa-IR" sz="1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سیستم :</a:t>
            </a:r>
            <a:r>
              <a:rPr lang="fa-IR" sz="1400" dirty="0"/>
              <a:t/>
            </a:r>
            <a:br>
              <a:rPr lang="fa-IR" sz="1400" dirty="0"/>
            </a:br>
            <a:r>
              <a:rPr lang="fa-IR" sz="1800" dirty="0" smtClean="0"/>
              <a:t>این </a:t>
            </a:r>
            <a:r>
              <a:rPr lang="fa-IR" sz="1800" dirty="0"/>
              <a:t>سیستم یک منوی دیجیتال تحت وب است که با اسکن </a:t>
            </a:r>
            <a:r>
              <a:rPr lang="en-US" sz="1800" dirty="0" smtClean="0"/>
              <a:t>QR</a:t>
            </a:r>
            <a:r>
              <a:rPr lang="fa-IR" sz="1800" dirty="0" smtClean="0"/>
              <a:t> </a:t>
            </a:r>
            <a:r>
              <a:rPr lang="en-US" sz="1800" dirty="0" smtClean="0"/>
              <a:t> </a:t>
            </a:r>
            <a:r>
              <a:rPr lang="fa-IR" sz="1800" dirty="0"/>
              <a:t>کد روی میز فعال می‌شود و بدون نیاز به نصب اپلیکیشن، امکان مشاهده و فیلتر آیتم‌ها، ساخت سبد خرید، فراخوان گارسون با یک کلیک، و اطلاع لحظه‌ای از وضعیت موجودی را فراهم </a:t>
            </a:r>
            <a:r>
              <a:rPr lang="fa-IR" sz="1800" dirty="0" smtClean="0"/>
              <a:t>می‌کند .</a:t>
            </a:r>
            <a:r>
              <a:rPr lang="fa-IR" sz="1800" dirty="0"/>
              <a:t/>
            </a:r>
            <a:br>
              <a:rPr lang="fa-IR" sz="1800" dirty="0"/>
            </a:br>
            <a:r>
              <a:rPr lang="fa-IR" sz="1800" dirty="0"/>
              <a:t>بدون نیاز به صدا زدن کلامی چندباره گارسون و بدون مواجهه با آیتم‌های ناموجود، مشتری تجربه‌ای سریع، شفاف و بی‌نقص از انتخاب و سفارش خواهد </a:t>
            </a:r>
            <a:r>
              <a:rPr lang="fa-IR" sz="1800" dirty="0" smtClean="0"/>
              <a:t>داشت .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09381" y="3636818"/>
            <a:ext cx="8825659" cy="2476500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75000"/>
                  </a:schemeClr>
                </a:solidFill>
              </a:rPr>
              <a:t>- چرا این سیستم </a:t>
            </a:r>
            <a:r>
              <a:rPr lang="fa-IR" b="1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fa-IR" sz="1700" b="1" dirty="0"/>
              <a:t>این سیستم ساخته شده تا تجربه سفارش در رستوران‌ها را ساده، سریع و هوشمند کند. با حذف منوهای کاغذی و کاهش نیاز به تماس مستقیم، هم به بهداشت و سرعت خدمات کمک می‌کند و هم بار کاری گارسون‌ها را کاهش می‌دهد. </a:t>
            </a:r>
          </a:p>
          <a:p>
            <a:pPr algn="r" rtl="1"/>
            <a:r>
              <a:rPr lang="fa-IR" sz="1700" b="1" dirty="0"/>
              <a:t>همچنین مدیر رستوران می‌تواند </a:t>
            </a:r>
            <a:r>
              <a:rPr lang="fa-IR" sz="1700" b="1" dirty="0" smtClean="0"/>
              <a:t>به ‌راحتی </a:t>
            </a:r>
            <a:r>
              <a:rPr lang="fa-IR" sz="1700" b="1" dirty="0"/>
              <a:t>موجودی و منو را مدیریت کند و مشتریان با دسترسی آسان، انتخاب بهتر و وِیژگی های جالب مثل تخفیف‌های وفاداری، تجربه‌ای جذاب‌تر داشته باشند. و از جهتی دیگر این سیستم میتواند کمک کند که افراد درونگرا </a:t>
            </a:r>
            <a:r>
              <a:rPr lang="fa-IR" sz="1700" b="1" dirty="0" smtClean="0"/>
              <a:t>وافرادی </a:t>
            </a:r>
            <a:r>
              <a:rPr lang="fa-IR" sz="1700" b="1" dirty="0"/>
              <a:t>که به حریم خصوصیشون اهمیت بیشتری میدن با احتمال بیشتری کافه یا رستوران و.. مدنظر را انتخاب کنند .</a:t>
            </a:r>
            <a:endParaRPr lang="en-US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22" y="3895282"/>
            <a:ext cx="2867891" cy="22180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72258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580606"/>
            <a:ext cx="4351025" cy="3380863"/>
          </a:xfrm>
        </p:spPr>
        <p:txBody>
          <a:bodyPr/>
          <a:lstStyle/>
          <a:p>
            <a:pPr algn="r" rtl="1"/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6 </a:t>
            </a: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فیلتر پیشرفته :</a:t>
            </a:r>
            <a:r>
              <a:rPr lang="fa-IR" sz="1600" b="1" dirty="0"/>
              <a:t/>
            </a:r>
            <a:br>
              <a:rPr lang="fa-IR" sz="1600" b="1" dirty="0"/>
            </a:br>
            <a:r>
              <a:rPr lang="fa-IR" sz="1600" b="1" dirty="0"/>
              <a:t>دسته‌بندی غذاها برای جستجوی سریع‌تر (مثلاً گیاهی، نوشیدنی، پرفروش و...).</a:t>
            </a:r>
            <a:br>
              <a:rPr lang="fa-IR" sz="1600" b="1" dirty="0"/>
            </a:b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7. </a:t>
            </a: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سبد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خرید :</a:t>
            </a:r>
            <a:r>
              <a:rPr lang="fa-IR" sz="1600" b="1" dirty="0"/>
              <a:t/>
            </a:r>
            <a:br>
              <a:rPr lang="fa-IR" sz="1600" b="1" dirty="0"/>
            </a:br>
            <a:r>
              <a:rPr lang="fa-IR" sz="1600" b="1" dirty="0"/>
              <a:t>امکان انتخاب و مرور سفارش قبل از نهایی‌سازی.</a:t>
            </a:r>
            <a:br>
              <a:rPr lang="fa-IR" sz="1600" b="1" dirty="0"/>
            </a:b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ورود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کاربر :</a:t>
            </a:r>
            <a:r>
              <a:rPr lang="fa-IR" sz="1600" b="1" dirty="0"/>
              <a:t/>
            </a:r>
            <a:br>
              <a:rPr lang="fa-IR" sz="1600" b="1" dirty="0"/>
            </a:br>
            <a:r>
              <a:rPr lang="fa-IR" sz="1600" b="1" dirty="0"/>
              <a:t>با موبایل یا ایمیل برای دسترسی به تاریخچه و تخفیف‌ها.</a:t>
            </a:r>
            <a:br>
              <a:rPr lang="fa-IR" sz="1600" b="1" dirty="0"/>
            </a:b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9. </a:t>
            </a: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امتیازدهی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کاربران :</a:t>
            </a:r>
            <a:r>
              <a:rPr lang="fa-IR" sz="1600" b="1" dirty="0"/>
              <a:t/>
            </a:r>
            <a:br>
              <a:rPr lang="fa-IR" sz="1600" b="1" dirty="0"/>
            </a:br>
            <a:r>
              <a:rPr lang="fa-IR" sz="1600" b="1" dirty="0"/>
              <a:t>ثبت نظر و امتیاز برای بهبود تجربه مشتریان بعدی.</a:t>
            </a:r>
            <a:br>
              <a:rPr lang="fa-IR" sz="1600" b="1" dirty="0"/>
            </a:br>
            <a:r>
              <a:rPr lang="fa-IR" sz="1600" b="1" dirty="0">
                <a:solidFill>
                  <a:srgbClr val="C00000"/>
                </a:solidFill>
              </a:rPr>
              <a:t>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10.  </a:t>
            </a:r>
            <a:r>
              <a:rPr lang="fa-IR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به‌روزرسانی آسان </a:t>
            </a:r>
            <a:r>
              <a:rPr lang="fa-IR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fa-IR" sz="1600" b="1" dirty="0"/>
              <a:t/>
            </a:r>
            <a:br>
              <a:rPr lang="fa-IR" sz="1600" b="1" dirty="0"/>
            </a:br>
            <a:r>
              <a:rPr lang="fa-IR" sz="1600" b="1" dirty="0"/>
              <a:t> تغییر سریع آیتم‌ها بدون نیاز به چاپ مجدد منو.</a:t>
            </a:r>
            <a:br>
              <a:rPr lang="fa-IR" sz="1600" b="1" dirty="0"/>
            </a:br>
            <a:endParaRPr lang="en-US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748" y="1306285"/>
            <a:ext cx="4429938" cy="4572000"/>
          </a:xfrm>
        </p:spPr>
        <p:txBody>
          <a:bodyPr>
            <a:normAutofit lnSpcReduction="10000"/>
          </a:bodyPr>
          <a:lstStyle/>
          <a:p>
            <a:endParaRPr lang="fa-IR" sz="1600" dirty="0"/>
          </a:p>
          <a:p>
            <a:pPr algn="r" rtl="1"/>
            <a:r>
              <a:rPr lang="fa-IR" sz="1600" b="1" dirty="0">
                <a:solidFill>
                  <a:srgbClr val="C00000"/>
                </a:solidFill>
              </a:rPr>
              <a:t>1</a:t>
            </a:r>
            <a:r>
              <a:rPr lang="fa-IR" sz="1600" b="1" dirty="0" smtClean="0">
                <a:solidFill>
                  <a:srgbClr val="C00000"/>
                </a:solidFill>
              </a:rPr>
              <a:t>. </a:t>
            </a:r>
            <a:r>
              <a:rPr lang="fa-IR" sz="1600" b="1" dirty="0">
                <a:solidFill>
                  <a:srgbClr val="C00000"/>
                </a:solidFill>
              </a:rPr>
              <a:t>منوی </a:t>
            </a:r>
            <a:r>
              <a:rPr lang="fa-IR" sz="1600" b="1" dirty="0" smtClean="0">
                <a:solidFill>
                  <a:srgbClr val="C00000"/>
                </a:solidFill>
              </a:rPr>
              <a:t>دیجیتال :</a:t>
            </a:r>
            <a:endParaRPr lang="fa-IR" sz="1600" b="1" dirty="0">
              <a:solidFill>
                <a:srgbClr val="C00000"/>
              </a:solidFill>
            </a:endParaRPr>
          </a:p>
          <a:p>
            <a:pPr algn="r" rtl="1"/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نمایش کامل آیتم‌ها بدون نیاز به منو کاغذی یا اپلیکیشن مشخص 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بودن </a:t>
            </a:r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موجودی لحظه 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ای با اسکن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</a:rPr>
              <a:t>Qr code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r" rtl="1"/>
            <a:r>
              <a:rPr lang="fa-IR" sz="1600" b="1" dirty="0" smtClean="0">
                <a:solidFill>
                  <a:srgbClr val="C00000"/>
                </a:solidFill>
              </a:rPr>
              <a:t>2. فراخوان گارسون :</a:t>
            </a:r>
            <a:endParaRPr lang="fa-IR" sz="1600" b="1" dirty="0">
              <a:solidFill>
                <a:srgbClr val="C00000"/>
              </a:solidFill>
            </a:endParaRPr>
          </a:p>
          <a:p>
            <a:pPr algn="r" rtl="1"/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دکمه مخصوص برای صدا زدن گارسون بدون انتظار یا اشاره 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دستی.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 rtl="1"/>
            <a:r>
              <a:rPr lang="fa-IR" sz="1600" b="1" dirty="0" smtClean="0">
                <a:solidFill>
                  <a:srgbClr val="C00000"/>
                </a:solidFill>
              </a:rPr>
              <a:t>3. </a:t>
            </a:r>
            <a:r>
              <a:rPr lang="fa-IR" sz="1600" b="1" dirty="0">
                <a:solidFill>
                  <a:srgbClr val="C00000"/>
                </a:solidFill>
              </a:rPr>
              <a:t>مدیریت </a:t>
            </a:r>
            <a:r>
              <a:rPr lang="fa-IR" sz="1600" b="1" dirty="0" smtClean="0">
                <a:solidFill>
                  <a:srgbClr val="C00000"/>
                </a:solidFill>
              </a:rPr>
              <a:t>موجودی :</a:t>
            </a:r>
            <a:endParaRPr lang="fa-IR" sz="1600" b="1" dirty="0">
              <a:solidFill>
                <a:srgbClr val="C00000"/>
              </a:solidFill>
            </a:endParaRPr>
          </a:p>
          <a:p>
            <a:pPr algn="r" rtl="1"/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مدیر می‌تواند آیتم‌ها را در لحظه 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موجود </a:t>
            </a:r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یا 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ناموجود </a:t>
            </a:r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کند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fa-IR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r" rtl="1"/>
            <a:r>
              <a:rPr lang="fa-IR" sz="1600" b="1" dirty="0">
                <a:solidFill>
                  <a:srgbClr val="C00000"/>
                </a:solidFill>
              </a:rPr>
              <a:t> 4</a:t>
            </a:r>
            <a:r>
              <a:rPr lang="fa-IR" sz="1600" b="1" dirty="0" smtClean="0">
                <a:solidFill>
                  <a:srgbClr val="C00000"/>
                </a:solidFill>
              </a:rPr>
              <a:t>. قرعه‌کشی روزانه :</a:t>
            </a:r>
            <a:endParaRPr lang="fa-IR" sz="1600" b="1" dirty="0">
              <a:solidFill>
                <a:srgbClr val="C00000"/>
              </a:solidFill>
            </a:endParaRPr>
          </a:p>
          <a:p>
            <a:pPr algn="r" rtl="1"/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ویژگی </a:t>
            </a:r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اختیاری برای جذابیت و تعامل بیشتر با </a:t>
            </a:r>
            <a:r>
              <a:rPr lang="fa-IR" sz="1600" b="1" dirty="0" smtClean="0">
                <a:solidFill>
                  <a:schemeClr val="accent1">
                    <a:lumMod val="50000"/>
                  </a:schemeClr>
                </a:solidFill>
              </a:rPr>
              <a:t>مشتری.</a:t>
            </a:r>
          </a:p>
          <a:p>
            <a:pPr algn="r" rtl="1"/>
            <a:r>
              <a:rPr lang="fa-IR" sz="1600" b="1" dirty="0" smtClean="0">
                <a:solidFill>
                  <a:srgbClr val="C00000"/>
                </a:solidFill>
              </a:rPr>
              <a:t>5. سفارش آماده :</a:t>
            </a:r>
            <a:endParaRPr lang="fa-IR" sz="1600" b="1" dirty="0">
              <a:solidFill>
                <a:srgbClr val="C00000"/>
              </a:solidFill>
            </a:endParaRPr>
          </a:p>
          <a:p>
            <a:pPr algn="r" rtl="1"/>
            <a:r>
              <a:rPr lang="fa-IR" sz="1600" b="1" dirty="0">
                <a:solidFill>
                  <a:schemeClr val="accent1">
                    <a:lumMod val="50000"/>
                  </a:schemeClr>
                </a:solidFill>
              </a:rPr>
              <a:t>گارسون می‌تواند قبل از رسیدن به میز، سبد خرید کامل مشتری را ببیند و فقط با یک تأیید، سفارش را به آشپزخانه ارسال کند .</a:t>
            </a:r>
            <a:endParaRPr lang="fa-I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 rtl="1"/>
            <a:endParaRPr lang="fa-I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r" rtl="1"/>
            <a:endParaRPr lang="fa-IR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216537" y="509451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solidFill>
                  <a:schemeClr val="accent4">
                    <a:lumMod val="50000"/>
                  </a:schemeClr>
                </a:solidFill>
              </a:rPr>
              <a:t>ویژگی‌های انحصاری :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5166" y="509451"/>
            <a:ext cx="203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ویژگی‌های کاربردی 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2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6488668"/>
            <a:ext cx="24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Arial Black" panose="020B0A04020102020204" pitchFamily="34" charset="0"/>
              </a:rPr>
              <a:t>Usecase Diagram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4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3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9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6" y="3561797"/>
            <a:ext cx="3611050" cy="1254034"/>
          </a:xfrm>
        </p:spPr>
        <p:txBody>
          <a:bodyPr/>
          <a:lstStyle/>
          <a:p>
            <a:pPr algn="r" rtl="1"/>
            <a:r>
              <a:rPr lang="fa-IR" sz="2000" dirty="0"/>
              <a:t>شرایط پسین </a:t>
            </a:r>
            <a:r>
              <a:rPr lang="fa-IR" sz="2000" dirty="0" smtClean="0"/>
              <a:t>: </a:t>
            </a:r>
            <a:r>
              <a:rPr lang="fa-IR" sz="2000" dirty="0"/>
              <a:t>سفارش مشتری به گارسون ارسال شده یا در وضعیت آماده برای تایید قرار میگیرد .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694" y="1175656"/>
            <a:ext cx="3443215" cy="1569662"/>
          </a:xfrm>
        </p:spPr>
        <p:txBody>
          <a:bodyPr>
            <a:noAutofit/>
          </a:bodyPr>
          <a:lstStyle/>
          <a:p>
            <a:pPr algn="r" rtl="1"/>
            <a:r>
              <a:rPr lang="fa-IR" sz="1800" dirty="0"/>
              <a:t>جریان های رویداد های </a:t>
            </a:r>
            <a:r>
              <a:rPr lang="fa-IR" sz="1800" dirty="0" smtClean="0"/>
              <a:t>فرعی</a:t>
            </a:r>
            <a:r>
              <a:rPr lang="en-US" sz="1800" dirty="0" smtClean="0"/>
              <a:t>    :</a:t>
            </a:r>
            <a:endParaRPr lang="fa-IR" sz="1800" dirty="0" smtClean="0"/>
          </a:p>
          <a:p>
            <a:pPr algn="r" rtl="1"/>
            <a:r>
              <a:rPr lang="fa-IR" sz="1800" dirty="0" smtClean="0"/>
              <a:t>1-آیتم های ناموجود انتخاب نمیشوند و سیستم پیام هشدارمیدهد .</a:t>
            </a:r>
          </a:p>
          <a:p>
            <a:pPr algn="r" rtl="1"/>
            <a:r>
              <a:rPr lang="fa-IR" sz="1800" dirty="0"/>
              <a:t>2-اگر گارسون دردسترس نباشد پیام گارسون در حال پاسخ گویی هستنمایش داده میشود </a:t>
            </a:r>
            <a:r>
              <a:rPr lang="fa-IR" sz="1600" dirty="0"/>
              <a:t>.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499462" y="1175656"/>
            <a:ext cx="4715692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نام یوزکیس  :  ثبت سفارش (نهایی</a:t>
            </a:r>
            <a:r>
              <a:rPr lang="fa-IR" dirty="0" smtClean="0"/>
              <a:t>)</a:t>
            </a:r>
            <a:endParaRPr lang="en-US" dirty="0" smtClean="0"/>
          </a:p>
          <a:p>
            <a:pPr algn="r" rtl="1"/>
            <a:r>
              <a:rPr lang="fa-IR" dirty="0" smtClean="0"/>
              <a:t> </a:t>
            </a:r>
            <a:r>
              <a:rPr lang="fa-IR" dirty="0"/>
              <a:t>اکتور : مشتری </a:t>
            </a:r>
          </a:p>
          <a:p>
            <a:pPr algn="r" rtl="1"/>
            <a:r>
              <a:rPr lang="fa-IR" dirty="0"/>
              <a:t>تعریف مختصر : ثبت کامل سفارش پس از انتخاب آیتم ها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99462" y="2098986"/>
            <a:ext cx="4715692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یش شرایط : مشتری </a:t>
            </a:r>
            <a:r>
              <a:rPr lang="en-US" dirty="0" smtClean="0"/>
              <a:t> QR </a:t>
            </a:r>
            <a:r>
              <a:rPr lang="fa-IR" dirty="0"/>
              <a:t>کد اسکن کرده - وارد منو شده - آیتم هارو انتخاب کرده 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9462" y="2745317"/>
            <a:ext cx="4715692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/>
              <a:t>جریان های رویداد های اصلی  :</a:t>
            </a:r>
          </a:p>
          <a:p>
            <a:pPr algn="r" rtl="1"/>
            <a:r>
              <a:rPr lang="fa-IR"/>
              <a:t>1-مشتری وارد منو دیجیتال میشود .</a:t>
            </a:r>
          </a:p>
          <a:p>
            <a:pPr algn="r" rtl="1"/>
            <a:r>
              <a:rPr lang="fa-IR"/>
              <a:t>2-آیتم های دلخواه مشاهده و فیلتر میکند . </a:t>
            </a:r>
          </a:p>
          <a:p>
            <a:pPr algn="r" rtl="1"/>
            <a:r>
              <a:rPr lang="fa-IR"/>
              <a:t>3-آیتم هارو به سبد اضافه میکند .</a:t>
            </a:r>
          </a:p>
          <a:p>
            <a:pPr algn="r" rtl="1"/>
            <a:r>
              <a:rPr lang="fa-IR"/>
              <a:t>4-تعداد آیتم ها را تغییر میدهد یا حذف میکند .</a:t>
            </a:r>
          </a:p>
          <a:p>
            <a:pPr algn="r" rtl="1"/>
            <a:r>
              <a:rPr lang="fa-IR"/>
              <a:t>5-سفارش خود را تایید و ثبت میکند .</a:t>
            </a:r>
          </a:p>
          <a:p>
            <a:pPr algn="r" rtl="1"/>
            <a:r>
              <a:rPr lang="fa-IR"/>
              <a:t>6-سفارش در وضعیت در انتظار تایید قرار میگیرد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90902" y="298493"/>
            <a:ext cx="462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0070C0"/>
                </a:solidFill>
              </a:rPr>
              <a:t>مستند سازی جریان رویدادهای 1 :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2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74" y="3597861"/>
            <a:ext cx="3611050" cy="1436914"/>
          </a:xfrm>
        </p:spPr>
        <p:txBody>
          <a:bodyPr/>
          <a:lstStyle/>
          <a:p>
            <a:pPr algn="r" rtl="1"/>
            <a:r>
              <a:rPr lang="fa-IR" dirty="0"/>
              <a:t>شرایط </a:t>
            </a:r>
            <a:r>
              <a:rPr lang="fa-IR" dirty="0" smtClean="0"/>
              <a:t>پسین  </a:t>
            </a:r>
            <a:r>
              <a:rPr lang="fa-IR" dirty="0"/>
              <a:t>: </a:t>
            </a:r>
            <a:r>
              <a:rPr lang="fa-IR" sz="2000" dirty="0" smtClean="0"/>
              <a:t>سفارش</a:t>
            </a:r>
            <a:r>
              <a:rPr lang="fa-IR" dirty="0" smtClean="0"/>
              <a:t> </a:t>
            </a:r>
            <a:r>
              <a:rPr lang="fa-IR" dirty="0"/>
              <a:t>ثبت نهایی شده و میز به حالت غیر فعال تغییر یافته 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4562" y="1254033"/>
            <a:ext cx="2793158" cy="2279469"/>
          </a:xfrm>
        </p:spPr>
        <p:txBody>
          <a:bodyPr>
            <a:normAutofit/>
          </a:bodyPr>
          <a:lstStyle/>
          <a:p>
            <a:pPr algn="r" rtl="1"/>
            <a:r>
              <a:rPr lang="fa-IR" sz="1800" dirty="0"/>
              <a:t>جریان های رویداد های فرعی </a:t>
            </a:r>
            <a:r>
              <a:rPr lang="fa-IR" sz="1800" dirty="0" smtClean="0"/>
              <a:t>:</a:t>
            </a:r>
            <a:endParaRPr lang="fa-IR" sz="1800" dirty="0"/>
          </a:p>
          <a:p>
            <a:pPr algn="r" rtl="1"/>
            <a:r>
              <a:rPr lang="fa-IR" sz="1800" dirty="0"/>
              <a:t>ا1-اگر آیتمی اشتباه باشد گارسون میتوتند سفارش لغو و مشتری را مطلع کند . </a:t>
            </a:r>
          </a:p>
          <a:p>
            <a:pPr algn="r" rtl="1"/>
            <a:r>
              <a:rPr lang="fa-IR" sz="1800" dirty="0"/>
              <a:t>2-اگر اتصال قطع باشد گارسون پیام خطا دریافت میکند و تلاش مجدد انجام میدهد. </a:t>
            </a:r>
            <a:endParaRPr 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5355771" y="1254033"/>
            <a:ext cx="4715692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 smtClean="0"/>
              <a:t>نام </a:t>
            </a:r>
            <a:r>
              <a:rPr lang="fa-IR" dirty="0"/>
              <a:t>یوزکیس : تایید سفارش  </a:t>
            </a:r>
            <a:endParaRPr lang="fa-IR" dirty="0" smtClean="0"/>
          </a:p>
          <a:p>
            <a:pPr algn="r" rtl="1"/>
            <a:r>
              <a:rPr lang="fa-IR" dirty="0" smtClean="0"/>
              <a:t>اکتور </a:t>
            </a:r>
            <a:r>
              <a:rPr lang="fa-IR" dirty="0"/>
              <a:t>: گارسون </a:t>
            </a:r>
          </a:p>
          <a:p>
            <a:pPr algn="r" rtl="1"/>
            <a:r>
              <a:rPr lang="fa-IR" dirty="0"/>
              <a:t>تعریف مختصر : تایید و ثبت سفارش مشتری به ترتیب پس از دریافت پیام میز با سفارش آماده در پنل گارسون 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5771" y="2454362"/>
            <a:ext cx="4715692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پیش شرایط : مشتری  آیتم </a:t>
            </a:r>
            <a:r>
              <a:rPr lang="fa-IR" dirty="0" smtClean="0"/>
              <a:t>ها </a:t>
            </a:r>
            <a:r>
              <a:rPr lang="fa-IR" dirty="0"/>
              <a:t>را انتخاب و سفارش خو را </a:t>
            </a:r>
            <a:r>
              <a:rPr lang="fa-IR" dirty="0" smtClean="0"/>
              <a:t>ثبت نهاییی </a:t>
            </a:r>
            <a:r>
              <a:rPr lang="fa-IR" dirty="0"/>
              <a:t>کرده 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5771" y="3100693"/>
            <a:ext cx="4715692" cy="28623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جریان های رویداد های اصلی : </a:t>
            </a:r>
          </a:p>
          <a:p>
            <a:pPr algn="r" rtl="1"/>
            <a:r>
              <a:rPr lang="fa-IR" dirty="0"/>
              <a:t>1-گارسون وارد پنل خود میشود </a:t>
            </a:r>
          </a:p>
          <a:p>
            <a:pPr algn="r" rtl="1"/>
            <a:r>
              <a:rPr lang="fa-IR" dirty="0"/>
              <a:t>2- لیست میزهای فعال  را مشاهده میکند </a:t>
            </a:r>
          </a:p>
          <a:p>
            <a:pPr algn="r" rtl="1"/>
            <a:r>
              <a:rPr lang="fa-IR" dirty="0"/>
              <a:t>3- جزییات سفارش و توضیحات آنرا مشاهده میکند </a:t>
            </a:r>
          </a:p>
          <a:p>
            <a:pPr algn="r" rtl="1"/>
            <a:r>
              <a:rPr lang="fa-IR" dirty="0"/>
              <a:t>4- در صورت روشن بودن گزینه همراه با صدا زدن به میز مراجعه میکند</a:t>
            </a:r>
          </a:p>
          <a:p>
            <a:pPr algn="r" rtl="1"/>
            <a:r>
              <a:rPr lang="fa-IR" dirty="0"/>
              <a:t>5- در صورت تایید دکمه (( تایید سفارش )) میزند </a:t>
            </a:r>
          </a:p>
          <a:p>
            <a:pPr algn="r" rtl="1"/>
            <a:r>
              <a:rPr lang="fa-IR" dirty="0"/>
              <a:t>6- سفارش به آشپزخانه اطاع داده میشود </a:t>
            </a:r>
          </a:p>
          <a:p>
            <a:pPr algn="r" rtl="1"/>
            <a:r>
              <a:rPr lang="fa-IR" dirty="0"/>
              <a:t>7- میز در لیست در حال آماده سازی قرار داده یا غیر فعال میشود </a:t>
            </a:r>
            <a:r>
              <a:rPr lang="fa-I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0902" y="298493"/>
            <a:ext cx="462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0070C0"/>
                </a:solidFill>
              </a:rPr>
              <a:t>مستند سازی جریان رویدادهای 2 :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0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51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228</TotalTime>
  <Words>717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Times New Roman</vt:lpstr>
      <vt:lpstr>Wingdings 3</vt:lpstr>
      <vt:lpstr>Ion Boardroom</vt:lpstr>
      <vt:lpstr>SMART MENU - QRCODE</vt:lpstr>
      <vt:lpstr>-  تعریف  سیستم : این سیستم یک منوی دیجیتال تحت وب است که با اسکن QR  کد روی میز فعال می‌شود و بدون نیاز به نصب اپلیکیشن، امکان مشاهده و فیلتر آیتم‌ها، ساخت سبد خرید، فراخوان گارسون با یک کلیک، و اطلاع لحظه‌ای از وضعیت موجودی را فراهم می‌کند . بدون نیاز به صدا زدن کلامی چندباره گارسون و بدون مواجهه با آیتم‌های ناموجود، مشتری تجربه‌ای سریع، شفاف و بی‌نقص از انتخاب و سفارش خواهد داشت .</vt:lpstr>
      <vt:lpstr>6 .فیلتر پیشرفته : دسته‌بندی غذاها برای جستجوی سریع‌تر (مثلاً گیاهی، نوشیدنی، پرفروش و...).  7. سبد خرید : امکان انتخاب و مرور سفارش قبل از نهایی‌سازی.  8. ورود کاربر : با موبایل یا ایمیل برای دسترسی به تاریخچه و تخفیف‌ها.  9. امتیازدهی کاربران : ثبت نظر و امتیاز برای بهبود تجربه مشتریان بعدی.  10.  به‌روزرسانی آسان :  تغییر سریع آیتم‌ها بدون نیاز به چاپ مجدد منو. </vt:lpstr>
      <vt:lpstr>PowerPoint Presentation</vt:lpstr>
      <vt:lpstr>PowerPoint Presentation</vt:lpstr>
      <vt:lpstr>PowerPoint Presentation</vt:lpstr>
      <vt:lpstr>شرایط پسین : سفارش مشتری به گارسون ارسال شده یا در وضعیت آماده برای تایید قرار میگیرد .</vt:lpstr>
      <vt:lpstr>شرایط پسین  : سفارش ثبت نهایی شده و میز به حالت غیر فعال تغییر یافته .</vt:lpstr>
      <vt:lpstr>PowerPoint Presentation</vt:lpstr>
      <vt:lpstr>Development &amp; Implementation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MENU</dc:title>
  <dc:creator>LENOvo</dc:creator>
  <cp:lastModifiedBy>Agil</cp:lastModifiedBy>
  <cp:revision>38</cp:revision>
  <dcterms:created xsi:type="dcterms:W3CDTF">2025-05-28T08:37:16Z</dcterms:created>
  <dcterms:modified xsi:type="dcterms:W3CDTF">2025-05-28T13:14:24Z</dcterms:modified>
</cp:coreProperties>
</file>