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>
        <p:scale>
          <a:sx n="70" d="100"/>
          <a:sy n="70" d="100"/>
        </p:scale>
        <p:origin x="5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D1554-FA2F-4D5B-B189-2435C61BEE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Sensores e atuadores trabalho individual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B81469-D891-4DDE-B7F7-CCFCF2FC5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Docentes: Prof. Manfred Niehus e prof António maçarico</a:t>
            </a:r>
          </a:p>
          <a:p>
            <a:endParaRPr lang="pt-PT" dirty="0"/>
          </a:p>
          <a:p>
            <a:r>
              <a:rPr lang="pt-PT" dirty="0"/>
              <a:t>Trabalho realizado por: pedro silva aº48965 turma 13d grupo b7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F2FE667E-9D04-447B-B090-6B7F3D82519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5216" y="128692"/>
            <a:ext cx="1330452" cy="1281683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97F04B71-BF8D-41D8-B979-9F379AAC62FC}"/>
              </a:ext>
            </a:extLst>
          </p:cNvPr>
          <p:cNvSpPr txBox="1"/>
          <p:nvPr/>
        </p:nvSpPr>
        <p:spPr>
          <a:xfrm>
            <a:off x="3871086" y="231240"/>
            <a:ext cx="5008245" cy="131635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65"/>
              </a:spcBef>
            </a:pPr>
            <a:r>
              <a:rPr sz="1800" b="1" i="1" dirty="0">
                <a:latin typeface="Arial"/>
                <a:cs typeface="Arial"/>
              </a:rPr>
              <a:t>Instituto</a:t>
            </a:r>
            <a:r>
              <a:rPr sz="1800" b="1" i="1" spc="-3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Superior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de</a:t>
            </a:r>
            <a:r>
              <a:rPr sz="1800" b="1" i="1" spc="-2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Engenharia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de</a:t>
            </a:r>
            <a:r>
              <a:rPr sz="1800" b="1" i="1" spc="-2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Lisboa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800" dirty="0">
                <a:latin typeface="Times New Roman"/>
                <a:cs typeface="Times New Roman"/>
              </a:rPr>
              <a:t>Licenciatura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Engenharia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Informática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 Multimédia</a:t>
            </a:r>
            <a:endParaRPr sz="1800" dirty="0">
              <a:latin typeface="Times New Roman"/>
              <a:cs typeface="Times New Roman"/>
            </a:endParaRPr>
          </a:p>
          <a:p>
            <a:pPr marR="857250" algn="ctr">
              <a:lnSpc>
                <a:spcPct val="100000"/>
              </a:lnSpc>
              <a:spcBef>
                <a:spcPts val="1750"/>
              </a:spcBef>
            </a:pPr>
            <a:r>
              <a:rPr sz="1800" dirty="0">
                <a:latin typeface="Times New Roman"/>
                <a:cs typeface="Times New Roman"/>
              </a:rPr>
              <a:t>LEIM</a:t>
            </a:r>
          </a:p>
        </p:txBody>
      </p:sp>
    </p:spTree>
    <p:extLst>
      <p:ext uri="{BB962C8B-B14F-4D97-AF65-F5344CB8AC3E}">
        <p14:creationId xmlns:p14="http://schemas.microsoft.com/office/powerpoint/2010/main" val="2591708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851F9572-54D5-457A-BA34-C395A478A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8" name="Rectangle 77">
              <a:extLst>
                <a:ext uri="{FF2B5EF4-FFF2-40B4-BE49-F238E27FC236}">
                  <a16:creationId xmlns:a16="http://schemas.microsoft.com/office/drawing/2014/main" id="{C47D2EE3-C191-49DE-B600-02C0905E4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9" name="Picture 2">
              <a:extLst>
                <a:ext uri="{FF2B5EF4-FFF2-40B4-BE49-F238E27FC236}">
                  <a16:creationId xmlns:a16="http://schemas.microsoft.com/office/drawing/2014/main" id="{0D562F95-99C1-44F5-A9D2-96096AE5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37FD602-4AC5-4BDD-B3A6-1C9BF9BA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pt-PT" dirty="0"/>
              <a:t>Conclusão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3D7F85F2-D2D4-4D12-932D-CF97733A08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17" r="5612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06A80B50-DCB4-4775-9C8E-7AF0F5680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7B6B07F-8DDD-4497-9D08-B1FED4942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3" name="Freeform 6">
              <a:extLst>
                <a:ext uri="{FF2B5EF4-FFF2-40B4-BE49-F238E27FC236}">
                  <a16:creationId xmlns:a16="http://schemas.microsoft.com/office/drawing/2014/main" id="{D34962D6-F3CD-4DC5-BF49-D6912045E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7">
              <a:extLst>
                <a:ext uri="{FF2B5EF4-FFF2-40B4-BE49-F238E27FC236}">
                  <a16:creationId xmlns:a16="http://schemas.microsoft.com/office/drawing/2014/main" id="{6D73EE8F-606B-44B2-B0D8-4E760E239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BB572A3-4B3D-42D3-8A1E-099D9711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6" name="Freeform 9">
              <a:extLst>
                <a:ext uri="{FF2B5EF4-FFF2-40B4-BE49-F238E27FC236}">
                  <a16:creationId xmlns:a16="http://schemas.microsoft.com/office/drawing/2014/main" id="{C23D0852-9666-424F-92B1-06969E048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0">
              <a:extLst>
                <a:ext uri="{FF2B5EF4-FFF2-40B4-BE49-F238E27FC236}">
                  <a16:creationId xmlns:a16="http://schemas.microsoft.com/office/drawing/2014/main" id="{F4EB5FCA-E3DF-400A-B2DF-3D4A8DE95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1">
              <a:extLst>
                <a:ext uri="{FF2B5EF4-FFF2-40B4-BE49-F238E27FC236}">
                  <a16:creationId xmlns:a16="http://schemas.microsoft.com/office/drawing/2014/main" id="{CE8BF121-2A5E-4DF0-BF3D-418EBDB29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2">
              <a:extLst>
                <a:ext uri="{FF2B5EF4-FFF2-40B4-BE49-F238E27FC236}">
                  <a16:creationId xmlns:a16="http://schemas.microsoft.com/office/drawing/2014/main" id="{C74600D7-3557-47CD-B93A-945D150EC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3">
              <a:extLst>
                <a:ext uri="{FF2B5EF4-FFF2-40B4-BE49-F238E27FC236}">
                  <a16:creationId xmlns:a16="http://schemas.microsoft.com/office/drawing/2014/main" id="{A958ADB2-4D3A-46BD-B22A-C4F4BA897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4">
              <a:extLst>
                <a:ext uri="{FF2B5EF4-FFF2-40B4-BE49-F238E27FC236}">
                  <a16:creationId xmlns:a16="http://schemas.microsoft.com/office/drawing/2014/main" id="{1E9E49CE-2171-48FE-99CC-0680E5E1F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5">
              <a:extLst>
                <a:ext uri="{FF2B5EF4-FFF2-40B4-BE49-F238E27FC236}">
                  <a16:creationId xmlns:a16="http://schemas.microsoft.com/office/drawing/2014/main" id="{AE8DBF97-F3A6-4B11-A8B9-7130FEACC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6">
              <a:extLst>
                <a:ext uri="{FF2B5EF4-FFF2-40B4-BE49-F238E27FC236}">
                  <a16:creationId xmlns:a16="http://schemas.microsoft.com/office/drawing/2014/main" id="{37F19211-D5F9-4D42-BC7C-E300523B7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7">
              <a:extLst>
                <a:ext uri="{FF2B5EF4-FFF2-40B4-BE49-F238E27FC236}">
                  <a16:creationId xmlns:a16="http://schemas.microsoft.com/office/drawing/2014/main" id="{D8FA95C9-8B12-43AB-B57F-E217001D3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8">
              <a:extLst>
                <a:ext uri="{FF2B5EF4-FFF2-40B4-BE49-F238E27FC236}">
                  <a16:creationId xmlns:a16="http://schemas.microsoft.com/office/drawing/2014/main" id="{FFBCF82E-D8A3-4F77-B21F-AD33E804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9">
              <a:extLst>
                <a:ext uri="{FF2B5EF4-FFF2-40B4-BE49-F238E27FC236}">
                  <a16:creationId xmlns:a16="http://schemas.microsoft.com/office/drawing/2014/main" id="{9EAEC88E-CF2C-4FFF-BE1C-3ECDDF8AF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0">
              <a:extLst>
                <a:ext uri="{FF2B5EF4-FFF2-40B4-BE49-F238E27FC236}">
                  <a16:creationId xmlns:a16="http://schemas.microsoft.com/office/drawing/2014/main" id="{32BB7076-53D2-42EF-89F5-730F18CFE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1">
              <a:extLst>
                <a:ext uri="{FF2B5EF4-FFF2-40B4-BE49-F238E27FC236}">
                  <a16:creationId xmlns:a16="http://schemas.microsoft.com/office/drawing/2014/main" id="{64B50F9C-4972-4D3C-A93A-DD715BA40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2">
              <a:extLst>
                <a:ext uri="{FF2B5EF4-FFF2-40B4-BE49-F238E27FC236}">
                  <a16:creationId xmlns:a16="http://schemas.microsoft.com/office/drawing/2014/main" id="{B4E1A12C-F137-4ECB-8F56-2FA283321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3">
              <a:extLst>
                <a:ext uri="{FF2B5EF4-FFF2-40B4-BE49-F238E27FC236}">
                  <a16:creationId xmlns:a16="http://schemas.microsoft.com/office/drawing/2014/main" id="{82996E38-1E79-4C38-BB73-850C1F6BD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4">
              <a:extLst>
                <a:ext uri="{FF2B5EF4-FFF2-40B4-BE49-F238E27FC236}">
                  <a16:creationId xmlns:a16="http://schemas.microsoft.com/office/drawing/2014/main" id="{CE927FE3-1BE5-4D05-B8D7-88E07FF64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5">
              <a:extLst>
                <a:ext uri="{FF2B5EF4-FFF2-40B4-BE49-F238E27FC236}">
                  <a16:creationId xmlns:a16="http://schemas.microsoft.com/office/drawing/2014/main" id="{27B981F4-D791-404F-A6E1-83FAD753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6">
              <a:extLst>
                <a:ext uri="{FF2B5EF4-FFF2-40B4-BE49-F238E27FC236}">
                  <a16:creationId xmlns:a16="http://schemas.microsoft.com/office/drawing/2014/main" id="{C79724CA-F950-4F24-A2DF-A6C66C8FB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7">
              <a:extLst>
                <a:ext uri="{FF2B5EF4-FFF2-40B4-BE49-F238E27FC236}">
                  <a16:creationId xmlns:a16="http://schemas.microsoft.com/office/drawing/2014/main" id="{B60F86CD-6B84-4A86-9A84-1253D5C63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8">
              <a:extLst>
                <a:ext uri="{FF2B5EF4-FFF2-40B4-BE49-F238E27FC236}">
                  <a16:creationId xmlns:a16="http://schemas.microsoft.com/office/drawing/2014/main" id="{6ADDC23E-DD84-4022-9E68-7E35C80E6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9">
              <a:extLst>
                <a:ext uri="{FF2B5EF4-FFF2-40B4-BE49-F238E27FC236}">
                  <a16:creationId xmlns:a16="http://schemas.microsoft.com/office/drawing/2014/main" id="{8FC3E1B2-C741-4242-8D3C-D98A8A213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0">
              <a:extLst>
                <a:ext uri="{FF2B5EF4-FFF2-40B4-BE49-F238E27FC236}">
                  <a16:creationId xmlns:a16="http://schemas.microsoft.com/office/drawing/2014/main" id="{43E10B4F-DACB-4777-BDEB-26A94121E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1">
              <a:extLst>
                <a:ext uri="{FF2B5EF4-FFF2-40B4-BE49-F238E27FC236}">
                  <a16:creationId xmlns:a16="http://schemas.microsoft.com/office/drawing/2014/main" id="{0F6D9197-EFD5-4945-BC96-A5EC66848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2">
              <a:extLst>
                <a:ext uri="{FF2B5EF4-FFF2-40B4-BE49-F238E27FC236}">
                  <a16:creationId xmlns:a16="http://schemas.microsoft.com/office/drawing/2014/main" id="{129E04CE-31E3-49FB-857A-6C0074B6C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DDF20A0-F5D5-4DF9-8859-9BAB9B07D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34">
              <a:extLst>
                <a:ext uri="{FF2B5EF4-FFF2-40B4-BE49-F238E27FC236}">
                  <a16:creationId xmlns:a16="http://schemas.microsoft.com/office/drawing/2014/main" id="{6EAE610D-D6A4-417B-8D1D-9F46CFD16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5">
              <a:extLst>
                <a:ext uri="{FF2B5EF4-FFF2-40B4-BE49-F238E27FC236}">
                  <a16:creationId xmlns:a16="http://schemas.microsoft.com/office/drawing/2014/main" id="{98EB1E73-7882-4002-970B-0EE5E9D0C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6">
              <a:extLst>
                <a:ext uri="{FF2B5EF4-FFF2-40B4-BE49-F238E27FC236}">
                  <a16:creationId xmlns:a16="http://schemas.microsoft.com/office/drawing/2014/main" id="{F6789CED-4C51-4E7C-8352-5589F476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7">
              <a:extLst>
                <a:ext uri="{FF2B5EF4-FFF2-40B4-BE49-F238E27FC236}">
                  <a16:creationId xmlns:a16="http://schemas.microsoft.com/office/drawing/2014/main" id="{5EA3B6F1-F1AB-4125-B10A-A151640AA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38">
              <a:extLst>
                <a:ext uri="{FF2B5EF4-FFF2-40B4-BE49-F238E27FC236}">
                  <a16:creationId xmlns:a16="http://schemas.microsoft.com/office/drawing/2014/main" id="{10C1DAD7-FA62-4EA9-8B38-632D88F51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39">
              <a:extLst>
                <a:ext uri="{FF2B5EF4-FFF2-40B4-BE49-F238E27FC236}">
                  <a16:creationId xmlns:a16="http://schemas.microsoft.com/office/drawing/2014/main" id="{76C106C8-9A2B-4AAD-BCB6-C969DE07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0">
              <a:extLst>
                <a:ext uri="{FF2B5EF4-FFF2-40B4-BE49-F238E27FC236}">
                  <a16:creationId xmlns:a16="http://schemas.microsoft.com/office/drawing/2014/main" id="{0C85FDCD-71B0-4746-915A-FD6791AAB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1">
              <a:extLst>
                <a:ext uri="{FF2B5EF4-FFF2-40B4-BE49-F238E27FC236}">
                  <a16:creationId xmlns:a16="http://schemas.microsoft.com/office/drawing/2014/main" id="{AAA649C3-C2F8-4C07-81B6-7CD6A5043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2">
              <a:extLst>
                <a:ext uri="{FF2B5EF4-FFF2-40B4-BE49-F238E27FC236}">
                  <a16:creationId xmlns:a16="http://schemas.microsoft.com/office/drawing/2014/main" id="{204CA23C-3342-4E0B-8785-EDA0FDBEC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3">
              <a:extLst>
                <a:ext uri="{FF2B5EF4-FFF2-40B4-BE49-F238E27FC236}">
                  <a16:creationId xmlns:a16="http://schemas.microsoft.com/office/drawing/2014/main" id="{2983555D-7FC7-4A4C-93BC-C29EECEE8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4">
              <a:extLst>
                <a:ext uri="{FF2B5EF4-FFF2-40B4-BE49-F238E27FC236}">
                  <a16:creationId xmlns:a16="http://schemas.microsoft.com/office/drawing/2014/main" id="{3B6E164A-5B73-496F-83C1-4E257C561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F9EAAD5-930F-4895-869E-5DA5A5ED3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3" name="Freeform 46">
              <a:extLst>
                <a:ext uri="{FF2B5EF4-FFF2-40B4-BE49-F238E27FC236}">
                  <a16:creationId xmlns:a16="http://schemas.microsoft.com/office/drawing/2014/main" id="{12B05A00-01DB-41D0-98C5-F93FC98C4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7">
              <a:extLst>
                <a:ext uri="{FF2B5EF4-FFF2-40B4-BE49-F238E27FC236}">
                  <a16:creationId xmlns:a16="http://schemas.microsoft.com/office/drawing/2014/main" id="{ACFCCFE5-2B6E-4EE2-8A0D-A18A3125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48">
              <a:extLst>
                <a:ext uri="{FF2B5EF4-FFF2-40B4-BE49-F238E27FC236}">
                  <a16:creationId xmlns:a16="http://schemas.microsoft.com/office/drawing/2014/main" id="{70562808-51A5-4773-93CC-8B4A4A36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49">
              <a:extLst>
                <a:ext uri="{FF2B5EF4-FFF2-40B4-BE49-F238E27FC236}">
                  <a16:creationId xmlns:a16="http://schemas.microsoft.com/office/drawing/2014/main" id="{EC56ED5F-316D-4A66-8F8F-72E26F50B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0">
              <a:extLst>
                <a:ext uri="{FF2B5EF4-FFF2-40B4-BE49-F238E27FC236}">
                  <a16:creationId xmlns:a16="http://schemas.microsoft.com/office/drawing/2014/main" id="{8C5B852E-E495-4C75-82DA-DD9426B2F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1">
              <a:extLst>
                <a:ext uri="{FF2B5EF4-FFF2-40B4-BE49-F238E27FC236}">
                  <a16:creationId xmlns:a16="http://schemas.microsoft.com/office/drawing/2014/main" id="{873B9CD9-5CB4-4A2A-87B8-503800220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2">
              <a:extLst>
                <a:ext uri="{FF2B5EF4-FFF2-40B4-BE49-F238E27FC236}">
                  <a16:creationId xmlns:a16="http://schemas.microsoft.com/office/drawing/2014/main" id="{693D1E94-8556-4B08-AFE0-A6045546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3">
              <a:extLst>
                <a:ext uri="{FF2B5EF4-FFF2-40B4-BE49-F238E27FC236}">
                  <a16:creationId xmlns:a16="http://schemas.microsoft.com/office/drawing/2014/main" id="{32312E8C-B6A4-4488-A1B8-6A7DECAF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4">
              <a:extLst>
                <a:ext uri="{FF2B5EF4-FFF2-40B4-BE49-F238E27FC236}">
                  <a16:creationId xmlns:a16="http://schemas.microsoft.com/office/drawing/2014/main" id="{CB36CE95-F25E-4549-9FD6-1B068418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5">
              <a:extLst>
                <a:ext uri="{FF2B5EF4-FFF2-40B4-BE49-F238E27FC236}">
                  <a16:creationId xmlns:a16="http://schemas.microsoft.com/office/drawing/2014/main" id="{C452D834-CC93-48F0-9C24-A864E0A53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6">
              <a:extLst>
                <a:ext uri="{FF2B5EF4-FFF2-40B4-BE49-F238E27FC236}">
                  <a16:creationId xmlns:a16="http://schemas.microsoft.com/office/drawing/2014/main" id="{2F8089AF-DC55-4EB6-90DD-468D2F1D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57">
              <a:extLst>
                <a:ext uri="{FF2B5EF4-FFF2-40B4-BE49-F238E27FC236}">
                  <a16:creationId xmlns:a16="http://schemas.microsoft.com/office/drawing/2014/main" id="{00DD0A37-AD9B-4A38-B2A5-C41D2780D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58">
              <a:extLst>
                <a:ext uri="{FF2B5EF4-FFF2-40B4-BE49-F238E27FC236}">
                  <a16:creationId xmlns:a16="http://schemas.microsoft.com/office/drawing/2014/main" id="{C24501AA-7C2F-4076-AE7A-3BE446715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74" name="Content Placeholder 73">
            <a:extLst>
              <a:ext uri="{FF2B5EF4-FFF2-40B4-BE49-F238E27FC236}">
                <a16:creationId xmlns:a16="http://schemas.microsoft.com/office/drawing/2014/main" id="{83E5797F-CD86-446C-9B01-332A079BA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Consegui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com </a:t>
            </a:r>
            <a:r>
              <a:rPr lang="en-US" dirty="0" err="1"/>
              <a:t>sucesso</a:t>
            </a:r>
            <a:r>
              <a:rPr lang="en-US" dirty="0"/>
              <a:t> o </a:t>
            </a:r>
            <a:r>
              <a:rPr lang="en-US" dirty="0" err="1"/>
              <a:t>cenário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que </a:t>
            </a:r>
            <a:r>
              <a:rPr lang="en-US" dirty="0" err="1"/>
              <a:t>tinha</a:t>
            </a:r>
            <a:r>
              <a:rPr lang="en-US" dirty="0"/>
              <a:t> </a:t>
            </a:r>
            <a:r>
              <a:rPr lang="en-US" dirty="0" err="1"/>
              <a:t>pensado</a:t>
            </a:r>
            <a:r>
              <a:rPr lang="en-US" dirty="0"/>
              <a:t>, mas </a:t>
            </a:r>
            <a:r>
              <a:rPr lang="en-US" dirty="0" err="1"/>
              <a:t>devido</a:t>
            </a:r>
            <a:r>
              <a:rPr lang="en-US" dirty="0"/>
              <a:t> à </a:t>
            </a:r>
            <a:r>
              <a:rPr lang="en-US" dirty="0" err="1"/>
              <a:t>falta</a:t>
            </a:r>
            <a:r>
              <a:rPr lang="en-US" dirty="0"/>
              <a:t> de tempo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consegui</a:t>
            </a:r>
            <a:r>
              <a:rPr lang="en-US" dirty="0"/>
              <a:t> </a:t>
            </a: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certas</a:t>
            </a:r>
            <a:r>
              <a:rPr lang="en-US" dirty="0"/>
              <a:t> </a:t>
            </a:r>
            <a:r>
              <a:rPr lang="en-US" dirty="0" err="1"/>
              <a:t>funções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o intervalo de tempo </a:t>
            </a:r>
            <a:r>
              <a:rPr lang="en-US" dirty="0" err="1"/>
              <a:t>até</a:t>
            </a:r>
            <a:r>
              <a:rPr lang="en-US" dirty="0"/>
              <a:t> a </a:t>
            </a:r>
            <a:r>
              <a:rPr lang="en-US" dirty="0" err="1"/>
              <a:t>próxima</a:t>
            </a:r>
            <a:r>
              <a:rPr lang="en-US" dirty="0"/>
              <a:t> </a:t>
            </a:r>
            <a:r>
              <a:rPr lang="en-US" dirty="0" err="1"/>
              <a:t>refeição</a:t>
            </a:r>
            <a:r>
              <a:rPr lang="en-US" dirty="0"/>
              <a:t> e o intervalo de peso </a:t>
            </a:r>
            <a:r>
              <a:rPr lang="en-US" dirty="0" err="1"/>
              <a:t>fossem</a:t>
            </a:r>
            <a:r>
              <a:rPr lang="en-US" dirty="0"/>
              <a:t> </a:t>
            </a:r>
            <a:r>
              <a:rPr lang="en-US" dirty="0" err="1"/>
              <a:t>determinados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utilizador</a:t>
            </a:r>
            <a:r>
              <a:rPr lang="en-US" dirty="0"/>
              <a:t> entre </a:t>
            </a:r>
            <a:r>
              <a:rPr lang="en-US" dirty="0" err="1"/>
              <a:t>outras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66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33EDF-936D-483B-B5DD-ABC6521D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7050786-F458-439E-AE7B-E428FDE3A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cenário que decidi criar para este projeto é o de um dispensador de comida para animais automático serve refeições de x a x tempo em que é pedido ao animal que se sente num determinado local e que prima um botão para que possa receber a sua comida.</a:t>
            </a:r>
          </a:p>
        </p:txBody>
      </p:sp>
    </p:spTree>
    <p:extLst>
      <p:ext uri="{BB962C8B-B14F-4D97-AF65-F5344CB8AC3E}">
        <p14:creationId xmlns:p14="http://schemas.microsoft.com/office/powerpoint/2010/main" val="320610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BC9A1-EFE1-4002-A2BE-3AD0955B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538316"/>
            <a:ext cx="3281003" cy="539481"/>
          </a:xfrm>
        </p:spPr>
        <p:txBody>
          <a:bodyPr anchor="b">
            <a:normAutofit/>
          </a:bodyPr>
          <a:lstStyle/>
          <a:p>
            <a:r>
              <a:rPr lang="pt-PT" sz="2800" dirty="0"/>
              <a:t>Preparação</a:t>
            </a:r>
          </a:p>
        </p:txBody>
      </p:sp>
      <p:sp>
        <p:nvSpPr>
          <p:cNvPr id="73" name="Round Diagonal Corner Rectangle 11">
            <a:extLst>
              <a:ext uri="{FF2B5EF4-FFF2-40B4-BE49-F238E27FC236}">
                <a16:creationId xmlns:a16="http://schemas.microsoft.com/office/drawing/2014/main" id="{D69C6F6C-9F48-44F2-BD23-28124DFDA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0E5443-C5C9-4688-BAAF-078237EE70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1" r="-1" b="-1"/>
          <a:stretch/>
        </p:blipFill>
        <p:spPr>
          <a:xfrm>
            <a:off x="1118988" y="2076940"/>
            <a:ext cx="2974328" cy="269865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FFED55-A3AD-4C04-8A29-CB55E77DA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042" y="2277435"/>
            <a:ext cx="2974328" cy="2297668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8068089-5CA7-4284-A9E0-6FD577702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1347537"/>
            <a:ext cx="3281004" cy="444366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PT" sz="1500" dirty="0"/>
              <a:t>Para fazer a montagem primeiro utilizei o </a:t>
            </a:r>
            <a:r>
              <a:rPr lang="pt-PT" sz="1500" dirty="0" err="1"/>
              <a:t>TinkerCad</a:t>
            </a:r>
            <a:r>
              <a:rPr lang="pt-PT" sz="1500" dirty="0"/>
              <a:t> só depois é que o montei fisicamente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PT" sz="1500" dirty="0"/>
              <a:t>Para montar o circuito utilizei:</a:t>
            </a:r>
          </a:p>
          <a:p>
            <a:pPr>
              <a:lnSpc>
                <a:spcPct val="110000"/>
              </a:lnSpc>
            </a:pPr>
            <a:r>
              <a:rPr lang="pt-PT" sz="1500" dirty="0"/>
              <a:t>1 </a:t>
            </a:r>
            <a:r>
              <a:rPr lang="pt-PT" sz="1500" dirty="0" err="1"/>
              <a:t>Breadboard</a:t>
            </a:r>
            <a:endParaRPr lang="pt-PT" sz="1500" dirty="0"/>
          </a:p>
          <a:p>
            <a:pPr>
              <a:lnSpc>
                <a:spcPct val="110000"/>
              </a:lnSpc>
            </a:pPr>
            <a:r>
              <a:rPr lang="pt-PT" sz="1500" dirty="0"/>
              <a:t>1 Arduíno</a:t>
            </a:r>
          </a:p>
          <a:p>
            <a:pPr>
              <a:lnSpc>
                <a:spcPct val="110000"/>
              </a:lnSpc>
            </a:pPr>
            <a:r>
              <a:rPr lang="pt-PT" sz="1500" dirty="0" err="1"/>
              <a:t>Jumpers</a:t>
            </a:r>
            <a:endParaRPr lang="pt-PT" sz="1500" dirty="0"/>
          </a:p>
          <a:p>
            <a:pPr>
              <a:lnSpc>
                <a:spcPct val="110000"/>
              </a:lnSpc>
            </a:pPr>
            <a:r>
              <a:rPr lang="pt-PT" sz="1500" dirty="0"/>
              <a:t>2 LED’S</a:t>
            </a:r>
          </a:p>
          <a:p>
            <a:pPr>
              <a:lnSpc>
                <a:spcPct val="110000"/>
              </a:lnSpc>
            </a:pPr>
            <a:r>
              <a:rPr lang="pt-PT" sz="1500" dirty="0"/>
              <a:t>1 Botão</a:t>
            </a:r>
          </a:p>
          <a:p>
            <a:pPr>
              <a:lnSpc>
                <a:spcPct val="110000"/>
              </a:lnSpc>
            </a:pPr>
            <a:r>
              <a:rPr lang="pt-PT" sz="1500" dirty="0"/>
              <a:t>3 Resistências</a:t>
            </a:r>
          </a:p>
          <a:p>
            <a:pPr>
              <a:lnSpc>
                <a:spcPct val="110000"/>
              </a:lnSpc>
            </a:pPr>
            <a:r>
              <a:rPr lang="pt-PT" sz="1500" dirty="0"/>
              <a:t>1 Motor Servo</a:t>
            </a:r>
          </a:p>
          <a:p>
            <a:pPr>
              <a:lnSpc>
                <a:spcPct val="110000"/>
              </a:lnSpc>
            </a:pPr>
            <a:r>
              <a:rPr lang="pt-PT" sz="1500" dirty="0"/>
              <a:t>1 </a:t>
            </a:r>
            <a:r>
              <a:rPr lang="pt-PT" sz="1500" dirty="0" err="1"/>
              <a:t>Piezo</a:t>
            </a:r>
            <a:endParaRPr lang="pt-PT" sz="1500" dirty="0"/>
          </a:p>
          <a:p>
            <a:pPr>
              <a:lnSpc>
                <a:spcPct val="110000"/>
              </a:lnSpc>
            </a:pPr>
            <a:r>
              <a:rPr lang="pt-PT" sz="1500" dirty="0"/>
              <a:t>1 Sonar</a:t>
            </a:r>
          </a:p>
          <a:p>
            <a:pPr>
              <a:lnSpc>
                <a:spcPct val="110000"/>
              </a:lnSpc>
            </a:pPr>
            <a:r>
              <a:rPr lang="pt-PT" sz="1500" dirty="0"/>
              <a:t>1 Potenciómetro</a:t>
            </a:r>
          </a:p>
          <a:p>
            <a:pPr>
              <a:lnSpc>
                <a:spcPct val="110000"/>
              </a:lnSpc>
            </a:pPr>
            <a:endParaRPr lang="pt-PT" sz="900" dirty="0"/>
          </a:p>
        </p:txBody>
      </p:sp>
    </p:spTree>
    <p:extLst>
      <p:ext uri="{BB962C8B-B14F-4D97-AF65-F5344CB8AC3E}">
        <p14:creationId xmlns:p14="http://schemas.microsoft.com/office/powerpoint/2010/main" val="2529678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20BE0-19A2-4220-9565-598CEFE06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PT"/>
              <a:t>MONTAGEM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1C94F17-03D2-41B3-88B8-7136B0891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2110"/>
          <a:stretch/>
        </p:blipFill>
        <p:spPr bwMode="auto">
          <a:xfrm>
            <a:off x="3468948" y="2497720"/>
            <a:ext cx="2327538" cy="3047892"/>
          </a:xfrm>
          <a:custGeom>
            <a:avLst/>
            <a:gdLst/>
            <a:ahLst/>
            <a:cxnLst/>
            <a:rect l="l" t="t" r="r" b="b"/>
            <a:pathLst>
              <a:path w="2327538" h="3047892">
                <a:moveTo>
                  <a:pt x="0" y="0"/>
                </a:moveTo>
                <a:lnTo>
                  <a:pt x="2327538" y="0"/>
                </a:lnTo>
                <a:lnTo>
                  <a:pt x="2327538" y="2899764"/>
                </a:lnTo>
                <a:cubicBezTo>
                  <a:pt x="2327538" y="2981573"/>
                  <a:pt x="2261219" y="3047892"/>
                  <a:pt x="2179410" y="3047892"/>
                </a:cubicBezTo>
                <a:lnTo>
                  <a:pt x="0" y="3047892"/>
                </a:lnTo>
                <a:close/>
              </a:path>
            </a:pathLst>
          </a:cu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A398E05-6CD5-43EE-9F36-0BAD7A09D8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0" r="4" b="22224"/>
          <a:stretch/>
        </p:blipFill>
        <p:spPr bwMode="auto">
          <a:xfrm>
            <a:off x="1141411" y="2497720"/>
            <a:ext cx="2327537" cy="3047892"/>
          </a:xfrm>
          <a:custGeom>
            <a:avLst/>
            <a:gdLst/>
            <a:ahLst/>
            <a:cxnLst/>
            <a:rect l="l" t="t" r="r" b="b"/>
            <a:pathLst>
              <a:path w="2327537" h="3047892">
                <a:moveTo>
                  <a:pt x="148128" y="0"/>
                </a:moveTo>
                <a:lnTo>
                  <a:pt x="2327537" y="0"/>
                </a:lnTo>
                <a:lnTo>
                  <a:pt x="2327537" y="3047892"/>
                </a:lnTo>
                <a:lnTo>
                  <a:pt x="0" y="3047892"/>
                </a:lnTo>
                <a:lnTo>
                  <a:pt x="0" y="148128"/>
                </a:lnTo>
                <a:cubicBezTo>
                  <a:pt x="0" y="66319"/>
                  <a:pt x="66319" y="0"/>
                  <a:pt x="148128" y="0"/>
                </a:cubicBezTo>
                <a:close/>
              </a:path>
            </a:pathLst>
          </a:cu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8EC4B742-525E-4F8D-8104-1CC01635C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79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 dirty="0"/>
              <a:t>Na </a:t>
            </a:r>
            <a:r>
              <a:rPr lang="en-US" dirty="0" err="1"/>
              <a:t>imagem</a:t>
            </a:r>
            <a:r>
              <a:rPr lang="en-US" dirty="0"/>
              <a:t> da </a:t>
            </a:r>
            <a:r>
              <a:rPr lang="en-US" dirty="0" err="1"/>
              <a:t>esquerda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a </a:t>
            </a:r>
            <a:r>
              <a:rPr lang="en-US" dirty="0" err="1"/>
              <a:t>primeira</a:t>
            </a:r>
            <a:r>
              <a:rPr lang="en-US" dirty="0"/>
              <a:t> montagem e </a:t>
            </a:r>
            <a:r>
              <a:rPr lang="en-US" dirty="0" err="1"/>
              <a:t>na</a:t>
            </a:r>
            <a:r>
              <a:rPr lang="en-US" dirty="0"/>
              <a:t> da </a:t>
            </a:r>
            <a:r>
              <a:rPr lang="en-US" dirty="0" err="1"/>
              <a:t>direita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a montagem final</a:t>
            </a:r>
          </a:p>
          <a:p>
            <a:r>
              <a:rPr lang="en-US" dirty="0" err="1"/>
              <a:t>Os</a:t>
            </a:r>
            <a:r>
              <a:rPr lang="en-US" dirty="0"/>
              <a:t> LED’s </a:t>
            </a:r>
            <a:r>
              <a:rPr lang="en-US" dirty="0" err="1"/>
              <a:t>mudaram</a:t>
            </a:r>
            <a:r>
              <a:rPr lang="en-US" dirty="0"/>
              <a:t> de </a:t>
            </a:r>
            <a:r>
              <a:rPr lang="en-US" dirty="0" err="1"/>
              <a:t>lugar</a:t>
            </a:r>
            <a:r>
              <a:rPr lang="en-US" dirty="0"/>
              <a:t> mas o resto </a:t>
            </a:r>
            <a:r>
              <a:rPr lang="en-US" dirty="0" err="1"/>
              <a:t>manteve</a:t>
            </a:r>
            <a:r>
              <a:rPr lang="en-US" dirty="0"/>
              <a:t>-se </a:t>
            </a:r>
          </a:p>
        </p:txBody>
      </p:sp>
    </p:spTree>
    <p:extLst>
      <p:ext uri="{BB962C8B-B14F-4D97-AF65-F5344CB8AC3E}">
        <p14:creationId xmlns:p14="http://schemas.microsoft.com/office/powerpoint/2010/main" val="148073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851F9572-54D5-457A-BA34-C395A478A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9" name="Rectangle 78">
              <a:extLst>
                <a:ext uri="{FF2B5EF4-FFF2-40B4-BE49-F238E27FC236}">
                  <a16:creationId xmlns:a16="http://schemas.microsoft.com/office/drawing/2014/main" id="{C47D2EE3-C191-49DE-B600-02C0905E4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0D562F95-99C1-44F5-A9D2-96096AE5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7D2E695-7DBF-450B-B175-10A3A2AC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pt-PT"/>
              <a:t>Código do cenário</a:t>
            </a:r>
            <a:endParaRPr lang="pt-PT" dirty="0"/>
          </a:p>
        </p:txBody>
      </p:sp>
      <p:pic>
        <p:nvPicPr>
          <p:cNvPr id="7" name="Imagem 6" descr="Uma imagem com mesa&#10;&#10;Descrição gerada automaticamente">
            <a:extLst>
              <a:ext uri="{FF2B5EF4-FFF2-40B4-BE49-F238E27FC236}">
                <a16:creationId xmlns:a16="http://schemas.microsoft.com/office/drawing/2014/main" id="{6AB94DD2-9807-482E-B0C5-CE55C9451F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9" r="-1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06A80B50-DCB4-4775-9C8E-7AF0F5680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7B6B07F-8DDD-4497-9D08-B1FED4942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D34962D6-F3CD-4DC5-BF49-D6912045E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7">
              <a:extLst>
                <a:ext uri="{FF2B5EF4-FFF2-40B4-BE49-F238E27FC236}">
                  <a16:creationId xmlns:a16="http://schemas.microsoft.com/office/drawing/2014/main" id="{6D73EE8F-606B-44B2-B0D8-4E760E239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BB572A3-4B3D-42D3-8A1E-099D9711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7" name="Freeform 9">
              <a:extLst>
                <a:ext uri="{FF2B5EF4-FFF2-40B4-BE49-F238E27FC236}">
                  <a16:creationId xmlns:a16="http://schemas.microsoft.com/office/drawing/2014/main" id="{C23D0852-9666-424F-92B1-06969E048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0">
              <a:extLst>
                <a:ext uri="{FF2B5EF4-FFF2-40B4-BE49-F238E27FC236}">
                  <a16:creationId xmlns:a16="http://schemas.microsoft.com/office/drawing/2014/main" id="{F4EB5FCA-E3DF-400A-B2DF-3D4A8DE95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1">
              <a:extLst>
                <a:ext uri="{FF2B5EF4-FFF2-40B4-BE49-F238E27FC236}">
                  <a16:creationId xmlns:a16="http://schemas.microsoft.com/office/drawing/2014/main" id="{CE8BF121-2A5E-4DF0-BF3D-418EBDB29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2">
              <a:extLst>
                <a:ext uri="{FF2B5EF4-FFF2-40B4-BE49-F238E27FC236}">
                  <a16:creationId xmlns:a16="http://schemas.microsoft.com/office/drawing/2014/main" id="{C74600D7-3557-47CD-B93A-945D150EC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3">
              <a:extLst>
                <a:ext uri="{FF2B5EF4-FFF2-40B4-BE49-F238E27FC236}">
                  <a16:creationId xmlns:a16="http://schemas.microsoft.com/office/drawing/2014/main" id="{A958ADB2-4D3A-46BD-B22A-C4F4BA897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4">
              <a:extLst>
                <a:ext uri="{FF2B5EF4-FFF2-40B4-BE49-F238E27FC236}">
                  <a16:creationId xmlns:a16="http://schemas.microsoft.com/office/drawing/2014/main" id="{1E9E49CE-2171-48FE-99CC-0680E5E1F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5">
              <a:extLst>
                <a:ext uri="{FF2B5EF4-FFF2-40B4-BE49-F238E27FC236}">
                  <a16:creationId xmlns:a16="http://schemas.microsoft.com/office/drawing/2014/main" id="{AE8DBF97-F3A6-4B11-A8B9-7130FEACC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6">
              <a:extLst>
                <a:ext uri="{FF2B5EF4-FFF2-40B4-BE49-F238E27FC236}">
                  <a16:creationId xmlns:a16="http://schemas.microsoft.com/office/drawing/2014/main" id="{37F19211-D5F9-4D42-BC7C-E300523B7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7">
              <a:extLst>
                <a:ext uri="{FF2B5EF4-FFF2-40B4-BE49-F238E27FC236}">
                  <a16:creationId xmlns:a16="http://schemas.microsoft.com/office/drawing/2014/main" id="{D8FA95C9-8B12-43AB-B57F-E217001D3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8">
              <a:extLst>
                <a:ext uri="{FF2B5EF4-FFF2-40B4-BE49-F238E27FC236}">
                  <a16:creationId xmlns:a16="http://schemas.microsoft.com/office/drawing/2014/main" id="{FFBCF82E-D8A3-4F77-B21F-AD33E804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9EAEC88E-CF2C-4FFF-BE1C-3ECDDF8AF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0">
              <a:extLst>
                <a:ext uri="{FF2B5EF4-FFF2-40B4-BE49-F238E27FC236}">
                  <a16:creationId xmlns:a16="http://schemas.microsoft.com/office/drawing/2014/main" id="{32BB7076-53D2-42EF-89F5-730F18CFE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1">
              <a:extLst>
                <a:ext uri="{FF2B5EF4-FFF2-40B4-BE49-F238E27FC236}">
                  <a16:creationId xmlns:a16="http://schemas.microsoft.com/office/drawing/2014/main" id="{64B50F9C-4972-4D3C-A93A-DD715BA40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2">
              <a:extLst>
                <a:ext uri="{FF2B5EF4-FFF2-40B4-BE49-F238E27FC236}">
                  <a16:creationId xmlns:a16="http://schemas.microsoft.com/office/drawing/2014/main" id="{B4E1A12C-F137-4ECB-8F56-2FA283321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3">
              <a:extLst>
                <a:ext uri="{FF2B5EF4-FFF2-40B4-BE49-F238E27FC236}">
                  <a16:creationId xmlns:a16="http://schemas.microsoft.com/office/drawing/2014/main" id="{82996E38-1E79-4C38-BB73-850C1F6BD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4">
              <a:extLst>
                <a:ext uri="{FF2B5EF4-FFF2-40B4-BE49-F238E27FC236}">
                  <a16:creationId xmlns:a16="http://schemas.microsoft.com/office/drawing/2014/main" id="{CE927FE3-1BE5-4D05-B8D7-88E07FF64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5">
              <a:extLst>
                <a:ext uri="{FF2B5EF4-FFF2-40B4-BE49-F238E27FC236}">
                  <a16:creationId xmlns:a16="http://schemas.microsoft.com/office/drawing/2014/main" id="{27B981F4-D791-404F-A6E1-83FAD753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6">
              <a:extLst>
                <a:ext uri="{FF2B5EF4-FFF2-40B4-BE49-F238E27FC236}">
                  <a16:creationId xmlns:a16="http://schemas.microsoft.com/office/drawing/2014/main" id="{C79724CA-F950-4F24-A2DF-A6C66C8FB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7">
              <a:extLst>
                <a:ext uri="{FF2B5EF4-FFF2-40B4-BE49-F238E27FC236}">
                  <a16:creationId xmlns:a16="http://schemas.microsoft.com/office/drawing/2014/main" id="{B60F86CD-6B84-4A86-9A84-1253D5C63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8">
              <a:extLst>
                <a:ext uri="{FF2B5EF4-FFF2-40B4-BE49-F238E27FC236}">
                  <a16:creationId xmlns:a16="http://schemas.microsoft.com/office/drawing/2014/main" id="{6ADDC23E-DD84-4022-9E68-7E35C80E6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8FC3E1B2-C741-4242-8D3C-D98A8A213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0">
              <a:extLst>
                <a:ext uri="{FF2B5EF4-FFF2-40B4-BE49-F238E27FC236}">
                  <a16:creationId xmlns:a16="http://schemas.microsoft.com/office/drawing/2014/main" id="{43E10B4F-DACB-4777-BDEB-26A94121E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0F6D9197-EFD5-4945-BC96-A5EC66848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129E04CE-31E3-49FB-857A-6C0074B6C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6DDF20A0-F5D5-4DF9-8859-9BAB9B07D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34">
              <a:extLst>
                <a:ext uri="{FF2B5EF4-FFF2-40B4-BE49-F238E27FC236}">
                  <a16:creationId xmlns:a16="http://schemas.microsoft.com/office/drawing/2014/main" id="{6EAE610D-D6A4-417B-8D1D-9F46CFD16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5">
              <a:extLst>
                <a:ext uri="{FF2B5EF4-FFF2-40B4-BE49-F238E27FC236}">
                  <a16:creationId xmlns:a16="http://schemas.microsoft.com/office/drawing/2014/main" id="{98EB1E73-7882-4002-970B-0EE5E9D0C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6">
              <a:extLst>
                <a:ext uri="{FF2B5EF4-FFF2-40B4-BE49-F238E27FC236}">
                  <a16:creationId xmlns:a16="http://schemas.microsoft.com/office/drawing/2014/main" id="{F6789CED-4C51-4E7C-8352-5589F476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37">
              <a:extLst>
                <a:ext uri="{FF2B5EF4-FFF2-40B4-BE49-F238E27FC236}">
                  <a16:creationId xmlns:a16="http://schemas.microsoft.com/office/drawing/2014/main" id="{5EA3B6F1-F1AB-4125-B10A-A151640AA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38">
              <a:extLst>
                <a:ext uri="{FF2B5EF4-FFF2-40B4-BE49-F238E27FC236}">
                  <a16:creationId xmlns:a16="http://schemas.microsoft.com/office/drawing/2014/main" id="{10C1DAD7-FA62-4EA9-8B38-632D88F51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39">
              <a:extLst>
                <a:ext uri="{FF2B5EF4-FFF2-40B4-BE49-F238E27FC236}">
                  <a16:creationId xmlns:a16="http://schemas.microsoft.com/office/drawing/2014/main" id="{76C106C8-9A2B-4AAD-BCB6-C969DE07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0">
              <a:extLst>
                <a:ext uri="{FF2B5EF4-FFF2-40B4-BE49-F238E27FC236}">
                  <a16:creationId xmlns:a16="http://schemas.microsoft.com/office/drawing/2014/main" id="{0C85FDCD-71B0-4746-915A-FD6791AAB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1">
              <a:extLst>
                <a:ext uri="{FF2B5EF4-FFF2-40B4-BE49-F238E27FC236}">
                  <a16:creationId xmlns:a16="http://schemas.microsoft.com/office/drawing/2014/main" id="{AAA649C3-C2F8-4C07-81B6-7CD6A5043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2">
              <a:extLst>
                <a:ext uri="{FF2B5EF4-FFF2-40B4-BE49-F238E27FC236}">
                  <a16:creationId xmlns:a16="http://schemas.microsoft.com/office/drawing/2014/main" id="{204CA23C-3342-4E0B-8785-EDA0FDBEC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3">
              <a:extLst>
                <a:ext uri="{FF2B5EF4-FFF2-40B4-BE49-F238E27FC236}">
                  <a16:creationId xmlns:a16="http://schemas.microsoft.com/office/drawing/2014/main" id="{2983555D-7FC7-4A4C-93BC-C29EECEE8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4">
              <a:extLst>
                <a:ext uri="{FF2B5EF4-FFF2-40B4-BE49-F238E27FC236}">
                  <a16:creationId xmlns:a16="http://schemas.microsoft.com/office/drawing/2014/main" id="{3B6E164A-5B73-496F-83C1-4E257C561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F9EAAD5-930F-4895-869E-5DA5A5ED3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4" name="Freeform 46">
              <a:extLst>
                <a:ext uri="{FF2B5EF4-FFF2-40B4-BE49-F238E27FC236}">
                  <a16:creationId xmlns:a16="http://schemas.microsoft.com/office/drawing/2014/main" id="{12B05A00-01DB-41D0-98C5-F93FC98C4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47">
              <a:extLst>
                <a:ext uri="{FF2B5EF4-FFF2-40B4-BE49-F238E27FC236}">
                  <a16:creationId xmlns:a16="http://schemas.microsoft.com/office/drawing/2014/main" id="{ACFCCFE5-2B6E-4EE2-8A0D-A18A3125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48">
              <a:extLst>
                <a:ext uri="{FF2B5EF4-FFF2-40B4-BE49-F238E27FC236}">
                  <a16:creationId xmlns:a16="http://schemas.microsoft.com/office/drawing/2014/main" id="{70562808-51A5-4773-93CC-8B4A4A36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49">
              <a:extLst>
                <a:ext uri="{FF2B5EF4-FFF2-40B4-BE49-F238E27FC236}">
                  <a16:creationId xmlns:a16="http://schemas.microsoft.com/office/drawing/2014/main" id="{EC56ED5F-316D-4A66-8F8F-72E26F50B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0">
              <a:extLst>
                <a:ext uri="{FF2B5EF4-FFF2-40B4-BE49-F238E27FC236}">
                  <a16:creationId xmlns:a16="http://schemas.microsoft.com/office/drawing/2014/main" id="{8C5B852E-E495-4C75-82DA-DD9426B2F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1">
              <a:extLst>
                <a:ext uri="{FF2B5EF4-FFF2-40B4-BE49-F238E27FC236}">
                  <a16:creationId xmlns:a16="http://schemas.microsoft.com/office/drawing/2014/main" id="{873B9CD9-5CB4-4A2A-87B8-503800220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2">
              <a:extLst>
                <a:ext uri="{FF2B5EF4-FFF2-40B4-BE49-F238E27FC236}">
                  <a16:creationId xmlns:a16="http://schemas.microsoft.com/office/drawing/2014/main" id="{693D1E94-8556-4B08-AFE0-A6045546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3">
              <a:extLst>
                <a:ext uri="{FF2B5EF4-FFF2-40B4-BE49-F238E27FC236}">
                  <a16:creationId xmlns:a16="http://schemas.microsoft.com/office/drawing/2014/main" id="{32312E8C-B6A4-4488-A1B8-6A7DECAF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4">
              <a:extLst>
                <a:ext uri="{FF2B5EF4-FFF2-40B4-BE49-F238E27FC236}">
                  <a16:creationId xmlns:a16="http://schemas.microsoft.com/office/drawing/2014/main" id="{CB36CE95-F25E-4549-9FD6-1B068418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5">
              <a:extLst>
                <a:ext uri="{FF2B5EF4-FFF2-40B4-BE49-F238E27FC236}">
                  <a16:creationId xmlns:a16="http://schemas.microsoft.com/office/drawing/2014/main" id="{C452D834-CC93-48F0-9C24-A864E0A53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56">
              <a:extLst>
                <a:ext uri="{FF2B5EF4-FFF2-40B4-BE49-F238E27FC236}">
                  <a16:creationId xmlns:a16="http://schemas.microsoft.com/office/drawing/2014/main" id="{2F8089AF-DC55-4EB6-90DD-468D2F1D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57">
              <a:extLst>
                <a:ext uri="{FF2B5EF4-FFF2-40B4-BE49-F238E27FC236}">
                  <a16:creationId xmlns:a16="http://schemas.microsoft.com/office/drawing/2014/main" id="{00DD0A37-AD9B-4A38-B2A5-C41D2780D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58">
              <a:extLst>
                <a:ext uri="{FF2B5EF4-FFF2-40B4-BE49-F238E27FC236}">
                  <a16:creationId xmlns:a16="http://schemas.microsoft.com/office/drawing/2014/main" id="{C24501AA-7C2F-4076-AE7A-3BE446715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73" name="Content Placeholder 8">
            <a:extLst>
              <a:ext uri="{FF2B5EF4-FFF2-40B4-BE49-F238E27FC236}">
                <a16:creationId xmlns:a16="http://schemas.microsoft.com/office/drawing/2014/main" id="{F73B54E3-757E-4A76-8375-397CB3D52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/>
          </a:bodyPr>
          <a:lstStyle/>
          <a:p>
            <a:r>
              <a:rPr lang="en-US" dirty="0"/>
              <a:t>São </a:t>
            </a:r>
            <a:r>
              <a:rPr lang="en-US" dirty="0" err="1"/>
              <a:t>iniciadas</a:t>
            </a:r>
            <a:r>
              <a:rPr lang="en-US" dirty="0"/>
              <a:t> as </a:t>
            </a:r>
            <a:r>
              <a:rPr lang="en-US" dirty="0" err="1"/>
              <a:t>variáveis</a:t>
            </a:r>
            <a:r>
              <a:rPr lang="en-US" dirty="0"/>
              <a:t> que </a:t>
            </a:r>
            <a:r>
              <a:rPr lang="en-US" dirty="0" err="1"/>
              <a:t>vão</a:t>
            </a:r>
            <a:r>
              <a:rPr lang="en-US" dirty="0"/>
              <a:t> ser </a:t>
            </a:r>
            <a:r>
              <a:rPr lang="en-US" dirty="0" err="1"/>
              <a:t>utilizadas</a:t>
            </a:r>
            <a:r>
              <a:rPr lang="en-US" dirty="0"/>
              <a:t>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pinMode</a:t>
            </a:r>
            <a:r>
              <a:rPr lang="en-US" dirty="0"/>
              <a:t>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sensores e </a:t>
            </a:r>
            <a:r>
              <a:rPr lang="en-US" dirty="0" err="1"/>
              <a:t>atuadores</a:t>
            </a:r>
            <a:r>
              <a:rPr lang="en-US" dirty="0"/>
              <a:t> </a:t>
            </a:r>
            <a:r>
              <a:rPr lang="en-US" dirty="0" err="1"/>
              <a:t>utilizados</a:t>
            </a:r>
            <a:endParaRPr lang="en-US" dirty="0"/>
          </a:p>
          <a:p>
            <a:r>
              <a:rPr lang="en-US" dirty="0"/>
              <a:t>Dentro do void loop </a:t>
            </a:r>
            <a:r>
              <a:rPr lang="en-US" dirty="0" err="1"/>
              <a:t>dá</a:t>
            </a:r>
            <a:r>
              <a:rPr lang="en-US" dirty="0"/>
              <a:t> se o </a:t>
            </a:r>
            <a:r>
              <a:rPr lang="en-US" dirty="0" err="1"/>
              <a:t>funcionamento</a:t>
            </a:r>
            <a:r>
              <a:rPr lang="en-US" dirty="0"/>
              <a:t> do </a:t>
            </a:r>
            <a:r>
              <a:rPr lang="en-US" dirty="0" err="1"/>
              <a:t>dispositivo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1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93F2C-F07B-4022-9752-B9D4BC0A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Código e </a:t>
            </a:r>
            <a:r>
              <a:rPr lang="pt-PT" dirty="0" err="1"/>
              <a:t>uml</a:t>
            </a:r>
            <a:r>
              <a:rPr lang="pt-PT" dirty="0"/>
              <a:t> do </a:t>
            </a:r>
            <a:r>
              <a:rPr lang="pt-PT" dirty="0" err="1"/>
              <a:t>autopeso</a:t>
            </a:r>
            <a:r>
              <a:rPr lang="pt-PT" dirty="0"/>
              <a:t>()</a:t>
            </a: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CEF483BA-5700-4719-8A94-1FED19E6D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 dirty="0"/>
              <a:t>O </a:t>
            </a:r>
            <a:r>
              <a:rPr lang="en-US" dirty="0" err="1"/>
              <a:t>automato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no </a:t>
            </a:r>
            <a:r>
              <a:rPr lang="en-US" dirty="0" err="1"/>
              <a:t>moodle</a:t>
            </a:r>
            <a:r>
              <a:rPr lang="en-US" dirty="0"/>
              <a:t> mas é </a:t>
            </a:r>
            <a:r>
              <a:rPr lang="en-US" dirty="0" err="1"/>
              <a:t>implementado</a:t>
            </a:r>
            <a:r>
              <a:rPr lang="en-US" dirty="0"/>
              <a:t> a </a:t>
            </a:r>
            <a:r>
              <a:rPr lang="en-US" dirty="0" err="1"/>
              <a:t>mudança</a:t>
            </a:r>
            <a:r>
              <a:rPr lang="en-US" dirty="0"/>
              <a:t> de </a:t>
            </a:r>
            <a:r>
              <a:rPr lang="en-US" dirty="0" err="1"/>
              <a:t>estado</a:t>
            </a:r>
            <a:r>
              <a:rPr lang="en-US" dirty="0"/>
              <a:t> dos </a:t>
            </a:r>
            <a:r>
              <a:rPr lang="en-US" dirty="0" err="1"/>
              <a:t>leds</a:t>
            </a:r>
            <a:r>
              <a:rPr lang="en-US" dirty="0"/>
              <a:t> </a:t>
            </a:r>
            <a:r>
              <a:rPr lang="en-US" dirty="0" err="1"/>
              <a:t>dependendo</a:t>
            </a:r>
            <a:r>
              <a:rPr lang="en-US" dirty="0"/>
              <a:t> do </a:t>
            </a:r>
            <a:r>
              <a:rPr lang="en-US" dirty="0" err="1"/>
              <a:t>pesoOK</a:t>
            </a:r>
            <a:endParaRPr lang="en-US" dirty="0"/>
          </a:p>
        </p:txBody>
      </p:sp>
      <p:pic>
        <p:nvPicPr>
          <p:cNvPr id="5" name="Marcador de Posição de Conteúdo 4" descr="Uma imagem com texto&#10;&#10;Descrição gerada automaticamente">
            <a:extLst>
              <a:ext uri="{FF2B5EF4-FFF2-40B4-BE49-F238E27FC236}">
                <a16:creationId xmlns:a16="http://schemas.microsoft.com/office/drawing/2014/main" id="{23ED5336-586D-4E86-96B7-03B4A38826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555" b="1"/>
          <a:stretch/>
        </p:blipFill>
        <p:spPr>
          <a:xfrm>
            <a:off x="6392335" y="2374710"/>
            <a:ext cx="2245675" cy="3170902"/>
          </a:xfrm>
          <a:custGeom>
            <a:avLst/>
            <a:gdLst/>
            <a:ahLst/>
            <a:cxnLst/>
            <a:rect l="l" t="t" r="r" b="b"/>
            <a:pathLst>
              <a:path w="2245675" h="3047892">
                <a:moveTo>
                  <a:pt x="148128" y="0"/>
                </a:moveTo>
                <a:lnTo>
                  <a:pt x="2245675" y="0"/>
                </a:lnTo>
                <a:lnTo>
                  <a:pt x="2245675" y="3047892"/>
                </a:lnTo>
                <a:lnTo>
                  <a:pt x="0" y="3047892"/>
                </a:lnTo>
                <a:lnTo>
                  <a:pt x="0" y="148128"/>
                </a:lnTo>
                <a:cubicBezTo>
                  <a:pt x="0" y="66319"/>
                  <a:pt x="66319" y="0"/>
                  <a:pt x="148128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A56D41E-4161-4B9F-AD3F-134320DA12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323" b="4"/>
          <a:stretch/>
        </p:blipFill>
        <p:spPr>
          <a:xfrm>
            <a:off x="8801735" y="2374710"/>
            <a:ext cx="2362133" cy="3170902"/>
          </a:xfrm>
          <a:custGeom>
            <a:avLst/>
            <a:gdLst/>
            <a:ahLst/>
            <a:cxnLst/>
            <a:rect l="l" t="t" r="r" b="b"/>
            <a:pathLst>
              <a:path w="2245674" h="3047892">
                <a:moveTo>
                  <a:pt x="0" y="0"/>
                </a:moveTo>
                <a:lnTo>
                  <a:pt x="2245674" y="0"/>
                </a:lnTo>
                <a:lnTo>
                  <a:pt x="2245674" y="2899764"/>
                </a:lnTo>
                <a:cubicBezTo>
                  <a:pt x="2245674" y="2981573"/>
                  <a:pt x="2179355" y="3047892"/>
                  <a:pt x="2097546" y="3047892"/>
                </a:cubicBezTo>
                <a:lnTo>
                  <a:pt x="0" y="3047892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954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E235F-B54F-4371-8B1D-1024DE419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PT" dirty="0"/>
              <a:t>Código e </a:t>
            </a:r>
            <a:r>
              <a:rPr lang="pt-PT" dirty="0" err="1"/>
              <a:t>uml</a:t>
            </a:r>
            <a:r>
              <a:rPr lang="pt-PT" dirty="0"/>
              <a:t> do </a:t>
            </a:r>
            <a:r>
              <a:rPr lang="pt-PT" dirty="0" err="1"/>
              <a:t>button</a:t>
            </a:r>
            <a:r>
              <a:rPr lang="pt-PT" dirty="0"/>
              <a:t>()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AF639B-BBCD-47DE-9B99-A2DDA7947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049" y="2770591"/>
            <a:ext cx="2786514" cy="302061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7CDA3F89-D407-4AE8-99E6-09EDEDF73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1768" y="3429000"/>
            <a:ext cx="2262754" cy="112759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95E0383-4D64-4383-8D98-6DF5D3661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implementada</a:t>
            </a:r>
            <a:r>
              <a:rPr lang="en-US" dirty="0"/>
              <a:t> a </a:t>
            </a:r>
            <a:r>
              <a:rPr lang="en-US" dirty="0" err="1"/>
              <a:t>condição</a:t>
            </a:r>
            <a:r>
              <a:rPr lang="en-US" dirty="0"/>
              <a:t> de que se o </a:t>
            </a:r>
            <a:r>
              <a:rPr lang="en-US" dirty="0" err="1"/>
              <a:t>pesoOK</a:t>
            </a:r>
            <a:r>
              <a:rPr lang="en-US" dirty="0"/>
              <a:t> for true e o </a:t>
            </a:r>
            <a:r>
              <a:rPr lang="en-US" dirty="0" err="1"/>
              <a:t>botão</a:t>
            </a:r>
            <a:r>
              <a:rPr lang="en-US" dirty="0"/>
              <a:t> for </a:t>
            </a:r>
            <a:r>
              <a:rPr lang="en-US" dirty="0" err="1"/>
              <a:t>premido</a:t>
            </a:r>
            <a:r>
              <a:rPr lang="en-US" dirty="0"/>
              <a:t> o piezo </a:t>
            </a:r>
            <a:r>
              <a:rPr lang="en-US" dirty="0" err="1"/>
              <a:t>emite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e o state </a:t>
            </a:r>
            <a:r>
              <a:rPr lang="en-US" dirty="0" err="1"/>
              <a:t>passa</a:t>
            </a:r>
            <a:r>
              <a:rPr lang="en-US" dirty="0"/>
              <a:t> a </a:t>
            </a:r>
            <a:r>
              <a:rPr lang="en-US" dirty="0" err="1"/>
              <a:t>aberto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2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F0261-F52A-4249-9A2E-452C41E1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pt-PT" dirty="0"/>
              <a:t>Código e </a:t>
            </a:r>
            <a:r>
              <a:rPr lang="pt-PT" dirty="0" err="1"/>
              <a:t>uml</a:t>
            </a:r>
            <a:r>
              <a:rPr lang="pt-PT" dirty="0"/>
              <a:t> do CANCELA()</a:t>
            </a:r>
          </a:p>
        </p:txBody>
      </p:sp>
      <p:sp>
        <p:nvSpPr>
          <p:cNvPr id="14" name="Round Diagonal Corner Rectangle 9">
            <a:extLst>
              <a:ext uri="{FF2B5EF4-FFF2-40B4-BE49-F238E27FC236}">
                <a16:creationId xmlns:a16="http://schemas.microsoft.com/office/drawing/2014/main" id="{C16B00BF-AF6E-430A-80B1-9D3C78941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CFA0850-7819-4887-ACCA-54630201A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420" y="1147146"/>
            <a:ext cx="2494719" cy="2201590"/>
          </a:xfrm>
          <a:prstGeom prst="rect">
            <a:avLst/>
          </a:prstGeom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4996A05B-C661-478C-B649-649FA959A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188" y="3513327"/>
            <a:ext cx="4403182" cy="2277874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AE1A71D-5009-4105-8FA2-61C1D7FCE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Quando</a:t>
            </a:r>
            <a:r>
              <a:rPr lang="en-US" dirty="0"/>
              <a:t> o state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aberto</a:t>
            </a:r>
            <a:r>
              <a:rPr lang="en-US" dirty="0"/>
              <a:t> ambos </a:t>
            </a:r>
            <a:r>
              <a:rPr lang="en-US" dirty="0" err="1"/>
              <a:t>leds</a:t>
            </a:r>
            <a:r>
              <a:rPr lang="en-US" dirty="0"/>
              <a:t> </a:t>
            </a:r>
            <a:r>
              <a:rPr lang="en-US" dirty="0" err="1"/>
              <a:t>ligam</a:t>
            </a:r>
            <a:r>
              <a:rPr lang="en-US" dirty="0"/>
              <a:t> e o servo </a:t>
            </a:r>
            <a:r>
              <a:rPr lang="en-US" dirty="0" err="1"/>
              <a:t>abre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automato</a:t>
            </a:r>
            <a:r>
              <a:rPr lang="en-US" dirty="0"/>
              <a:t> </a:t>
            </a:r>
            <a:r>
              <a:rPr lang="en-US" dirty="0" err="1"/>
              <a:t>autoServo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É </a:t>
            </a:r>
            <a:r>
              <a:rPr lang="en-US" dirty="0" err="1"/>
              <a:t>utilizado</a:t>
            </a:r>
            <a:r>
              <a:rPr lang="en-US" dirty="0"/>
              <a:t> um for para </a:t>
            </a:r>
            <a:r>
              <a:rPr lang="en-US" dirty="0" err="1"/>
              <a:t>fazer</a:t>
            </a:r>
            <a:r>
              <a:rPr lang="en-US" dirty="0"/>
              <a:t> a </a:t>
            </a:r>
            <a:r>
              <a:rPr lang="en-US" dirty="0" err="1"/>
              <a:t>contagem</a:t>
            </a:r>
            <a:r>
              <a:rPr lang="en-US" dirty="0"/>
              <a:t> </a:t>
            </a:r>
            <a:r>
              <a:rPr lang="en-US" dirty="0" err="1"/>
              <a:t>decrescente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que o </a:t>
            </a:r>
            <a:r>
              <a:rPr lang="en-US" dirty="0" err="1"/>
              <a:t>dispositivo</a:t>
            </a:r>
            <a:r>
              <a:rPr lang="en-US" dirty="0"/>
              <a:t> </a:t>
            </a:r>
            <a:r>
              <a:rPr lang="en-US" dirty="0" err="1"/>
              <a:t>possa</a:t>
            </a:r>
            <a:r>
              <a:rPr lang="en-US" dirty="0"/>
              <a:t> ser </a:t>
            </a:r>
            <a:r>
              <a:rPr lang="en-US" dirty="0" err="1"/>
              <a:t>utilizado</a:t>
            </a:r>
            <a:r>
              <a:rPr lang="en-US" dirty="0"/>
              <a:t> </a:t>
            </a:r>
            <a:r>
              <a:rPr lang="en-US" dirty="0" err="1"/>
              <a:t>novamente</a:t>
            </a:r>
            <a:r>
              <a:rPr lang="en-US" dirty="0"/>
              <a:t> </a:t>
            </a:r>
            <a:r>
              <a:rPr lang="en-US" dirty="0" err="1"/>
              <a:t>emitindo</a:t>
            </a:r>
            <a:r>
              <a:rPr lang="en-US" dirty="0"/>
              <a:t> um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for o </a:t>
            </a:r>
            <a:r>
              <a:rPr lang="en-US" dirty="0" err="1"/>
              <a:t>caso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58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B846E-D245-4D29-BB2E-3879EA69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pt-PT" dirty="0"/>
              <a:t>Código e </a:t>
            </a:r>
            <a:r>
              <a:rPr lang="pt-PT" dirty="0" err="1"/>
              <a:t>uml</a:t>
            </a:r>
            <a:r>
              <a:rPr lang="pt-PT" dirty="0"/>
              <a:t> do </a:t>
            </a:r>
            <a:r>
              <a:rPr lang="pt-PT" dirty="0" err="1"/>
              <a:t>autoservo</a:t>
            </a:r>
            <a:r>
              <a:rPr lang="pt-PT" dirty="0"/>
              <a:t>()</a:t>
            </a:r>
          </a:p>
        </p:txBody>
      </p:sp>
      <p:sp>
        <p:nvSpPr>
          <p:cNvPr id="14" name="Round Diagonal Corner Rectangle 9">
            <a:extLst>
              <a:ext uri="{FF2B5EF4-FFF2-40B4-BE49-F238E27FC236}">
                <a16:creationId xmlns:a16="http://schemas.microsoft.com/office/drawing/2014/main" id="{C16B00BF-AF6E-430A-80B1-9D3C78941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0E0C430-AABA-497A-991F-0A54BC9F7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259" y="1147146"/>
            <a:ext cx="3949041" cy="2201590"/>
          </a:xfrm>
          <a:prstGeom prst="rect">
            <a:avLst/>
          </a:prstGeom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B24A2C8C-F178-45F9-B8F4-B266E4DA4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3542144"/>
            <a:ext cx="4635583" cy="2143957"/>
          </a:xfrm>
          <a:prstGeom prst="rect">
            <a:avLst/>
          </a:prstGeom>
        </p:spPr>
      </p:pic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FFD46164-9E1D-4394-85D3-51C00E73A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n-US" dirty="0"/>
              <a:t>Este </a:t>
            </a:r>
            <a:r>
              <a:rPr lang="en-US" dirty="0" err="1"/>
              <a:t>automato</a:t>
            </a:r>
            <a:r>
              <a:rPr lang="en-US" dirty="0"/>
              <a:t> é </a:t>
            </a:r>
            <a:r>
              <a:rPr lang="en-US" dirty="0" err="1"/>
              <a:t>chamado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cancela</a:t>
            </a:r>
            <a:r>
              <a:rPr lang="en-US" dirty="0"/>
              <a:t> e devolve um bool</a:t>
            </a:r>
          </a:p>
          <a:p>
            <a:r>
              <a:rPr lang="en-US" dirty="0"/>
              <a:t>Se as </a:t>
            </a:r>
            <a:r>
              <a:rPr lang="en-US" dirty="0" err="1"/>
              <a:t>condições</a:t>
            </a:r>
            <a:r>
              <a:rPr lang="en-US" dirty="0"/>
              <a:t> de </a:t>
            </a:r>
            <a:r>
              <a:rPr lang="en-US" dirty="0" err="1"/>
              <a:t>abertura</a:t>
            </a:r>
            <a:r>
              <a:rPr lang="en-US" dirty="0"/>
              <a:t> </a:t>
            </a:r>
            <a:r>
              <a:rPr lang="en-US" dirty="0" err="1"/>
              <a:t>estiverem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dá</a:t>
            </a:r>
            <a:r>
              <a:rPr lang="en-US" dirty="0"/>
              <a:t> se a </a:t>
            </a:r>
            <a:r>
              <a:rPr lang="en-US" dirty="0" err="1"/>
              <a:t>abertura</a:t>
            </a:r>
            <a:r>
              <a:rPr lang="en-US" dirty="0"/>
              <a:t> da </a:t>
            </a:r>
            <a:r>
              <a:rPr lang="en-US" dirty="0" err="1"/>
              <a:t>cancela</a:t>
            </a:r>
            <a:r>
              <a:rPr lang="en-US" dirty="0"/>
              <a:t> e é </a:t>
            </a:r>
            <a:r>
              <a:rPr lang="en-US" dirty="0" err="1"/>
              <a:t>devolvido</a:t>
            </a:r>
            <a:r>
              <a:rPr lang="en-US" dirty="0"/>
              <a:t> true</a:t>
            </a:r>
          </a:p>
          <a:p>
            <a:r>
              <a:rPr lang="en-US" dirty="0"/>
              <a:t>Se </a:t>
            </a:r>
            <a:r>
              <a:rPr lang="en-US" dirty="0" err="1"/>
              <a:t>estiverem</a:t>
            </a:r>
            <a:r>
              <a:rPr lang="en-US" dirty="0"/>
              <a:t> </a:t>
            </a:r>
            <a:r>
              <a:rPr lang="en-US" dirty="0" err="1"/>
              <a:t>erradas</a:t>
            </a:r>
            <a:r>
              <a:rPr lang="en-US" dirty="0"/>
              <a:t> a </a:t>
            </a:r>
            <a:r>
              <a:rPr lang="en-US" dirty="0" err="1"/>
              <a:t>cancela</a:t>
            </a:r>
            <a:r>
              <a:rPr lang="en-US" dirty="0"/>
              <a:t> </a:t>
            </a:r>
            <a:r>
              <a:rPr lang="en-US" dirty="0" err="1"/>
              <a:t>fecha</a:t>
            </a:r>
            <a:r>
              <a:rPr lang="en-US" dirty="0"/>
              <a:t> e é </a:t>
            </a:r>
            <a:r>
              <a:rPr lang="en-US" dirty="0" err="1"/>
              <a:t>devolvido</a:t>
            </a:r>
            <a:r>
              <a:rPr lang="en-US" dirty="0"/>
              <a:t> false</a:t>
            </a:r>
          </a:p>
        </p:txBody>
      </p:sp>
    </p:spTree>
    <p:extLst>
      <p:ext uri="{BB962C8B-B14F-4D97-AF65-F5344CB8AC3E}">
        <p14:creationId xmlns:p14="http://schemas.microsoft.com/office/powerpoint/2010/main" val="1194861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49</TotalTime>
  <Words>380</Words>
  <Application>Microsoft Office PowerPoint</Application>
  <PresentationFormat>Ecrã Panorâmico</PresentationFormat>
  <Paragraphs>42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Tw Cen MT</vt:lpstr>
      <vt:lpstr>Circuito</vt:lpstr>
      <vt:lpstr>Sensores e atuadores trabalho individual 3</vt:lpstr>
      <vt:lpstr>Cenário </vt:lpstr>
      <vt:lpstr>Preparação</vt:lpstr>
      <vt:lpstr>MONTAGEM</vt:lpstr>
      <vt:lpstr>Código do cenário</vt:lpstr>
      <vt:lpstr>Código e uml do autopeso()</vt:lpstr>
      <vt:lpstr>Código e uml do button()</vt:lpstr>
      <vt:lpstr>Código e uml do CANCELA()</vt:lpstr>
      <vt:lpstr>Código e uml do autoservo()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Sensores e atuadores trabalho individual 3</dc:title>
  <dc:creator>Pedro Silva</dc:creator>
  <cp:lastModifiedBy>Pedro Silva</cp:lastModifiedBy>
  <cp:revision>1</cp:revision>
  <dcterms:created xsi:type="dcterms:W3CDTF">2022-01-29T16:19:41Z</dcterms:created>
  <dcterms:modified xsi:type="dcterms:W3CDTF">2022-01-29T17:09:21Z</dcterms:modified>
</cp:coreProperties>
</file>